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2" r:id="rId4"/>
    <p:sldId id="258" r:id="rId5"/>
    <p:sldId id="259" r:id="rId6"/>
    <p:sldId id="260" r:id="rId7"/>
    <p:sldId id="261"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48"/>
  </p:normalViewPr>
  <p:slideViewPr>
    <p:cSldViewPr snapToGrid="0" snapToObjects="1">
      <p:cViewPr varScale="1">
        <p:scale>
          <a:sx n="107" d="100"/>
          <a:sy n="107" d="100"/>
        </p:scale>
        <p:origin x="736"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viewProps" Target="viewProps.xml"/><Relationship Id="rId12" Type="http://schemas.openxmlformats.org/officeDocument/2006/relationships/theme" Target="theme/theme1.xml"/><Relationship Id="rId13"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1/17/18</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1/17/18</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1/17/18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1/17/18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1/17/18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1/17/18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1/17/18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1/17/18</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1/17/18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1/17/18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1/17/18</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1/17/18</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tif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tif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12223" y="2159664"/>
            <a:ext cx="9448800" cy="1825096"/>
          </a:xfrm>
        </p:spPr>
        <p:txBody>
          <a:bodyPr>
            <a:normAutofit fontScale="90000"/>
          </a:bodyPr>
          <a:lstStyle/>
          <a:p>
            <a:pPr algn="ctr"/>
            <a:r>
              <a:rPr lang="en-GB" b="1" i="1" u="sng" dirty="0"/>
              <a:t>Planning and analysing community sport development </a:t>
            </a:r>
            <a:endParaRPr lang="en-US" i="1" u="sng" dirty="0"/>
          </a:p>
        </p:txBody>
      </p:sp>
      <p:sp>
        <p:nvSpPr>
          <p:cNvPr id="4" name="TextBox 3"/>
          <p:cNvSpPr txBox="1"/>
          <p:nvPr/>
        </p:nvSpPr>
        <p:spPr>
          <a:xfrm>
            <a:off x="9179626" y="6388925"/>
            <a:ext cx="4239491" cy="369332"/>
          </a:xfrm>
          <a:prstGeom prst="rect">
            <a:avLst/>
          </a:prstGeom>
          <a:noFill/>
        </p:spPr>
        <p:txBody>
          <a:bodyPr wrap="square" rtlCol="0">
            <a:spAutoFit/>
          </a:bodyPr>
          <a:lstStyle/>
          <a:p>
            <a:r>
              <a:rPr lang="en-US" i="1" dirty="0" smtClean="0"/>
              <a:t>By Jordan Protheroe</a:t>
            </a:r>
            <a:endParaRPr lang="en-US" i="1" dirty="0"/>
          </a:p>
        </p:txBody>
      </p:sp>
    </p:spTree>
    <p:extLst>
      <p:ext uri="{BB962C8B-B14F-4D97-AF65-F5344CB8AC3E}">
        <p14:creationId xmlns:p14="http://schemas.microsoft.com/office/powerpoint/2010/main" val="13053996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0700" y="491241"/>
            <a:ext cx="8610600" cy="1293028"/>
          </a:xfrm>
        </p:spPr>
        <p:txBody>
          <a:bodyPr>
            <a:normAutofit fontScale="90000"/>
          </a:bodyPr>
          <a:lstStyle/>
          <a:p>
            <a:pPr algn="ctr"/>
            <a:r>
              <a:rPr lang="en-US" b="1" i="1" u="sng" dirty="0" smtClean="0"/>
              <a:t>The activity and how it will attract to the specific age groups (7-11 year olds)</a:t>
            </a:r>
            <a:endParaRPr lang="en-US" b="1" i="1" u="sng" dirty="0"/>
          </a:p>
        </p:txBody>
      </p:sp>
      <p:sp>
        <p:nvSpPr>
          <p:cNvPr id="3" name="TextBox 2"/>
          <p:cNvSpPr txBox="1"/>
          <p:nvPr/>
        </p:nvSpPr>
        <p:spPr>
          <a:xfrm>
            <a:off x="463138" y="2481943"/>
            <a:ext cx="6068290" cy="2031325"/>
          </a:xfrm>
          <a:prstGeom prst="rect">
            <a:avLst/>
          </a:prstGeom>
          <a:noFill/>
        </p:spPr>
        <p:txBody>
          <a:bodyPr wrap="square" rtlCol="0">
            <a:spAutoFit/>
          </a:bodyPr>
          <a:lstStyle/>
          <a:p>
            <a:r>
              <a:rPr lang="en-US" i="1" dirty="0" smtClean="0"/>
              <a:t>The type of activity I have chosen will be a interval session activity. It will not be the usual interval session you would see at top gyms and leisure centers but different enough so that it can </a:t>
            </a:r>
            <a:r>
              <a:rPr lang="en-US" i="1" dirty="0"/>
              <a:t>a</a:t>
            </a:r>
            <a:r>
              <a:rPr lang="en-US" i="1" dirty="0" smtClean="0"/>
              <a:t>ttract to children of the above age. So some little activities will include kicky ups with a football and jump ropes along with jumping and running activities. </a:t>
            </a:r>
            <a:endParaRPr lang="en-US" i="1" dirty="0"/>
          </a:p>
        </p:txBody>
      </p:sp>
      <p:sp>
        <p:nvSpPr>
          <p:cNvPr id="4" name="TextBox 3"/>
          <p:cNvSpPr txBox="1"/>
          <p:nvPr/>
        </p:nvSpPr>
        <p:spPr>
          <a:xfrm>
            <a:off x="6780810" y="4013860"/>
            <a:ext cx="4999512" cy="2308324"/>
          </a:xfrm>
          <a:prstGeom prst="rect">
            <a:avLst/>
          </a:prstGeom>
          <a:noFill/>
        </p:spPr>
        <p:txBody>
          <a:bodyPr wrap="square" rtlCol="0">
            <a:spAutoFit/>
          </a:bodyPr>
          <a:lstStyle/>
          <a:p>
            <a:r>
              <a:rPr lang="en-US" i="1" dirty="0" smtClean="0"/>
              <a:t>The reason why I have chosen this activity is because of the growing concern of children's weight within this age group and with this type of activity it can help both the children’s weight and possibly encourage other leisure centers to have this activity to help control the countries health problem.</a:t>
            </a:r>
            <a:endParaRPr lang="en-US" i="1" dirty="0"/>
          </a:p>
        </p:txBody>
      </p:sp>
    </p:spTree>
    <p:extLst>
      <p:ext uri="{BB962C8B-B14F-4D97-AF65-F5344CB8AC3E}">
        <p14:creationId xmlns:p14="http://schemas.microsoft.com/office/powerpoint/2010/main" val="1747440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dissolve">
                                      <p:cBhvr>
                                        <p:cTn id="13"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8908" y="609993"/>
            <a:ext cx="5568043" cy="993175"/>
          </a:xfrm>
        </p:spPr>
        <p:txBody>
          <a:bodyPr/>
          <a:lstStyle/>
          <a:p>
            <a:pPr algn="ctr"/>
            <a:r>
              <a:rPr lang="en-US" b="1" i="1" u="sng" dirty="0" smtClean="0"/>
              <a:t>Continued</a:t>
            </a:r>
            <a:r>
              <a:rPr lang="en-US" dirty="0" smtClean="0"/>
              <a:t> </a:t>
            </a:r>
            <a:endParaRPr lang="en-US" dirty="0"/>
          </a:p>
        </p:txBody>
      </p:sp>
      <p:sp>
        <p:nvSpPr>
          <p:cNvPr id="4" name="TextBox 3"/>
          <p:cNvSpPr txBox="1"/>
          <p:nvPr/>
        </p:nvSpPr>
        <p:spPr>
          <a:xfrm>
            <a:off x="2586842" y="4441371"/>
            <a:ext cx="9108374" cy="1477328"/>
          </a:xfrm>
          <a:prstGeom prst="rect">
            <a:avLst/>
          </a:prstGeom>
          <a:noFill/>
        </p:spPr>
        <p:txBody>
          <a:bodyPr wrap="square" rtlCol="0">
            <a:spAutoFit/>
          </a:bodyPr>
          <a:lstStyle/>
          <a:p>
            <a:r>
              <a:rPr lang="en-US" i="1" dirty="0" smtClean="0"/>
              <a:t>Within Wales it</a:t>
            </a:r>
            <a:r>
              <a:rPr lang="mr-IN" i="1" dirty="0" smtClean="0"/>
              <a:t>’</a:t>
            </a:r>
            <a:r>
              <a:rPr lang="en-US" i="1" dirty="0" smtClean="0"/>
              <a:t>s a proven fact that 1 in every 5 children between the ages of 6-10 years old are obese and this is a worrying fact to have. So with activities I am hoping to provide I think it will help the countries current issue with children's health issues and if nothing is being done it will be getting worse resulting in children having either diabetes or another major health issue.</a:t>
            </a:r>
            <a:endParaRPr lang="en-US" i="1" dirty="0"/>
          </a:p>
        </p:txBody>
      </p:sp>
      <p:pic>
        <p:nvPicPr>
          <p:cNvPr id="5" name="Picture 4"/>
          <p:cNvPicPr>
            <a:picLocks noChangeAspect="1"/>
          </p:cNvPicPr>
          <p:nvPr/>
        </p:nvPicPr>
        <p:blipFill>
          <a:blip r:embed="rId2"/>
          <a:stretch>
            <a:fillRect/>
          </a:stretch>
        </p:blipFill>
        <p:spPr>
          <a:xfrm>
            <a:off x="736269" y="1106580"/>
            <a:ext cx="4655127" cy="2618509"/>
          </a:xfrm>
          <a:prstGeom prst="rect">
            <a:avLst/>
          </a:prstGeom>
        </p:spPr>
      </p:pic>
    </p:spTree>
    <p:extLst>
      <p:ext uri="{BB962C8B-B14F-4D97-AF65-F5344CB8AC3E}">
        <p14:creationId xmlns:p14="http://schemas.microsoft.com/office/powerpoint/2010/main" val="1451235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p:tgtEl>
                                          <p:spTgt spid="4">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4">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1824" y="467490"/>
            <a:ext cx="8610600" cy="1293028"/>
          </a:xfrm>
        </p:spPr>
        <p:txBody>
          <a:bodyPr/>
          <a:lstStyle/>
          <a:p>
            <a:pPr algn="ctr"/>
            <a:r>
              <a:rPr lang="en-US" b="1" i="1" u="sng" dirty="0" smtClean="0"/>
              <a:t>How I will engage with the group about the activity</a:t>
            </a:r>
            <a:endParaRPr lang="en-US" b="1" i="1" u="sng" dirty="0"/>
          </a:p>
        </p:txBody>
      </p:sp>
      <p:sp>
        <p:nvSpPr>
          <p:cNvPr id="3" name="TextBox 2"/>
          <p:cNvSpPr txBox="1"/>
          <p:nvPr/>
        </p:nvSpPr>
        <p:spPr>
          <a:xfrm>
            <a:off x="2076605" y="2728913"/>
            <a:ext cx="8301037" cy="2585323"/>
          </a:xfrm>
          <a:prstGeom prst="rect">
            <a:avLst/>
          </a:prstGeom>
          <a:noFill/>
        </p:spPr>
        <p:txBody>
          <a:bodyPr wrap="square" rtlCol="0">
            <a:spAutoFit/>
          </a:bodyPr>
          <a:lstStyle/>
          <a:p>
            <a:r>
              <a:rPr lang="en-US" i="1" dirty="0" smtClean="0"/>
              <a:t>This activity will engage the children to be able to have fun possibly work as a team with new people and also have them become more fit and active within their community. There can be little rewards for the best participating groups involved. I will also be a big part of this activity as I will be the one to demonstrate each activity and to be the onlooker throughout the activity. If there are certain members of the group that don</a:t>
            </a:r>
            <a:r>
              <a:rPr lang="mr-IN" i="1" dirty="0" smtClean="0"/>
              <a:t>’</a:t>
            </a:r>
            <a:r>
              <a:rPr lang="en-US" i="1" dirty="0" smtClean="0"/>
              <a:t>t feel comfortable doing exercises alone then again I will be able to do the exercises along side them to give them that extra boost of confidence. </a:t>
            </a:r>
            <a:endParaRPr lang="en-US" i="1" dirty="0"/>
          </a:p>
        </p:txBody>
      </p:sp>
    </p:spTree>
    <p:extLst>
      <p:ext uri="{BB962C8B-B14F-4D97-AF65-F5344CB8AC3E}">
        <p14:creationId xmlns:p14="http://schemas.microsoft.com/office/powerpoint/2010/main" val="1523080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2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2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2000" fill="hold"/>
                                        <p:tgtEl>
                                          <p:spTgt spid="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2000" fill="hold"/>
                                        <p:tgtEl>
                                          <p:spTgt spid="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69518"/>
            <a:ext cx="8610600" cy="1293028"/>
          </a:xfrm>
        </p:spPr>
        <p:txBody>
          <a:bodyPr/>
          <a:lstStyle/>
          <a:p>
            <a:pPr algn="l"/>
            <a:r>
              <a:rPr lang="en-US" b="1" i="1" u="sng" dirty="0" smtClean="0"/>
              <a:t>How </a:t>
            </a:r>
            <a:r>
              <a:rPr lang="en-US" b="1" i="1" u="sng" smtClean="0"/>
              <a:t>to develop the session</a:t>
            </a:r>
            <a:endParaRPr lang="en-US" b="1" i="1" u="sng"/>
          </a:p>
        </p:txBody>
      </p:sp>
      <p:sp>
        <p:nvSpPr>
          <p:cNvPr id="3" name="TextBox 2"/>
          <p:cNvSpPr txBox="1"/>
          <p:nvPr/>
        </p:nvSpPr>
        <p:spPr>
          <a:xfrm>
            <a:off x="5114925" y="2200275"/>
            <a:ext cx="6786563" cy="3693319"/>
          </a:xfrm>
          <a:prstGeom prst="rect">
            <a:avLst/>
          </a:prstGeom>
          <a:noFill/>
        </p:spPr>
        <p:txBody>
          <a:bodyPr wrap="square" rtlCol="0">
            <a:spAutoFit/>
          </a:bodyPr>
          <a:lstStyle/>
          <a:p>
            <a:r>
              <a:rPr lang="en-US" i="1" dirty="0" smtClean="0"/>
              <a:t>Developing the sessions will be a though job as I will need to start off with activities that grab the attention of 7-11 years old and this will not be easy, so I will need to focus on their needs and wants the first couple of sessions but throw in my own twist to it. For example I will throw in some football activities but it will need for them to have certain skills and abilities. </a:t>
            </a:r>
          </a:p>
          <a:p>
            <a:endParaRPr lang="en-US" i="1" dirty="0"/>
          </a:p>
          <a:p>
            <a:r>
              <a:rPr lang="en-US" i="1" dirty="0" smtClean="0"/>
              <a:t>Along with this there will be some activities that will change along the way to see if a change in motion and activities will encourage the children to do better each week and it will help me to focus and see how the progress is coming with the group. </a:t>
            </a:r>
            <a:endParaRPr lang="en-US" i="1" dirty="0"/>
          </a:p>
        </p:txBody>
      </p:sp>
      <p:pic>
        <p:nvPicPr>
          <p:cNvPr id="4" name="Picture 3"/>
          <p:cNvPicPr>
            <a:picLocks noChangeAspect="1"/>
          </p:cNvPicPr>
          <p:nvPr/>
        </p:nvPicPr>
        <p:blipFill>
          <a:blip r:embed="rId2"/>
          <a:stretch>
            <a:fillRect/>
          </a:stretch>
        </p:blipFill>
        <p:spPr>
          <a:xfrm>
            <a:off x="334962" y="2730684"/>
            <a:ext cx="4322763" cy="3060516"/>
          </a:xfrm>
          <a:prstGeom prst="rect">
            <a:avLst/>
          </a:prstGeom>
        </p:spPr>
      </p:pic>
    </p:spTree>
    <p:extLst>
      <p:ext uri="{BB962C8B-B14F-4D97-AF65-F5344CB8AC3E}">
        <p14:creationId xmlns:p14="http://schemas.microsoft.com/office/powerpoint/2010/main" val="1929954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heel(1)">
                                      <p:cBhvr>
                                        <p:cTn id="14" dur="2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6"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wipe(down)">
                                      <p:cBhvr>
                                        <p:cTn id="19" dur="580">
                                          <p:stCondLst>
                                            <p:cond delay="0"/>
                                          </p:stCondLst>
                                        </p:cTn>
                                        <p:tgtEl>
                                          <p:spTgt spid="3">
                                            <p:txEl>
                                              <p:pRg st="2" end="2"/>
                                            </p:txEl>
                                          </p:spTgt>
                                        </p:tgtEl>
                                      </p:cBhvr>
                                    </p:animEffect>
                                    <p:anim calcmode="lin" valueType="num">
                                      <p:cBhvr>
                                        <p:cTn id="20"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25" dur="26">
                                          <p:stCondLst>
                                            <p:cond delay="650"/>
                                          </p:stCondLst>
                                        </p:cTn>
                                        <p:tgtEl>
                                          <p:spTgt spid="3">
                                            <p:txEl>
                                              <p:pRg st="2" end="2"/>
                                            </p:txEl>
                                          </p:spTgt>
                                        </p:tgtEl>
                                      </p:cBhvr>
                                      <p:to x="100000" y="60000"/>
                                    </p:animScale>
                                    <p:animScale>
                                      <p:cBhvr>
                                        <p:cTn id="26" dur="166" decel="50000">
                                          <p:stCondLst>
                                            <p:cond delay="676"/>
                                          </p:stCondLst>
                                        </p:cTn>
                                        <p:tgtEl>
                                          <p:spTgt spid="3">
                                            <p:txEl>
                                              <p:pRg st="2" end="2"/>
                                            </p:txEl>
                                          </p:spTgt>
                                        </p:tgtEl>
                                      </p:cBhvr>
                                      <p:to x="100000" y="100000"/>
                                    </p:animScale>
                                    <p:animScale>
                                      <p:cBhvr>
                                        <p:cTn id="27" dur="26">
                                          <p:stCondLst>
                                            <p:cond delay="1312"/>
                                          </p:stCondLst>
                                        </p:cTn>
                                        <p:tgtEl>
                                          <p:spTgt spid="3">
                                            <p:txEl>
                                              <p:pRg st="2" end="2"/>
                                            </p:txEl>
                                          </p:spTgt>
                                        </p:tgtEl>
                                      </p:cBhvr>
                                      <p:to x="100000" y="80000"/>
                                    </p:animScale>
                                    <p:animScale>
                                      <p:cBhvr>
                                        <p:cTn id="28" dur="166" decel="50000">
                                          <p:stCondLst>
                                            <p:cond delay="1338"/>
                                          </p:stCondLst>
                                        </p:cTn>
                                        <p:tgtEl>
                                          <p:spTgt spid="3">
                                            <p:txEl>
                                              <p:pRg st="2" end="2"/>
                                            </p:txEl>
                                          </p:spTgt>
                                        </p:tgtEl>
                                      </p:cBhvr>
                                      <p:to x="100000" y="100000"/>
                                    </p:animScale>
                                    <p:animScale>
                                      <p:cBhvr>
                                        <p:cTn id="29" dur="26">
                                          <p:stCondLst>
                                            <p:cond delay="1642"/>
                                          </p:stCondLst>
                                        </p:cTn>
                                        <p:tgtEl>
                                          <p:spTgt spid="3">
                                            <p:txEl>
                                              <p:pRg st="2" end="2"/>
                                            </p:txEl>
                                          </p:spTgt>
                                        </p:tgtEl>
                                      </p:cBhvr>
                                      <p:to x="100000" y="90000"/>
                                    </p:animScale>
                                    <p:animScale>
                                      <p:cBhvr>
                                        <p:cTn id="30" dur="166" decel="50000">
                                          <p:stCondLst>
                                            <p:cond delay="1668"/>
                                          </p:stCondLst>
                                        </p:cTn>
                                        <p:tgtEl>
                                          <p:spTgt spid="3">
                                            <p:txEl>
                                              <p:pRg st="2" end="2"/>
                                            </p:txEl>
                                          </p:spTgt>
                                        </p:tgtEl>
                                      </p:cBhvr>
                                      <p:to x="100000" y="100000"/>
                                    </p:animScale>
                                    <p:animScale>
                                      <p:cBhvr>
                                        <p:cTn id="31" dur="26">
                                          <p:stCondLst>
                                            <p:cond delay="1808"/>
                                          </p:stCondLst>
                                        </p:cTn>
                                        <p:tgtEl>
                                          <p:spTgt spid="3">
                                            <p:txEl>
                                              <p:pRg st="2" end="2"/>
                                            </p:txEl>
                                          </p:spTgt>
                                        </p:tgtEl>
                                      </p:cBhvr>
                                      <p:to x="100000" y="95000"/>
                                    </p:animScale>
                                    <p:animScale>
                                      <p:cBhvr>
                                        <p:cTn id="32" dur="166" decel="50000">
                                          <p:stCondLst>
                                            <p:cond delay="1834"/>
                                          </p:stCondLst>
                                        </p:cTn>
                                        <p:tgtEl>
                                          <p:spTgt spid="3">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9669" y="240745"/>
            <a:ext cx="8610600" cy="1293028"/>
          </a:xfrm>
        </p:spPr>
        <p:txBody>
          <a:bodyPr/>
          <a:lstStyle/>
          <a:p>
            <a:pPr algn="ctr"/>
            <a:r>
              <a:rPr lang="en-US" b="1" i="1" u="sng" dirty="0" smtClean="0"/>
              <a:t>Potential partners</a:t>
            </a:r>
            <a:endParaRPr lang="en-US" b="1" i="1" u="sng" dirty="0"/>
          </a:p>
        </p:txBody>
      </p:sp>
      <p:sp>
        <p:nvSpPr>
          <p:cNvPr id="3" name="TextBox 2"/>
          <p:cNvSpPr txBox="1"/>
          <p:nvPr/>
        </p:nvSpPr>
        <p:spPr>
          <a:xfrm>
            <a:off x="400050" y="1905249"/>
            <a:ext cx="6143625" cy="3734386"/>
          </a:xfrm>
          <a:prstGeom prst="rect">
            <a:avLst/>
          </a:prstGeom>
          <a:noFill/>
        </p:spPr>
        <p:txBody>
          <a:bodyPr wrap="square" rtlCol="0">
            <a:spAutoFit/>
          </a:bodyPr>
          <a:lstStyle/>
          <a:p>
            <a:r>
              <a:rPr lang="en-US" i="1" dirty="0" smtClean="0"/>
              <a:t>Some potential partners that could be in with this proposal could be the local leisure center  as this will bring in more clients and will get the word out about the leisure center which again will result in more clients not just for my activity but for others that the leisure center provides to the public. </a:t>
            </a:r>
          </a:p>
          <a:p>
            <a:endParaRPr lang="en-US" i="1" dirty="0"/>
          </a:p>
          <a:p>
            <a:r>
              <a:rPr lang="en-US" i="1" dirty="0" smtClean="0"/>
              <a:t>Another partner could be the local council as this will benefit the health of children within the area and possibly within the country and with this type of activities could help with the issue in this country and it could then possibly result in some publicity for the leisure center and its members and partners involved. </a:t>
            </a:r>
            <a:endParaRPr lang="en-US" i="1" dirty="0"/>
          </a:p>
        </p:txBody>
      </p:sp>
      <p:pic>
        <p:nvPicPr>
          <p:cNvPr id="4" name="Picture 3"/>
          <p:cNvPicPr>
            <a:picLocks noChangeAspect="1"/>
          </p:cNvPicPr>
          <p:nvPr/>
        </p:nvPicPr>
        <p:blipFill>
          <a:blip r:embed="rId2"/>
          <a:stretch>
            <a:fillRect/>
          </a:stretch>
        </p:blipFill>
        <p:spPr>
          <a:xfrm>
            <a:off x="7721600" y="2168525"/>
            <a:ext cx="4292600" cy="4292600"/>
          </a:xfrm>
          <a:prstGeom prst="rect">
            <a:avLst/>
          </a:prstGeom>
        </p:spPr>
      </p:pic>
    </p:spTree>
    <p:extLst>
      <p:ext uri="{BB962C8B-B14F-4D97-AF65-F5344CB8AC3E}">
        <p14:creationId xmlns:p14="http://schemas.microsoft.com/office/powerpoint/2010/main" val="274575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6"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wipe(down)">
                                      <p:cBhvr>
                                        <p:cTn id="19" dur="580">
                                          <p:stCondLst>
                                            <p:cond delay="0"/>
                                          </p:stCondLst>
                                        </p:cTn>
                                        <p:tgtEl>
                                          <p:spTgt spid="4"/>
                                        </p:tgtEl>
                                      </p:cBhvr>
                                    </p:animEffect>
                                    <p:anim calcmode="lin" valueType="num">
                                      <p:cBhvr>
                                        <p:cTn id="20"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25" dur="26">
                                          <p:stCondLst>
                                            <p:cond delay="650"/>
                                          </p:stCondLst>
                                        </p:cTn>
                                        <p:tgtEl>
                                          <p:spTgt spid="4"/>
                                        </p:tgtEl>
                                      </p:cBhvr>
                                      <p:to x="100000" y="60000"/>
                                    </p:animScale>
                                    <p:animScale>
                                      <p:cBhvr>
                                        <p:cTn id="26" dur="166" decel="50000">
                                          <p:stCondLst>
                                            <p:cond delay="676"/>
                                          </p:stCondLst>
                                        </p:cTn>
                                        <p:tgtEl>
                                          <p:spTgt spid="4"/>
                                        </p:tgtEl>
                                      </p:cBhvr>
                                      <p:to x="100000" y="100000"/>
                                    </p:animScale>
                                    <p:animScale>
                                      <p:cBhvr>
                                        <p:cTn id="27" dur="26">
                                          <p:stCondLst>
                                            <p:cond delay="1312"/>
                                          </p:stCondLst>
                                        </p:cTn>
                                        <p:tgtEl>
                                          <p:spTgt spid="4"/>
                                        </p:tgtEl>
                                      </p:cBhvr>
                                      <p:to x="100000" y="80000"/>
                                    </p:animScale>
                                    <p:animScale>
                                      <p:cBhvr>
                                        <p:cTn id="28" dur="166" decel="50000">
                                          <p:stCondLst>
                                            <p:cond delay="1338"/>
                                          </p:stCondLst>
                                        </p:cTn>
                                        <p:tgtEl>
                                          <p:spTgt spid="4"/>
                                        </p:tgtEl>
                                      </p:cBhvr>
                                      <p:to x="100000" y="100000"/>
                                    </p:animScale>
                                    <p:animScale>
                                      <p:cBhvr>
                                        <p:cTn id="29" dur="26">
                                          <p:stCondLst>
                                            <p:cond delay="1642"/>
                                          </p:stCondLst>
                                        </p:cTn>
                                        <p:tgtEl>
                                          <p:spTgt spid="4"/>
                                        </p:tgtEl>
                                      </p:cBhvr>
                                      <p:to x="100000" y="90000"/>
                                    </p:animScale>
                                    <p:animScale>
                                      <p:cBhvr>
                                        <p:cTn id="30" dur="166" decel="50000">
                                          <p:stCondLst>
                                            <p:cond delay="1668"/>
                                          </p:stCondLst>
                                        </p:cTn>
                                        <p:tgtEl>
                                          <p:spTgt spid="4"/>
                                        </p:tgtEl>
                                      </p:cBhvr>
                                      <p:to x="100000" y="100000"/>
                                    </p:animScale>
                                    <p:animScale>
                                      <p:cBhvr>
                                        <p:cTn id="31" dur="26">
                                          <p:stCondLst>
                                            <p:cond delay="1808"/>
                                          </p:stCondLst>
                                        </p:cTn>
                                        <p:tgtEl>
                                          <p:spTgt spid="4"/>
                                        </p:tgtEl>
                                      </p:cBhvr>
                                      <p:to x="100000" y="95000"/>
                                    </p:animScale>
                                    <p:animScale>
                                      <p:cBhvr>
                                        <p:cTn id="32"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1400" y="569544"/>
            <a:ext cx="8610600" cy="1293028"/>
          </a:xfrm>
        </p:spPr>
        <p:txBody>
          <a:bodyPr/>
          <a:lstStyle/>
          <a:p>
            <a:pPr algn="ctr"/>
            <a:r>
              <a:rPr lang="en-US" b="1" i="1" u="sng" dirty="0" smtClean="0"/>
              <a:t>Funding and key requirements </a:t>
            </a:r>
            <a:endParaRPr lang="en-US" b="1" i="1" u="sng" dirty="0"/>
          </a:p>
        </p:txBody>
      </p:sp>
      <p:sp>
        <p:nvSpPr>
          <p:cNvPr id="3" name="TextBox 2"/>
          <p:cNvSpPr txBox="1"/>
          <p:nvPr/>
        </p:nvSpPr>
        <p:spPr>
          <a:xfrm>
            <a:off x="5872163" y="2821412"/>
            <a:ext cx="6319837" cy="3416320"/>
          </a:xfrm>
          <a:prstGeom prst="rect">
            <a:avLst/>
          </a:prstGeom>
          <a:noFill/>
        </p:spPr>
        <p:txBody>
          <a:bodyPr wrap="square" rtlCol="0">
            <a:spAutoFit/>
          </a:bodyPr>
          <a:lstStyle/>
          <a:p>
            <a:r>
              <a:rPr lang="en-US" i="1" dirty="0" smtClean="0"/>
              <a:t>Some funding will be received from the local council as they have said in the past that they will fund anything that goes towards the public and the health system. So this would be able to help with the fees for renting out the leisure center for a number of weeks then once money starts to come in from other partners then we will be able to have a full time placement within the leisure center. Along with this we will be selling tops with our logo on it and our slogan which can be sold to the clients which will get them involved even more with what were trying to succeed and possibly bring in more clients for the future.</a:t>
            </a:r>
            <a:endParaRPr lang="en-US" i="1" dirty="0"/>
          </a:p>
        </p:txBody>
      </p:sp>
      <p:pic>
        <p:nvPicPr>
          <p:cNvPr id="4" name="Picture 3"/>
          <p:cNvPicPr>
            <a:picLocks noChangeAspect="1"/>
          </p:cNvPicPr>
          <p:nvPr/>
        </p:nvPicPr>
        <p:blipFill>
          <a:blip r:embed="rId2"/>
          <a:stretch>
            <a:fillRect/>
          </a:stretch>
        </p:blipFill>
        <p:spPr>
          <a:xfrm>
            <a:off x="163512" y="1862572"/>
            <a:ext cx="5103267" cy="2667000"/>
          </a:xfrm>
          <a:prstGeom prst="rect">
            <a:avLst/>
          </a:prstGeom>
        </p:spPr>
      </p:pic>
    </p:spTree>
    <p:extLst>
      <p:ext uri="{BB962C8B-B14F-4D97-AF65-F5344CB8AC3E}">
        <p14:creationId xmlns:p14="http://schemas.microsoft.com/office/powerpoint/2010/main" val="331713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style.rotation</p:attrName>
                                        </p:attrNameLst>
                                      </p:cBhvr>
                                      <p:tavLst>
                                        <p:tav tm="0">
                                          <p:val>
                                            <p:fltVal val="720"/>
                                          </p:val>
                                        </p:tav>
                                        <p:tav tm="100000">
                                          <p:val>
                                            <p:fltVal val="0"/>
                                          </p:val>
                                        </p:tav>
                                      </p:tavLst>
                                    </p:anim>
                                    <p:anim calcmode="lin" valueType="num">
                                      <p:cBhvr>
                                        <p:cTn id="9" dur="2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0" dur="2000" fill="hold"/>
                                        <p:tgtEl>
                                          <p:spTgt spid="3">
                                            <p:txEl>
                                              <p:pRg st="0" end="0"/>
                                            </p:txEl>
                                          </p:spTgt>
                                        </p:tgtEl>
                                        <p:attrNameLst>
                                          <p:attrName>ppt_w</p:attrName>
                                        </p:attrNameLst>
                                      </p:cBhvr>
                                      <p:tavLst>
                                        <p:tav tm="0">
                                          <p:val>
                                            <p:fltVal val="0"/>
                                          </p:val>
                                        </p:tav>
                                        <p:tav tm="100000">
                                          <p:val>
                                            <p:strVal val="#ppt_w"/>
                                          </p:val>
                                        </p:tav>
                                      </p:tavLst>
                                    </p:anim>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dissolv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8690" y="0"/>
            <a:ext cx="8610600" cy="1293028"/>
          </a:xfrm>
        </p:spPr>
        <p:txBody>
          <a:bodyPr/>
          <a:lstStyle/>
          <a:p>
            <a:pPr algn="ctr"/>
            <a:r>
              <a:rPr lang="en-US" b="1" i="1" u="sng" dirty="0" smtClean="0"/>
              <a:t>Thanks for listening</a:t>
            </a:r>
            <a:endParaRPr lang="en-US" b="1" i="1" u="sng" dirty="0"/>
          </a:p>
        </p:txBody>
      </p:sp>
      <p:pic>
        <p:nvPicPr>
          <p:cNvPr id="6" name="Picture 5"/>
          <p:cNvPicPr>
            <a:picLocks noChangeAspect="1"/>
          </p:cNvPicPr>
          <p:nvPr/>
        </p:nvPicPr>
        <p:blipFill>
          <a:blip r:embed="rId2"/>
          <a:stretch>
            <a:fillRect/>
          </a:stretch>
        </p:blipFill>
        <p:spPr>
          <a:xfrm>
            <a:off x="2100262" y="1044575"/>
            <a:ext cx="8042275" cy="5677846"/>
          </a:xfrm>
          <a:prstGeom prst="rect">
            <a:avLst/>
          </a:prstGeom>
        </p:spPr>
      </p:pic>
    </p:spTree>
    <p:extLst>
      <p:ext uri="{BB962C8B-B14F-4D97-AF65-F5344CB8AC3E}">
        <p14:creationId xmlns:p14="http://schemas.microsoft.com/office/powerpoint/2010/main" val="744263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blinds(horizontal)">
                                      <p:cBhvr>
                                        <p:cTn id="25" dur="2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Vapor Trail</Template>
  <TotalTime>88</TotalTime>
  <Words>726</Words>
  <Application>Microsoft Macintosh PowerPoint</Application>
  <PresentationFormat>Widescreen</PresentationFormat>
  <Paragraphs>20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Century Gothic</vt:lpstr>
      <vt:lpstr>Mangal</vt:lpstr>
      <vt:lpstr>Arial</vt:lpstr>
      <vt:lpstr>Vapor Trail</vt:lpstr>
      <vt:lpstr>Planning and analysing community sport development </vt:lpstr>
      <vt:lpstr>The activity and how it will attract to the specific age groups (7-11 year olds)</vt:lpstr>
      <vt:lpstr>Continued </vt:lpstr>
      <vt:lpstr>How I will engage with the group about the activity</vt:lpstr>
      <vt:lpstr>How to develop the session</vt:lpstr>
      <vt:lpstr>Potential partners</vt:lpstr>
      <vt:lpstr>Funding and key requirements </vt:lpstr>
      <vt:lpstr>Thanks for listening</vt:lpstr>
    </vt:vector>
  </TitlesOfParts>
  <Company/>
  <LinksUpToDate>false</LinksUpToDate>
  <SharedDoc>false</SharedDoc>
  <HyperlinksChanged>false</HyperlinksChanged>
  <AppVersion>15.0030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 and analysing community sport development </dc:title>
  <dc:creator>Jordan Protheroe</dc:creator>
  <cp:lastModifiedBy>Jordan Protheroe</cp:lastModifiedBy>
  <cp:revision>8</cp:revision>
  <dcterms:created xsi:type="dcterms:W3CDTF">2018-01-17T23:38:15Z</dcterms:created>
  <dcterms:modified xsi:type="dcterms:W3CDTF">2018-01-18T01:11:31Z</dcterms:modified>
</cp:coreProperties>
</file>