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4"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0" autoAdjust="0"/>
    <p:restoredTop sz="94660"/>
  </p:normalViewPr>
  <p:slideViewPr>
    <p:cSldViewPr snapToGrid="0">
      <p:cViewPr varScale="1">
        <p:scale>
          <a:sx n="72" d="100"/>
          <a:sy n="72" d="100"/>
        </p:scale>
        <p:origin x="57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40E95C3-537C-4CC8-B067-7E90AD813024}" type="datetimeFigureOut">
              <a:rPr lang="en-US" smtClean="0"/>
              <a:t>11/25/2022</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16723034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0E95C3-537C-4CC8-B067-7E90AD813024}" type="datetimeFigureOut">
              <a:rPr lang="en-US" smtClean="0"/>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1974669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0E95C3-537C-4CC8-B067-7E90AD813024}" type="datetimeFigureOut">
              <a:rPr lang="en-US" smtClean="0"/>
              <a:t>11/25/2022</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28513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0E95C3-537C-4CC8-B067-7E90AD813024}" type="datetimeFigureOut">
              <a:rPr lang="en-US" smtClean="0"/>
              <a:t>11/25/2022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2056106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0E95C3-537C-4CC8-B067-7E90AD813024}" type="datetimeFigureOut">
              <a:rPr lang="en-US" smtClean="0"/>
              <a:t>11/25/2022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3851506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0E95C3-537C-4CC8-B067-7E90AD813024}" type="datetimeFigureOut">
              <a:rPr lang="en-US" smtClean="0"/>
              <a:t>11/25/2022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14281867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0E95C3-537C-4CC8-B067-7E90AD813024}" type="datetimeFigureOut">
              <a:rPr lang="en-US" smtClean="0"/>
              <a:t>11/25/2022</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256409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40E95C3-537C-4CC8-B067-7E90AD813024}" type="datetimeFigureOut">
              <a:rPr lang="en-US" smtClean="0"/>
              <a:t>11/25/2022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1560515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40E95C3-537C-4CC8-B067-7E90AD813024}" type="datetimeFigureOut">
              <a:rPr lang="en-US" smtClean="0"/>
              <a:t>11/25/2022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2414530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40E95C3-537C-4CC8-B067-7E90AD813024}" type="datetimeFigureOut">
              <a:rPr lang="en-US" smtClean="0"/>
              <a:t>11/25/2022</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4118553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40E95C3-537C-4CC8-B067-7E90AD813024}" type="datetimeFigureOut">
              <a:rPr lang="en-US" smtClean="0"/>
              <a:t>11/25/2022</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8826431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40E95C3-537C-4CC8-B067-7E90AD813024}" type="datetimeFigureOut">
              <a:rPr lang="en-US" smtClean="0"/>
              <a:t>11/25/2022</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21739251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40E95C3-537C-4CC8-B067-7E90AD813024}" type="datetimeFigureOut">
              <a:rPr lang="en-US" smtClean="0"/>
              <a:t>11/25/2022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36893848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40E95C3-537C-4CC8-B067-7E90AD813024}" type="datetimeFigureOut">
              <a:rPr lang="en-US" smtClean="0"/>
              <a:t>11/25/2022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1606022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40E95C3-537C-4CC8-B067-7E90AD813024}" type="datetimeFigureOut">
              <a:rPr lang="en-US" smtClean="0"/>
              <a:t>11/25/2022</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22672573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40E95C3-537C-4CC8-B067-7E90AD813024}" type="datetimeFigureOut">
              <a:rPr lang="en-US" smtClean="0"/>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3377786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40E95C3-537C-4CC8-B067-7E90AD813024}" type="datetimeFigureOut">
              <a:rPr lang="en-US" smtClean="0"/>
              <a:t>11/25/2022</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C4CDFD7B-1F71-4361-A2E9-5FB7D0260CDD}" type="slidenum">
              <a:rPr lang="en-US" smtClean="0"/>
              <a:t>‹#›</a:t>
            </a:fld>
            <a:endParaRPr lang="en-US"/>
          </a:p>
        </p:txBody>
      </p:sp>
    </p:spTree>
    <p:extLst>
      <p:ext uri="{BB962C8B-B14F-4D97-AF65-F5344CB8AC3E}">
        <p14:creationId xmlns:p14="http://schemas.microsoft.com/office/powerpoint/2010/main" val="3100199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40E95C3-537C-4CC8-B067-7E90AD813024}" type="datetimeFigureOut">
              <a:rPr lang="en-US" smtClean="0"/>
              <a:t>11/25/2022</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C4CDFD7B-1F71-4361-A2E9-5FB7D0260CDD}" type="slidenum">
              <a:rPr lang="en-US" smtClean="0"/>
              <a:t>‹#›</a:t>
            </a:fld>
            <a:endParaRPr lang="en-US"/>
          </a:p>
        </p:txBody>
      </p:sp>
    </p:spTree>
    <p:extLst>
      <p:ext uri="{BB962C8B-B14F-4D97-AF65-F5344CB8AC3E}">
        <p14:creationId xmlns:p14="http://schemas.microsoft.com/office/powerpoint/2010/main" val="20540552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Marketing strategy for the Marriott International Hotel</a:t>
            </a:r>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862807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1046071"/>
          </a:xfrm>
        </p:spPr>
        <p:txBody>
          <a:bodyPr/>
          <a:lstStyle/>
          <a:p>
            <a:r>
              <a:rPr lang="en-US" dirty="0"/>
              <a:t>Introduction</a:t>
            </a:r>
          </a:p>
        </p:txBody>
      </p:sp>
      <p:sp>
        <p:nvSpPr>
          <p:cNvPr id="3" name="Subtitle 2"/>
          <p:cNvSpPr>
            <a:spLocks noGrp="1"/>
          </p:cNvSpPr>
          <p:nvPr>
            <p:ph type="subTitle" idx="1"/>
          </p:nvPr>
        </p:nvSpPr>
        <p:spPr>
          <a:xfrm>
            <a:off x="1524000" y="2364377"/>
            <a:ext cx="4981303" cy="3513909"/>
          </a:xfrm>
        </p:spPr>
        <p:txBody>
          <a:bodyPr>
            <a:normAutofit fontScale="92500"/>
          </a:bodyPr>
          <a:lstStyle/>
          <a:p>
            <a:pPr algn="l"/>
            <a:r>
              <a:rPr lang="en-US" cap="none" dirty="0"/>
              <a:t>the Marriott international hotel is a hospitality business that provides accommodation and hotel services throughout America. Willard Marriott established the hotel in 1927, and it is now situated in Bethesda, Maryland, in the united states. the Marriott hotel has built a strong reputation in the hospitality sector, which has led to the expansion of branches throughout 131 countries and 30 brands that are appealing, practical, and extremely comfortable (Marriott, 2022). this is a presentation of Marriott international's marketing strategy.</a:t>
            </a:r>
          </a:p>
        </p:txBody>
      </p:sp>
      <p:pic>
        <p:nvPicPr>
          <p:cNvPr id="1026" name="Picture 2" descr="Marriott Hotels &amp; Resorts - Wikipedi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05303" y="2259874"/>
            <a:ext cx="5107576" cy="3487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27356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Marketing mix</a:t>
            </a:r>
          </a:p>
        </p:txBody>
      </p:sp>
      <p:sp>
        <p:nvSpPr>
          <p:cNvPr id="3" name="Content Placeholder 2"/>
          <p:cNvSpPr>
            <a:spLocks noGrp="1"/>
          </p:cNvSpPr>
          <p:nvPr>
            <p:ph idx="1"/>
          </p:nvPr>
        </p:nvSpPr>
        <p:spPr>
          <a:xfrm>
            <a:off x="1154955" y="2603500"/>
            <a:ext cx="6094932" cy="4071620"/>
          </a:xfrm>
        </p:spPr>
        <p:txBody>
          <a:bodyPr>
            <a:normAutofit fontScale="85000" lnSpcReduction="20000"/>
          </a:bodyPr>
          <a:lstStyle/>
          <a:p>
            <a:r>
              <a:rPr lang="en-US" dirty="0"/>
              <a:t>All services related to hospitality are available at Marriott hotels. The hotel is home to 30 luxury hotel brands, including Sheraton, Renaissance, and others. The hotel is grouped into the following 30 brands: premium, luxury, select, and long stays. The hotel has effectively maintained its price power despite improvements in room availability and increased international reputation. The cost at Marriot International varies depending on the hotel type and location (‌</a:t>
            </a:r>
            <a:r>
              <a:rPr lang="en-US" dirty="0" err="1"/>
              <a:t>Toma</a:t>
            </a:r>
            <a:r>
              <a:rPr lang="en-US" dirty="0"/>
              <a:t> and </a:t>
            </a:r>
            <a:r>
              <a:rPr lang="en-US" dirty="0" err="1"/>
              <a:t>Grădinaru</a:t>
            </a:r>
            <a:r>
              <a:rPr lang="en-US" dirty="0"/>
              <a:t>, 2018).</a:t>
            </a:r>
          </a:p>
          <a:p>
            <a:r>
              <a:rPr lang="en-US" dirty="0"/>
              <a:t>The geographic distribution of various Marriot hotels across the world has been a major factor in making Marriott International one of the most popular hotel chains. Among the 131 nations, it has been able to create branches in important cities and towns.</a:t>
            </a:r>
          </a:p>
          <a:p>
            <a:r>
              <a:rPr lang="en-US" dirty="0"/>
              <a:t>Having been in the business for a long time and managing to capitalize on word-of-mouth advertising, the name Marriott can stand alone and speak for itself. Marriott International did, however, previously advertise its brands via digital channels before becoming so well-known (George, 2021).</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49887" y="2502898"/>
            <a:ext cx="4942114" cy="4172222"/>
          </a:xfrm>
          <a:prstGeom prst="rect">
            <a:avLst/>
          </a:prstGeom>
        </p:spPr>
      </p:pic>
    </p:spTree>
    <p:extLst>
      <p:ext uri="{BB962C8B-B14F-4D97-AF65-F5344CB8AC3E}">
        <p14:creationId xmlns:p14="http://schemas.microsoft.com/office/powerpoint/2010/main" val="41332590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Marketing Environment (Micro-SWOT)</a:t>
            </a:r>
            <a:endParaRPr lang="en-US" dirty="0"/>
          </a:p>
        </p:txBody>
      </p:sp>
      <p:sp>
        <p:nvSpPr>
          <p:cNvPr id="3" name="Content Placeholder 2"/>
          <p:cNvSpPr>
            <a:spLocks noGrp="1"/>
          </p:cNvSpPr>
          <p:nvPr>
            <p:ph idx="1"/>
          </p:nvPr>
        </p:nvSpPr>
        <p:spPr>
          <a:xfrm>
            <a:off x="1154954" y="2603500"/>
            <a:ext cx="6421503" cy="3416300"/>
          </a:xfrm>
        </p:spPr>
        <p:txBody>
          <a:bodyPr>
            <a:normAutofit fontScale="85000" lnSpcReduction="10000"/>
          </a:bodyPr>
          <a:lstStyle/>
          <a:p>
            <a:r>
              <a:rPr lang="en-US" dirty="0"/>
              <a:t>A very creative and imaginative workforce is available at the Marriott hotel. This makes it one of the hotel's strengths, and since technology will play such a large role in the past covid-19 economic recovery following the covid-19 epidemic, this will work to the hotel's favor. The COVID-19 regulations might be challenging to follow and adhere to. It may be simple to violate the COVID-19 laws and regulations since the hotel employs many people and anticipates having more guests (</a:t>
            </a:r>
            <a:r>
              <a:rPr lang="en-US" dirty="0" err="1"/>
              <a:t>Takacs</a:t>
            </a:r>
            <a:r>
              <a:rPr lang="en-US" dirty="0"/>
              <a:t> and </a:t>
            </a:r>
            <a:r>
              <a:rPr lang="en-US" dirty="0" err="1"/>
              <a:t>Vaduva</a:t>
            </a:r>
            <a:r>
              <a:rPr lang="en-US" dirty="0"/>
              <a:t>, 2017).</a:t>
            </a:r>
          </a:p>
          <a:p>
            <a:r>
              <a:rPr lang="en-US" dirty="0"/>
              <a:t>One of Marriott International's potential is the development of creative techniques since technology will be largely responsible for the economy's economic recovery. The threat to the whole hotel sector remains the societal panic brought on by the epidemic. There are still many people who are reluctant to travel, interact, and mingle in public (Evans, 2019).</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6457" y="2603500"/>
            <a:ext cx="4615543" cy="3196409"/>
          </a:xfrm>
          <a:prstGeom prst="rect">
            <a:avLst/>
          </a:prstGeom>
        </p:spPr>
      </p:pic>
    </p:spTree>
    <p:extLst>
      <p:ext uri="{BB962C8B-B14F-4D97-AF65-F5344CB8AC3E}">
        <p14:creationId xmlns:p14="http://schemas.microsoft.com/office/powerpoint/2010/main" val="1675125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Marketing environment (Macro) PESTEL </a:t>
            </a:r>
            <a:endParaRPr lang="en-US" dirty="0"/>
          </a:p>
        </p:txBody>
      </p:sp>
      <p:sp>
        <p:nvSpPr>
          <p:cNvPr id="3" name="Content Placeholder 2"/>
          <p:cNvSpPr>
            <a:spLocks noGrp="1"/>
          </p:cNvSpPr>
          <p:nvPr>
            <p:ph idx="1"/>
          </p:nvPr>
        </p:nvSpPr>
        <p:spPr>
          <a:xfrm>
            <a:off x="1154954" y="2603500"/>
            <a:ext cx="6421503" cy="3416300"/>
          </a:xfrm>
        </p:spPr>
        <p:txBody>
          <a:bodyPr>
            <a:normAutofit fontScale="85000" lnSpcReduction="20000"/>
          </a:bodyPr>
          <a:lstStyle/>
          <a:p>
            <a:r>
              <a:rPr lang="en-US" dirty="0"/>
              <a:t>Marriott International operates in several nations, therefore the power play won't be the same everywhere. Since the pandemic's onset, the economy has significantly declined. This would make it difficult for the business to recover, and other incentives will be required to persuade people to stay at the hotel. Given the intense rivalry in the sector, Marriot should organize charitable foundations as a method to give back to society (</a:t>
            </a:r>
            <a:r>
              <a:rPr lang="en-US" dirty="0" err="1"/>
              <a:t>Olawale</a:t>
            </a:r>
            <a:r>
              <a:rPr lang="en-US" dirty="0"/>
              <a:t>, 2020).</a:t>
            </a:r>
          </a:p>
          <a:p>
            <a:r>
              <a:rPr lang="en-US" dirty="0"/>
              <a:t>The Marriott Hotel should seize this opportunity and create new innovations that will help the establishment accomplish its objectives because technology is developing and will make up the majority of the post-COVID-19 economic rebound. In any sector, laws and regulations are crucial. Marriot should abide by all established legal guidelines while conducting marketing campaigns. The client's desire for a certain hotel type will be influenced by environmental elements like temperature and weather (</a:t>
            </a:r>
            <a:r>
              <a:rPr lang="en-US" dirty="0" err="1"/>
              <a:t>Olawale</a:t>
            </a:r>
            <a:r>
              <a:rPr lang="en-US" dirty="0"/>
              <a:t>, 2020).</a:t>
            </a:r>
          </a:p>
        </p:txBody>
      </p:sp>
      <p:pic>
        <p:nvPicPr>
          <p:cNvPr id="4098" name="Picture 2" descr="PEST Analysis Ultimate Guide: Definition, Template, Exampl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76457" y="2603500"/>
            <a:ext cx="4615543" cy="341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49755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Creating Customer Value &amp; Engagement </a:t>
            </a:r>
            <a:endParaRPr lang="en-US" dirty="0"/>
          </a:p>
        </p:txBody>
      </p:sp>
      <p:sp>
        <p:nvSpPr>
          <p:cNvPr id="3" name="Content Placeholder 2"/>
          <p:cNvSpPr>
            <a:spLocks noGrp="1"/>
          </p:cNvSpPr>
          <p:nvPr>
            <p:ph idx="1"/>
          </p:nvPr>
        </p:nvSpPr>
        <p:spPr>
          <a:xfrm>
            <a:off x="1154954" y="2603500"/>
            <a:ext cx="8825659" cy="1890123"/>
          </a:xfrm>
        </p:spPr>
        <p:txBody>
          <a:bodyPr/>
          <a:lstStyle/>
          <a:p>
            <a:r>
              <a:rPr lang="en-US" dirty="0"/>
              <a:t>Marriott International needs to be aware of the market, consumers' demands, and wants. Additionally, Marriott International needs to provide customer value and lead the market strategy. Another option for Marriott International to achieve this is to prepare and include a marketing plan with a program (Shin and Perdue, 2022). By implementing these tactics, Marriott will raise customer engagement and values.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54954" y="4493623"/>
            <a:ext cx="8825659" cy="1820771"/>
          </a:xfrm>
          <a:prstGeom prst="rect">
            <a:avLst/>
          </a:prstGeom>
        </p:spPr>
      </p:pic>
    </p:spTree>
    <p:extLst>
      <p:ext uri="{BB962C8B-B14F-4D97-AF65-F5344CB8AC3E}">
        <p14:creationId xmlns:p14="http://schemas.microsoft.com/office/powerpoint/2010/main" val="19539367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Effective Use of digital Marketing </a:t>
            </a:r>
            <a:endParaRPr lang="en-US" dirty="0"/>
          </a:p>
        </p:txBody>
      </p:sp>
      <p:sp>
        <p:nvSpPr>
          <p:cNvPr id="3" name="Content Placeholder 2"/>
          <p:cNvSpPr>
            <a:spLocks noGrp="1"/>
          </p:cNvSpPr>
          <p:nvPr>
            <p:ph idx="1"/>
          </p:nvPr>
        </p:nvSpPr>
        <p:spPr>
          <a:xfrm>
            <a:off x="1154955" y="2603500"/>
            <a:ext cx="5585480" cy="3416300"/>
          </a:xfrm>
        </p:spPr>
        <p:txBody>
          <a:bodyPr>
            <a:normAutofit fontScale="85000" lnSpcReduction="20000"/>
          </a:bodyPr>
          <a:lstStyle/>
          <a:p>
            <a:r>
              <a:rPr lang="en-US" dirty="0"/>
              <a:t>The following are a few of the digital marketing techniques that will benefit Marriott International:</a:t>
            </a:r>
          </a:p>
          <a:p>
            <a:r>
              <a:rPr lang="en-US" dirty="0"/>
              <a:t>Creating high-quality websites for both desktop and mobile devices: In the very competitive climate of today, it is essential to have both high-quality websites and mobile applications. This implies that factors like online and mobile site performance, design, and security should be taken into account (</a:t>
            </a:r>
            <a:r>
              <a:rPr lang="en-US" dirty="0" err="1"/>
              <a:t>Visser</a:t>
            </a:r>
            <a:r>
              <a:rPr lang="en-US" dirty="0"/>
              <a:t>, 2021).</a:t>
            </a:r>
          </a:p>
          <a:p>
            <a:r>
              <a:rPr lang="en-US" dirty="0"/>
              <a:t>Marriott International has to maintain its social media presence because people already know about the property on these </a:t>
            </a:r>
            <a:r>
              <a:rPr lang="en-US" dirty="0" err="1"/>
              <a:t>platforms.Marriot</a:t>
            </a:r>
            <a:r>
              <a:rPr lang="en-US" dirty="0"/>
              <a:t> International has to continue running continuous online marketing activities. The hotel needs to have a good online reputation to provide a nice image to visitors (</a:t>
            </a:r>
            <a:r>
              <a:rPr lang="en-US" dirty="0" err="1"/>
              <a:t>Visser</a:t>
            </a:r>
            <a:r>
              <a:rPr lang="en-US" dirty="0"/>
              <a:t>, 2021).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40435" y="2603500"/>
            <a:ext cx="5451565" cy="3416300"/>
          </a:xfrm>
          <a:prstGeom prst="rect">
            <a:avLst/>
          </a:prstGeom>
        </p:spPr>
      </p:pic>
    </p:spTree>
    <p:extLst>
      <p:ext uri="{BB962C8B-B14F-4D97-AF65-F5344CB8AC3E}">
        <p14:creationId xmlns:p14="http://schemas.microsoft.com/office/powerpoint/2010/main" val="4111667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a:xfrm>
            <a:off x="1154955" y="2603500"/>
            <a:ext cx="6421502" cy="3416300"/>
          </a:xfrm>
        </p:spPr>
        <p:txBody>
          <a:bodyPr>
            <a:normAutofit/>
          </a:bodyPr>
          <a:lstStyle/>
          <a:p>
            <a:r>
              <a:rPr lang="en-US" dirty="0"/>
              <a:t>The fact that Marriott International has several branches in numerous nations throughout the world may make it difficult to implement marketing strategy. Because they vary between nations, political and legal concerns might provide problems for Marriott. There are also some of the opportunities that aligned according to the organization strengths and thus the hotel can maximize for their success but there are also threats. Therefore, Marriot should tailor its marketing initiatives to each nation's regulatory framework and political climate.</a:t>
            </a:r>
          </a:p>
        </p:txBody>
      </p:sp>
      <p:sp>
        <p:nvSpPr>
          <p:cNvPr id="4" name="AutoShape 2" descr="Why Marriott's Marketing Strategy Is Above the Res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76457" y="2482850"/>
            <a:ext cx="4357143" cy="3536950"/>
          </a:xfrm>
          <a:prstGeom prst="rect">
            <a:avLst/>
          </a:prstGeom>
        </p:spPr>
      </p:pic>
    </p:spTree>
    <p:extLst>
      <p:ext uri="{BB962C8B-B14F-4D97-AF65-F5344CB8AC3E}">
        <p14:creationId xmlns:p14="http://schemas.microsoft.com/office/powerpoint/2010/main" val="40791529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 </a:t>
            </a:r>
          </a:p>
        </p:txBody>
      </p:sp>
      <p:sp>
        <p:nvSpPr>
          <p:cNvPr id="3" name="Content Placeholder 2"/>
          <p:cNvSpPr>
            <a:spLocks noGrp="1"/>
          </p:cNvSpPr>
          <p:nvPr>
            <p:ph idx="1"/>
          </p:nvPr>
        </p:nvSpPr>
        <p:spPr>
          <a:xfrm>
            <a:off x="463826" y="2550492"/>
            <a:ext cx="10880035" cy="3916570"/>
          </a:xfrm>
        </p:spPr>
        <p:txBody>
          <a:bodyPr>
            <a:normAutofit fontScale="85000" lnSpcReduction="10000"/>
          </a:bodyPr>
          <a:lstStyle/>
          <a:p>
            <a:r>
              <a:rPr lang="en-US" dirty="0"/>
              <a:t>Marriott (2022). </a:t>
            </a:r>
            <a:r>
              <a:rPr lang="en-US" i="1" dirty="0"/>
              <a:t>About Marriott International | Corporate Information</a:t>
            </a:r>
            <a:r>
              <a:rPr lang="en-US" dirty="0"/>
              <a:t>. [online] Marriott.com. Available at: https://www.marriott.com/marriott/aboutmarriott.mi.</a:t>
            </a:r>
          </a:p>
          <a:p>
            <a:r>
              <a:rPr lang="en-US" dirty="0"/>
              <a:t>‌</a:t>
            </a:r>
            <a:r>
              <a:rPr lang="en-US" dirty="0" err="1"/>
              <a:t>Toma</a:t>
            </a:r>
            <a:r>
              <a:rPr lang="en-US" dirty="0"/>
              <a:t>, S. G., &amp; </a:t>
            </a:r>
            <a:r>
              <a:rPr lang="en-US" dirty="0" err="1"/>
              <a:t>Grădinaru</a:t>
            </a:r>
            <a:r>
              <a:rPr lang="en-US" dirty="0"/>
              <a:t>, C. (2018). The marketing mix in a luxury hotel chain. </a:t>
            </a:r>
            <a:r>
              <a:rPr lang="en-US" i="1" dirty="0"/>
              <a:t>The Journal Contemporary Economy</a:t>
            </a:r>
            <a:r>
              <a:rPr lang="en-US" dirty="0"/>
              <a:t>, </a:t>
            </a:r>
            <a:r>
              <a:rPr lang="en-US" i="1" dirty="0"/>
              <a:t>3</a:t>
            </a:r>
            <a:r>
              <a:rPr lang="en-US" dirty="0"/>
              <a:t>(2), 105-111.</a:t>
            </a:r>
          </a:p>
          <a:p>
            <a:r>
              <a:rPr lang="en-US" dirty="0"/>
              <a:t>George, R. (2021). Market Segmentation, Targeting, and Positioning. In </a:t>
            </a:r>
            <a:r>
              <a:rPr lang="en-US" i="1" dirty="0"/>
              <a:t>Marketing Tourism and Hospitality</a:t>
            </a:r>
            <a:r>
              <a:rPr lang="en-US" dirty="0"/>
              <a:t> (pp. 221-246). Palgrave Macmillan, Cham.</a:t>
            </a:r>
          </a:p>
          <a:p>
            <a:r>
              <a:rPr lang="en-US" dirty="0"/>
              <a:t>TAKACS, J., &amp; VADUVA, S. A. (2017). A </a:t>
            </a:r>
            <a:r>
              <a:rPr lang="en-US" dirty="0" err="1"/>
              <a:t>swot</a:t>
            </a:r>
            <a:r>
              <a:rPr lang="en-US" dirty="0"/>
              <a:t> analysis of the global hospitality industry. </a:t>
            </a:r>
            <a:r>
              <a:rPr lang="en-US" i="1" dirty="0" err="1"/>
              <a:t>Revista</a:t>
            </a:r>
            <a:r>
              <a:rPr lang="en-US" i="1" dirty="0"/>
              <a:t> </a:t>
            </a:r>
            <a:r>
              <a:rPr lang="en-US" i="1" dirty="0" err="1"/>
              <a:t>Economica</a:t>
            </a:r>
            <a:r>
              <a:rPr lang="en-US" dirty="0"/>
              <a:t>, </a:t>
            </a:r>
            <a:r>
              <a:rPr lang="en-US" i="1" dirty="0"/>
              <a:t>69</a:t>
            </a:r>
            <a:r>
              <a:rPr lang="en-US" dirty="0"/>
              <a:t>(6).</a:t>
            </a:r>
          </a:p>
          <a:p>
            <a:r>
              <a:rPr lang="en-US" dirty="0"/>
              <a:t>Evans, N. (2019). SWOT analysis for tourism, hospitality and event organizations. In Strategic Management for Tourism, Hospitality and Events (pp. 337-348). Routledge.</a:t>
            </a:r>
          </a:p>
          <a:p>
            <a:r>
              <a:rPr lang="en-US" dirty="0" err="1"/>
              <a:t>Olawale</a:t>
            </a:r>
            <a:r>
              <a:rPr lang="en-US" dirty="0"/>
              <a:t>, S. (2020). </a:t>
            </a:r>
            <a:r>
              <a:rPr lang="en-US" i="1" dirty="0"/>
              <a:t>The Competitive Position of Marriott International Inc. and Starwood Worldwide: An Assessment using Porter's Five Forces and PESTLE-Analysis</a:t>
            </a:r>
            <a:r>
              <a:rPr lang="en-US" dirty="0"/>
              <a:t>. GRIN </a:t>
            </a:r>
            <a:r>
              <a:rPr lang="en-US" dirty="0" err="1"/>
              <a:t>Verlag</a:t>
            </a:r>
            <a:r>
              <a:rPr lang="en-US" dirty="0"/>
              <a:t>.</a:t>
            </a:r>
          </a:p>
          <a:p>
            <a:r>
              <a:rPr lang="en-US" dirty="0"/>
              <a:t>Shin, H., &amp; Perdue, R. R. (2022). Developing a Multi-Dimensional Measure of Hotel Brand Customers’ Online Engagement Behaviors to Capture Non-Transactional Value. </a:t>
            </a:r>
            <a:r>
              <a:rPr lang="en-US" i="1" dirty="0"/>
              <a:t>Journal of Travel Research</a:t>
            </a:r>
            <a:r>
              <a:rPr lang="en-US" dirty="0"/>
              <a:t>, 00472875211073618.</a:t>
            </a:r>
          </a:p>
          <a:p>
            <a:r>
              <a:rPr lang="en-US" dirty="0" err="1"/>
              <a:t>Visser</a:t>
            </a:r>
            <a:r>
              <a:rPr lang="en-US" dirty="0"/>
              <a:t>, M. (2021). Digital Marketing. In </a:t>
            </a:r>
            <a:r>
              <a:rPr lang="en-US" i="1" dirty="0"/>
              <a:t>Digital Marketing Fundamentals</a:t>
            </a:r>
            <a:r>
              <a:rPr lang="en-US" dirty="0"/>
              <a:t> (pp. 12-28). </a:t>
            </a:r>
            <a:r>
              <a:rPr lang="en-US"/>
              <a:t>Routledge.</a:t>
            </a:r>
            <a:endParaRPr lang="en-US" dirty="0"/>
          </a:p>
        </p:txBody>
      </p:sp>
    </p:spTree>
    <p:extLst>
      <p:ext uri="{BB962C8B-B14F-4D97-AF65-F5344CB8AC3E}">
        <p14:creationId xmlns:p14="http://schemas.microsoft.com/office/powerpoint/2010/main" val="32744187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67</TotalTime>
  <Words>1149</Words>
  <Application>Microsoft Office PowerPoint</Application>
  <PresentationFormat>Widescreen</PresentationFormat>
  <Paragraphs>30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Gothic</vt:lpstr>
      <vt:lpstr>Wingdings 3</vt:lpstr>
      <vt:lpstr>Ion Boardroom</vt:lpstr>
      <vt:lpstr>Marketing strategy for the Marriott International Hotel</vt:lpstr>
      <vt:lpstr>Introduction</vt:lpstr>
      <vt:lpstr>Marketing mix</vt:lpstr>
      <vt:lpstr>The Marketing Environment (Micro-SWOT)</vt:lpstr>
      <vt:lpstr>The Marketing environment (Macro) PESTEL </vt:lpstr>
      <vt:lpstr>Creating Customer Value &amp; Engagement </vt:lpstr>
      <vt:lpstr>Effective Use of digital Marketing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strategy for the Marriott International Hotel</dc:title>
  <dc:creator>EPIMARK</dc:creator>
  <cp:lastModifiedBy>PM 3</cp:lastModifiedBy>
  <cp:revision>24</cp:revision>
  <dcterms:created xsi:type="dcterms:W3CDTF">2022-11-24T19:11:13Z</dcterms:created>
  <dcterms:modified xsi:type="dcterms:W3CDTF">2022-11-25T08:37:59Z</dcterms:modified>
</cp:coreProperties>
</file>