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5" r:id="rId2"/>
    <p:sldId id="257" r:id="rId3"/>
    <p:sldId id="259" r:id="rId4"/>
    <p:sldId id="258"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8" d="100"/>
          <a:sy n="68" d="100"/>
        </p:scale>
        <p:origin x="12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88055B0-C76B-43BD-9168-FA34E5436A94}" type="datetimeFigureOut">
              <a:rPr lang="en-GB" smtClean="0"/>
              <a:t>23/04/2020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A89126-E9A6-4B42-8F98-175779AEF94D}" type="slidenum">
              <a:rPr lang="en-GB" smtClean="0"/>
              <a:t>‹#›</a:t>
            </a:fld>
            <a:endParaRPr lang="en-GB"/>
          </a:p>
        </p:txBody>
      </p:sp>
    </p:spTree>
    <p:extLst>
      <p:ext uri="{BB962C8B-B14F-4D97-AF65-F5344CB8AC3E}">
        <p14:creationId xmlns:p14="http://schemas.microsoft.com/office/powerpoint/2010/main" val="35440962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8055B0-C76B-43BD-9168-FA34E5436A94}" type="datetimeFigureOut">
              <a:rPr lang="en-GB" smtClean="0"/>
              <a:t>23/04/2020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A89126-E9A6-4B42-8F98-175779AEF94D}" type="slidenum">
              <a:rPr lang="en-GB" smtClean="0"/>
              <a:t>‹#›</a:t>
            </a:fld>
            <a:endParaRPr lang="en-GB"/>
          </a:p>
        </p:txBody>
      </p:sp>
    </p:spTree>
    <p:extLst>
      <p:ext uri="{BB962C8B-B14F-4D97-AF65-F5344CB8AC3E}">
        <p14:creationId xmlns:p14="http://schemas.microsoft.com/office/powerpoint/2010/main" val="28652748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8055B0-C76B-43BD-9168-FA34E5436A94}" type="datetimeFigureOut">
              <a:rPr lang="en-GB" smtClean="0"/>
              <a:t>23/04/2020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A89126-E9A6-4B42-8F98-175779AEF94D}" type="slidenum">
              <a:rPr lang="en-GB" smtClean="0"/>
              <a:t>‹#›</a:t>
            </a:fld>
            <a:endParaRPr lang="en-GB"/>
          </a:p>
        </p:txBody>
      </p:sp>
    </p:spTree>
    <p:extLst>
      <p:ext uri="{BB962C8B-B14F-4D97-AF65-F5344CB8AC3E}">
        <p14:creationId xmlns:p14="http://schemas.microsoft.com/office/powerpoint/2010/main" val="3536483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88055B0-C76B-43BD-9168-FA34E5436A94}" type="datetimeFigureOut">
              <a:rPr lang="en-GB" smtClean="0"/>
              <a:t>23/04/2020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A89126-E9A6-4B42-8F98-175779AEF94D}" type="slidenum">
              <a:rPr lang="en-GB" smtClean="0"/>
              <a:t>‹#›</a:t>
            </a:fld>
            <a:endParaRPr lang="en-GB"/>
          </a:p>
        </p:txBody>
      </p:sp>
    </p:spTree>
    <p:extLst>
      <p:ext uri="{BB962C8B-B14F-4D97-AF65-F5344CB8AC3E}">
        <p14:creationId xmlns:p14="http://schemas.microsoft.com/office/powerpoint/2010/main" val="2623465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88055B0-C76B-43BD-9168-FA34E5436A94}" type="datetimeFigureOut">
              <a:rPr lang="en-GB" smtClean="0"/>
              <a:t>23/04/2020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8A89126-E9A6-4B42-8F98-175779AEF94D}" type="slidenum">
              <a:rPr lang="en-GB" smtClean="0"/>
              <a:t>‹#›</a:t>
            </a:fld>
            <a:endParaRPr lang="en-GB"/>
          </a:p>
        </p:txBody>
      </p:sp>
    </p:spTree>
    <p:extLst>
      <p:ext uri="{BB962C8B-B14F-4D97-AF65-F5344CB8AC3E}">
        <p14:creationId xmlns:p14="http://schemas.microsoft.com/office/powerpoint/2010/main" val="5970926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88055B0-C76B-43BD-9168-FA34E5436A94}" type="datetimeFigureOut">
              <a:rPr lang="en-GB" smtClean="0"/>
              <a:t>23/04/2020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8A89126-E9A6-4B42-8F98-175779AEF94D}" type="slidenum">
              <a:rPr lang="en-GB" smtClean="0"/>
              <a:t>‹#›</a:t>
            </a:fld>
            <a:endParaRPr lang="en-GB"/>
          </a:p>
        </p:txBody>
      </p:sp>
    </p:spTree>
    <p:extLst>
      <p:ext uri="{BB962C8B-B14F-4D97-AF65-F5344CB8AC3E}">
        <p14:creationId xmlns:p14="http://schemas.microsoft.com/office/powerpoint/2010/main" val="2776337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8055B0-C76B-43BD-9168-FA34E5436A94}" type="datetimeFigureOut">
              <a:rPr lang="en-GB" smtClean="0"/>
              <a:t>23/04/2020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8A89126-E9A6-4B42-8F98-175779AEF94D}" type="slidenum">
              <a:rPr lang="en-GB" smtClean="0"/>
              <a:t>‹#›</a:t>
            </a:fld>
            <a:endParaRPr lang="en-GB"/>
          </a:p>
        </p:txBody>
      </p:sp>
    </p:spTree>
    <p:extLst>
      <p:ext uri="{BB962C8B-B14F-4D97-AF65-F5344CB8AC3E}">
        <p14:creationId xmlns:p14="http://schemas.microsoft.com/office/powerpoint/2010/main" val="23326093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88055B0-C76B-43BD-9168-FA34E5436A94}" type="datetimeFigureOut">
              <a:rPr lang="en-GB" smtClean="0"/>
              <a:t>23/04/2020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A89126-E9A6-4B42-8F98-175779AEF94D}" type="slidenum">
              <a:rPr lang="en-GB" smtClean="0"/>
              <a:t>‹#›</a:t>
            </a:fld>
            <a:endParaRPr lang="en-GB"/>
          </a:p>
        </p:txBody>
      </p:sp>
    </p:spTree>
    <p:extLst>
      <p:ext uri="{BB962C8B-B14F-4D97-AF65-F5344CB8AC3E}">
        <p14:creationId xmlns:p14="http://schemas.microsoft.com/office/powerpoint/2010/main" val="25341462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88055B0-C76B-43BD-9168-FA34E5436A94}" type="datetimeFigureOut">
              <a:rPr lang="en-GB" smtClean="0"/>
              <a:t>23/04/2020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A89126-E9A6-4B42-8F98-175779AEF94D}" type="slidenum">
              <a:rPr lang="en-GB" smtClean="0"/>
              <a:t>‹#›</a:t>
            </a:fld>
            <a:endParaRPr lang="en-GB"/>
          </a:p>
        </p:txBody>
      </p:sp>
    </p:spTree>
    <p:extLst>
      <p:ext uri="{BB962C8B-B14F-4D97-AF65-F5344CB8AC3E}">
        <p14:creationId xmlns:p14="http://schemas.microsoft.com/office/powerpoint/2010/main" val="60210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8055B0-C76B-43BD-9168-FA34E5436A94}" type="datetimeFigureOut">
              <a:rPr lang="en-GB" smtClean="0"/>
              <a:t>23/04/2020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A89126-E9A6-4B42-8F98-175779AEF94D}" type="slidenum">
              <a:rPr lang="en-GB" smtClean="0"/>
              <a:t>‹#›</a:t>
            </a:fld>
            <a:endParaRPr lang="en-GB"/>
          </a:p>
        </p:txBody>
      </p:sp>
    </p:spTree>
    <p:extLst>
      <p:ext uri="{BB962C8B-B14F-4D97-AF65-F5344CB8AC3E}">
        <p14:creationId xmlns:p14="http://schemas.microsoft.com/office/powerpoint/2010/main" val="3667804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8055B0-C76B-43BD-9168-FA34E5436A94}" type="datetimeFigureOut">
              <a:rPr lang="en-GB" smtClean="0"/>
              <a:t>23/04/2020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A89126-E9A6-4B42-8F98-175779AEF94D}"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495665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8055B0-C76B-43BD-9168-FA34E5436A94}" type="datetimeFigureOut">
              <a:rPr lang="en-GB" smtClean="0"/>
              <a:t>23/04/2020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A89126-E9A6-4B42-8F98-175779AEF94D}" type="slidenum">
              <a:rPr lang="en-GB" smtClean="0"/>
              <a:t>‹#›</a:t>
            </a:fld>
            <a:endParaRPr lang="en-GB"/>
          </a:p>
        </p:txBody>
      </p:sp>
    </p:spTree>
    <p:extLst>
      <p:ext uri="{BB962C8B-B14F-4D97-AF65-F5344CB8AC3E}">
        <p14:creationId xmlns:p14="http://schemas.microsoft.com/office/powerpoint/2010/main" val="39056735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8055B0-C76B-43BD-9168-FA34E5436A94}" type="datetimeFigureOut">
              <a:rPr lang="en-GB" smtClean="0"/>
              <a:t>23/04/2020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A89126-E9A6-4B42-8F98-175779AEF94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39943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8055B0-C76B-43BD-9168-FA34E5436A94}" type="datetimeFigureOut">
              <a:rPr lang="en-GB" smtClean="0"/>
              <a:t>23/04/2020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A89126-E9A6-4B42-8F98-175779AEF94D}" type="slidenum">
              <a:rPr lang="en-GB" smtClean="0"/>
              <a:t>‹#›</a:t>
            </a:fld>
            <a:endParaRPr lang="en-GB"/>
          </a:p>
        </p:txBody>
      </p:sp>
    </p:spTree>
    <p:extLst>
      <p:ext uri="{BB962C8B-B14F-4D97-AF65-F5344CB8AC3E}">
        <p14:creationId xmlns:p14="http://schemas.microsoft.com/office/powerpoint/2010/main" val="10021365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8055B0-C76B-43BD-9168-FA34E5436A94}" type="datetimeFigureOut">
              <a:rPr lang="en-GB" smtClean="0"/>
              <a:t>23/04/2020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A89126-E9A6-4B42-8F98-175779AEF94D}" type="slidenum">
              <a:rPr lang="en-GB" smtClean="0"/>
              <a:t>‹#›</a:t>
            </a:fld>
            <a:endParaRPr lang="en-GB"/>
          </a:p>
        </p:txBody>
      </p:sp>
    </p:spTree>
    <p:extLst>
      <p:ext uri="{BB962C8B-B14F-4D97-AF65-F5344CB8AC3E}">
        <p14:creationId xmlns:p14="http://schemas.microsoft.com/office/powerpoint/2010/main" val="21709399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8055B0-C76B-43BD-9168-FA34E5436A94}" type="datetimeFigureOut">
              <a:rPr lang="en-GB" smtClean="0"/>
              <a:t>23/04/2020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A89126-E9A6-4B42-8F98-175779AEF94D}" type="slidenum">
              <a:rPr lang="en-GB" smtClean="0"/>
              <a:t>‹#›</a:t>
            </a:fld>
            <a:endParaRPr lang="en-GB"/>
          </a:p>
        </p:txBody>
      </p:sp>
    </p:spTree>
    <p:extLst>
      <p:ext uri="{BB962C8B-B14F-4D97-AF65-F5344CB8AC3E}">
        <p14:creationId xmlns:p14="http://schemas.microsoft.com/office/powerpoint/2010/main" val="4668138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88055B0-C76B-43BD-9168-FA34E5436A94}" type="datetimeFigureOut">
              <a:rPr lang="en-GB" smtClean="0"/>
              <a:t>23/04/2020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8A89126-E9A6-4B42-8F98-175779AEF94D}" type="slidenum">
              <a:rPr lang="en-GB" smtClean="0"/>
              <a:t>‹#›</a:t>
            </a:fld>
            <a:endParaRPr lang="en-GB"/>
          </a:p>
        </p:txBody>
      </p:sp>
    </p:spTree>
    <p:extLst>
      <p:ext uri="{BB962C8B-B14F-4D97-AF65-F5344CB8AC3E}">
        <p14:creationId xmlns:p14="http://schemas.microsoft.com/office/powerpoint/2010/main" val="376322186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prospects.ac.uk/job-profiles/dietitian%20Accessed%20(12" TargetMode="External"/><Relationship Id="rId2" Type="http://schemas.openxmlformats.org/officeDocument/2006/relationships/hyperlink" Target="https://nationalcareers.service.gov.uk/job-profiles/dietitian" TargetMode="External"/><Relationship Id="rId1" Type="http://schemas.openxmlformats.org/officeDocument/2006/relationships/slideLayout" Target="../slideLayouts/slideLayout2.xml"/><Relationship Id="rId4" Type="http://schemas.openxmlformats.org/officeDocument/2006/relationships/hyperlink" Target="https://www.nutrition.org.uk/nutritionscience/careers/dietetic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27482-382B-4029-A429-FF2D5BFA1A3C}"/>
              </a:ext>
            </a:extLst>
          </p:cNvPr>
          <p:cNvSpPr>
            <a:spLocks noGrp="1"/>
          </p:cNvSpPr>
          <p:nvPr>
            <p:ph type="title"/>
          </p:nvPr>
        </p:nvSpPr>
        <p:spPr>
          <a:xfrm>
            <a:off x="2399712" y="1716391"/>
            <a:ext cx="6533272" cy="2609240"/>
          </a:xfrm>
        </p:spPr>
        <p:txBody>
          <a:bodyPr/>
          <a:lstStyle/>
          <a:p>
            <a:pPr algn="ctr"/>
            <a:r>
              <a:rPr lang="en-GB" sz="6000" b="1" dirty="0"/>
              <a:t>Dietitian</a:t>
            </a:r>
            <a:r>
              <a:rPr lang="en-GB" dirty="0"/>
              <a:t> </a:t>
            </a:r>
          </a:p>
        </p:txBody>
      </p:sp>
      <p:sp>
        <p:nvSpPr>
          <p:cNvPr id="3" name="Content Placeholder 2">
            <a:extLst>
              <a:ext uri="{FF2B5EF4-FFF2-40B4-BE49-F238E27FC236}">
                <a16:creationId xmlns:a16="http://schemas.microsoft.com/office/drawing/2014/main" id="{50517FF8-485B-49E7-835E-D34B1EFEB016}"/>
              </a:ext>
            </a:extLst>
          </p:cNvPr>
          <p:cNvSpPr>
            <a:spLocks noGrp="1"/>
          </p:cNvSpPr>
          <p:nvPr>
            <p:ph idx="1"/>
          </p:nvPr>
        </p:nvSpPr>
        <p:spPr>
          <a:xfrm>
            <a:off x="303627" y="5609835"/>
            <a:ext cx="8291733" cy="987913"/>
          </a:xfrm>
        </p:spPr>
        <p:txBody>
          <a:bodyPr>
            <a:normAutofit/>
          </a:bodyPr>
          <a:lstStyle/>
          <a:p>
            <a:r>
              <a:rPr lang="en-GB" dirty="0"/>
              <a:t>Amanda Edwards </a:t>
            </a:r>
          </a:p>
          <a:p>
            <a:r>
              <a:rPr lang="en-GB" dirty="0"/>
              <a:t>Alison Connaughton SHSS4062 Professional Development &amp; Practice </a:t>
            </a:r>
          </a:p>
        </p:txBody>
      </p:sp>
    </p:spTree>
    <p:extLst>
      <p:ext uri="{BB962C8B-B14F-4D97-AF65-F5344CB8AC3E}">
        <p14:creationId xmlns:p14="http://schemas.microsoft.com/office/powerpoint/2010/main" val="22628219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C1D04-C051-4816-8706-95EC9D326C81}"/>
              </a:ext>
            </a:extLst>
          </p:cNvPr>
          <p:cNvSpPr>
            <a:spLocks noGrp="1"/>
          </p:cNvSpPr>
          <p:nvPr>
            <p:ph type="title"/>
          </p:nvPr>
        </p:nvSpPr>
        <p:spPr/>
        <p:txBody>
          <a:bodyPr/>
          <a:lstStyle/>
          <a:p>
            <a:r>
              <a:rPr lang="en-GB" dirty="0"/>
              <a:t>What are Dietitians? </a:t>
            </a:r>
          </a:p>
        </p:txBody>
      </p:sp>
      <p:sp>
        <p:nvSpPr>
          <p:cNvPr id="3" name="Content Placeholder 2">
            <a:extLst>
              <a:ext uri="{FF2B5EF4-FFF2-40B4-BE49-F238E27FC236}">
                <a16:creationId xmlns:a16="http://schemas.microsoft.com/office/drawing/2014/main" id="{2E2DDA6A-AECE-4671-A8EA-4812CBBB5547}"/>
              </a:ext>
            </a:extLst>
          </p:cNvPr>
          <p:cNvSpPr>
            <a:spLocks noGrp="1"/>
          </p:cNvSpPr>
          <p:nvPr>
            <p:ph idx="1"/>
          </p:nvPr>
        </p:nvSpPr>
        <p:spPr/>
        <p:txBody>
          <a:bodyPr/>
          <a:lstStyle/>
          <a:p>
            <a:r>
              <a:rPr lang="en-GB" sz="2400" dirty="0"/>
              <a:t>A dietitian is health professional that advices people to make decisions about their diet. Dietitians also assess and diagnose clients with diet- related issues. </a:t>
            </a:r>
            <a:endParaRPr lang="en-GB" dirty="0"/>
          </a:p>
        </p:txBody>
      </p:sp>
    </p:spTree>
    <p:extLst>
      <p:ext uri="{BB962C8B-B14F-4D97-AF65-F5344CB8AC3E}">
        <p14:creationId xmlns:p14="http://schemas.microsoft.com/office/powerpoint/2010/main" val="12917143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D600A-3696-475C-9F99-3BE39CDC7514}"/>
              </a:ext>
            </a:extLst>
          </p:cNvPr>
          <p:cNvSpPr>
            <a:spLocks noGrp="1"/>
          </p:cNvSpPr>
          <p:nvPr>
            <p:ph type="title"/>
          </p:nvPr>
        </p:nvSpPr>
        <p:spPr/>
        <p:txBody>
          <a:bodyPr/>
          <a:lstStyle/>
          <a:p>
            <a:r>
              <a:rPr lang="en-GB" dirty="0"/>
              <a:t>Where can Dietitian Work?</a:t>
            </a:r>
          </a:p>
        </p:txBody>
      </p:sp>
      <p:sp>
        <p:nvSpPr>
          <p:cNvPr id="3" name="Content Placeholder 2">
            <a:extLst>
              <a:ext uri="{FF2B5EF4-FFF2-40B4-BE49-F238E27FC236}">
                <a16:creationId xmlns:a16="http://schemas.microsoft.com/office/drawing/2014/main" id="{F0D57B37-C0A4-45A9-9395-523CD7417ABF}"/>
              </a:ext>
            </a:extLst>
          </p:cNvPr>
          <p:cNvSpPr>
            <a:spLocks noGrp="1"/>
          </p:cNvSpPr>
          <p:nvPr>
            <p:ph idx="1"/>
          </p:nvPr>
        </p:nvSpPr>
        <p:spPr/>
        <p:txBody>
          <a:bodyPr/>
          <a:lstStyle/>
          <a:p>
            <a:r>
              <a:rPr lang="en-GB" sz="2400" b="1" dirty="0"/>
              <a:t>Most dietitians work for the national health service (NHS) in hospitals or community settings. Although, they can also work in other settings such as education, the food industry, the media, the pharmaceutical industry, sports community.</a:t>
            </a:r>
            <a:endParaRPr lang="en-GB" dirty="0"/>
          </a:p>
        </p:txBody>
      </p:sp>
    </p:spTree>
    <p:extLst>
      <p:ext uri="{BB962C8B-B14F-4D97-AF65-F5344CB8AC3E}">
        <p14:creationId xmlns:p14="http://schemas.microsoft.com/office/powerpoint/2010/main" val="11818597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33EA8-E44B-4E4C-ABC5-6DA44D495B06}"/>
              </a:ext>
            </a:extLst>
          </p:cNvPr>
          <p:cNvSpPr>
            <a:spLocks noGrp="1"/>
          </p:cNvSpPr>
          <p:nvPr>
            <p:ph type="title"/>
          </p:nvPr>
        </p:nvSpPr>
        <p:spPr/>
        <p:txBody>
          <a:bodyPr/>
          <a:lstStyle/>
          <a:p>
            <a:r>
              <a:rPr lang="en-GB" dirty="0"/>
              <a:t>What are Roles and Responsibilities of a dietitian</a:t>
            </a:r>
          </a:p>
        </p:txBody>
      </p:sp>
      <p:sp>
        <p:nvSpPr>
          <p:cNvPr id="3" name="Content Placeholder 2">
            <a:extLst>
              <a:ext uri="{FF2B5EF4-FFF2-40B4-BE49-F238E27FC236}">
                <a16:creationId xmlns:a16="http://schemas.microsoft.com/office/drawing/2014/main" id="{B61C7D3B-B49A-4866-8732-AFF5CE96589C}"/>
              </a:ext>
            </a:extLst>
          </p:cNvPr>
          <p:cNvSpPr>
            <a:spLocks noGrp="1"/>
          </p:cNvSpPr>
          <p:nvPr>
            <p:ph idx="1"/>
          </p:nvPr>
        </p:nvSpPr>
        <p:spPr/>
        <p:txBody>
          <a:bodyPr>
            <a:normAutofit fontScale="85000" lnSpcReduction="20000"/>
          </a:bodyPr>
          <a:lstStyle/>
          <a:p>
            <a:r>
              <a:rPr lang="en-GB" b="1" dirty="0"/>
              <a:t>Dietitians educate and advice the patients with diet-related disorders on the practical ways in which they adapt their eating habits. </a:t>
            </a:r>
          </a:p>
          <a:p>
            <a:r>
              <a:rPr lang="en-GB" b="1" dirty="0"/>
              <a:t>They evaluate and improve treatments for each client, as well as delivering group work sessions with other clients. </a:t>
            </a:r>
          </a:p>
          <a:p>
            <a:r>
              <a:rPr lang="en-GB" b="1" dirty="0"/>
              <a:t>They will work as part of as multidisciplinary team to gain the patients cooperation in the following recommended dietary treatments. </a:t>
            </a:r>
          </a:p>
          <a:p>
            <a:r>
              <a:rPr lang="en-GB" b="1" dirty="0"/>
              <a:t>Dietitians educate other healthcare professionals about food and nutrition issues. </a:t>
            </a:r>
          </a:p>
          <a:p>
            <a:r>
              <a:rPr lang="en-GB" b="1" dirty="0"/>
              <a:t>They advise hospital catering departments about the specific dietary requirements of what each patient needs. If dietitians work in education they will support schools in the provision of healthy school meals.</a:t>
            </a:r>
          </a:p>
          <a:p>
            <a:r>
              <a:rPr lang="en-GB" b="1" dirty="0"/>
              <a:t>If dietitians work with athletes and sports people, you will need to advise them on  what type of diets they should try to improve their performance and help them to recover quicker. </a:t>
            </a:r>
            <a:endParaRPr lang="en-GB" dirty="0"/>
          </a:p>
          <a:p>
            <a:r>
              <a:rPr lang="en-GB" b="1" dirty="0"/>
              <a:t>Other responsibilities include writing reports and case notes and maintain accurate records, prepare information packs, flyers and other promotional materials.</a:t>
            </a:r>
          </a:p>
        </p:txBody>
      </p:sp>
    </p:spTree>
    <p:extLst>
      <p:ext uri="{BB962C8B-B14F-4D97-AF65-F5344CB8AC3E}">
        <p14:creationId xmlns:p14="http://schemas.microsoft.com/office/powerpoint/2010/main" val="35079118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DC5CE-944E-40FB-A226-EA020BC709F4}"/>
              </a:ext>
            </a:extLst>
          </p:cNvPr>
          <p:cNvSpPr>
            <a:spLocks noGrp="1"/>
          </p:cNvSpPr>
          <p:nvPr>
            <p:ph type="title"/>
          </p:nvPr>
        </p:nvSpPr>
        <p:spPr/>
        <p:txBody>
          <a:bodyPr/>
          <a:lstStyle/>
          <a:p>
            <a:r>
              <a:rPr lang="en-GB" dirty="0"/>
              <a:t>Qualifications </a:t>
            </a:r>
          </a:p>
        </p:txBody>
      </p:sp>
      <p:sp>
        <p:nvSpPr>
          <p:cNvPr id="3" name="Content Placeholder 2">
            <a:extLst>
              <a:ext uri="{FF2B5EF4-FFF2-40B4-BE49-F238E27FC236}">
                <a16:creationId xmlns:a16="http://schemas.microsoft.com/office/drawing/2014/main" id="{9860E816-A708-43AF-A641-64DFCA594C3E}"/>
              </a:ext>
            </a:extLst>
          </p:cNvPr>
          <p:cNvSpPr>
            <a:spLocks noGrp="1"/>
          </p:cNvSpPr>
          <p:nvPr>
            <p:ph idx="1"/>
          </p:nvPr>
        </p:nvSpPr>
        <p:spPr/>
        <p:txBody>
          <a:bodyPr/>
          <a:lstStyle/>
          <a:p>
            <a:r>
              <a:rPr lang="en-GB" sz="2400" dirty="0"/>
              <a:t>To become a dietitian you have to be registered with the health &amp; care profession council. To achieve this, you must successfully complete an HCPC- approved programme in dietetics. To get a place on the undergraduate course, a minimum requirement of two science A -levels ( or equivalent) is essential. They both must including chemistry or biology. You will to have five or more GCSE’s above a grade C or, including Maths  English and Science. </a:t>
            </a:r>
          </a:p>
          <a:p>
            <a:endParaRPr lang="en-GB" dirty="0"/>
          </a:p>
        </p:txBody>
      </p:sp>
    </p:spTree>
    <p:extLst>
      <p:ext uri="{BB962C8B-B14F-4D97-AF65-F5344CB8AC3E}">
        <p14:creationId xmlns:p14="http://schemas.microsoft.com/office/powerpoint/2010/main" val="8675446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3D3D3-9AFE-43BD-8C3B-7C7C5C60ED63}"/>
              </a:ext>
            </a:extLst>
          </p:cNvPr>
          <p:cNvSpPr>
            <a:spLocks noGrp="1"/>
          </p:cNvSpPr>
          <p:nvPr>
            <p:ph type="title"/>
          </p:nvPr>
        </p:nvSpPr>
        <p:spPr/>
        <p:txBody>
          <a:bodyPr/>
          <a:lstStyle/>
          <a:p>
            <a:r>
              <a:rPr lang="en-GB" dirty="0"/>
              <a:t>Skills</a:t>
            </a:r>
          </a:p>
        </p:txBody>
      </p:sp>
      <p:sp>
        <p:nvSpPr>
          <p:cNvPr id="3" name="Content Placeholder 2">
            <a:extLst>
              <a:ext uri="{FF2B5EF4-FFF2-40B4-BE49-F238E27FC236}">
                <a16:creationId xmlns:a16="http://schemas.microsoft.com/office/drawing/2014/main" id="{B0A1AFB1-D234-442E-9F76-F35C9FE449AD}"/>
              </a:ext>
            </a:extLst>
          </p:cNvPr>
          <p:cNvSpPr>
            <a:spLocks noGrp="1"/>
          </p:cNvSpPr>
          <p:nvPr>
            <p:ph idx="1"/>
          </p:nvPr>
        </p:nvSpPr>
        <p:spPr/>
        <p:txBody>
          <a:bodyPr>
            <a:normAutofit fontScale="92500" lnSpcReduction="20000"/>
          </a:bodyPr>
          <a:lstStyle/>
          <a:p>
            <a:r>
              <a:rPr lang="en-GB" sz="2400" dirty="0"/>
              <a:t>They require you have an actual interest in and self knowledge of scientific aspects of food.</a:t>
            </a:r>
          </a:p>
          <a:p>
            <a:r>
              <a:rPr lang="en-GB" sz="2400" dirty="0"/>
              <a:t> Dietitians need to have strong verbal and written communication skills in order to write important notes down.</a:t>
            </a:r>
          </a:p>
          <a:p>
            <a:r>
              <a:rPr lang="en-GB" sz="2400" dirty="0"/>
              <a:t>Dietitians need to have excellent interpersonal skills to help promote healthy food choices. You will need the ability to explain complex ideas simply and have a positive attitude to motivate others.</a:t>
            </a:r>
          </a:p>
          <a:p>
            <a:r>
              <a:rPr lang="en-GB" sz="2400" dirty="0"/>
              <a:t> At times patients can become sensitive about their eating habits so, its important to understand how to deal with sensitive issues. You will need to have an willingness to keep up to date with current nutrition information and research.      </a:t>
            </a:r>
          </a:p>
          <a:p>
            <a:endParaRPr lang="en-GB" dirty="0"/>
          </a:p>
        </p:txBody>
      </p:sp>
    </p:spTree>
    <p:extLst>
      <p:ext uri="{BB962C8B-B14F-4D97-AF65-F5344CB8AC3E}">
        <p14:creationId xmlns:p14="http://schemas.microsoft.com/office/powerpoint/2010/main" val="31592901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9B099-FD5E-43A1-8518-81CB3D541213}"/>
              </a:ext>
            </a:extLst>
          </p:cNvPr>
          <p:cNvSpPr>
            <a:spLocks noGrp="1"/>
          </p:cNvSpPr>
          <p:nvPr>
            <p:ph type="title"/>
          </p:nvPr>
        </p:nvSpPr>
        <p:spPr/>
        <p:txBody>
          <a:bodyPr/>
          <a:lstStyle/>
          <a:p>
            <a:r>
              <a:rPr lang="en-GB" dirty="0"/>
              <a:t>Work Experience </a:t>
            </a:r>
          </a:p>
        </p:txBody>
      </p:sp>
      <p:sp>
        <p:nvSpPr>
          <p:cNvPr id="3" name="Content Placeholder 2">
            <a:extLst>
              <a:ext uri="{FF2B5EF4-FFF2-40B4-BE49-F238E27FC236}">
                <a16:creationId xmlns:a16="http://schemas.microsoft.com/office/drawing/2014/main" id="{CD836072-EACE-4B7D-94E1-9871196F2C46}"/>
              </a:ext>
            </a:extLst>
          </p:cNvPr>
          <p:cNvSpPr>
            <a:spLocks noGrp="1"/>
          </p:cNvSpPr>
          <p:nvPr>
            <p:ph idx="1"/>
          </p:nvPr>
        </p:nvSpPr>
        <p:spPr/>
        <p:txBody>
          <a:bodyPr/>
          <a:lstStyle/>
          <a:p>
            <a:r>
              <a:rPr lang="en-GB" sz="2400" dirty="0"/>
              <a:t>If you can try to visit a dietetic unit at a local hospital before applying for a course so you can get an idea of what being e dietitian is like.</a:t>
            </a:r>
          </a:p>
          <a:p>
            <a:r>
              <a:rPr lang="en-GB" sz="2400" dirty="0"/>
              <a:t>Its also useful to get some voluntary or paid experience in a hospital setting to show you have a understanding  of what being a dietitian is like as well as showing you have a passion for it.</a:t>
            </a:r>
          </a:p>
          <a:p>
            <a:r>
              <a:rPr lang="en-GB" sz="2400" dirty="0"/>
              <a:t>Working next to a dietitian as an assistant will help to provide insight of what it's like to become a dietitian.  </a:t>
            </a:r>
          </a:p>
          <a:p>
            <a:endParaRPr lang="en-GB" dirty="0"/>
          </a:p>
        </p:txBody>
      </p:sp>
    </p:spTree>
    <p:extLst>
      <p:ext uri="{BB962C8B-B14F-4D97-AF65-F5344CB8AC3E}">
        <p14:creationId xmlns:p14="http://schemas.microsoft.com/office/powerpoint/2010/main" val="33709684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8BE2F-4689-4E1E-82DE-946513984184}"/>
              </a:ext>
            </a:extLst>
          </p:cNvPr>
          <p:cNvSpPr>
            <a:spLocks noGrp="1"/>
          </p:cNvSpPr>
          <p:nvPr>
            <p:ph type="title"/>
          </p:nvPr>
        </p:nvSpPr>
        <p:spPr/>
        <p:txBody>
          <a:bodyPr/>
          <a:lstStyle/>
          <a:p>
            <a:r>
              <a:rPr lang="en-GB" dirty="0"/>
              <a:t>Working Hours</a:t>
            </a:r>
          </a:p>
        </p:txBody>
      </p:sp>
      <p:sp>
        <p:nvSpPr>
          <p:cNvPr id="3" name="Content Placeholder 2">
            <a:extLst>
              <a:ext uri="{FF2B5EF4-FFF2-40B4-BE49-F238E27FC236}">
                <a16:creationId xmlns:a16="http://schemas.microsoft.com/office/drawing/2014/main" id="{213BDCC3-4D79-41B9-9D20-56C6A8311B17}"/>
              </a:ext>
            </a:extLst>
          </p:cNvPr>
          <p:cNvSpPr>
            <a:spLocks noGrp="1"/>
          </p:cNvSpPr>
          <p:nvPr>
            <p:ph idx="1"/>
          </p:nvPr>
        </p:nvSpPr>
        <p:spPr/>
        <p:txBody>
          <a:bodyPr/>
          <a:lstStyle/>
          <a:p>
            <a:r>
              <a:rPr lang="en-GB" sz="2400" dirty="0"/>
              <a:t>Dietitian usually work between 35 – 40 hours a week but, sometimes you may get called in to work weekends as well.</a:t>
            </a:r>
          </a:p>
          <a:p>
            <a:endParaRPr lang="en-GB" dirty="0"/>
          </a:p>
        </p:txBody>
      </p:sp>
    </p:spTree>
    <p:extLst>
      <p:ext uri="{BB962C8B-B14F-4D97-AF65-F5344CB8AC3E}">
        <p14:creationId xmlns:p14="http://schemas.microsoft.com/office/powerpoint/2010/main" val="1334127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B64A2-83FC-421C-B167-D994A7E64712}"/>
              </a:ext>
            </a:extLst>
          </p:cNvPr>
          <p:cNvSpPr>
            <a:spLocks noGrp="1"/>
          </p:cNvSpPr>
          <p:nvPr>
            <p:ph type="title"/>
          </p:nvPr>
        </p:nvSpPr>
        <p:spPr/>
        <p:txBody>
          <a:bodyPr/>
          <a:lstStyle/>
          <a:p>
            <a:r>
              <a:rPr lang="en-GB" dirty="0"/>
              <a:t>Reference Page</a:t>
            </a:r>
          </a:p>
        </p:txBody>
      </p:sp>
      <p:sp>
        <p:nvSpPr>
          <p:cNvPr id="3" name="Content Placeholder 2">
            <a:extLst>
              <a:ext uri="{FF2B5EF4-FFF2-40B4-BE49-F238E27FC236}">
                <a16:creationId xmlns:a16="http://schemas.microsoft.com/office/drawing/2014/main" id="{CE9768B9-7BE1-40E9-BA7C-8DE173C94E33}"/>
              </a:ext>
            </a:extLst>
          </p:cNvPr>
          <p:cNvSpPr>
            <a:spLocks noGrp="1"/>
          </p:cNvSpPr>
          <p:nvPr>
            <p:ph idx="1"/>
          </p:nvPr>
        </p:nvSpPr>
        <p:spPr/>
        <p:txBody>
          <a:bodyPr>
            <a:normAutofit/>
          </a:bodyPr>
          <a:lstStyle/>
          <a:p>
            <a:r>
              <a:rPr lang="en-GB" dirty="0"/>
              <a:t>National Career Services (2016) </a:t>
            </a:r>
            <a:r>
              <a:rPr lang="en-GB" i="1" dirty="0"/>
              <a:t>Dietitian. </a:t>
            </a:r>
            <a:r>
              <a:rPr lang="en-GB" dirty="0"/>
              <a:t>Available at: </a:t>
            </a:r>
            <a:r>
              <a:rPr lang="en-GB" dirty="0">
                <a:hlinkClick r:id="rId2"/>
              </a:rPr>
              <a:t>https://nationalcareers.service.gov.uk/job-profiles/dietitian</a:t>
            </a:r>
            <a:r>
              <a:rPr lang="en-GB" dirty="0"/>
              <a:t> Accessed (13th April 2020)</a:t>
            </a:r>
          </a:p>
          <a:p>
            <a:r>
              <a:rPr lang="en-GB" i="1" dirty="0"/>
              <a:t> </a:t>
            </a:r>
            <a:r>
              <a:rPr lang="en-GB" dirty="0"/>
              <a:t>AGCAS Editors (2018) </a:t>
            </a:r>
            <a:r>
              <a:rPr lang="en-GB" i="1" dirty="0"/>
              <a:t>Dietitians.</a:t>
            </a:r>
            <a:r>
              <a:rPr lang="en-GB" dirty="0"/>
              <a:t> Available at: </a:t>
            </a:r>
            <a:r>
              <a:rPr lang="en-GB" dirty="0">
                <a:hlinkClick r:id="rId3"/>
              </a:rPr>
              <a:t>https://www.prospects.ac.uk/job-profiles/dietitian Accessed (12</a:t>
            </a:r>
            <a:r>
              <a:rPr lang="en-GB" dirty="0"/>
              <a:t> April (2020)</a:t>
            </a:r>
          </a:p>
          <a:p>
            <a:r>
              <a:rPr lang="en-GB" dirty="0"/>
              <a:t> British Nutrition Foundation(2013) </a:t>
            </a:r>
            <a:r>
              <a:rPr lang="en-GB" i="1" dirty="0"/>
              <a:t>Dietitian. </a:t>
            </a:r>
            <a:r>
              <a:rPr lang="en-GB" dirty="0"/>
              <a:t>Available </a:t>
            </a:r>
            <a:r>
              <a:rPr lang="en-GB" dirty="0" err="1"/>
              <a:t>at:</a:t>
            </a:r>
            <a:r>
              <a:rPr lang="en-GB" dirty="0" err="1">
                <a:hlinkClick r:id="rId4"/>
              </a:rPr>
              <a:t>https</a:t>
            </a:r>
            <a:r>
              <a:rPr lang="en-GB" dirty="0">
                <a:hlinkClick r:id="rId4"/>
              </a:rPr>
              <a:t>://www.nutrition.org.uk/nutritionscience/careers/dietetics.html</a:t>
            </a:r>
            <a:r>
              <a:rPr lang="en-GB" dirty="0"/>
              <a:t> Accessed (12</a:t>
            </a:r>
            <a:r>
              <a:rPr lang="en-GB" baseline="30000" dirty="0"/>
              <a:t>th</a:t>
            </a:r>
            <a:r>
              <a:rPr lang="en-GB" dirty="0"/>
              <a:t> April 2020)</a:t>
            </a:r>
          </a:p>
          <a:p>
            <a:endParaRPr lang="en-GB" dirty="0"/>
          </a:p>
        </p:txBody>
      </p:sp>
    </p:spTree>
    <p:extLst>
      <p:ext uri="{BB962C8B-B14F-4D97-AF65-F5344CB8AC3E}">
        <p14:creationId xmlns:p14="http://schemas.microsoft.com/office/powerpoint/2010/main" val="189811833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6431</TotalTime>
  <Words>677</Words>
  <Application>Microsoft Office PowerPoint</Application>
  <PresentationFormat>Widescreen</PresentationFormat>
  <Paragraphs>32</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Trebuchet MS</vt:lpstr>
      <vt:lpstr>Wingdings 3</vt:lpstr>
      <vt:lpstr>Facet</vt:lpstr>
      <vt:lpstr>Dietitian </vt:lpstr>
      <vt:lpstr>What are Dietitians? </vt:lpstr>
      <vt:lpstr>Where can Dietitian Work?</vt:lpstr>
      <vt:lpstr>What are Roles and Responsibilities of a dietitian</vt:lpstr>
      <vt:lpstr>Qualifications </vt:lpstr>
      <vt:lpstr>Skills</vt:lpstr>
      <vt:lpstr>Work Experience </vt:lpstr>
      <vt:lpstr>Working Hours</vt:lpstr>
      <vt:lpstr>Reference Page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Dietitian</dc:title>
  <dc:creator>Amanda Edwards</dc:creator>
  <cp:lastModifiedBy>Amanda Edwards</cp:lastModifiedBy>
  <cp:revision>41</cp:revision>
  <dcterms:created xsi:type="dcterms:W3CDTF">2020-04-09T13:50:04Z</dcterms:created>
  <dcterms:modified xsi:type="dcterms:W3CDTF">2020-04-24T02:59:33Z</dcterms:modified>
</cp:coreProperties>
</file>