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71" r:id="rId6"/>
    <p:sldId id="270" r:id="rId7"/>
    <p:sldId id="269" r:id="rId8"/>
    <p:sldId id="268" r:id="rId9"/>
    <p:sldId id="274" r:id="rId10"/>
    <p:sldId id="266" r:id="rId11"/>
    <p:sldId id="265" r:id="rId12"/>
    <p:sldId id="264" r:id="rId13"/>
    <p:sldId id="263" r:id="rId14"/>
    <p:sldId id="262" r:id="rId15"/>
    <p:sldId id="272" r:id="rId16"/>
    <p:sldId id="261" r:id="rId17"/>
    <p:sldId id="276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807" autoAdjust="0"/>
    <p:restoredTop sz="94053" autoAdjust="0"/>
  </p:normalViewPr>
  <p:slideViewPr>
    <p:cSldViewPr snapToGrid="0">
      <p:cViewPr>
        <p:scale>
          <a:sx n="100" d="100"/>
          <a:sy n="100" d="100"/>
        </p:scale>
        <p:origin x="-6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079CB41-9F73-4F82-B573-0B977192F1B9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38EE329-32FB-47D3-AB58-B5E252A50577}">
      <dgm:prSet/>
      <dgm:spPr/>
      <dgm:t>
        <a:bodyPr/>
        <a:lstStyle/>
        <a:p>
          <a:r>
            <a:rPr lang="en-GB"/>
            <a:t>1. Motivation and Problem …3</a:t>
          </a:r>
          <a:endParaRPr lang="en-US"/>
        </a:p>
      </dgm:t>
    </dgm:pt>
    <dgm:pt modelId="{4E2A7B2D-16CF-4D6B-92E6-EE4283026B0E}" type="parTrans" cxnId="{A0E265B9-EF39-414C-94DB-B2C979115F0B}">
      <dgm:prSet/>
      <dgm:spPr/>
      <dgm:t>
        <a:bodyPr/>
        <a:lstStyle/>
        <a:p>
          <a:endParaRPr lang="en-US"/>
        </a:p>
      </dgm:t>
    </dgm:pt>
    <dgm:pt modelId="{7F5C60E3-D8E4-4AFA-A248-48CFC08E980F}" type="sibTrans" cxnId="{A0E265B9-EF39-414C-94DB-B2C979115F0B}">
      <dgm:prSet/>
      <dgm:spPr/>
      <dgm:t>
        <a:bodyPr/>
        <a:lstStyle/>
        <a:p>
          <a:endParaRPr lang="en-US"/>
        </a:p>
      </dgm:t>
    </dgm:pt>
    <dgm:pt modelId="{9BA1592A-94E2-4D48-9B28-78A9966E43E1}">
      <dgm:prSet/>
      <dgm:spPr/>
      <dgm:t>
        <a:bodyPr/>
        <a:lstStyle/>
        <a:p>
          <a:r>
            <a:rPr lang="en-GB"/>
            <a:t>2. Research Aim and Objectives …4</a:t>
          </a:r>
          <a:endParaRPr lang="en-US"/>
        </a:p>
      </dgm:t>
    </dgm:pt>
    <dgm:pt modelId="{BDCF1288-A7FB-45A8-B712-708A3C820DD5}" type="parTrans" cxnId="{5D902FF1-B368-49D3-9B6F-E2DCD6CFFFAB}">
      <dgm:prSet/>
      <dgm:spPr/>
      <dgm:t>
        <a:bodyPr/>
        <a:lstStyle/>
        <a:p>
          <a:endParaRPr lang="en-US"/>
        </a:p>
      </dgm:t>
    </dgm:pt>
    <dgm:pt modelId="{6D3014B8-BBDE-4AA2-9FBF-76E6C5FCD9EE}" type="sibTrans" cxnId="{5D902FF1-B368-49D3-9B6F-E2DCD6CFFFAB}">
      <dgm:prSet/>
      <dgm:spPr/>
      <dgm:t>
        <a:bodyPr/>
        <a:lstStyle/>
        <a:p>
          <a:endParaRPr lang="en-US"/>
        </a:p>
      </dgm:t>
    </dgm:pt>
    <dgm:pt modelId="{6800DE4D-8FF3-43E4-950B-0D752B09FA30}">
      <dgm:prSet/>
      <dgm:spPr/>
      <dgm:t>
        <a:bodyPr/>
        <a:lstStyle/>
        <a:p>
          <a:r>
            <a:rPr lang="en-GB"/>
            <a:t>3. End-to-End System Overview …5</a:t>
          </a:r>
          <a:endParaRPr lang="en-US"/>
        </a:p>
      </dgm:t>
    </dgm:pt>
    <dgm:pt modelId="{B8A70B72-A565-4CDE-9D7F-D467F3C03C84}" type="parTrans" cxnId="{AD179764-5AAC-4651-A866-2C5584E7D3E1}">
      <dgm:prSet/>
      <dgm:spPr/>
      <dgm:t>
        <a:bodyPr/>
        <a:lstStyle/>
        <a:p>
          <a:endParaRPr lang="en-US"/>
        </a:p>
      </dgm:t>
    </dgm:pt>
    <dgm:pt modelId="{E611E7F4-D759-42DB-9327-49A8E62E016E}" type="sibTrans" cxnId="{AD179764-5AAC-4651-A866-2C5584E7D3E1}">
      <dgm:prSet/>
      <dgm:spPr/>
      <dgm:t>
        <a:bodyPr/>
        <a:lstStyle/>
        <a:p>
          <a:endParaRPr lang="en-US"/>
        </a:p>
      </dgm:t>
    </dgm:pt>
    <dgm:pt modelId="{25D57929-B003-447B-8A05-A1447EAE80C7}">
      <dgm:prSet/>
      <dgm:spPr/>
      <dgm:t>
        <a:bodyPr/>
        <a:lstStyle/>
        <a:p>
          <a:r>
            <a:rPr lang="en-GB"/>
            <a:t>4. Facial Analytics Pipeline …6</a:t>
          </a:r>
          <a:endParaRPr lang="en-US"/>
        </a:p>
      </dgm:t>
    </dgm:pt>
    <dgm:pt modelId="{122DFB8E-2AD3-439E-8368-4B18C7701968}" type="parTrans" cxnId="{346E303C-4846-443C-B496-218B9F23442C}">
      <dgm:prSet/>
      <dgm:spPr/>
      <dgm:t>
        <a:bodyPr/>
        <a:lstStyle/>
        <a:p>
          <a:endParaRPr lang="en-US"/>
        </a:p>
      </dgm:t>
    </dgm:pt>
    <dgm:pt modelId="{02D30A46-3653-4665-AEB4-EB6D4A861170}" type="sibTrans" cxnId="{346E303C-4846-443C-B496-218B9F23442C}">
      <dgm:prSet/>
      <dgm:spPr/>
      <dgm:t>
        <a:bodyPr/>
        <a:lstStyle/>
        <a:p>
          <a:endParaRPr lang="en-US"/>
        </a:p>
      </dgm:t>
    </dgm:pt>
    <dgm:pt modelId="{559297FD-1318-4B5F-A79D-8AB95DD44FAD}">
      <dgm:prSet/>
      <dgm:spPr/>
      <dgm:t>
        <a:bodyPr/>
        <a:lstStyle/>
        <a:p>
          <a:r>
            <a:rPr lang="en-GB"/>
            <a:t>5. Datasets and Crime Data …7</a:t>
          </a:r>
          <a:endParaRPr lang="en-US"/>
        </a:p>
      </dgm:t>
    </dgm:pt>
    <dgm:pt modelId="{1BDD2321-087F-498C-AA46-98B8BED3F22A}" type="parTrans" cxnId="{E82C07C9-69BE-4C08-A716-A0A91E64FC34}">
      <dgm:prSet/>
      <dgm:spPr/>
      <dgm:t>
        <a:bodyPr/>
        <a:lstStyle/>
        <a:p>
          <a:endParaRPr lang="en-US"/>
        </a:p>
      </dgm:t>
    </dgm:pt>
    <dgm:pt modelId="{A6DEB314-F976-4063-A8AC-3702993F1767}" type="sibTrans" cxnId="{E82C07C9-69BE-4C08-A716-A0A91E64FC34}">
      <dgm:prSet/>
      <dgm:spPr/>
      <dgm:t>
        <a:bodyPr/>
        <a:lstStyle/>
        <a:p>
          <a:endParaRPr lang="en-US"/>
        </a:p>
      </dgm:t>
    </dgm:pt>
    <dgm:pt modelId="{C740DFBE-47A0-425E-9BE6-508C3B3538E3}">
      <dgm:prSet/>
      <dgm:spPr/>
      <dgm:t>
        <a:bodyPr/>
        <a:lstStyle/>
        <a:p>
          <a:r>
            <a:rPr lang="en-GB"/>
            <a:t>6. Model Training Setup …8</a:t>
          </a:r>
          <a:endParaRPr lang="en-US"/>
        </a:p>
      </dgm:t>
    </dgm:pt>
    <dgm:pt modelId="{CBF46268-4C2C-4403-8DB3-894DDE155B3A}" type="parTrans" cxnId="{341C80C6-DB8D-4DC3-BECC-57C8CBF7FECC}">
      <dgm:prSet/>
      <dgm:spPr/>
      <dgm:t>
        <a:bodyPr/>
        <a:lstStyle/>
        <a:p>
          <a:endParaRPr lang="en-US"/>
        </a:p>
      </dgm:t>
    </dgm:pt>
    <dgm:pt modelId="{66958C21-1320-475D-AD42-5C9DFB6603B9}" type="sibTrans" cxnId="{341C80C6-DB8D-4DC3-BECC-57C8CBF7FECC}">
      <dgm:prSet/>
      <dgm:spPr/>
      <dgm:t>
        <a:bodyPr/>
        <a:lstStyle/>
        <a:p>
          <a:endParaRPr lang="en-US"/>
        </a:p>
      </dgm:t>
    </dgm:pt>
    <dgm:pt modelId="{1E82DF84-66FE-4DDE-8C37-27167231F295}">
      <dgm:prSet/>
      <dgm:spPr/>
      <dgm:t>
        <a:bodyPr/>
        <a:lstStyle/>
        <a:p>
          <a:r>
            <a:rPr lang="en-GB"/>
            <a:t>7. Landmark and 3-D Reconstruction Results …9</a:t>
          </a:r>
          <a:endParaRPr lang="en-US"/>
        </a:p>
      </dgm:t>
    </dgm:pt>
    <dgm:pt modelId="{A0201265-A340-48D2-801D-AF2F6496A115}" type="parTrans" cxnId="{4E3708E2-CD50-4BA6-83FC-E89A3B044DCC}">
      <dgm:prSet/>
      <dgm:spPr/>
      <dgm:t>
        <a:bodyPr/>
        <a:lstStyle/>
        <a:p>
          <a:endParaRPr lang="en-US"/>
        </a:p>
      </dgm:t>
    </dgm:pt>
    <dgm:pt modelId="{1DED5B33-8448-4D21-A130-2616A5206790}" type="sibTrans" cxnId="{4E3708E2-CD50-4BA6-83FC-E89A3B044DCC}">
      <dgm:prSet/>
      <dgm:spPr/>
      <dgm:t>
        <a:bodyPr/>
        <a:lstStyle/>
        <a:p>
          <a:endParaRPr lang="en-US"/>
        </a:p>
      </dgm:t>
    </dgm:pt>
    <dgm:pt modelId="{8DA18910-8B71-4210-8862-2B05316AED10}">
      <dgm:prSet/>
      <dgm:spPr/>
      <dgm:t>
        <a:bodyPr/>
        <a:lstStyle/>
        <a:p>
          <a:r>
            <a:rPr lang="en-GB"/>
            <a:t>8. Recognition Performance and Robustness …10</a:t>
          </a:r>
          <a:endParaRPr lang="en-US"/>
        </a:p>
      </dgm:t>
    </dgm:pt>
    <dgm:pt modelId="{E9F0798D-AD59-46B8-A5AF-4555496036F8}" type="parTrans" cxnId="{F137C17E-6651-4FF5-BF40-7247DEB584C2}">
      <dgm:prSet/>
      <dgm:spPr/>
      <dgm:t>
        <a:bodyPr/>
        <a:lstStyle/>
        <a:p>
          <a:endParaRPr lang="en-US"/>
        </a:p>
      </dgm:t>
    </dgm:pt>
    <dgm:pt modelId="{C5D65953-C234-404F-9B7D-71983EF66A7F}" type="sibTrans" cxnId="{F137C17E-6651-4FF5-BF40-7247DEB584C2}">
      <dgm:prSet/>
      <dgm:spPr/>
      <dgm:t>
        <a:bodyPr/>
        <a:lstStyle/>
        <a:p>
          <a:endParaRPr lang="en-US"/>
        </a:p>
      </dgm:t>
    </dgm:pt>
    <dgm:pt modelId="{0B43DF42-5E27-4D74-ACE7-FBE80E1C35EC}">
      <dgm:prSet/>
      <dgm:spPr/>
      <dgm:t>
        <a:bodyPr/>
        <a:lstStyle/>
        <a:p>
          <a:r>
            <a:rPr lang="en-GB"/>
            <a:t>9. Buffalo Baseline Comparison …11</a:t>
          </a:r>
          <a:endParaRPr lang="en-US"/>
        </a:p>
      </dgm:t>
    </dgm:pt>
    <dgm:pt modelId="{7D778D04-FE9C-48D6-850D-C626288110E7}" type="parTrans" cxnId="{41B92D7A-0826-4409-A01B-0EB48066CC1E}">
      <dgm:prSet/>
      <dgm:spPr/>
      <dgm:t>
        <a:bodyPr/>
        <a:lstStyle/>
        <a:p>
          <a:endParaRPr lang="en-US"/>
        </a:p>
      </dgm:t>
    </dgm:pt>
    <dgm:pt modelId="{8C398E9E-1601-444D-8340-39C00365631A}" type="sibTrans" cxnId="{41B92D7A-0826-4409-A01B-0EB48066CC1E}">
      <dgm:prSet/>
      <dgm:spPr/>
      <dgm:t>
        <a:bodyPr/>
        <a:lstStyle/>
        <a:p>
          <a:endParaRPr lang="en-US"/>
        </a:p>
      </dgm:t>
    </dgm:pt>
    <dgm:pt modelId="{A4795DC2-3FA7-4D08-AD15-E6E75FFFE95D}">
      <dgm:prSet/>
      <dgm:spPr/>
      <dgm:t>
        <a:bodyPr/>
        <a:lstStyle/>
        <a:p>
          <a:r>
            <a:rPr lang="en-GB"/>
            <a:t>10. Crime Analytics and Forecasting …12</a:t>
          </a:r>
          <a:endParaRPr lang="en-US"/>
        </a:p>
      </dgm:t>
    </dgm:pt>
    <dgm:pt modelId="{2B9CE0F0-F49B-40D8-86E0-EE863DD52BDC}" type="parTrans" cxnId="{403B49BD-D135-4DDC-9BFD-997FC2B0DB1A}">
      <dgm:prSet/>
      <dgm:spPr/>
      <dgm:t>
        <a:bodyPr/>
        <a:lstStyle/>
        <a:p>
          <a:endParaRPr lang="en-US"/>
        </a:p>
      </dgm:t>
    </dgm:pt>
    <dgm:pt modelId="{1E1ACA36-E684-4F55-B162-3435E228D441}" type="sibTrans" cxnId="{403B49BD-D135-4DDC-9BFD-997FC2B0DB1A}">
      <dgm:prSet/>
      <dgm:spPr/>
      <dgm:t>
        <a:bodyPr/>
        <a:lstStyle/>
        <a:p>
          <a:endParaRPr lang="en-US"/>
        </a:p>
      </dgm:t>
    </dgm:pt>
    <dgm:pt modelId="{14B6B01A-CFD1-4501-9840-26AFA65AC564}">
      <dgm:prSet/>
      <dgm:spPr/>
      <dgm:t>
        <a:bodyPr/>
        <a:lstStyle/>
        <a:p>
          <a:r>
            <a:rPr lang="en-GB"/>
            <a:t>11. End-to-End Case Study (Dashboard) …13</a:t>
          </a:r>
          <a:endParaRPr lang="en-US"/>
        </a:p>
      </dgm:t>
    </dgm:pt>
    <dgm:pt modelId="{303EE974-7465-4115-AA8E-4EAB6B9B5B26}" type="parTrans" cxnId="{EBDDB9A1-1B31-496B-AE80-6B64C6E0D5B5}">
      <dgm:prSet/>
      <dgm:spPr/>
      <dgm:t>
        <a:bodyPr/>
        <a:lstStyle/>
        <a:p>
          <a:endParaRPr lang="en-US"/>
        </a:p>
      </dgm:t>
    </dgm:pt>
    <dgm:pt modelId="{5FF3D42E-736B-4465-8629-DE4FF320B173}" type="sibTrans" cxnId="{EBDDB9A1-1B31-496B-AE80-6B64C6E0D5B5}">
      <dgm:prSet/>
      <dgm:spPr/>
      <dgm:t>
        <a:bodyPr/>
        <a:lstStyle/>
        <a:p>
          <a:endParaRPr lang="en-US"/>
        </a:p>
      </dgm:t>
    </dgm:pt>
    <dgm:pt modelId="{639FBA99-1273-42B3-929E-555588233A3C}">
      <dgm:prSet/>
      <dgm:spPr/>
      <dgm:t>
        <a:bodyPr/>
        <a:lstStyle/>
        <a:p>
          <a:r>
            <a:rPr lang="en-GB" dirty="0"/>
            <a:t>12. Governance, DPIA and Bias Monitoring …14</a:t>
          </a:r>
          <a:endParaRPr lang="en-US" dirty="0"/>
        </a:p>
      </dgm:t>
    </dgm:pt>
    <dgm:pt modelId="{188393FE-C13E-4BC9-A9C5-205A51DC0C7A}" type="parTrans" cxnId="{C78D09BA-F438-4F6D-8B10-C314FF5572D8}">
      <dgm:prSet/>
      <dgm:spPr/>
      <dgm:t>
        <a:bodyPr/>
        <a:lstStyle/>
        <a:p>
          <a:endParaRPr lang="en-US"/>
        </a:p>
      </dgm:t>
    </dgm:pt>
    <dgm:pt modelId="{711F07D0-230C-4225-8C9E-11B24B9BDCA2}" type="sibTrans" cxnId="{C78D09BA-F438-4F6D-8B10-C314FF5572D8}">
      <dgm:prSet/>
      <dgm:spPr/>
      <dgm:t>
        <a:bodyPr/>
        <a:lstStyle/>
        <a:p>
          <a:endParaRPr lang="en-US"/>
        </a:p>
      </dgm:t>
    </dgm:pt>
    <dgm:pt modelId="{880B21EB-3C5E-4069-B564-4DF39B45FE6B}">
      <dgm:prSet/>
      <dgm:spPr/>
      <dgm:t>
        <a:bodyPr/>
        <a:lstStyle/>
        <a:p>
          <a:r>
            <a:rPr lang="en-GB"/>
            <a:t>13. Conclusions and Future Work …15</a:t>
          </a:r>
          <a:endParaRPr lang="en-US"/>
        </a:p>
      </dgm:t>
    </dgm:pt>
    <dgm:pt modelId="{07288579-FF78-461A-AA07-053D49CD3EC6}" type="parTrans" cxnId="{BF601D3B-676F-45C5-AFAA-7C49D07DE6D9}">
      <dgm:prSet/>
      <dgm:spPr/>
      <dgm:t>
        <a:bodyPr/>
        <a:lstStyle/>
        <a:p>
          <a:endParaRPr lang="en-US"/>
        </a:p>
      </dgm:t>
    </dgm:pt>
    <dgm:pt modelId="{403A2F43-E150-4C59-81AD-94A6B43760E4}" type="sibTrans" cxnId="{BF601D3B-676F-45C5-AFAA-7C49D07DE6D9}">
      <dgm:prSet/>
      <dgm:spPr/>
      <dgm:t>
        <a:bodyPr/>
        <a:lstStyle/>
        <a:p>
          <a:endParaRPr lang="en-US"/>
        </a:p>
      </dgm:t>
    </dgm:pt>
    <dgm:pt modelId="{9C2887C9-1FB9-481C-95FD-42143CC1FB5A}">
      <dgm:prSet/>
      <dgm:spPr/>
      <dgm:t>
        <a:bodyPr/>
        <a:lstStyle/>
        <a:p>
          <a:r>
            <a:rPr lang="en-GB" dirty="0"/>
            <a:t>14. References …16/17</a:t>
          </a:r>
          <a:endParaRPr lang="en-US" dirty="0"/>
        </a:p>
      </dgm:t>
    </dgm:pt>
    <dgm:pt modelId="{EB4F66E3-F743-45BE-AD74-A768C4D58EAC}" type="parTrans" cxnId="{BDB54D9B-180D-4E96-B634-E442A4E643D4}">
      <dgm:prSet/>
      <dgm:spPr/>
      <dgm:t>
        <a:bodyPr/>
        <a:lstStyle/>
        <a:p>
          <a:endParaRPr lang="en-US"/>
        </a:p>
      </dgm:t>
    </dgm:pt>
    <dgm:pt modelId="{BAA17101-921E-4D45-AB57-929C48FE4A04}" type="sibTrans" cxnId="{BDB54D9B-180D-4E96-B634-E442A4E643D4}">
      <dgm:prSet/>
      <dgm:spPr/>
      <dgm:t>
        <a:bodyPr/>
        <a:lstStyle/>
        <a:p>
          <a:endParaRPr lang="en-US"/>
        </a:p>
      </dgm:t>
    </dgm:pt>
    <dgm:pt modelId="{D17FAAB0-4306-4027-AFC8-1261ECD3A3BD}" type="pres">
      <dgm:prSet presAssocID="{5079CB41-9F73-4F82-B573-0B977192F1B9}" presName="vert0" presStyleCnt="0">
        <dgm:presLayoutVars>
          <dgm:dir/>
          <dgm:animOne val="branch"/>
          <dgm:animLvl val="lvl"/>
        </dgm:presLayoutVars>
      </dgm:prSet>
      <dgm:spPr/>
    </dgm:pt>
    <dgm:pt modelId="{7135C07D-E6F4-43E5-8233-A5361C8C025D}" type="pres">
      <dgm:prSet presAssocID="{B38EE329-32FB-47D3-AB58-B5E252A50577}" presName="thickLine" presStyleLbl="alignNode1" presStyleIdx="0" presStyleCnt="14"/>
      <dgm:spPr/>
    </dgm:pt>
    <dgm:pt modelId="{DEF84308-6B01-4426-A78E-A79622D8ABCE}" type="pres">
      <dgm:prSet presAssocID="{B38EE329-32FB-47D3-AB58-B5E252A50577}" presName="horz1" presStyleCnt="0"/>
      <dgm:spPr/>
    </dgm:pt>
    <dgm:pt modelId="{0AE48B8E-9A76-4DBF-8DD1-E6458A1C547D}" type="pres">
      <dgm:prSet presAssocID="{B38EE329-32FB-47D3-AB58-B5E252A50577}" presName="tx1" presStyleLbl="revTx" presStyleIdx="0" presStyleCnt="14"/>
      <dgm:spPr/>
    </dgm:pt>
    <dgm:pt modelId="{BD1E259D-17AF-46A7-BDA8-49CC10C4DCB2}" type="pres">
      <dgm:prSet presAssocID="{B38EE329-32FB-47D3-AB58-B5E252A50577}" presName="vert1" presStyleCnt="0"/>
      <dgm:spPr/>
    </dgm:pt>
    <dgm:pt modelId="{4E2FA553-0CC0-40F7-95C0-14C0EA3044B9}" type="pres">
      <dgm:prSet presAssocID="{9BA1592A-94E2-4D48-9B28-78A9966E43E1}" presName="thickLine" presStyleLbl="alignNode1" presStyleIdx="1" presStyleCnt="14"/>
      <dgm:spPr/>
    </dgm:pt>
    <dgm:pt modelId="{61E4D6C5-CD9D-4445-BCBE-CBC6C06DBF6F}" type="pres">
      <dgm:prSet presAssocID="{9BA1592A-94E2-4D48-9B28-78A9966E43E1}" presName="horz1" presStyleCnt="0"/>
      <dgm:spPr/>
    </dgm:pt>
    <dgm:pt modelId="{DB7C5BC2-A299-44B9-882B-8E3BE9CC33DC}" type="pres">
      <dgm:prSet presAssocID="{9BA1592A-94E2-4D48-9B28-78A9966E43E1}" presName="tx1" presStyleLbl="revTx" presStyleIdx="1" presStyleCnt="14"/>
      <dgm:spPr/>
    </dgm:pt>
    <dgm:pt modelId="{99F6141F-F6E2-4BB4-821B-607215DCFE30}" type="pres">
      <dgm:prSet presAssocID="{9BA1592A-94E2-4D48-9B28-78A9966E43E1}" presName="vert1" presStyleCnt="0"/>
      <dgm:spPr/>
    </dgm:pt>
    <dgm:pt modelId="{F433CAE5-10A0-44A7-866C-0754914AF53B}" type="pres">
      <dgm:prSet presAssocID="{6800DE4D-8FF3-43E4-950B-0D752B09FA30}" presName="thickLine" presStyleLbl="alignNode1" presStyleIdx="2" presStyleCnt="14"/>
      <dgm:spPr/>
    </dgm:pt>
    <dgm:pt modelId="{E66384A7-5654-4D1A-9D4D-9B22D7E21976}" type="pres">
      <dgm:prSet presAssocID="{6800DE4D-8FF3-43E4-950B-0D752B09FA30}" presName="horz1" presStyleCnt="0"/>
      <dgm:spPr/>
    </dgm:pt>
    <dgm:pt modelId="{F5B283AD-2F3C-4611-AE28-E2B2B3540624}" type="pres">
      <dgm:prSet presAssocID="{6800DE4D-8FF3-43E4-950B-0D752B09FA30}" presName="tx1" presStyleLbl="revTx" presStyleIdx="2" presStyleCnt="14"/>
      <dgm:spPr/>
    </dgm:pt>
    <dgm:pt modelId="{103BAE54-6E2A-47C3-9641-592BD8C4ACE9}" type="pres">
      <dgm:prSet presAssocID="{6800DE4D-8FF3-43E4-950B-0D752B09FA30}" presName="vert1" presStyleCnt="0"/>
      <dgm:spPr/>
    </dgm:pt>
    <dgm:pt modelId="{92DF8836-7F6D-40DB-B080-27F7F8B24111}" type="pres">
      <dgm:prSet presAssocID="{25D57929-B003-447B-8A05-A1447EAE80C7}" presName="thickLine" presStyleLbl="alignNode1" presStyleIdx="3" presStyleCnt="14"/>
      <dgm:spPr/>
    </dgm:pt>
    <dgm:pt modelId="{209B030B-EC40-4B6F-B639-D35BE2EA6B1F}" type="pres">
      <dgm:prSet presAssocID="{25D57929-B003-447B-8A05-A1447EAE80C7}" presName="horz1" presStyleCnt="0"/>
      <dgm:spPr/>
    </dgm:pt>
    <dgm:pt modelId="{A7A87A30-2922-4CFD-A64B-4B5FB22AE9D0}" type="pres">
      <dgm:prSet presAssocID="{25D57929-B003-447B-8A05-A1447EAE80C7}" presName="tx1" presStyleLbl="revTx" presStyleIdx="3" presStyleCnt="14"/>
      <dgm:spPr/>
    </dgm:pt>
    <dgm:pt modelId="{C1314113-51F7-471E-86CF-8ADF05247F66}" type="pres">
      <dgm:prSet presAssocID="{25D57929-B003-447B-8A05-A1447EAE80C7}" presName="vert1" presStyleCnt="0"/>
      <dgm:spPr/>
    </dgm:pt>
    <dgm:pt modelId="{8BAAA755-6DC2-44DC-A111-E2D2F9E7A9B7}" type="pres">
      <dgm:prSet presAssocID="{559297FD-1318-4B5F-A79D-8AB95DD44FAD}" presName="thickLine" presStyleLbl="alignNode1" presStyleIdx="4" presStyleCnt="14"/>
      <dgm:spPr/>
    </dgm:pt>
    <dgm:pt modelId="{79B1D857-B54E-4509-8E44-9C6559F3D4EC}" type="pres">
      <dgm:prSet presAssocID="{559297FD-1318-4B5F-A79D-8AB95DD44FAD}" presName="horz1" presStyleCnt="0"/>
      <dgm:spPr/>
    </dgm:pt>
    <dgm:pt modelId="{FFA3E4DD-B001-485A-B2A8-54CB0DC2A86D}" type="pres">
      <dgm:prSet presAssocID="{559297FD-1318-4B5F-A79D-8AB95DD44FAD}" presName="tx1" presStyleLbl="revTx" presStyleIdx="4" presStyleCnt="14"/>
      <dgm:spPr/>
    </dgm:pt>
    <dgm:pt modelId="{6D8E1FA2-2D8B-4583-B4BC-09EAD3844BD3}" type="pres">
      <dgm:prSet presAssocID="{559297FD-1318-4B5F-A79D-8AB95DD44FAD}" presName="vert1" presStyleCnt="0"/>
      <dgm:spPr/>
    </dgm:pt>
    <dgm:pt modelId="{522C83F3-F698-4FB4-9B71-CF4917E6434E}" type="pres">
      <dgm:prSet presAssocID="{C740DFBE-47A0-425E-9BE6-508C3B3538E3}" presName="thickLine" presStyleLbl="alignNode1" presStyleIdx="5" presStyleCnt="14"/>
      <dgm:spPr/>
    </dgm:pt>
    <dgm:pt modelId="{C62B3E4D-9ECA-463B-9D9F-AB6A320E4495}" type="pres">
      <dgm:prSet presAssocID="{C740DFBE-47A0-425E-9BE6-508C3B3538E3}" presName="horz1" presStyleCnt="0"/>
      <dgm:spPr/>
    </dgm:pt>
    <dgm:pt modelId="{6D3E1DDA-8927-4D47-B9EC-612A993752A4}" type="pres">
      <dgm:prSet presAssocID="{C740DFBE-47A0-425E-9BE6-508C3B3538E3}" presName="tx1" presStyleLbl="revTx" presStyleIdx="5" presStyleCnt="14"/>
      <dgm:spPr/>
    </dgm:pt>
    <dgm:pt modelId="{654254EE-3FC5-4562-83B2-D2664904D5F7}" type="pres">
      <dgm:prSet presAssocID="{C740DFBE-47A0-425E-9BE6-508C3B3538E3}" presName="vert1" presStyleCnt="0"/>
      <dgm:spPr/>
    </dgm:pt>
    <dgm:pt modelId="{48A57966-CE6F-4B4A-AF24-3ECEFC90BA39}" type="pres">
      <dgm:prSet presAssocID="{1E82DF84-66FE-4DDE-8C37-27167231F295}" presName="thickLine" presStyleLbl="alignNode1" presStyleIdx="6" presStyleCnt="14"/>
      <dgm:spPr/>
    </dgm:pt>
    <dgm:pt modelId="{09824A65-81C7-4596-910C-4F357AD970BB}" type="pres">
      <dgm:prSet presAssocID="{1E82DF84-66FE-4DDE-8C37-27167231F295}" presName="horz1" presStyleCnt="0"/>
      <dgm:spPr/>
    </dgm:pt>
    <dgm:pt modelId="{3D16ACD3-F0F0-48C0-A5AB-D6D70E91DC60}" type="pres">
      <dgm:prSet presAssocID="{1E82DF84-66FE-4DDE-8C37-27167231F295}" presName="tx1" presStyleLbl="revTx" presStyleIdx="6" presStyleCnt="14"/>
      <dgm:spPr/>
    </dgm:pt>
    <dgm:pt modelId="{583710BE-6702-495D-B64F-43A75BE936CA}" type="pres">
      <dgm:prSet presAssocID="{1E82DF84-66FE-4DDE-8C37-27167231F295}" presName="vert1" presStyleCnt="0"/>
      <dgm:spPr/>
    </dgm:pt>
    <dgm:pt modelId="{584C8439-CA32-4572-80CB-B3C4A0CBE6A7}" type="pres">
      <dgm:prSet presAssocID="{8DA18910-8B71-4210-8862-2B05316AED10}" presName="thickLine" presStyleLbl="alignNode1" presStyleIdx="7" presStyleCnt="14"/>
      <dgm:spPr/>
    </dgm:pt>
    <dgm:pt modelId="{C44121D9-5011-4831-AA85-0CF83B31DB6A}" type="pres">
      <dgm:prSet presAssocID="{8DA18910-8B71-4210-8862-2B05316AED10}" presName="horz1" presStyleCnt="0"/>
      <dgm:spPr/>
    </dgm:pt>
    <dgm:pt modelId="{C72F480A-464E-4515-9812-B0F9DD0CC3FE}" type="pres">
      <dgm:prSet presAssocID="{8DA18910-8B71-4210-8862-2B05316AED10}" presName="tx1" presStyleLbl="revTx" presStyleIdx="7" presStyleCnt="14"/>
      <dgm:spPr/>
    </dgm:pt>
    <dgm:pt modelId="{5EB047EA-02F3-4918-9784-69101F736E66}" type="pres">
      <dgm:prSet presAssocID="{8DA18910-8B71-4210-8862-2B05316AED10}" presName="vert1" presStyleCnt="0"/>
      <dgm:spPr/>
    </dgm:pt>
    <dgm:pt modelId="{A05E69C1-DD9D-4D09-B746-21CBF17B43C5}" type="pres">
      <dgm:prSet presAssocID="{0B43DF42-5E27-4D74-ACE7-FBE80E1C35EC}" presName="thickLine" presStyleLbl="alignNode1" presStyleIdx="8" presStyleCnt="14"/>
      <dgm:spPr/>
    </dgm:pt>
    <dgm:pt modelId="{5A1EFF4A-263E-42A2-82DD-1784D524FD5F}" type="pres">
      <dgm:prSet presAssocID="{0B43DF42-5E27-4D74-ACE7-FBE80E1C35EC}" presName="horz1" presStyleCnt="0"/>
      <dgm:spPr/>
    </dgm:pt>
    <dgm:pt modelId="{A60DD297-701A-4E4C-9D35-769764B3A9F9}" type="pres">
      <dgm:prSet presAssocID="{0B43DF42-5E27-4D74-ACE7-FBE80E1C35EC}" presName="tx1" presStyleLbl="revTx" presStyleIdx="8" presStyleCnt="14"/>
      <dgm:spPr/>
    </dgm:pt>
    <dgm:pt modelId="{95B481F3-2F04-4372-B3D5-36F825C4692F}" type="pres">
      <dgm:prSet presAssocID="{0B43DF42-5E27-4D74-ACE7-FBE80E1C35EC}" presName="vert1" presStyleCnt="0"/>
      <dgm:spPr/>
    </dgm:pt>
    <dgm:pt modelId="{576D9909-EC13-4671-8700-08A0131A832A}" type="pres">
      <dgm:prSet presAssocID="{A4795DC2-3FA7-4D08-AD15-E6E75FFFE95D}" presName="thickLine" presStyleLbl="alignNode1" presStyleIdx="9" presStyleCnt="14"/>
      <dgm:spPr/>
    </dgm:pt>
    <dgm:pt modelId="{444AE104-BB01-482A-83C4-158D02CEB3EE}" type="pres">
      <dgm:prSet presAssocID="{A4795DC2-3FA7-4D08-AD15-E6E75FFFE95D}" presName="horz1" presStyleCnt="0"/>
      <dgm:spPr/>
    </dgm:pt>
    <dgm:pt modelId="{69E3C6CA-F243-4315-A360-0D6640458E58}" type="pres">
      <dgm:prSet presAssocID="{A4795DC2-3FA7-4D08-AD15-E6E75FFFE95D}" presName="tx1" presStyleLbl="revTx" presStyleIdx="9" presStyleCnt="14"/>
      <dgm:spPr/>
    </dgm:pt>
    <dgm:pt modelId="{01993023-A62B-4A27-BA39-CFA64DC47E92}" type="pres">
      <dgm:prSet presAssocID="{A4795DC2-3FA7-4D08-AD15-E6E75FFFE95D}" presName="vert1" presStyleCnt="0"/>
      <dgm:spPr/>
    </dgm:pt>
    <dgm:pt modelId="{81989A97-9BF6-453E-B8FD-39F99049AB90}" type="pres">
      <dgm:prSet presAssocID="{14B6B01A-CFD1-4501-9840-26AFA65AC564}" presName="thickLine" presStyleLbl="alignNode1" presStyleIdx="10" presStyleCnt="14"/>
      <dgm:spPr/>
    </dgm:pt>
    <dgm:pt modelId="{FA11E03F-CB0B-40A7-BE73-5ADC2FF77136}" type="pres">
      <dgm:prSet presAssocID="{14B6B01A-CFD1-4501-9840-26AFA65AC564}" presName="horz1" presStyleCnt="0"/>
      <dgm:spPr/>
    </dgm:pt>
    <dgm:pt modelId="{C18F7A98-0309-4295-A264-C3D7B9EDB0A3}" type="pres">
      <dgm:prSet presAssocID="{14B6B01A-CFD1-4501-9840-26AFA65AC564}" presName="tx1" presStyleLbl="revTx" presStyleIdx="10" presStyleCnt="14"/>
      <dgm:spPr/>
    </dgm:pt>
    <dgm:pt modelId="{2C5EB90F-AF71-4417-A980-3D15FBDB7988}" type="pres">
      <dgm:prSet presAssocID="{14B6B01A-CFD1-4501-9840-26AFA65AC564}" presName="vert1" presStyleCnt="0"/>
      <dgm:spPr/>
    </dgm:pt>
    <dgm:pt modelId="{B17FF79A-B11B-4AA5-BC4F-AA88334A5508}" type="pres">
      <dgm:prSet presAssocID="{639FBA99-1273-42B3-929E-555588233A3C}" presName="thickLine" presStyleLbl="alignNode1" presStyleIdx="11" presStyleCnt="14"/>
      <dgm:spPr/>
    </dgm:pt>
    <dgm:pt modelId="{928AE91D-76C2-49AC-8FD7-F808DC5F3B6B}" type="pres">
      <dgm:prSet presAssocID="{639FBA99-1273-42B3-929E-555588233A3C}" presName="horz1" presStyleCnt="0"/>
      <dgm:spPr/>
    </dgm:pt>
    <dgm:pt modelId="{FC8D9941-107B-4FE5-868B-144811650E56}" type="pres">
      <dgm:prSet presAssocID="{639FBA99-1273-42B3-929E-555588233A3C}" presName="tx1" presStyleLbl="revTx" presStyleIdx="11" presStyleCnt="14"/>
      <dgm:spPr/>
    </dgm:pt>
    <dgm:pt modelId="{F3F70A92-F737-439A-9B68-5B4D650C498A}" type="pres">
      <dgm:prSet presAssocID="{639FBA99-1273-42B3-929E-555588233A3C}" presName="vert1" presStyleCnt="0"/>
      <dgm:spPr/>
    </dgm:pt>
    <dgm:pt modelId="{40DC94A0-0DD4-4A94-8BCA-F6E90190D276}" type="pres">
      <dgm:prSet presAssocID="{880B21EB-3C5E-4069-B564-4DF39B45FE6B}" presName="thickLine" presStyleLbl="alignNode1" presStyleIdx="12" presStyleCnt="14"/>
      <dgm:spPr/>
    </dgm:pt>
    <dgm:pt modelId="{AAC365F0-E69D-481D-8252-D8E86DD550BD}" type="pres">
      <dgm:prSet presAssocID="{880B21EB-3C5E-4069-B564-4DF39B45FE6B}" presName="horz1" presStyleCnt="0"/>
      <dgm:spPr/>
    </dgm:pt>
    <dgm:pt modelId="{E255B5F0-62AC-450E-B5AF-99E7295513EA}" type="pres">
      <dgm:prSet presAssocID="{880B21EB-3C5E-4069-B564-4DF39B45FE6B}" presName="tx1" presStyleLbl="revTx" presStyleIdx="12" presStyleCnt="14"/>
      <dgm:spPr/>
    </dgm:pt>
    <dgm:pt modelId="{2932A360-403B-4303-8AD1-35E6747CB21F}" type="pres">
      <dgm:prSet presAssocID="{880B21EB-3C5E-4069-B564-4DF39B45FE6B}" presName="vert1" presStyleCnt="0"/>
      <dgm:spPr/>
    </dgm:pt>
    <dgm:pt modelId="{3B041B48-66F6-4F16-BD51-85629361EA31}" type="pres">
      <dgm:prSet presAssocID="{9C2887C9-1FB9-481C-95FD-42143CC1FB5A}" presName="thickLine" presStyleLbl="alignNode1" presStyleIdx="13" presStyleCnt="14"/>
      <dgm:spPr/>
    </dgm:pt>
    <dgm:pt modelId="{F8E6BA19-1F31-44F9-AE31-2C7AB214E581}" type="pres">
      <dgm:prSet presAssocID="{9C2887C9-1FB9-481C-95FD-42143CC1FB5A}" presName="horz1" presStyleCnt="0"/>
      <dgm:spPr/>
    </dgm:pt>
    <dgm:pt modelId="{BA06982D-E8B5-4E33-B1CA-B2A6F1F16554}" type="pres">
      <dgm:prSet presAssocID="{9C2887C9-1FB9-481C-95FD-42143CC1FB5A}" presName="tx1" presStyleLbl="revTx" presStyleIdx="13" presStyleCnt="14"/>
      <dgm:spPr/>
    </dgm:pt>
    <dgm:pt modelId="{EA0D057D-4C80-42C9-BB91-FDDB61A48324}" type="pres">
      <dgm:prSet presAssocID="{9C2887C9-1FB9-481C-95FD-42143CC1FB5A}" presName="vert1" presStyleCnt="0"/>
      <dgm:spPr/>
    </dgm:pt>
  </dgm:ptLst>
  <dgm:cxnLst>
    <dgm:cxn modelId="{A9B8EE1B-9C9F-4BDC-B713-9BB78170E13F}" type="presOf" srcId="{6800DE4D-8FF3-43E4-950B-0D752B09FA30}" destId="{F5B283AD-2F3C-4611-AE28-E2B2B3540624}" srcOrd="0" destOrd="0" presId="urn:microsoft.com/office/officeart/2008/layout/LinedList"/>
    <dgm:cxn modelId="{15173722-4E72-4689-A8B7-36264897118E}" type="presOf" srcId="{9BA1592A-94E2-4D48-9B28-78A9966E43E1}" destId="{DB7C5BC2-A299-44B9-882B-8E3BE9CC33DC}" srcOrd="0" destOrd="0" presId="urn:microsoft.com/office/officeart/2008/layout/LinedList"/>
    <dgm:cxn modelId="{D2945432-2BEB-43A5-BA6A-3574E95FAD1F}" type="presOf" srcId="{0B43DF42-5E27-4D74-ACE7-FBE80E1C35EC}" destId="{A60DD297-701A-4E4C-9D35-769764B3A9F9}" srcOrd="0" destOrd="0" presId="urn:microsoft.com/office/officeart/2008/layout/LinedList"/>
    <dgm:cxn modelId="{BF601D3B-676F-45C5-AFAA-7C49D07DE6D9}" srcId="{5079CB41-9F73-4F82-B573-0B977192F1B9}" destId="{880B21EB-3C5E-4069-B564-4DF39B45FE6B}" srcOrd="12" destOrd="0" parTransId="{07288579-FF78-461A-AA07-053D49CD3EC6}" sibTransId="{403A2F43-E150-4C59-81AD-94A6B43760E4}"/>
    <dgm:cxn modelId="{346E303C-4846-443C-B496-218B9F23442C}" srcId="{5079CB41-9F73-4F82-B573-0B977192F1B9}" destId="{25D57929-B003-447B-8A05-A1447EAE80C7}" srcOrd="3" destOrd="0" parTransId="{122DFB8E-2AD3-439E-8368-4B18C7701968}" sibTransId="{02D30A46-3653-4665-AEB4-EB6D4A861170}"/>
    <dgm:cxn modelId="{AD179764-5AAC-4651-A866-2C5584E7D3E1}" srcId="{5079CB41-9F73-4F82-B573-0B977192F1B9}" destId="{6800DE4D-8FF3-43E4-950B-0D752B09FA30}" srcOrd="2" destOrd="0" parTransId="{B8A70B72-A565-4CDE-9D7F-D467F3C03C84}" sibTransId="{E611E7F4-D759-42DB-9327-49A8E62E016E}"/>
    <dgm:cxn modelId="{6B69AD53-D9DE-404E-8A80-5E453A3B4260}" type="presOf" srcId="{14B6B01A-CFD1-4501-9840-26AFA65AC564}" destId="{C18F7A98-0309-4295-A264-C3D7B9EDB0A3}" srcOrd="0" destOrd="0" presId="urn:microsoft.com/office/officeart/2008/layout/LinedList"/>
    <dgm:cxn modelId="{41B92D7A-0826-4409-A01B-0EB48066CC1E}" srcId="{5079CB41-9F73-4F82-B573-0B977192F1B9}" destId="{0B43DF42-5E27-4D74-ACE7-FBE80E1C35EC}" srcOrd="8" destOrd="0" parTransId="{7D778D04-FE9C-48D6-850D-C626288110E7}" sibTransId="{8C398E9E-1601-444D-8340-39C00365631A}"/>
    <dgm:cxn modelId="{F137C17E-6651-4FF5-BF40-7247DEB584C2}" srcId="{5079CB41-9F73-4F82-B573-0B977192F1B9}" destId="{8DA18910-8B71-4210-8862-2B05316AED10}" srcOrd="7" destOrd="0" parTransId="{E9F0798D-AD59-46B8-A5AF-4555496036F8}" sibTransId="{C5D65953-C234-404F-9B7D-71983EF66A7F}"/>
    <dgm:cxn modelId="{3AF7418C-E572-4A32-B57B-A1341942A6BC}" type="presOf" srcId="{639FBA99-1273-42B3-929E-555588233A3C}" destId="{FC8D9941-107B-4FE5-868B-144811650E56}" srcOrd="0" destOrd="0" presId="urn:microsoft.com/office/officeart/2008/layout/LinedList"/>
    <dgm:cxn modelId="{6CEB3490-75D7-45D0-87B5-5EBED57E444C}" type="presOf" srcId="{1E82DF84-66FE-4DDE-8C37-27167231F295}" destId="{3D16ACD3-F0F0-48C0-A5AB-D6D70E91DC60}" srcOrd="0" destOrd="0" presId="urn:microsoft.com/office/officeart/2008/layout/LinedList"/>
    <dgm:cxn modelId="{9A6C2C91-E693-46A4-93DF-A41D7ADDDEB1}" type="presOf" srcId="{B38EE329-32FB-47D3-AB58-B5E252A50577}" destId="{0AE48B8E-9A76-4DBF-8DD1-E6458A1C547D}" srcOrd="0" destOrd="0" presId="urn:microsoft.com/office/officeart/2008/layout/LinedList"/>
    <dgm:cxn modelId="{B77E7599-07CF-4CBE-8286-9889334B51A5}" type="presOf" srcId="{5079CB41-9F73-4F82-B573-0B977192F1B9}" destId="{D17FAAB0-4306-4027-AFC8-1261ECD3A3BD}" srcOrd="0" destOrd="0" presId="urn:microsoft.com/office/officeart/2008/layout/LinedList"/>
    <dgm:cxn modelId="{BDB54D9B-180D-4E96-B634-E442A4E643D4}" srcId="{5079CB41-9F73-4F82-B573-0B977192F1B9}" destId="{9C2887C9-1FB9-481C-95FD-42143CC1FB5A}" srcOrd="13" destOrd="0" parTransId="{EB4F66E3-F743-45BE-AD74-A768C4D58EAC}" sibTransId="{BAA17101-921E-4D45-AB57-929C48FE4A04}"/>
    <dgm:cxn modelId="{EBDDB9A1-1B31-496B-AE80-6B64C6E0D5B5}" srcId="{5079CB41-9F73-4F82-B573-0B977192F1B9}" destId="{14B6B01A-CFD1-4501-9840-26AFA65AC564}" srcOrd="10" destOrd="0" parTransId="{303EE974-7465-4115-AA8E-4EAB6B9B5B26}" sibTransId="{5FF3D42E-736B-4465-8629-DE4FF320B173}"/>
    <dgm:cxn modelId="{4C7E11A2-F633-4191-9CCE-EA3842FFF286}" type="presOf" srcId="{559297FD-1318-4B5F-A79D-8AB95DD44FAD}" destId="{FFA3E4DD-B001-485A-B2A8-54CB0DC2A86D}" srcOrd="0" destOrd="0" presId="urn:microsoft.com/office/officeart/2008/layout/LinedList"/>
    <dgm:cxn modelId="{F5A03FAD-0CB7-48E9-8F51-52B1F66DC8AC}" type="presOf" srcId="{A4795DC2-3FA7-4D08-AD15-E6E75FFFE95D}" destId="{69E3C6CA-F243-4315-A360-0D6640458E58}" srcOrd="0" destOrd="0" presId="urn:microsoft.com/office/officeart/2008/layout/LinedList"/>
    <dgm:cxn modelId="{AA70AAB3-F0B4-4B97-844A-2F059EB382F6}" type="presOf" srcId="{880B21EB-3C5E-4069-B564-4DF39B45FE6B}" destId="{E255B5F0-62AC-450E-B5AF-99E7295513EA}" srcOrd="0" destOrd="0" presId="urn:microsoft.com/office/officeart/2008/layout/LinedList"/>
    <dgm:cxn modelId="{DB20D6B3-B537-44CA-B0A9-EC28E628937A}" type="presOf" srcId="{25D57929-B003-447B-8A05-A1447EAE80C7}" destId="{A7A87A30-2922-4CFD-A64B-4B5FB22AE9D0}" srcOrd="0" destOrd="0" presId="urn:microsoft.com/office/officeart/2008/layout/LinedList"/>
    <dgm:cxn modelId="{A0E265B9-EF39-414C-94DB-B2C979115F0B}" srcId="{5079CB41-9F73-4F82-B573-0B977192F1B9}" destId="{B38EE329-32FB-47D3-AB58-B5E252A50577}" srcOrd="0" destOrd="0" parTransId="{4E2A7B2D-16CF-4D6B-92E6-EE4283026B0E}" sibTransId="{7F5C60E3-D8E4-4AFA-A248-48CFC08E980F}"/>
    <dgm:cxn modelId="{C78D09BA-F438-4F6D-8B10-C314FF5572D8}" srcId="{5079CB41-9F73-4F82-B573-0B977192F1B9}" destId="{639FBA99-1273-42B3-929E-555588233A3C}" srcOrd="11" destOrd="0" parTransId="{188393FE-C13E-4BC9-A9C5-205A51DC0C7A}" sibTransId="{711F07D0-230C-4225-8C9E-11B24B9BDCA2}"/>
    <dgm:cxn modelId="{403B49BD-D135-4DDC-9BFD-997FC2B0DB1A}" srcId="{5079CB41-9F73-4F82-B573-0B977192F1B9}" destId="{A4795DC2-3FA7-4D08-AD15-E6E75FFFE95D}" srcOrd="9" destOrd="0" parTransId="{2B9CE0F0-F49B-40D8-86E0-EE863DD52BDC}" sibTransId="{1E1ACA36-E684-4F55-B162-3435E228D441}"/>
    <dgm:cxn modelId="{341C80C6-DB8D-4DC3-BECC-57C8CBF7FECC}" srcId="{5079CB41-9F73-4F82-B573-0B977192F1B9}" destId="{C740DFBE-47A0-425E-9BE6-508C3B3538E3}" srcOrd="5" destOrd="0" parTransId="{CBF46268-4C2C-4403-8DB3-894DDE155B3A}" sibTransId="{66958C21-1320-475D-AD42-5C9DFB6603B9}"/>
    <dgm:cxn modelId="{E82C07C9-69BE-4C08-A716-A0A91E64FC34}" srcId="{5079CB41-9F73-4F82-B573-0B977192F1B9}" destId="{559297FD-1318-4B5F-A79D-8AB95DD44FAD}" srcOrd="4" destOrd="0" parTransId="{1BDD2321-087F-498C-AA46-98B8BED3F22A}" sibTransId="{A6DEB314-F976-4063-A8AC-3702993F1767}"/>
    <dgm:cxn modelId="{760EDAD6-EC02-44B8-A0A6-4C494A0F3CF3}" type="presOf" srcId="{C740DFBE-47A0-425E-9BE6-508C3B3538E3}" destId="{6D3E1DDA-8927-4D47-B9EC-612A993752A4}" srcOrd="0" destOrd="0" presId="urn:microsoft.com/office/officeart/2008/layout/LinedList"/>
    <dgm:cxn modelId="{4E3708E2-CD50-4BA6-83FC-E89A3B044DCC}" srcId="{5079CB41-9F73-4F82-B573-0B977192F1B9}" destId="{1E82DF84-66FE-4DDE-8C37-27167231F295}" srcOrd="6" destOrd="0" parTransId="{A0201265-A340-48D2-801D-AF2F6496A115}" sibTransId="{1DED5B33-8448-4D21-A130-2616A5206790}"/>
    <dgm:cxn modelId="{1F68A6E2-D27D-4F30-AFC3-A0CE00C3BD7C}" type="presOf" srcId="{9C2887C9-1FB9-481C-95FD-42143CC1FB5A}" destId="{BA06982D-E8B5-4E33-B1CA-B2A6F1F16554}" srcOrd="0" destOrd="0" presId="urn:microsoft.com/office/officeart/2008/layout/LinedList"/>
    <dgm:cxn modelId="{FF67F1EB-E103-4724-BCEA-EB857062FDCA}" type="presOf" srcId="{8DA18910-8B71-4210-8862-2B05316AED10}" destId="{C72F480A-464E-4515-9812-B0F9DD0CC3FE}" srcOrd="0" destOrd="0" presId="urn:microsoft.com/office/officeart/2008/layout/LinedList"/>
    <dgm:cxn modelId="{5D902FF1-B368-49D3-9B6F-E2DCD6CFFFAB}" srcId="{5079CB41-9F73-4F82-B573-0B977192F1B9}" destId="{9BA1592A-94E2-4D48-9B28-78A9966E43E1}" srcOrd="1" destOrd="0" parTransId="{BDCF1288-A7FB-45A8-B712-708A3C820DD5}" sibTransId="{6D3014B8-BBDE-4AA2-9FBF-76E6C5FCD9EE}"/>
    <dgm:cxn modelId="{E40FB9F6-2C15-442C-820B-B52EDF137AEC}" type="presParOf" srcId="{D17FAAB0-4306-4027-AFC8-1261ECD3A3BD}" destId="{7135C07D-E6F4-43E5-8233-A5361C8C025D}" srcOrd="0" destOrd="0" presId="urn:microsoft.com/office/officeart/2008/layout/LinedList"/>
    <dgm:cxn modelId="{254DE0FE-7ADD-437B-AC70-0086D9792847}" type="presParOf" srcId="{D17FAAB0-4306-4027-AFC8-1261ECD3A3BD}" destId="{DEF84308-6B01-4426-A78E-A79622D8ABCE}" srcOrd="1" destOrd="0" presId="urn:microsoft.com/office/officeart/2008/layout/LinedList"/>
    <dgm:cxn modelId="{0C7FE8DD-2CA2-4A29-AAAB-8779E29FD2F9}" type="presParOf" srcId="{DEF84308-6B01-4426-A78E-A79622D8ABCE}" destId="{0AE48B8E-9A76-4DBF-8DD1-E6458A1C547D}" srcOrd="0" destOrd="0" presId="urn:microsoft.com/office/officeart/2008/layout/LinedList"/>
    <dgm:cxn modelId="{375D6492-077A-4F06-881F-A6B820240E5B}" type="presParOf" srcId="{DEF84308-6B01-4426-A78E-A79622D8ABCE}" destId="{BD1E259D-17AF-46A7-BDA8-49CC10C4DCB2}" srcOrd="1" destOrd="0" presId="urn:microsoft.com/office/officeart/2008/layout/LinedList"/>
    <dgm:cxn modelId="{E35E2C26-5D0A-41BD-A2B8-B90D61AC8DA8}" type="presParOf" srcId="{D17FAAB0-4306-4027-AFC8-1261ECD3A3BD}" destId="{4E2FA553-0CC0-40F7-95C0-14C0EA3044B9}" srcOrd="2" destOrd="0" presId="urn:microsoft.com/office/officeart/2008/layout/LinedList"/>
    <dgm:cxn modelId="{936516DF-79A2-43D1-886D-AA7A703F3F78}" type="presParOf" srcId="{D17FAAB0-4306-4027-AFC8-1261ECD3A3BD}" destId="{61E4D6C5-CD9D-4445-BCBE-CBC6C06DBF6F}" srcOrd="3" destOrd="0" presId="urn:microsoft.com/office/officeart/2008/layout/LinedList"/>
    <dgm:cxn modelId="{69A4DB69-224F-4353-8CF7-CAEA0F443DA0}" type="presParOf" srcId="{61E4D6C5-CD9D-4445-BCBE-CBC6C06DBF6F}" destId="{DB7C5BC2-A299-44B9-882B-8E3BE9CC33DC}" srcOrd="0" destOrd="0" presId="urn:microsoft.com/office/officeart/2008/layout/LinedList"/>
    <dgm:cxn modelId="{959F71AC-CE63-4F81-AE7C-47C0A1826895}" type="presParOf" srcId="{61E4D6C5-CD9D-4445-BCBE-CBC6C06DBF6F}" destId="{99F6141F-F6E2-4BB4-821B-607215DCFE30}" srcOrd="1" destOrd="0" presId="urn:microsoft.com/office/officeart/2008/layout/LinedList"/>
    <dgm:cxn modelId="{FDB517F2-4CB3-4625-81C3-5CDB64D2B016}" type="presParOf" srcId="{D17FAAB0-4306-4027-AFC8-1261ECD3A3BD}" destId="{F433CAE5-10A0-44A7-866C-0754914AF53B}" srcOrd="4" destOrd="0" presId="urn:microsoft.com/office/officeart/2008/layout/LinedList"/>
    <dgm:cxn modelId="{BBD9234F-D6F4-4987-A140-02B70196DA09}" type="presParOf" srcId="{D17FAAB0-4306-4027-AFC8-1261ECD3A3BD}" destId="{E66384A7-5654-4D1A-9D4D-9B22D7E21976}" srcOrd="5" destOrd="0" presId="urn:microsoft.com/office/officeart/2008/layout/LinedList"/>
    <dgm:cxn modelId="{6D8089A3-204F-444C-9A81-9F51C42108E9}" type="presParOf" srcId="{E66384A7-5654-4D1A-9D4D-9B22D7E21976}" destId="{F5B283AD-2F3C-4611-AE28-E2B2B3540624}" srcOrd="0" destOrd="0" presId="urn:microsoft.com/office/officeart/2008/layout/LinedList"/>
    <dgm:cxn modelId="{C287B2AF-8F55-4452-B42B-D5993EF98FF8}" type="presParOf" srcId="{E66384A7-5654-4D1A-9D4D-9B22D7E21976}" destId="{103BAE54-6E2A-47C3-9641-592BD8C4ACE9}" srcOrd="1" destOrd="0" presId="urn:microsoft.com/office/officeart/2008/layout/LinedList"/>
    <dgm:cxn modelId="{CBB27533-B68A-4B40-B772-1A5109DEBE56}" type="presParOf" srcId="{D17FAAB0-4306-4027-AFC8-1261ECD3A3BD}" destId="{92DF8836-7F6D-40DB-B080-27F7F8B24111}" srcOrd="6" destOrd="0" presId="urn:microsoft.com/office/officeart/2008/layout/LinedList"/>
    <dgm:cxn modelId="{BE350BAA-295F-402C-A5F8-6FCDFC1865E1}" type="presParOf" srcId="{D17FAAB0-4306-4027-AFC8-1261ECD3A3BD}" destId="{209B030B-EC40-4B6F-B639-D35BE2EA6B1F}" srcOrd="7" destOrd="0" presId="urn:microsoft.com/office/officeart/2008/layout/LinedList"/>
    <dgm:cxn modelId="{40A1DF14-E82A-4B96-9621-96C8F62FFE1C}" type="presParOf" srcId="{209B030B-EC40-4B6F-B639-D35BE2EA6B1F}" destId="{A7A87A30-2922-4CFD-A64B-4B5FB22AE9D0}" srcOrd="0" destOrd="0" presId="urn:microsoft.com/office/officeart/2008/layout/LinedList"/>
    <dgm:cxn modelId="{7FA84DF9-F2C6-4580-8B76-E04B38EB83EE}" type="presParOf" srcId="{209B030B-EC40-4B6F-B639-D35BE2EA6B1F}" destId="{C1314113-51F7-471E-86CF-8ADF05247F66}" srcOrd="1" destOrd="0" presId="urn:microsoft.com/office/officeart/2008/layout/LinedList"/>
    <dgm:cxn modelId="{E1BA0625-CC95-4277-9608-99CC88BAA991}" type="presParOf" srcId="{D17FAAB0-4306-4027-AFC8-1261ECD3A3BD}" destId="{8BAAA755-6DC2-44DC-A111-E2D2F9E7A9B7}" srcOrd="8" destOrd="0" presId="urn:microsoft.com/office/officeart/2008/layout/LinedList"/>
    <dgm:cxn modelId="{C64AC8E0-A184-4AFC-8026-D23A85767B5A}" type="presParOf" srcId="{D17FAAB0-4306-4027-AFC8-1261ECD3A3BD}" destId="{79B1D857-B54E-4509-8E44-9C6559F3D4EC}" srcOrd="9" destOrd="0" presId="urn:microsoft.com/office/officeart/2008/layout/LinedList"/>
    <dgm:cxn modelId="{1CC2B5D8-6C45-459F-9981-E853A4373B84}" type="presParOf" srcId="{79B1D857-B54E-4509-8E44-9C6559F3D4EC}" destId="{FFA3E4DD-B001-485A-B2A8-54CB0DC2A86D}" srcOrd="0" destOrd="0" presId="urn:microsoft.com/office/officeart/2008/layout/LinedList"/>
    <dgm:cxn modelId="{309CC04F-82B1-4F8E-949E-185F176563AB}" type="presParOf" srcId="{79B1D857-B54E-4509-8E44-9C6559F3D4EC}" destId="{6D8E1FA2-2D8B-4583-B4BC-09EAD3844BD3}" srcOrd="1" destOrd="0" presId="urn:microsoft.com/office/officeart/2008/layout/LinedList"/>
    <dgm:cxn modelId="{01DA039D-0FAE-49F3-BEBF-DA03D61E4DB5}" type="presParOf" srcId="{D17FAAB0-4306-4027-AFC8-1261ECD3A3BD}" destId="{522C83F3-F698-4FB4-9B71-CF4917E6434E}" srcOrd="10" destOrd="0" presId="urn:microsoft.com/office/officeart/2008/layout/LinedList"/>
    <dgm:cxn modelId="{18AAA0E3-7F2F-48BB-9D60-4D863FA4FE4B}" type="presParOf" srcId="{D17FAAB0-4306-4027-AFC8-1261ECD3A3BD}" destId="{C62B3E4D-9ECA-463B-9D9F-AB6A320E4495}" srcOrd="11" destOrd="0" presId="urn:microsoft.com/office/officeart/2008/layout/LinedList"/>
    <dgm:cxn modelId="{9AB441FC-BAEF-47D0-AB75-902AB513DEA6}" type="presParOf" srcId="{C62B3E4D-9ECA-463B-9D9F-AB6A320E4495}" destId="{6D3E1DDA-8927-4D47-B9EC-612A993752A4}" srcOrd="0" destOrd="0" presId="urn:microsoft.com/office/officeart/2008/layout/LinedList"/>
    <dgm:cxn modelId="{A10EB0A5-F505-4093-9945-61D489C8FD8D}" type="presParOf" srcId="{C62B3E4D-9ECA-463B-9D9F-AB6A320E4495}" destId="{654254EE-3FC5-4562-83B2-D2664904D5F7}" srcOrd="1" destOrd="0" presId="urn:microsoft.com/office/officeart/2008/layout/LinedList"/>
    <dgm:cxn modelId="{14FD5FBF-8D29-458F-ACB5-E7156B03970E}" type="presParOf" srcId="{D17FAAB0-4306-4027-AFC8-1261ECD3A3BD}" destId="{48A57966-CE6F-4B4A-AF24-3ECEFC90BA39}" srcOrd="12" destOrd="0" presId="urn:microsoft.com/office/officeart/2008/layout/LinedList"/>
    <dgm:cxn modelId="{C37E2801-A3C4-4236-B2F2-6A5A39114960}" type="presParOf" srcId="{D17FAAB0-4306-4027-AFC8-1261ECD3A3BD}" destId="{09824A65-81C7-4596-910C-4F357AD970BB}" srcOrd="13" destOrd="0" presId="urn:microsoft.com/office/officeart/2008/layout/LinedList"/>
    <dgm:cxn modelId="{523370F3-ED37-4E94-9EBF-4FA6C2A67A2F}" type="presParOf" srcId="{09824A65-81C7-4596-910C-4F357AD970BB}" destId="{3D16ACD3-F0F0-48C0-A5AB-D6D70E91DC60}" srcOrd="0" destOrd="0" presId="urn:microsoft.com/office/officeart/2008/layout/LinedList"/>
    <dgm:cxn modelId="{6ABF7BD8-E98F-4FEC-B021-C9D66F7A44A2}" type="presParOf" srcId="{09824A65-81C7-4596-910C-4F357AD970BB}" destId="{583710BE-6702-495D-B64F-43A75BE936CA}" srcOrd="1" destOrd="0" presId="urn:microsoft.com/office/officeart/2008/layout/LinedList"/>
    <dgm:cxn modelId="{8430BF6A-7526-4798-9778-CDA9CFEEB9FE}" type="presParOf" srcId="{D17FAAB0-4306-4027-AFC8-1261ECD3A3BD}" destId="{584C8439-CA32-4572-80CB-B3C4A0CBE6A7}" srcOrd="14" destOrd="0" presId="urn:microsoft.com/office/officeart/2008/layout/LinedList"/>
    <dgm:cxn modelId="{828CF68B-1307-45F2-BE3C-A5180AE3FF41}" type="presParOf" srcId="{D17FAAB0-4306-4027-AFC8-1261ECD3A3BD}" destId="{C44121D9-5011-4831-AA85-0CF83B31DB6A}" srcOrd="15" destOrd="0" presId="urn:microsoft.com/office/officeart/2008/layout/LinedList"/>
    <dgm:cxn modelId="{9F2EB700-4215-43BB-A908-85F9F3AB1B39}" type="presParOf" srcId="{C44121D9-5011-4831-AA85-0CF83B31DB6A}" destId="{C72F480A-464E-4515-9812-B0F9DD0CC3FE}" srcOrd="0" destOrd="0" presId="urn:microsoft.com/office/officeart/2008/layout/LinedList"/>
    <dgm:cxn modelId="{4608BC5F-F1EE-42AD-8487-F64C4287CDF7}" type="presParOf" srcId="{C44121D9-5011-4831-AA85-0CF83B31DB6A}" destId="{5EB047EA-02F3-4918-9784-69101F736E66}" srcOrd="1" destOrd="0" presId="urn:microsoft.com/office/officeart/2008/layout/LinedList"/>
    <dgm:cxn modelId="{2F084D17-C74F-411F-BB6C-F3986D71A401}" type="presParOf" srcId="{D17FAAB0-4306-4027-AFC8-1261ECD3A3BD}" destId="{A05E69C1-DD9D-4D09-B746-21CBF17B43C5}" srcOrd="16" destOrd="0" presId="urn:microsoft.com/office/officeart/2008/layout/LinedList"/>
    <dgm:cxn modelId="{026C13A7-EADF-4AE5-960E-1047C7DDBCF6}" type="presParOf" srcId="{D17FAAB0-4306-4027-AFC8-1261ECD3A3BD}" destId="{5A1EFF4A-263E-42A2-82DD-1784D524FD5F}" srcOrd="17" destOrd="0" presId="urn:microsoft.com/office/officeart/2008/layout/LinedList"/>
    <dgm:cxn modelId="{1B86857C-A9E4-4180-B885-C21605D36F98}" type="presParOf" srcId="{5A1EFF4A-263E-42A2-82DD-1784D524FD5F}" destId="{A60DD297-701A-4E4C-9D35-769764B3A9F9}" srcOrd="0" destOrd="0" presId="urn:microsoft.com/office/officeart/2008/layout/LinedList"/>
    <dgm:cxn modelId="{02D71F19-5F94-4439-B7F1-EA7FC9932EFF}" type="presParOf" srcId="{5A1EFF4A-263E-42A2-82DD-1784D524FD5F}" destId="{95B481F3-2F04-4372-B3D5-36F825C4692F}" srcOrd="1" destOrd="0" presId="urn:microsoft.com/office/officeart/2008/layout/LinedList"/>
    <dgm:cxn modelId="{E280D873-67F6-409F-812E-1F41C873F85C}" type="presParOf" srcId="{D17FAAB0-4306-4027-AFC8-1261ECD3A3BD}" destId="{576D9909-EC13-4671-8700-08A0131A832A}" srcOrd="18" destOrd="0" presId="urn:microsoft.com/office/officeart/2008/layout/LinedList"/>
    <dgm:cxn modelId="{74918F75-B393-4608-9EB6-2EDB5BE3A693}" type="presParOf" srcId="{D17FAAB0-4306-4027-AFC8-1261ECD3A3BD}" destId="{444AE104-BB01-482A-83C4-158D02CEB3EE}" srcOrd="19" destOrd="0" presId="urn:microsoft.com/office/officeart/2008/layout/LinedList"/>
    <dgm:cxn modelId="{32E178A1-B28A-487E-A528-88C875086BFF}" type="presParOf" srcId="{444AE104-BB01-482A-83C4-158D02CEB3EE}" destId="{69E3C6CA-F243-4315-A360-0D6640458E58}" srcOrd="0" destOrd="0" presId="urn:microsoft.com/office/officeart/2008/layout/LinedList"/>
    <dgm:cxn modelId="{1A759A0B-433A-4595-B0DE-7583573BF9A9}" type="presParOf" srcId="{444AE104-BB01-482A-83C4-158D02CEB3EE}" destId="{01993023-A62B-4A27-BA39-CFA64DC47E92}" srcOrd="1" destOrd="0" presId="urn:microsoft.com/office/officeart/2008/layout/LinedList"/>
    <dgm:cxn modelId="{55B7EFCC-7D35-4603-B66D-4F0FEDB98786}" type="presParOf" srcId="{D17FAAB0-4306-4027-AFC8-1261ECD3A3BD}" destId="{81989A97-9BF6-453E-B8FD-39F99049AB90}" srcOrd="20" destOrd="0" presId="urn:microsoft.com/office/officeart/2008/layout/LinedList"/>
    <dgm:cxn modelId="{6AD1787A-D691-4F5C-8309-9585049F822B}" type="presParOf" srcId="{D17FAAB0-4306-4027-AFC8-1261ECD3A3BD}" destId="{FA11E03F-CB0B-40A7-BE73-5ADC2FF77136}" srcOrd="21" destOrd="0" presId="urn:microsoft.com/office/officeart/2008/layout/LinedList"/>
    <dgm:cxn modelId="{3287DA04-C971-41E6-B661-FCD9831E22AD}" type="presParOf" srcId="{FA11E03F-CB0B-40A7-BE73-5ADC2FF77136}" destId="{C18F7A98-0309-4295-A264-C3D7B9EDB0A3}" srcOrd="0" destOrd="0" presId="urn:microsoft.com/office/officeart/2008/layout/LinedList"/>
    <dgm:cxn modelId="{D6A65AF5-D35E-4C3E-81D5-0F624A03A09E}" type="presParOf" srcId="{FA11E03F-CB0B-40A7-BE73-5ADC2FF77136}" destId="{2C5EB90F-AF71-4417-A980-3D15FBDB7988}" srcOrd="1" destOrd="0" presId="urn:microsoft.com/office/officeart/2008/layout/LinedList"/>
    <dgm:cxn modelId="{C68F5BAC-8C33-452E-9BD3-B5D80B426249}" type="presParOf" srcId="{D17FAAB0-4306-4027-AFC8-1261ECD3A3BD}" destId="{B17FF79A-B11B-4AA5-BC4F-AA88334A5508}" srcOrd="22" destOrd="0" presId="urn:microsoft.com/office/officeart/2008/layout/LinedList"/>
    <dgm:cxn modelId="{1E6FDFF4-7BDD-4E8B-9963-D771512F567D}" type="presParOf" srcId="{D17FAAB0-4306-4027-AFC8-1261ECD3A3BD}" destId="{928AE91D-76C2-49AC-8FD7-F808DC5F3B6B}" srcOrd="23" destOrd="0" presId="urn:microsoft.com/office/officeart/2008/layout/LinedList"/>
    <dgm:cxn modelId="{552B5FAC-70AF-43EC-96C3-1B8675AC2B3C}" type="presParOf" srcId="{928AE91D-76C2-49AC-8FD7-F808DC5F3B6B}" destId="{FC8D9941-107B-4FE5-868B-144811650E56}" srcOrd="0" destOrd="0" presId="urn:microsoft.com/office/officeart/2008/layout/LinedList"/>
    <dgm:cxn modelId="{FB0952C9-B810-42ED-8767-685D91DAC748}" type="presParOf" srcId="{928AE91D-76C2-49AC-8FD7-F808DC5F3B6B}" destId="{F3F70A92-F737-439A-9B68-5B4D650C498A}" srcOrd="1" destOrd="0" presId="urn:microsoft.com/office/officeart/2008/layout/LinedList"/>
    <dgm:cxn modelId="{4CB74CA6-1041-49E7-AF10-A103A550643E}" type="presParOf" srcId="{D17FAAB0-4306-4027-AFC8-1261ECD3A3BD}" destId="{40DC94A0-0DD4-4A94-8BCA-F6E90190D276}" srcOrd="24" destOrd="0" presId="urn:microsoft.com/office/officeart/2008/layout/LinedList"/>
    <dgm:cxn modelId="{A9B69B30-19B0-45E7-830E-CB118C5ED5FD}" type="presParOf" srcId="{D17FAAB0-4306-4027-AFC8-1261ECD3A3BD}" destId="{AAC365F0-E69D-481D-8252-D8E86DD550BD}" srcOrd="25" destOrd="0" presId="urn:microsoft.com/office/officeart/2008/layout/LinedList"/>
    <dgm:cxn modelId="{BB63ACAA-4944-4196-B272-E1373665F898}" type="presParOf" srcId="{AAC365F0-E69D-481D-8252-D8E86DD550BD}" destId="{E255B5F0-62AC-450E-B5AF-99E7295513EA}" srcOrd="0" destOrd="0" presId="urn:microsoft.com/office/officeart/2008/layout/LinedList"/>
    <dgm:cxn modelId="{2ECB9762-8D4C-4C6C-B529-AAC277820622}" type="presParOf" srcId="{AAC365F0-E69D-481D-8252-D8E86DD550BD}" destId="{2932A360-403B-4303-8AD1-35E6747CB21F}" srcOrd="1" destOrd="0" presId="urn:microsoft.com/office/officeart/2008/layout/LinedList"/>
    <dgm:cxn modelId="{4FE9B886-B117-4AB3-BD55-63D72A75A250}" type="presParOf" srcId="{D17FAAB0-4306-4027-AFC8-1261ECD3A3BD}" destId="{3B041B48-66F6-4F16-BD51-85629361EA31}" srcOrd="26" destOrd="0" presId="urn:microsoft.com/office/officeart/2008/layout/LinedList"/>
    <dgm:cxn modelId="{E532FD7B-D747-48F7-A513-1D7A3144BF81}" type="presParOf" srcId="{D17FAAB0-4306-4027-AFC8-1261ECD3A3BD}" destId="{F8E6BA19-1F31-44F9-AE31-2C7AB214E581}" srcOrd="27" destOrd="0" presId="urn:microsoft.com/office/officeart/2008/layout/LinedList"/>
    <dgm:cxn modelId="{F74F211C-2F85-4A7F-9DE7-CFF7E13C5C48}" type="presParOf" srcId="{F8E6BA19-1F31-44F9-AE31-2C7AB214E581}" destId="{BA06982D-E8B5-4E33-B1CA-B2A6F1F16554}" srcOrd="0" destOrd="0" presId="urn:microsoft.com/office/officeart/2008/layout/LinedList"/>
    <dgm:cxn modelId="{B116CC1A-CCAE-424A-8D3F-99FE3E67F8D1}" type="presParOf" srcId="{F8E6BA19-1F31-44F9-AE31-2C7AB214E581}" destId="{EA0D057D-4C80-42C9-BB91-FDDB61A4832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26E8803-5616-457A-B6F2-61539E363E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A469FD3-87C3-4653-806B-B47CCECED70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Police are often force to work with noisy CCTV/mobile footage, not passport-style photos [1], [2].</a:t>
          </a:r>
          <a:endParaRPr lang="en-US" dirty="0"/>
        </a:p>
      </dgm:t>
    </dgm:pt>
    <dgm:pt modelId="{C54C2A56-4EC4-41CA-B7DA-CF38120CA598}" type="parTrans" cxnId="{DE4AB248-1E85-483D-90C4-58E0934B687F}">
      <dgm:prSet/>
      <dgm:spPr/>
      <dgm:t>
        <a:bodyPr/>
        <a:lstStyle/>
        <a:p>
          <a:endParaRPr lang="en-US"/>
        </a:p>
      </dgm:t>
    </dgm:pt>
    <dgm:pt modelId="{5503078D-4BCE-479B-93A8-F1D50287EE8D}" type="sibTrans" cxnId="{DE4AB248-1E85-483D-90C4-58E0934B687F}">
      <dgm:prSet/>
      <dgm:spPr/>
      <dgm:t>
        <a:bodyPr/>
        <a:lstStyle/>
        <a:p>
          <a:endParaRPr lang="en-US"/>
        </a:p>
      </dgm:t>
    </dgm:pt>
    <dgm:pt modelId="{3D9FED0D-8462-4D04-83C0-888C72EBEFD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Conventional 2-D face recognition becomes poor when posed/blurred/occluded – increased error rate, decreased trust [1], [2], [3].</a:t>
          </a:r>
          <a:endParaRPr lang="en-US" dirty="0"/>
        </a:p>
      </dgm:t>
    </dgm:pt>
    <dgm:pt modelId="{8F4E9772-8DFD-4BAF-A696-8713CAA2AE5D}" type="parTrans" cxnId="{7432D532-2B5D-45A4-AD32-45D7C0E8DA39}">
      <dgm:prSet/>
      <dgm:spPr/>
      <dgm:t>
        <a:bodyPr/>
        <a:lstStyle/>
        <a:p>
          <a:endParaRPr lang="en-US"/>
        </a:p>
      </dgm:t>
    </dgm:pt>
    <dgm:pt modelId="{19F48B76-FB06-4463-82D7-4A3423C408D2}" type="sibTrans" cxnId="{7432D532-2B5D-45A4-AD32-45D7C0E8DA39}">
      <dgm:prSet/>
      <dgm:spPr/>
      <dgm:t>
        <a:bodyPr/>
        <a:lstStyle/>
        <a:p>
          <a:endParaRPr lang="en-US"/>
        </a:p>
      </dgm:t>
    </dgm:pt>
    <dgm:pt modelId="{FF04604E-4440-4949-ADBD-056FB8A85A7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Crime dashboard typically only present statistics (hotspots, trends) without and identity/scene context connection [4], [5].</a:t>
          </a:r>
          <a:endParaRPr lang="en-US" dirty="0"/>
        </a:p>
      </dgm:t>
    </dgm:pt>
    <dgm:pt modelId="{F3B6AE67-B6B1-4B4E-A05D-C7C22C43D4BB}" type="parTrans" cxnId="{C06C9205-7989-4CDF-B6C1-5AD60E5C3E01}">
      <dgm:prSet/>
      <dgm:spPr/>
      <dgm:t>
        <a:bodyPr/>
        <a:lstStyle/>
        <a:p>
          <a:endParaRPr lang="en-US"/>
        </a:p>
      </dgm:t>
    </dgm:pt>
    <dgm:pt modelId="{E11185C7-130D-4A88-B49B-775B0E769392}" type="sibTrans" cxnId="{C06C9205-7989-4CDF-B6C1-5AD60E5C3E01}">
      <dgm:prSet/>
      <dgm:spPr/>
      <dgm:t>
        <a:bodyPr/>
        <a:lstStyle/>
        <a:p>
          <a:endParaRPr lang="en-US"/>
        </a:p>
      </dgm:t>
    </dgm:pt>
    <dgm:pt modelId="{4B182A6E-CBBB-4DAF-A180-E3BC5934CD5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Open question: Is it possible to integrate 3-D facial analytics along with object detection, and crime data into a single crime intelligence system?</a:t>
          </a:r>
          <a:endParaRPr lang="en-US"/>
        </a:p>
      </dgm:t>
    </dgm:pt>
    <dgm:pt modelId="{9E113677-61F0-4536-A442-C6B6C4E1EDE6}" type="parTrans" cxnId="{1EC84AB7-BCCB-4DC4-9230-CD6C1B898E66}">
      <dgm:prSet/>
      <dgm:spPr/>
      <dgm:t>
        <a:bodyPr/>
        <a:lstStyle/>
        <a:p>
          <a:endParaRPr lang="en-US"/>
        </a:p>
      </dgm:t>
    </dgm:pt>
    <dgm:pt modelId="{83F304A9-3929-47AB-82FB-45222D3C8FA2}" type="sibTrans" cxnId="{1EC84AB7-BCCB-4DC4-9230-CD6C1B898E66}">
      <dgm:prSet/>
      <dgm:spPr/>
      <dgm:t>
        <a:bodyPr/>
        <a:lstStyle/>
        <a:p>
          <a:endParaRPr lang="en-US"/>
        </a:p>
      </dgm:t>
    </dgm:pt>
    <dgm:pt modelId="{1ED2FD26-C6F8-4D36-B1C9-5A84839AA722}" type="pres">
      <dgm:prSet presAssocID="{126E8803-5616-457A-B6F2-61539E363E11}" presName="root" presStyleCnt="0">
        <dgm:presLayoutVars>
          <dgm:dir/>
          <dgm:resizeHandles val="exact"/>
        </dgm:presLayoutVars>
      </dgm:prSet>
      <dgm:spPr/>
    </dgm:pt>
    <dgm:pt modelId="{7449EA90-494C-4DC9-A73F-875F36526874}" type="pres">
      <dgm:prSet presAssocID="{EA469FD3-87C3-4653-806B-B47CCECED70C}" presName="compNode" presStyleCnt="0"/>
      <dgm:spPr/>
    </dgm:pt>
    <dgm:pt modelId="{0CEE9BE1-5B90-453E-BF80-2FBFF42DD7CC}" type="pres">
      <dgm:prSet presAssocID="{EA469FD3-87C3-4653-806B-B47CCECED70C}" presName="bgRect" presStyleLbl="bgShp" presStyleIdx="0" presStyleCnt="4"/>
      <dgm:spPr/>
    </dgm:pt>
    <dgm:pt modelId="{712B5CC9-0FE7-467F-9C79-A3D5E01A2FE1}" type="pres">
      <dgm:prSet presAssocID="{EA469FD3-87C3-4653-806B-B47CCECED70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curity Camera"/>
        </a:ext>
      </dgm:extLst>
    </dgm:pt>
    <dgm:pt modelId="{ED2B0692-4D0D-48DF-B47B-C9879A59A3CF}" type="pres">
      <dgm:prSet presAssocID="{EA469FD3-87C3-4653-806B-B47CCECED70C}" presName="spaceRect" presStyleCnt="0"/>
      <dgm:spPr/>
    </dgm:pt>
    <dgm:pt modelId="{DBB795E3-82CB-40C5-A0A8-C213F6BD6CF2}" type="pres">
      <dgm:prSet presAssocID="{EA469FD3-87C3-4653-806B-B47CCECED70C}" presName="parTx" presStyleLbl="revTx" presStyleIdx="0" presStyleCnt="4">
        <dgm:presLayoutVars>
          <dgm:chMax val="0"/>
          <dgm:chPref val="0"/>
        </dgm:presLayoutVars>
      </dgm:prSet>
      <dgm:spPr/>
    </dgm:pt>
    <dgm:pt modelId="{EB6876EF-D831-484C-B19D-127594554937}" type="pres">
      <dgm:prSet presAssocID="{5503078D-4BCE-479B-93A8-F1D50287EE8D}" presName="sibTrans" presStyleCnt="0"/>
      <dgm:spPr/>
    </dgm:pt>
    <dgm:pt modelId="{EE34D25B-3CC9-4C5E-B5E8-667BD51CB281}" type="pres">
      <dgm:prSet presAssocID="{3D9FED0D-8462-4D04-83C0-888C72EBEFD3}" presName="compNode" presStyleCnt="0"/>
      <dgm:spPr/>
    </dgm:pt>
    <dgm:pt modelId="{BC75C9F5-0E89-4B8F-A581-4D9C5804B95F}" type="pres">
      <dgm:prSet presAssocID="{3D9FED0D-8462-4D04-83C0-888C72EBEFD3}" presName="bgRect" presStyleLbl="bgShp" presStyleIdx="1" presStyleCnt="4"/>
      <dgm:spPr/>
    </dgm:pt>
    <dgm:pt modelId="{2995E83B-D2C3-470B-AA9C-B145BDB0BA78}" type="pres">
      <dgm:prSet presAssocID="{3D9FED0D-8462-4D04-83C0-888C72EBEFD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40D56199-1CD6-40C5-8E65-112BFDE32F4B}" type="pres">
      <dgm:prSet presAssocID="{3D9FED0D-8462-4D04-83C0-888C72EBEFD3}" presName="spaceRect" presStyleCnt="0"/>
      <dgm:spPr/>
    </dgm:pt>
    <dgm:pt modelId="{F6C42AC4-B815-4882-BDE8-1B3F8F2D22C8}" type="pres">
      <dgm:prSet presAssocID="{3D9FED0D-8462-4D04-83C0-888C72EBEFD3}" presName="parTx" presStyleLbl="revTx" presStyleIdx="1" presStyleCnt="4">
        <dgm:presLayoutVars>
          <dgm:chMax val="0"/>
          <dgm:chPref val="0"/>
        </dgm:presLayoutVars>
      </dgm:prSet>
      <dgm:spPr/>
    </dgm:pt>
    <dgm:pt modelId="{F1AE746B-37F6-4FE6-B3AC-89DAB72E94D7}" type="pres">
      <dgm:prSet presAssocID="{19F48B76-FB06-4463-82D7-4A3423C408D2}" presName="sibTrans" presStyleCnt="0"/>
      <dgm:spPr/>
    </dgm:pt>
    <dgm:pt modelId="{FC343877-56C2-4862-BCD9-629A1073666F}" type="pres">
      <dgm:prSet presAssocID="{FF04604E-4440-4949-ADBD-056FB8A85A71}" presName="compNode" presStyleCnt="0"/>
      <dgm:spPr/>
    </dgm:pt>
    <dgm:pt modelId="{EF1D41FB-4588-45EC-BE7C-8BE60A4D2F64}" type="pres">
      <dgm:prSet presAssocID="{FF04604E-4440-4949-ADBD-056FB8A85A71}" presName="bgRect" presStyleLbl="bgShp" presStyleIdx="2" presStyleCnt="4"/>
      <dgm:spPr/>
    </dgm:pt>
    <dgm:pt modelId="{312E3BF2-7677-438F-8B20-4CE5D7009672}" type="pres">
      <dgm:prSet presAssocID="{FF04604E-4440-4949-ADBD-056FB8A85A7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E51CBB8D-1F07-4ADA-86FF-D0443AFFAF24}" type="pres">
      <dgm:prSet presAssocID="{FF04604E-4440-4949-ADBD-056FB8A85A71}" presName="spaceRect" presStyleCnt="0"/>
      <dgm:spPr/>
    </dgm:pt>
    <dgm:pt modelId="{28BC23FB-66D6-4277-BE41-9B085C70C114}" type="pres">
      <dgm:prSet presAssocID="{FF04604E-4440-4949-ADBD-056FB8A85A71}" presName="parTx" presStyleLbl="revTx" presStyleIdx="2" presStyleCnt="4">
        <dgm:presLayoutVars>
          <dgm:chMax val="0"/>
          <dgm:chPref val="0"/>
        </dgm:presLayoutVars>
      </dgm:prSet>
      <dgm:spPr/>
    </dgm:pt>
    <dgm:pt modelId="{1F5BEF7F-FE32-4419-9EDA-C0932BE3F0C4}" type="pres">
      <dgm:prSet presAssocID="{E11185C7-130D-4A88-B49B-775B0E769392}" presName="sibTrans" presStyleCnt="0"/>
      <dgm:spPr/>
    </dgm:pt>
    <dgm:pt modelId="{2D83C021-A57C-4FEC-BF5C-D332E7791BB3}" type="pres">
      <dgm:prSet presAssocID="{4B182A6E-CBBB-4DAF-A180-E3BC5934CD5C}" presName="compNode" presStyleCnt="0"/>
      <dgm:spPr/>
    </dgm:pt>
    <dgm:pt modelId="{12755048-91FF-4639-B283-40DDD195055C}" type="pres">
      <dgm:prSet presAssocID="{4B182A6E-CBBB-4DAF-A180-E3BC5934CD5C}" presName="bgRect" presStyleLbl="bgShp" presStyleIdx="3" presStyleCnt="4"/>
      <dgm:spPr/>
    </dgm:pt>
    <dgm:pt modelId="{88FDC4D0-495A-4480-B147-E77343B414A6}" type="pres">
      <dgm:prSet presAssocID="{4B182A6E-CBBB-4DAF-A180-E3BC5934CD5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A5E041D-6F9F-4C45-AD9B-7AEFFFBE5FED}" type="pres">
      <dgm:prSet presAssocID="{4B182A6E-CBBB-4DAF-A180-E3BC5934CD5C}" presName="spaceRect" presStyleCnt="0"/>
      <dgm:spPr/>
    </dgm:pt>
    <dgm:pt modelId="{6F650836-A8B9-4252-A78E-69022AC6A631}" type="pres">
      <dgm:prSet presAssocID="{4B182A6E-CBBB-4DAF-A180-E3BC5934CD5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06C9205-7989-4CDF-B6C1-5AD60E5C3E01}" srcId="{126E8803-5616-457A-B6F2-61539E363E11}" destId="{FF04604E-4440-4949-ADBD-056FB8A85A71}" srcOrd="2" destOrd="0" parTransId="{F3B6AE67-B6B1-4B4E-A05D-C7C22C43D4BB}" sibTransId="{E11185C7-130D-4A88-B49B-775B0E769392}"/>
    <dgm:cxn modelId="{DC480427-62E2-4656-ADFF-C4C9B87D074F}" type="presOf" srcId="{4B182A6E-CBBB-4DAF-A180-E3BC5934CD5C}" destId="{6F650836-A8B9-4252-A78E-69022AC6A631}" srcOrd="0" destOrd="0" presId="urn:microsoft.com/office/officeart/2018/2/layout/IconVerticalSolidList"/>
    <dgm:cxn modelId="{7432D532-2B5D-45A4-AD32-45D7C0E8DA39}" srcId="{126E8803-5616-457A-B6F2-61539E363E11}" destId="{3D9FED0D-8462-4D04-83C0-888C72EBEFD3}" srcOrd="1" destOrd="0" parTransId="{8F4E9772-8DFD-4BAF-A696-8713CAA2AE5D}" sibTransId="{19F48B76-FB06-4463-82D7-4A3423C408D2}"/>
    <dgm:cxn modelId="{FF0E5C43-DBC5-4F60-A836-EFF25C933C7A}" type="presOf" srcId="{3D9FED0D-8462-4D04-83C0-888C72EBEFD3}" destId="{F6C42AC4-B815-4882-BDE8-1B3F8F2D22C8}" srcOrd="0" destOrd="0" presId="urn:microsoft.com/office/officeart/2018/2/layout/IconVerticalSolidList"/>
    <dgm:cxn modelId="{DE4AB248-1E85-483D-90C4-58E0934B687F}" srcId="{126E8803-5616-457A-B6F2-61539E363E11}" destId="{EA469FD3-87C3-4653-806B-B47CCECED70C}" srcOrd="0" destOrd="0" parTransId="{C54C2A56-4EC4-41CA-B7DA-CF38120CA598}" sibTransId="{5503078D-4BCE-479B-93A8-F1D50287EE8D}"/>
    <dgm:cxn modelId="{50B55991-A126-4048-A513-1957CD78B5BE}" type="presOf" srcId="{FF04604E-4440-4949-ADBD-056FB8A85A71}" destId="{28BC23FB-66D6-4277-BE41-9B085C70C114}" srcOrd="0" destOrd="0" presId="urn:microsoft.com/office/officeart/2018/2/layout/IconVerticalSolidList"/>
    <dgm:cxn modelId="{7E1811AC-E428-40D7-9234-5DBE31FF4549}" type="presOf" srcId="{126E8803-5616-457A-B6F2-61539E363E11}" destId="{1ED2FD26-C6F8-4D36-B1C9-5A84839AA722}" srcOrd="0" destOrd="0" presId="urn:microsoft.com/office/officeart/2018/2/layout/IconVerticalSolidList"/>
    <dgm:cxn modelId="{1EC84AB7-BCCB-4DC4-9230-CD6C1B898E66}" srcId="{126E8803-5616-457A-B6F2-61539E363E11}" destId="{4B182A6E-CBBB-4DAF-A180-E3BC5934CD5C}" srcOrd="3" destOrd="0" parTransId="{9E113677-61F0-4536-A442-C6B6C4E1EDE6}" sibTransId="{83F304A9-3929-47AB-82FB-45222D3C8FA2}"/>
    <dgm:cxn modelId="{ADBABEC5-6425-4B7D-8866-F176B680F7AD}" type="presOf" srcId="{EA469FD3-87C3-4653-806B-B47CCECED70C}" destId="{DBB795E3-82CB-40C5-A0A8-C213F6BD6CF2}" srcOrd="0" destOrd="0" presId="urn:microsoft.com/office/officeart/2018/2/layout/IconVerticalSolidList"/>
    <dgm:cxn modelId="{DB495321-E66B-4294-A38E-A67115763ED0}" type="presParOf" srcId="{1ED2FD26-C6F8-4D36-B1C9-5A84839AA722}" destId="{7449EA90-494C-4DC9-A73F-875F36526874}" srcOrd="0" destOrd="0" presId="urn:microsoft.com/office/officeart/2018/2/layout/IconVerticalSolidList"/>
    <dgm:cxn modelId="{E617D317-0F28-4787-9E6B-3A0671AB8F8E}" type="presParOf" srcId="{7449EA90-494C-4DC9-A73F-875F36526874}" destId="{0CEE9BE1-5B90-453E-BF80-2FBFF42DD7CC}" srcOrd="0" destOrd="0" presId="urn:microsoft.com/office/officeart/2018/2/layout/IconVerticalSolidList"/>
    <dgm:cxn modelId="{F6D9C47C-B4D6-4BA2-9706-6EBF0A0AC1A0}" type="presParOf" srcId="{7449EA90-494C-4DC9-A73F-875F36526874}" destId="{712B5CC9-0FE7-467F-9C79-A3D5E01A2FE1}" srcOrd="1" destOrd="0" presId="urn:microsoft.com/office/officeart/2018/2/layout/IconVerticalSolidList"/>
    <dgm:cxn modelId="{5FE97DE7-0595-466A-8D96-F4F743821E43}" type="presParOf" srcId="{7449EA90-494C-4DC9-A73F-875F36526874}" destId="{ED2B0692-4D0D-48DF-B47B-C9879A59A3CF}" srcOrd="2" destOrd="0" presId="urn:microsoft.com/office/officeart/2018/2/layout/IconVerticalSolidList"/>
    <dgm:cxn modelId="{09F24FEE-362A-48C7-88C9-3BF022FA9B9E}" type="presParOf" srcId="{7449EA90-494C-4DC9-A73F-875F36526874}" destId="{DBB795E3-82CB-40C5-A0A8-C213F6BD6CF2}" srcOrd="3" destOrd="0" presId="urn:microsoft.com/office/officeart/2018/2/layout/IconVerticalSolidList"/>
    <dgm:cxn modelId="{7F33D222-0CE7-4AE3-9FA2-5F4B9D681F8F}" type="presParOf" srcId="{1ED2FD26-C6F8-4D36-B1C9-5A84839AA722}" destId="{EB6876EF-D831-484C-B19D-127594554937}" srcOrd="1" destOrd="0" presId="urn:microsoft.com/office/officeart/2018/2/layout/IconVerticalSolidList"/>
    <dgm:cxn modelId="{0E5B1121-A925-466E-9AEE-B34D6BBE8BF5}" type="presParOf" srcId="{1ED2FD26-C6F8-4D36-B1C9-5A84839AA722}" destId="{EE34D25B-3CC9-4C5E-B5E8-667BD51CB281}" srcOrd="2" destOrd="0" presId="urn:microsoft.com/office/officeart/2018/2/layout/IconVerticalSolidList"/>
    <dgm:cxn modelId="{BF880270-8DF9-442D-84E4-5AE40E7FD7A2}" type="presParOf" srcId="{EE34D25B-3CC9-4C5E-B5E8-667BD51CB281}" destId="{BC75C9F5-0E89-4B8F-A581-4D9C5804B95F}" srcOrd="0" destOrd="0" presId="urn:microsoft.com/office/officeart/2018/2/layout/IconVerticalSolidList"/>
    <dgm:cxn modelId="{E205449E-72B8-498C-ABF4-378BECC47CCC}" type="presParOf" srcId="{EE34D25B-3CC9-4C5E-B5E8-667BD51CB281}" destId="{2995E83B-D2C3-470B-AA9C-B145BDB0BA78}" srcOrd="1" destOrd="0" presId="urn:microsoft.com/office/officeart/2018/2/layout/IconVerticalSolidList"/>
    <dgm:cxn modelId="{FE2B0A89-4AFE-416D-B657-DCC9A5B5797B}" type="presParOf" srcId="{EE34D25B-3CC9-4C5E-B5E8-667BD51CB281}" destId="{40D56199-1CD6-40C5-8E65-112BFDE32F4B}" srcOrd="2" destOrd="0" presId="urn:microsoft.com/office/officeart/2018/2/layout/IconVerticalSolidList"/>
    <dgm:cxn modelId="{E2A17197-2751-438D-A162-B6394E0A8763}" type="presParOf" srcId="{EE34D25B-3CC9-4C5E-B5E8-667BD51CB281}" destId="{F6C42AC4-B815-4882-BDE8-1B3F8F2D22C8}" srcOrd="3" destOrd="0" presId="urn:microsoft.com/office/officeart/2018/2/layout/IconVerticalSolidList"/>
    <dgm:cxn modelId="{75DFB39E-E3E2-4977-A5EF-4EC9C9C51FDA}" type="presParOf" srcId="{1ED2FD26-C6F8-4D36-B1C9-5A84839AA722}" destId="{F1AE746B-37F6-4FE6-B3AC-89DAB72E94D7}" srcOrd="3" destOrd="0" presId="urn:microsoft.com/office/officeart/2018/2/layout/IconVerticalSolidList"/>
    <dgm:cxn modelId="{D8178D22-4569-4AF6-B250-C9E230D1DAA2}" type="presParOf" srcId="{1ED2FD26-C6F8-4D36-B1C9-5A84839AA722}" destId="{FC343877-56C2-4862-BCD9-629A1073666F}" srcOrd="4" destOrd="0" presId="urn:microsoft.com/office/officeart/2018/2/layout/IconVerticalSolidList"/>
    <dgm:cxn modelId="{B10C0927-3CD7-4EB6-80BC-0DF3A5F52314}" type="presParOf" srcId="{FC343877-56C2-4862-BCD9-629A1073666F}" destId="{EF1D41FB-4588-45EC-BE7C-8BE60A4D2F64}" srcOrd="0" destOrd="0" presId="urn:microsoft.com/office/officeart/2018/2/layout/IconVerticalSolidList"/>
    <dgm:cxn modelId="{9D33CA79-577F-44CC-8847-0D8A93359FA0}" type="presParOf" srcId="{FC343877-56C2-4862-BCD9-629A1073666F}" destId="{312E3BF2-7677-438F-8B20-4CE5D7009672}" srcOrd="1" destOrd="0" presId="urn:microsoft.com/office/officeart/2018/2/layout/IconVerticalSolidList"/>
    <dgm:cxn modelId="{60CD435C-40F6-4FD6-80DD-81FFD7D9633F}" type="presParOf" srcId="{FC343877-56C2-4862-BCD9-629A1073666F}" destId="{E51CBB8D-1F07-4ADA-86FF-D0443AFFAF24}" srcOrd="2" destOrd="0" presId="urn:microsoft.com/office/officeart/2018/2/layout/IconVerticalSolidList"/>
    <dgm:cxn modelId="{5C720E74-3BB2-48F4-A68D-7A0128C23174}" type="presParOf" srcId="{FC343877-56C2-4862-BCD9-629A1073666F}" destId="{28BC23FB-66D6-4277-BE41-9B085C70C114}" srcOrd="3" destOrd="0" presId="urn:microsoft.com/office/officeart/2018/2/layout/IconVerticalSolidList"/>
    <dgm:cxn modelId="{DDAEEA77-23A4-4BE0-933F-BD84ED9179AD}" type="presParOf" srcId="{1ED2FD26-C6F8-4D36-B1C9-5A84839AA722}" destId="{1F5BEF7F-FE32-4419-9EDA-C0932BE3F0C4}" srcOrd="5" destOrd="0" presId="urn:microsoft.com/office/officeart/2018/2/layout/IconVerticalSolidList"/>
    <dgm:cxn modelId="{046A9BC1-5B85-48AE-A9BB-7440DA3FFA0D}" type="presParOf" srcId="{1ED2FD26-C6F8-4D36-B1C9-5A84839AA722}" destId="{2D83C021-A57C-4FEC-BF5C-D332E7791BB3}" srcOrd="6" destOrd="0" presId="urn:microsoft.com/office/officeart/2018/2/layout/IconVerticalSolidList"/>
    <dgm:cxn modelId="{68852833-E68F-4C6C-BF2D-E235C1AAE6F7}" type="presParOf" srcId="{2D83C021-A57C-4FEC-BF5C-D332E7791BB3}" destId="{12755048-91FF-4639-B283-40DDD195055C}" srcOrd="0" destOrd="0" presId="urn:microsoft.com/office/officeart/2018/2/layout/IconVerticalSolidList"/>
    <dgm:cxn modelId="{A58D035B-691C-4EB9-A385-14F163E7C552}" type="presParOf" srcId="{2D83C021-A57C-4FEC-BF5C-D332E7791BB3}" destId="{88FDC4D0-495A-4480-B147-E77343B414A6}" srcOrd="1" destOrd="0" presId="urn:microsoft.com/office/officeart/2018/2/layout/IconVerticalSolidList"/>
    <dgm:cxn modelId="{F9196F47-861B-4BE8-8A9F-01C3633B29B6}" type="presParOf" srcId="{2D83C021-A57C-4FEC-BF5C-D332E7791BB3}" destId="{CA5E041D-6F9F-4C45-AD9B-7AEFFFBE5FED}" srcOrd="2" destOrd="0" presId="urn:microsoft.com/office/officeart/2018/2/layout/IconVerticalSolidList"/>
    <dgm:cxn modelId="{395CFF3F-2F20-403E-A36A-16012D4B417E}" type="presParOf" srcId="{2D83C021-A57C-4FEC-BF5C-D332E7791BB3}" destId="{6F650836-A8B9-4252-A78E-69022AC6A6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35C07D-E6F4-43E5-8233-A5361C8C025D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E48B8E-9A76-4DBF-8DD1-E6458A1C547D}">
      <dsp:nvSpPr>
        <dsp:cNvPr id="0" name=""/>
        <dsp:cNvSpPr/>
      </dsp:nvSpPr>
      <dsp:spPr>
        <a:xfrm>
          <a:off x="0" y="531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1. Motivation and Problem …3</a:t>
          </a:r>
          <a:endParaRPr lang="en-US" sz="1400" kern="1200"/>
        </a:p>
      </dsp:txBody>
      <dsp:txXfrm>
        <a:off x="0" y="531"/>
        <a:ext cx="10515600" cy="310733"/>
      </dsp:txXfrm>
    </dsp:sp>
    <dsp:sp modelId="{4E2FA553-0CC0-40F7-95C0-14C0EA3044B9}">
      <dsp:nvSpPr>
        <dsp:cNvPr id="0" name=""/>
        <dsp:cNvSpPr/>
      </dsp:nvSpPr>
      <dsp:spPr>
        <a:xfrm>
          <a:off x="0" y="31126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C5BC2-A299-44B9-882B-8E3BE9CC33DC}">
      <dsp:nvSpPr>
        <dsp:cNvPr id="0" name=""/>
        <dsp:cNvSpPr/>
      </dsp:nvSpPr>
      <dsp:spPr>
        <a:xfrm>
          <a:off x="0" y="311265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2. Research Aim and Objectives …4</a:t>
          </a:r>
          <a:endParaRPr lang="en-US" sz="1400" kern="1200"/>
        </a:p>
      </dsp:txBody>
      <dsp:txXfrm>
        <a:off x="0" y="311265"/>
        <a:ext cx="10515600" cy="310733"/>
      </dsp:txXfrm>
    </dsp:sp>
    <dsp:sp modelId="{F433CAE5-10A0-44A7-866C-0754914AF53B}">
      <dsp:nvSpPr>
        <dsp:cNvPr id="0" name=""/>
        <dsp:cNvSpPr/>
      </dsp:nvSpPr>
      <dsp:spPr>
        <a:xfrm>
          <a:off x="0" y="62199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B283AD-2F3C-4611-AE28-E2B2B3540624}">
      <dsp:nvSpPr>
        <dsp:cNvPr id="0" name=""/>
        <dsp:cNvSpPr/>
      </dsp:nvSpPr>
      <dsp:spPr>
        <a:xfrm>
          <a:off x="0" y="621999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3. End-to-End System Overview …5</a:t>
          </a:r>
          <a:endParaRPr lang="en-US" sz="1400" kern="1200"/>
        </a:p>
      </dsp:txBody>
      <dsp:txXfrm>
        <a:off x="0" y="621999"/>
        <a:ext cx="10515600" cy="310733"/>
      </dsp:txXfrm>
    </dsp:sp>
    <dsp:sp modelId="{92DF8836-7F6D-40DB-B080-27F7F8B24111}">
      <dsp:nvSpPr>
        <dsp:cNvPr id="0" name=""/>
        <dsp:cNvSpPr/>
      </dsp:nvSpPr>
      <dsp:spPr>
        <a:xfrm>
          <a:off x="0" y="93273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A87A30-2922-4CFD-A64B-4B5FB22AE9D0}">
      <dsp:nvSpPr>
        <dsp:cNvPr id="0" name=""/>
        <dsp:cNvSpPr/>
      </dsp:nvSpPr>
      <dsp:spPr>
        <a:xfrm>
          <a:off x="0" y="932733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4. Facial Analytics Pipeline …6</a:t>
          </a:r>
          <a:endParaRPr lang="en-US" sz="1400" kern="1200"/>
        </a:p>
      </dsp:txBody>
      <dsp:txXfrm>
        <a:off x="0" y="932733"/>
        <a:ext cx="10515600" cy="310733"/>
      </dsp:txXfrm>
    </dsp:sp>
    <dsp:sp modelId="{8BAAA755-6DC2-44DC-A111-E2D2F9E7A9B7}">
      <dsp:nvSpPr>
        <dsp:cNvPr id="0" name=""/>
        <dsp:cNvSpPr/>
      </dsp:nvSpPr>
      <dsp:spPr>
        <a:xfrm>
          <a:off x="0" y="1243467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A3E4DD-B001-485A-B2A8-54CB0DC2A86D}">
      <dsp:nvSpPr>
        <dsp:cNvPr id="0" name=""/>
        <dsp:cNvSpPr/>
      </dsp:nvSpPr>
      <dsp:spPr>
        <a:xfrm>
          <a:off x="0" y="1243467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5. Datasets and Crime Data …7</a:t>
          </a:r>
          <a:endParaRPr lang="en-US" sz="1400" kern="1200"/>
        </a:p>
      </dsp:txBody>
      <dsp:txXfrm>
        <a:off x="0" y="1243467"/>
        <a:ext cx="10515600" cy="310733"/>
      </dsp:txXfrm>
    </dsp:sp>
    <dsp:sp modelId="{522C83F3-F698-4FB4-9B71-CF4917E6434E}">
      <dsp:nvSpPr>
        <dsp:cNvPr id="0" name=""/>
        <dsp:cNvSpPr/>
      </dsp:nvSpPr>
      <dsp:spPr>
        <a:xfrm>
          <a:off x="0" y="1554201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3E1DDA-8927-4D47-B9EC-612A993752A4}">
      <dsp:nvSpPr>
        <dsp:cNvPr id="0" name=""/>
        <dsp:cNvSpPr/>
      </dsp:nvSpPr>
      <dsp:spPr>
        <a:xfrm>
          <a:off x="0" y="1554201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6. Model Training Setup …8</a:t>
          </a:r>
          <a:endParaRPr lang="en-US" sz="1400" kern="1200"/>
        </a:p>
      </dsp:txBody>
      <dsp:txXfrm>
        <a:off x="0" y="1554201"/>
        <a:ext cx="10515600" cy="310733"/>
      </dsp:txXfrm>
    </dsp:sp>
    <dsp:sp modelId="{48A57966-CE6F-4B4A-AF24-3ECEFC90BA39}">
      <dsp:nvSpPr>
        <dsp:cNvPr id="0" name=""/>
        <dsp:cNvSpPr/>
      </dsp:nvSpPr>
      <dsp:spPr>
        <a:xfrm>
          <a:off x="0" y="1864935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6ACD3-F0F0-48C0-A5AB-D6D70E91DC60}">
      <dsp:nvSpPr>
        <dsp:cNvPr id="0" name=""/>
        <dsp:cNvSpPr/>
      </dsp:nvSpPr>
      <dsp:spPr>
        <a:xfrm>
          <a:off x="0" y="1864935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7. Landmark and 3-D Reconstruction Results …9</a:t>
          </a:r>
          <a:endParaRPr lang="en-US" sz="1400" kern="1200"/>
        </a:p>
      </dsp:txBody>
      <dsp:txXfrm>
        <a:off x="0" y="1864935"/>
        <a:ext cx="10515600" cy="310733"/>
      </dsp:txXfrm>
    </dsp:sp>
    <dsp:sp modelId="{584C8439-CA32-4572-80CB-B3C4A0CBE6A7}">
      <dsp:nvSpPr>
        <dsp:cNvPr id="0" name=""/>
        <dsp:cNvSpPr/>
      </dsp:nvSpPr>
      <dsp:spPr>
        <a:xfrm>
          <a:off x="0" y="2175669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2F480A-464E-4515-9812-B0F9DD0CC3FE}">
      <dsp:nvSpPr>
        <dsp:cNvPr id="0" name=""/>
        <dsp:cNvSpPr/>
      </dsp:nvSpPr>
      <dsp:spPr>
        <a:xfrm>
          <a:off x="0" y="2175669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8. Recognition Performance and Robustness …10</a:t>
          </a:r>
          <a:endParaRPr lang="en-US" sz="1400" kern="1200"/>
        </a:p>
      </dsp:txBody>
      <dsp:txXfrm>
        <a:off x="0" y="2175669"/>
        <a:ext cx="10515600" cy="310733"/>
      </dsp:txXfrm>
    </dsp:sp>
    <dsp:sp modelId="{A05E69C1-DD9D-4D09-B746-21CBF17B43C5}">
      <dsp:nvSpPr>
        <dsp:cNvPr id="0" name=""/>
        <dsp:cNvSpPr/>
      </dsp:nvSpPr>
      <dsp:spPr>
        <a:xfrm>
          <a:off x="0" y="248640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0DD297-701A-4E4C-9D35-769764B3A9F9}">
      <dsp:nvSpPr>
        <dsp:cNvPr id="0" name=""/>
        <dsp:cNvSpPr/>
      </dsp:nvSpPr>
      <dsp:spPr>
        <a:xfrm>
          <a:off x="0" y="2486402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9. Buffalo Baseline Comparison …11</a:t>
          </a:r>
          <a:endParaRPr lang="en-US" sz="1400" kern="1200"/>
        </a:p>
      </dsp:txBody>
      <dsp:txXfrm>
        <a:off x="0" y="2486402"/>
        <a:ext cx="10515600" cy="310733"/>
      </dsp:txXfrm>
    </dsp:sp>
    <dsp:sp modelId="{576D9909-EC13-4671-8700-08A0131A832A}">
      <dsp:nvSpPr>
        <dsp:cNvPr id="0" name=""/>
        <dsp:cNvSpPr/>
      </dsp:nvSpPr>
      <dsp:spPr>
        <a:xfrm>
          <a:off x="0" y="2797136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E3C6CA-F243-4315-A360-0D6640458E58}">
      <dsp:nvSpPr>
        <dsp:cNvPr id="0" name=""/>
        <dsp:cNvSpPr/>
      </dsp:nvSpPr>
      <dsp:spPr>
        <a:xfrm>
          <a:off x="0" y="2797136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10. Crime Analytics and Forecasting …12</a:t>
          </a:r>
          <a:endParaRPr lang="en-US" sz="1400" kern="1200"/>
        </a:p>
      </dsp:txBody>
      <dsp:txXfrm>
        <a:off x="0" y="2797136"/>
        <a:ext cx="10515600" cy="310733"/>
      </dsp:txXfrm>
    </dsp:sp>
    <dsp:sp modelId="{81989A97-9BF6-453E-B8FD-39F99049AB90}">
      <dsp:nvSpPr>
        <dsp:cNvPr id="0" name=""/>
        <dsp:cNvSpPr/>
      </dsp:nvSpPr>
      <dsp:spPr>
        <a:xfrm>
          <a:off x="0" y="310787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8F7A98-0309-4295-A264-C3D7B9EDB0A3}">
      <dsp:nvSpPr>
        <dsp:cNvPr id="0" name=""/>
        <dsp:cNvSpPr/>
      </dsp:nvSpPr>
      <dsp:spPr>
        <a:xfrm>
          <a:off x="0" y="3107870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11. End-to-End Case Study (Dashboard) …13</a:t>
          </a:r>
          <a:endParaRPr lang="en-US" sz="1400" kern="1200"/>
        </a:p>
      </dsp:txBody>
      <dsp:txXfrm>
        <a:off x="0" y="3107870"/>
        <a:ext cx="10515600" cy="310733"/>
      </dsp:txXfrm>
    </dsp:sp>
    <dsp:sp modelId="{B17FF79A-B11B-4AA5-BC4F-AA88334A5508}">
      <dsp:nvSpPr>
        <dsp:cNvPr id="0" name=""/>
        <dsp:cNvSpPr/>
      </dsp:nvSpPr>
      <dsp:spPr>
        <a:xfrm>
          <a:off x="0" y="341860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8D9941-107B-4FE5-868B-144811650E56}">
      <dsp:nvSpPr>
        <dsp:cNvPr id="0" name=""/>
        <dsp:cNvSpPr/>
      </dsp:nvSpPr>
      <dsp:spPr>
        <a:xfrm>
          <a:off x="0" y="3418604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12. Governance, DPIA and Bias Monitoring …14</a:t>
          </a:r>
          <a:endParaRPr lang="en-US" sz="1400" kern="1200" dirty="0"/>
        </a:p>
      </dsp:txBody>
      <dsp:txXfrm>
        <a:off x="0" y="3418604"/>
        <a:ext cx="10515600" cy="310733"/>
      </dsp:txXfrm>
    </dsp:sp>
    <dsp:sp modelId="{40DC94A0-0DD4-4A94-8BCA-F6E90190D276}">
      <dsp:nvSpPr>
        <dsp:cNvPr id="0" name=""/>
        <dsp:cNvSpPr/>
      </dsp:nvSpPr>
      <dsp:spPr>
        <a:xfrm>
          <a:off x="0" y="3729338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55B5F0-62AC-450E-B5AF-99E7295513EA}">
      <dsp:nvSpPr>
        <dsp:cNvPr id="0" name=""/>
        <dsp:cNvSpPr/>
      </dsp:nvSpPr>
      <dsp:spPr>
        <a:xfrm>
          <a:off x="0" y="3729338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13. Conclusions and Future Work …15</a:t>
          </a:r>
          <a:endParaRPr lang="en-US" sz="1400" kern="1200"/>
        </a:p>
      </dsp:txBody>
      <dsp:txXfrm>
        <a:off x="0" y="3729338"/>
        <a:ext cx="10515600" cy="310733"/>
      </dsp:txXfrm>
    </dsp:sp>
    <dsp:sp modelId="{3B041B48-66F6-4F16-BD51-85629361EA31}">
      <dsp:nvSpPr>
        <dsp:cNvPr id="0" name=""/>
        <dsp:cNvSpPr/>
      </dsp:nvSpPr>
      <dsp:spPr>
        <a:xfrm>
          <a:off x="0" y="4040072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06982D-E8B5-4E33-B1CA-B2A6F1F16554}">
      <dsp:nvSpPr>
        <dsp:cNvPr id="0" name=""/>
        <dsp:cNvSpPr/>
      </dsp:nvSpPr>
      <dsp:spPr>
        <a:xfrm>
          <a:off x="0" y="4040072"/>
          <a:ext cx="10515600" cy="3107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14. References …16/17</a:t>
          </a:r>
          <a:endParaRPr lang="en-US" sz="1400" kern="1200" dirty="0"/>
        </a:p>
      </dsp:txBody>
      <dsp:txXfrm>
        <a:off x="0" y="4040072"/>
        <a:ext cx="10515600" cy="3107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EE9BE1-5B90-453E-BF80-2FBFF42DD7CC}">
      <dsp:nvSpPr>
        <dsp:cNvPr id="0" name=""/>
        <dsp:cNvSpPr/>
      </dsp:nvSpPr>
      <dsp:spPr>
        <a:xfrm>
          <a:off x="0" y="1805"/>
          <a:ext cx="5393361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12B5CC9-0FE7-467F-9C79-A3D5E01A2FE1}">
      <dsp:nvSpPr>
        <dsp:cNvPr id="0" name=""/>
        <dsp:cNvSpPr/>
      </dsp:nvSpPr>
      <dsp:spPr>
        <a:xfrm>
          <a:off x="276881" y="207750"/>
          <a:ext cx="503420" cy="5034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B795E3-82CB-40C5-A0A8-C213F6BD6CF2}">
      <dsp:nvSpPr>
        <dsp:cNvPr id="0" name=""/>
        <dsp:cNvSpPr/>
      </dsp:nvSpPr>
      <dsp:spPr>
        <a:xfrm>
          <a:off x="1057183" y="1805"/>
          <a:ext cx="433617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Police are often force to work with noisy CCTV/mobile footage, not passport-style photos [1], [2].</a:t>
          </a:r>
          <a:endParaRPr lang="en-US" sz="1500" kern="1200" dirty="0"/>
        </a:p>
      </dsp:txBody>
      <dsp:txXfrm>
        <a:off x="1057183" y="1805"/>
        <a:ext cx="4336177" cy="915310"/>
      </dsp:txXfrm>
    </dsp:sp>
    <dsp:sp modelId="{BC75C9F5-0E89-4B8F-A581-4D9C5804B95F}">
      <dsp:nvSpPr>
        <dsp:cNvPr id="0" name=""/>
        <dsp:cNvSpPr/>
      </dsp:nvSpPr>
      <dsp:spPr>
        <a:xfrm>
          <a:off x="0" y="1145944"/>
          <a:ext cx="5393361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95E83B-D2C3-470B-AA9C-B145BDB0BA78}">
      <dsp:nvSpPr>
        <dsp:cNvPr id="0" name=""/>
        <dsp:cNvSpPr/>
      </dsp:nvSpPr>
      <dsp:spPr>
        <a:xfrm>
          <a:off x="276881" y="1351889"/>
          <a:ext cx="503420" cy="5034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6C42AC4-B815-4882-BDE8-1B3F8F2D22C8}">
      <dsp:nvSpPr>
        <dsp:cNvPr id="0" name=""/>
        <dsp:cNvSpPr/>
      </dsp:nvSpPr>
      <dsp:spPr>
        <a:xfrm>
          <a:off x="1057183" y="1145944"/>
          <a:ext cx="433617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Conventional 2-D face recognition becomes poor when posed/blurred/occluded – increased error rate, decreased trust [1], [2], [3].</a:t>
          </a:r>
          <a:endParaRPr lang="en-US" sz="1500" kern="1200" dirty="0"/>
        </a:p>
      </dsp:txBody>
      <dsp:txXfrm>
        <a:off x="1057183" y="1145944"/>
        <a:ext cx="4336177" cy="915310"/>
      </dsp:txXfrm>
    </dsp:sp>
    <dsp:sp modelId="{EF1D41FB-4588-45EC-BE7C-8BE60A4D2F64}">
      <dsp:nvSpPr>
        <dsp:cNvPr id="0" name=""/>
        <dsp:cNvSpPr/>
      </dsp:nvSpPr>
      <dsp:spPr>
        <a:xfrm>
          <a:off x="0" y="2290082"/>
          <a:ext cx="5393361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2E3BF2-7677-438F-8B20-4CE5D7009672}">
      <dsp:nvSpPr>
        <dsp:cNvPr id="0" name=""/>
        <dsp:cNvSpPr/>
      </dsp:nvSpPr>
      <dsp:spPr>
        <a:xfrm>
          <a:off x="276881" y="2496027"/>
          <a:ext cx="503420" cy="5034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BC23FB-66D6-4277-BE41-9B085C70C114}">
      <dsp:nvSpPr>
        <dsp:cNvPr id="0" name=""/>
        <dsp:cNvSpPr/>
      </dsp:nvSpPr>
      <dsp:spPr>
        <a:xfrm>
          <a:off x="1057183" y="2290082"/>
          <a:ext cx="433617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Crime dashboard typically only present statistics (hotspots, trends) without and identity/scene context connection [4], [5].</a:t>
          </a:r>
          <a:endParaRPr lang="en-US" sz="1500" kern="1200" dirty="0"/>
        </a:p>
      </dsp:txBody>
      <dsp:txXfrm>
        <a:off x="1057183" y="2290082"/>
        <a:ext cx="4336177" cy="915310"/>
      </dsp:txXfrm>
    </dsp:sp>
    <dsp:sp modelId="{12755048-91FF-4639-B283-40DDD195055C}">
      <dsp:nvSpPr>
        <dsp:cNvPr id="0" name=""/>
        <dsp:cNvSpPr/>
      </dsp:nvSpPr>
      <dsp:spPr>
        <a:xfrm>
          <a:off x="0" y="3434221"/>
          <a:ext cx="5393361" cy="91531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DC4D0-495A-4480-B147-E77343B414A6}">
      <dsp:nvSpPr>
        <dsp:cNvPr id="0" name=""/>
        <dsp:cNvSpPr/>
      </dsp:nvSpPr>
      <dsp:spPr>
        <a:xfrm>
          <a:off x="276881" y="3640166"/>
          <a:ext cx="503420" cy="5034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650836-A8B9-4252-A78E-69022AC6A631}">
      <dsp:nvSpPr>
        <dsp:cNvPr id="0" name=""/>
        <dsp:cNvSpPr/>
      </dsp:nvSpPr>
      <dsp:spPr>
        <a:xfrm>
          <a:off x="1057183" y="3434221"/>
          <a:ext cx="4336177" cy="915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870" tIns="96870" rIns="96870" bIns="9687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Open question: Is it possible to integrate 3-D facial analytics along with object detection, and crime data into a single crime intelligence system?</a:t>
          </a:r>
          <a:endParaRPr lang="en-US" sz="1500" kern="1200"/>
        </a:p>
      </dsp:txBody>
      <dsp:txXfrm>
        <a:off x="1057183" y="3434221"/>
        <a:ext cx="4336177" cy="915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2FB108-3CF9-41B7-8059-90FE9682C558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90CB14-8D67-4026-B4A2-24FE3846D8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8914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90CB14-8D67-4026-B4A2-24FE3846D8D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5267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C5709A-BF1C-A36E-BDDD-32D9EDCC70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97345F-63B9-ED69-9236-2D9220EFD0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BF580-EFAE-D4E9-3296-588715EFC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516ACC-69EE-324A-B87A-578FB7978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890A06-52E8-20A7-9010-CA9B9E743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1470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FCAF58-4CFA-FF73-103F-5F2FA6EDC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5C4EF8-AEA1-1D0E-E2A3-66DEEFFC7F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3224CD-0B57-8FEA-B13B-D94569D9C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816AEF-1A27-6727-E776-CE785D1075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831DE4-F79B-65B2-C164-E0C48053D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1144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33988B-4E0A-3397-A72D-0CC557D83B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A4A4C8-5E3B-A656-383E-5394DA21DD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04FA0-76AB-7F4A-50E1-F9C893DA2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62E41-D2FB-06C8-0F91-F4E50C830A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251E47-64BE-6E41-14D9-20562CB59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204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4522B-54D3-7DF5-A509-4EDA801E12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9B8DD5-F280-7236-227C-20A1BCF4877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901E95-4160-C083-B4C0-3F5B5FDCCF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154A8-71D2-6DBE-35E5-B31640009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613D0B-516D-520F-CF45-E9625F6F0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9FC418-C4B0-86B5-27F0-31B85F2290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1638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B2D0C-932C-0C59-CA85-8104EE0EFB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EAC57-CC5E-CAB4-C404-36F17DC660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EE6ACB-6802-961F-3A4A-D133F5A708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D367CC3-A8AC-1594-A74F-7622410B940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224A2B9-4913-6B20-C050-5872F8E42C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05C11D-9516-B5BD-74CE-0CCF7913B1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289ABA-649A-DDC1-FC90-1224AFB65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04663ED-6832-4356-6C83-29B8BE0B27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7289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47429-3ECE-83C7-234B-0655263E4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698E705-BCCD-0B4D-60AA-AD7D3944C8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DE4E62-EF3A-4136-35F1-7F77ACB65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35B16B7-1D7E-20E8-CDAB-289AC7FCD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947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949B8B-87C7-5990-0AF0-FAF812DBC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24C0A8-A8AA-8F5C-9494-52AA2C2E2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7405CF6-F75B-0A91-7E46-1BCBDC81F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116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62F845-208F-8068-02CE-B7F501ABF2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D57DEA-F842-BA1A-4106-045C46596E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176AE2-349E-CC22-0E1E-F70C7E1C2B3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FF550E-1AB0-458A-9D5F-D593080E1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2710D8-DA0B-15BD-2E3A-BB5C56EF3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C17CB0-9692-F805-8CD9-BA54A5040C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39646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116584-E47B-E69E-584C-A77DC8D774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567976-3A8A-9C24-9AE2-AF387FAC4F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0BAD77-3DBC-DC9E-161D-8B94FCB77A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1A901E2-2F0D-1171-E61C-8D51C8381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9C86B1-2FC6-7F09-9DFE-FD552F3E8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ED0E0E-0FDF-B014-0904-238BCA729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99374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5229D-2069-DF8E-A666-55724DC4A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245B97C-252A-95DC-97CE-B521D08F2DA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A2B90E-EA9F-07A1-5520-76AF90415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1EA8DE-D738-F677-5ACD-788E4AD0A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374A7C-5C85-3890-1C12-EDE13D7DA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370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1A335E-2180-17E2-15EE-9B61BE95F29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7663F1B-D3E5-93F6-1F48-F03C6BB659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8B166E-D35C-BF37-35C3-AA0B0BA83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0459D7-2A7A-8198-B4F1-1BDF366E51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124B24-E4DD-27AC-2678-8DE1A41978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7718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EAFBDF-5DDB-B1FC-D073-7DF9D17FEE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FBAE43-9E57-9EF9-3490-EB4F32624F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E05BC4-A9F0-2DA7-7344-4269BD6EA1C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3CAF45-DCD1-473F-9BED-001F275659C3}" type="datetimeFigureOut">
              <a:rPr lang="en-GB" smtClean="0"/>
              <a:t>05/01/2026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621D22-FC46-19CE-19CC-4C614C355A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760C73-EFC3-84BA-CC29-9D2D2153C7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B59330-32AC-44AD-BFFD-CDC19D9C40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2685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7" Type="http://schemas.openxmlformats.org/officeDocument/2006/relationships/image" Target="../media/image38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pn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rofile/Thiyagarajan-Mani-Chettier/publication/390300770_Integrating_Machine_Learning_with_Fullstack_Development_Using_MLNET/links/67e8136695231d5ba59f3ad1/Integrating-Machine-Learning-with-Fullstack-Development-Using-MLNET.pdf" TargetMode="External"/><Relationship Id="rId13" Type="http://schemas.openxmlformats.org/officeDocument/2006/relationships/hyperlink" Target="https://www.researchgate.net/profile/Sainath-Muvva/publication/388332736_Ethical_AI_and_Responsible_Data_Engineering_A_Framework_for_Bias_Mitigation_and_Privacy_Preservation_in_Large-Scale_Data_Pipelines/links/67b7a71c645ef274a48aa90f/Ethical-AI-and-Responsible-Data-Engineering-A-Framework-for-Bias-Mitigation-and-Privacy-Preservation-in-Large-Scale-Data-Pipelines.pdf" TargetMode="External"/><Relationship Id="rId18" Type="http://schemas.openxmlformats.org/officeDocument/2006/relationships/hyperlink" Target="https://yolov8.com/" TargetMode="External"/><Relationship Id="rId3" Type="http://schemas.openxmlformats.org/officeDocument/2006/relationships/hyperlink" Target="https://www.sciencedirect.com/science/article/pii/S1877050918321252" TargetMode="External"/><Relationship Id="rId21" Type="http://schemas.openxmlformats.org/officeDocument/2006/relationships/hyperlink" Target="https://directory.doabooks.org/handle/20.500.12854/128789" TargetMode="External"/><Relationship Id="rId7" Type="http://schemas.openxmlformats.org/officeDocument/2006/relationships/hyperlink" Target="https://ieeexplore.ieee.org/abstract/document/9799253" TargetMode="External"/><Relationship Id="rId12" Type="http://schemas.openxmlformats.org/officeDocument/2006/relationships/hyperlink" Target="https://ieeexplore.ieee.org/abstract/document/10927077" TargetMode="External"/><Relationship Id="rId17" Type="http://schemas.openxmlformats.org/officeDocument/2006/relationships/hyperlink" Target="https://www.mdpi.com/2075-1702/11/7/677" TargetMode="External"/><Relationship Id="rId2" Type="http://schemas.openxmlformats.org/officeDocument/2006/relationships/hyperlink" Target="https://www.sciencedirect.com/science/article/abs/pii/S0167865507000189" TargetMode="External"/><Relationship Id="rId16" Type="http://schemas.openxmlformats.org/officeDocument/2006/relationships/hyperlink" Target="https://dl.acm.org/doi/abs/10.1145/3278721.3278765" TargetMode="External"/><Relationship Id="rId20" Type="http://schemas.openxmlformats.org/officeDocument/2006/relationships/hyperlink" Target="https://ieeexplore.ieee.org/abstract/document/946019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eeexplore.ieee.org/abstract/document/10877081" TargetMode="External"/><Relationship Id="rId11" Type="http://schemas.openxmlformats.org/officeDocument/2006/relationships/hyperlink" Target="https://data.police.uk/data/" TargetMode="External"/><Relationship Id="rId5" Type="http://schemas.openxmlformats.org/officeDocument/2006/relationships/hyperlink" Target="https://onlinelibrary.wiley.com/doi/full/10.1111/1467-923X.13426" TargetMode="External"/><Relationship Id="rId15" Type="http://schemas.openxmlformats.org/officeDocument/2006/relationships/hyperlink" Target="https://ora.ox.ac.uk/objects/uuid:fae58b36-9ab6-4186-8ba5-7fa6bb8c106d/files/r9306t074v" TargetMode="External"/><Relationship Id="rId10" Type="http://schemas.openxmlformats.org/officeDocument/2006/relationships/hyperlink" Target="https://www.academia.edu/144590984/A_COMPARATIVE_ANALYSIS_OF_ARTIFICIAL_INTELLIGENCE_INTEGRATED_BI_DASHBOARDS_FOR_REAL_TIME_DECISION_SUPPORT_IN_OPERATIONS" TargetMode="External"/><Relationship Id="rId19" Type="http://schemas.openxmlformats.org/officeDocument/2006/relationships/hyperlink" Target="http://www.cbsr.ia.ac.cn/users/xiangyuzhu/projects/3DDFA/main.htm" TargetMode="External"/><Relationship Id="rId4" Type="http://schemas.openxmlformats.org/officeDocument/2006/relationships/hyperlink" Target="https://www.nature.com/articles/s41598-023-31694-6#citeas" TargetMode="External"/><Relationship Id="rId9" Type="http://schemas.openxmlformats.org/officeDocument/2006/relationships/hyperlink" Target="https://arxiv.org/abs/2308.13979" TargetMode="External"/><Relationship Id="rId14" Type="http://schemas.openxmlformats.org/officeDocument/2006/relationships/hyperlink" Target="https://ieeexplore.ieee.org/document/8436265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ieeexplore.ieee.org/abstract/document/10381943" TargetMode="External"/><Relationship Id="rId13" Type="http://schemas.openxmlformats.org/officeDocument/2006/relationships/hyperlink" Target="https://ieeexplore.ieee.org/abstract/document/9799253" TargetMode="External"/><Relationship Id="rId18" Type="http://schemas.openxmlformats.org/officeDocument/2006/relationships/hyperlink" Target="https://ieeexplore.ieee.org/abstract/document/7844519" TargetMode="External"/><Relationship Id="rId3" Type="http://schemas.openxmlformats.org/officeDocument/2006/relationships/hyperlink" Target="https://flame.is.tue.mpg.de/index.html" TargetMode="External"/><Relationship Id="rId7" Type="http://schemas.openxmlformats.org/officeDocument/2006/relationships/hyperlink" Target="https://scholars.unh.edu/cgi/viewcontent.cgi?article=1923&amp;context=honors" TargetMode="External"/><Relationship Id="rId12" Type="http://schemas.openxmlformats.org/officeDocument/2006/relationships/hyperlink" Target="https://pmc.ncbi.nlm.nih.gov/articles/PMC12682816/" TargetMode="External"/><Relationship Id="rId17" Type="http://schemas.openxmlformats.org/officeDocument/2006/relationships/hyperlink" Target="https://dl.acm.org/doi/abs/10.1145/2882903.2915239" TargetMode="External"/><Relationship Id="rId2" Type="http://schemas.openxmlformats.org/officeDocument/2006/relationships/hyperlink" Target="https://github.com/yfeng95/DECA/tree/master/data" TargetMode="External"/><Relationship Id="rId16" Type="http://schemas.openxmlformats.org/officeDocument/2006/relationships/hyperlink" Target="https://arxiv.org/pdf/2507.14597" TargetMode="External"/><Relationship Id="rId20" Type="http://schemas.openxmlformats.org/officeDocument/2006/relationships/hyperlink" Target="https://www.lse.ac.uk/media-and-communications/assets/documents/research/msc-dissertations/2020/255-Colma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rxiv.org/abs/1704.08063v4" TargetMode="External"/><Relationship Id="rId11" Type="http://schemas.openxmlformats.org/officeDocument/2006/relationships/hyperlink" Target="https://github.com/deepinsight/insightface/releases" TargetMode="External"/><Relationship Id="rId5" Type="http://schemas.openxmlformats.org/officeDocument/2006/relationships/hyperlink" Target="https://directory.doabooks.org/handle/20.500.12854/68541" TargetMode="External"/><Relationship Id="rId15" Type="http://schemas.openxmlformats.org/officeDocument/2006/relationships/hyperlink" Target="https://arxiv.org/abs/2105.00121" TargetMode="External"/><Relationship Id="rId10" Type="http://schemas.openxmlformats.org/officeDocument/2006/relationships/hyperlink" Target="https://arxiv.org/abs/2304.10066" TargetMode="External"/><Relationship Id="rId19" Type="http://schemas.openxmlformats.org/officeDocument/2006/relationships/hyperlink" Target="https://ieeexplore.ieee.org/abstract/document/7527746" TargetMode="External"/><Relationship Id="rId4" Type="http://schemas.openxmlformats.org/officeDocument/2006/relationships/hyperlink" Target="https://www.kaggle.com/datasets/rajnishe/facescrub-full" TargetMode="External"/><Relationship Id="rId9" Type="http://schemas.openxmlformats.org/officeDocument/2006/relationships/hyperlink" Target="https://dl.acm.org/doi/abs/10.1145/2490824" TargetMode="External"/><Relationship Id="rId14" Type="http://schemas.openxmlformats.org/officeDocument/2006/relationships/hyperlink" Target="https://www.jstor.org/stable/10.7249/j.ctt4cgdcz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rick building next to a canal&#10;&#10;AI-generated content may be incorrect.">
            <a:extLst>
              <a:ext uri="{FF2B5EF4-FFF2-40B4-BE49-F238E27FC236}">
                <a16:creationId xmlns:a16="http://schemas.microsoft.com/office/drawing/2014/main" id="{FC585F8B-BABB-CC7C-CD51-AD10500FCB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5" r="17481" b="9091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FCA12B-C867-B035-1389-52EAC369D1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8169" y="62568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GB" sz="4800" dirty="0">
                <a:solidFill>
                  <a:schemeClr val="bg1"/>
                </a:solidFill>
              </a:rPr>
              <a:t>University of Wales Trinity Saint David, Birmingham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5C5464-D487-2A06-0481-3E55CBE7AA9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383" y="3852362"/>
            <a:ext cx="4043172" cy="1978079"/>
          </a:xfrm>
        </p:spPr>
        <p:txBody>
          <a:bodyPr>
            <a:noAutofit/>
          </a:bodyPr>
          <a:lstStyle/>
          <a:p>
            <a:pPr algn="l"/>
            <a:r>
              <a:rPr lang="en-GB" sz="1200" dirty="0">
                <a:solidFill>
                  <a:schemeClr val="bg1"/>
                </a:solidFill>
              </a:rPr>
              <a:t>Assignment Title: Final Project Presentation: An AI-Powered 3-D Facial Recognition Framework for Crime Intelligence Using Reconstructive and Predictive Techniques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Module: Master’s Project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Module Code: ACFB7003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Student Name: Cristian-Constantin Paraschiv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Student ID: 2026077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Date: 06/01/2026</a:t>
            </a: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Lecturer: Dr </a:t>
            </a:r>
            <a:r>
              <a:rPr lang="en-GB" sz="1200" dirty="0" err="1">
                <a:solidFill>
                  <a:schemeClr val="bg1"/>
                </a:solidFill>
              </a:rPr>
              <a:t>Vijeyananthan</a:t>
            </a:r>
            <a:r>
              <a:rPr lang="en-GB" sz="1200" dirty="0">
                <a:solidFill>
                  <a:schemeClr val="bg1"/>
                </a:solidFill>
              </a:rPr>
              <a:t> </a:t>
            </a:r>
            <a:r>
              <a:rPr lang="en-GB" sz="1200" dirty="0" err="1">
                <a:solidFill>
                  <a:schemeClr val="bg1"/>
                </a:solidFill>
              </a:rPr>
              <a:t>Thayananthan</a:t>
            </a:r>
            <a:endParaRPr lang="en-GB" sz="1200" dirty="0">
              <a:solidFill>
                <a:schemeClr val="bg1"/>
              </a:solidFill>
            </a:endParaRPr>
          </a:p>
          <a:p>
            <a:pPr algn="l"/>
            <a:r>
              <a:rPr lang="en-GB" sz="1200" dirty="0">
                <a:solidFill>
                  <a:schemeClr val="bg1"/>
                </a:solidFill>
              </a:rPr>
              <a:t>Supervisor: Dr Aliyu Sambo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Profile for UWTSD Birmingham">
            <a:extLst>
              <a:ext uri="{FF2B5EF4-FFF2-40B4-BE49-F238E27FC236}">
                <a16:creationId xmlns:a16="http://schemas.microsoft.com/office/drawing/2014/main" id="{377C7BF3-0DED-3E40-8180-99C41DBECA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77550" y="5601260"/>
            <a:ext cx="1128679" cy="112867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6513633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A83D49-8AFF-3425-0A40-29C42E2A4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Table of 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2C4668-71D6-A98A-89B3-078F16542B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775638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368599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FDCDC5-4778-97B9-E789-493206BA2E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sz="3700" dirty="0"/>
              <a:t>1. Motivation and Problem</a:t>
            </a:r>
            <a:br>
              <a:rPr lang="en-GB" sz="3700" dirty="0"/>
            </a:br>
            <a:r>
              <a:rPr lang="en-GB" sz="2400" dirty="0"/>
              <a:t>Why this project?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0136369-5D9E-FCD0-9E51-3E4ECEB2F1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03" r="16646" b="-2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9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92F54F-6F13-A02F-8882-6A0B656B14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61535094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4858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F025E9-9FE6-B07D-F9CD-9B72340740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2. Research 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3E766E-C4A4-A2A7-85F9-D64E10773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anchor="ctr">
            <a:normAutofit/>
          </a:bodyPr>
          <a:lstStyle/>
          <a:p>
            <a:r>
              <a:rPr lang="en-GB" sz="1700" b="1" dirty="0"/>
              <a:t>Research Aim</a:t>
            </a:r>
          </a:p>
          <a:p>
            <a:pPr marL="0" indent="0">
              <a:buNone/>
            </a:pPr>
            <a:r>
              <a:rPr lang="en-GB" sz="1700" dirty="0"/>
              <a:t>The aim is to develop a three-dimensional facial recognition framework for criminal intelligence that is driven by artificial intelligence and is able to reconstruct three-dimensional faces from two-dimensional images, distinguish objects of significance in the scene, identify persons of interest from snapshots, and forecast crime patterns via the use of analytical models.</a:t>
            </a:r>
          </a:p>
          <a:p>
            <a:pPr marL="0" indent="0">
              <a:buNone/>
            </a:pPr>
            <a:endParaRPr lang="en-GB" sz="1700" dirty="0"/>
          </a:p>
          <a:p>
            <a:r>
              <a:rPr lang="en-GB" sz="1700" b="1" dirty="0"/>
              <a:t>Research objectives</a:t>
            </a:r>
          </a:p>
          <a:p>
            <a:pPr marL="0" indent="0">
              <a:buNone/>
            </a:pPr>
            <a:r>
              <a:rPr lang="en-GB" sz="1700" dirty="0"/>
              <a:t>1. Review of the literature on artificial intelligence-based three-dimensional (3-D) face recognition and criminal intelligence.</a:t>
            </a:r>
          </a:p>
          <a:p>
            <a:pPr marL="0" indent="0">
              <a:buNone/>
            </a:pPr>
            <a:r>
              <a:rPr lang="en-GB" sz="1700" dirty="0"/>
              <a:t>2. Develop a framework from the literature for integrating face data with information related to crimes.</a:t>
            </a:r>
          </a:p>
          <a:p>
            <a:pPr marL="0" indent="0">
              <a:buNone/>
            </a:pPr>
            <a:r>
              <a:rPr lang="en-GB" sz="1700" dirty="0"/>
              <a:t>3. Collect and tabulate relevant secondary and public data to help in the process of developing and validating the framework.</a:t>
            </a:r>
          </a:p>
          <a:p>
            <a:pPr marL="0" indent="0">
              <a:buNone/>
            </a:pPr>
            <a:r>
              <a:rPr lang="en-GB" sz="1700" dirty="0"/>
              <a:t>4. Evaluate the suggested framework in light of the goals it aims to achieve in accordance with the criminal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7770062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8FDEB7-1C01-AD58-1826-32FF7E126C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4597747" cy="1616203"/>
          </a:xfrm>
        </p:spPr>
        <p:txBody>
          <a:bodyPr anchor="b">
            <a:normAutofit/>
          </a:bodyPr>
          <a:lstStyle/>
          <a:p>
            <a:r>
              <a:rPr lang="en-GB" sz="3200"/>
              <a:t>3. End-to-End System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D3B22B-A1DE-E54E-BF55-E185593D6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6693" y="2533476"/>
            <a:ext cx="4597746" cy="3447832"/>
          </a:xfrm>
        </p:spPr>
        <p:txBody>
          <a:bodyPr anchor="t">
            <a:normAutofit/>
          </a:bodyPr>
          <a:lstStyle/>
          <a:p>
            <a:r>
              <a:rPr lang="en-GB" sz="1700" dirty="0"/>
              <a:t>The backend consists of </a:t>
            </a:r>
            <a:r>
              <a:rPr lang="en-GB" sz="1700" dirty="0" err="1"/>
              <a:t>FastAPI</a:t>
            </a:r>
            <a:r>
              <a:rPr lang="en-GB" sz="1700" dirty="0"/>
              <a:t>, </a:t>
            </a:r>
            <a:r>
              <a:rPr lang="en-GB" sz="1700" dirty="0" err="1"/>
              <a:t>PyTorch</a:t>
            </a:r>
            <a:r>
              <a:rPr lang="en-GB" sz="1700" dirty="0"/>
              <a:t>, Prophet, </a:t>
            </a:r>
            <a:r>
              <a:rPr lang="en-GB" sz="1700" dirty="0" err="1"/>
              <a:t>SQLAlchemy</a:t>
            </a:r>
            <a:r>
              <a:rPr lang="en-GB" sz="1700" dirty="0"/>
              <a:t>, and Parquet [6], [7], [31].</a:t>
            </a:r>
          </a:p>
          <a:p>
            <a:r>
              <a:rPr lang="en-GB" sz="1700" dirty="0"/>
              <a:t>Dashboard for evidence, criminal patterns, and reports using a React dashboard [8], [9].</a:t>
            </a:r>
          </a:p>
          <a:p>
            <a:r>
              <a:rPr lang="en-GB" sz="1700" dirty="0"/>
              <a:t>There are two main flows, such as face analytics and criminal analytics, in the United Kingdom [10], [11], [12].</a:t>
            </a:r>
          </a:p>
          <a:p>
            <a:r>
              <a:rPr lang="en-GB" sz="1700" dirty="0"/>
              <a:t>Role-based access control, audit logging, Data Protection Impact Assessment and bias verification are all a part of the governance layer [13], [14], [15].</a:t>
            </a:r>
          </a:p>
        </p:txBody>
      </p:sp>
      <p:pic>
        <p:nvPicPr>
          <p:cNvPr id="4" name="Picture 3" descr="A diagram of a company&#10;&#10;AI-generated content may be incorrect.">
            <a:extLst>
              <a:ext uri="{FF2B5EF4-FFF2-40B4-BE49-F238E27FC236}">
                <a16:creationId xmlns:a16="http://schemas.microsoft.com/office/drawing/2014/main" id="{2AC68B7A-B161-0D3C-986E-FBF2C8009C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3227" y="785813"/>
            <a:ext cx="6262361" cy="5286374"/>
          </a:xfrm>
          <a:prstGeom prst="rect">
            <a:avLst/>
          </a:prstGeom>
        </p:spPr>
      </p:pic>
      <p:grpSp>
        <p:nvGrpSpPr>
          <p:cNvPr id="9" name="Group 8">
            <a:extLst>
              <a:ext uri="{FF2B5EF4-FFF2-40B4-BE49-F238E27FC236}">
                <a16:creationId xmlns:a16="http://schemas.microsoft.com/office/drawing/2014/main" id="{1FD67D68-9B83-C338-8342-3348D8F223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E397F34-6B84-0D3B-0F29-B1D134B3B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BD98075-BFC1-BE9C-7FB7-23FE55E433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132838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22F19F4-FE70-43DC-856F-2CE5F521DC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062849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656150"/>
            <a:ext cx="5590787" cy="14315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8131F5-9193-B13C-A88B-4106A9982D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73940"/>
            <a:ext cx="4928291" cy="1035781"/>
          </a:xfrm>
        </p:spPr>
        <p:txBody>
          <a:bodyPr anchor="ctr">
            <a:normAutofit/>
          </a:bodyPr>
          <a:lstStyle/>
          <a:p>
            <a:r>
              <a:rPr lang="en-GB" sz="3300"/>
              <a:t>4. Facial Analytics Pipeline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0B1A85-ED62-9771-7E8F-B6018DF317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9" y="2524721"/>
            <a:ext cx="4991629" cy="3677123"/>
          </a:xfrm>
        </p:spPr>
        <p:txBody>
          <a:bodyPr anchor="ctr">
            <a:normAutofit fontScale="92500"/>
          </a:bodyPr>
          <a:lstStyle/>
          <a:p>
            <a:r>
              <a:rPr lang="en-GB" sz="1500" dirty="0"/>
              <a:t>The software receives a frame that has been submitted by the user (a simulated CCTV or frame capture) [11].</a:t>
            </a:r>
          </a:p>
          <a:p>
            <a:r>
              <a:rPr lang="en-GB" sz="1500" dirty="0"/>
              <a:t>Within the submitted picture, YOLOv8s is able to identify individuals as well as possible weapons [16], [17].</a:t>
            </a:r>
          </a:p>
          <a:p>
            <a:r>
              <a:rPr lang="en-GB" sz="1500" dirty="0"/>
              <a:t>The faces that have been recognised are aligned, and </a:t>
            </a:r>
            <a:r>
              <a:rPr lang="en-GB" sz="1500" dirty="0" err="1"/>
              <a:t>LandmarkNet</a:t>
            </a:r>
            <a:r>
              <a:rPr lang="en-GB" sz="1500" dirty="0"/>
              <a:t> makes predictions about two-dimensional landmarks [18], [19], [20].</a:t>
            </a:r>
          </a:p>
          <a:p>
            <a:r>
              <a:rPr lang="en-GB" sz="1500" dirty="0" err="1"/>
              <a:t>RecognitionNet</a:t>
            </a:r>
            <a:r>
              <a:rPr lang="en-GB" sz="1500" dirty="0"/>
              <a:t> is responsible for estimating the parameters of FLAME in three dimensions and reconstructing a three-dimensional mesh [21], [22], [18].</a:t>
            </a:r>
          </a:p>
          <a:p>
            <a:r>
              <a:rPr lang="en-GB" sz="1500" dirty="0"/>
              <a:t>For every face, </a:t>
            </a:r>
            <a:r>
              <a:rPr lang="en-GB" sz="1500" dirty="0" err="1"/>
              <a:t>RecognitionNet</a:t>
            </a:r>
            <a:r>
              <a:rPr lang="en-GB" sz="1500" dirty="0"/>
              <a:t> generates a 512-dimensional embedding as well as identification scores [23], [24].</a:t>
            </a:r>
          </a:p>
          <a:p>
            <a:r>
              <a:rPr lang="en-GB" sz="1500" dirty="0"/>
              <a:t>The embeddings are stored in the database, and the cosine-similarity algorithm is used to look for watchlists [24], [25].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95ECC94-3D5E-46A7-A7A1-DE807E1563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658367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E549738-9961-462D-81B7-4A7A446911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4418" y="3530966"/>
            <a:ext cx="4719382" cy="26791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diagram of a diagram&#10;&#10;AI-generated content may be incorrect.">
            <a:extLst>
              <a:ext uri="{FF2B5EF4-FFF2-40B4-BE49-F238E27FC236}">
                <a16:creationId xmlns:a16="http://schemas.microsoft.com/office/drawing/2014/main" id="{7CB8308E-176D-D0FD-9F62-410BC7F9E6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44403" y="1273423"/>
            <a:ext cx="4709644" cy="1012573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92240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 descr="A diagram of a software development process&#10;&#10;AI-generated content may be incorrect.">
            <a:extLst>
              <a:ext uri="{FF2B5EF4-FFF2-40B4-BE49-F238E27FC236}">
                <a16:creationId xmlns:a16="http://schemas.microsoft.com/office/drawing/2014/main" id="{05911DDB-0AAC-88C6-7762-BE3D2105D0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7646" y="4086225"/>
            <a:ext cx="4683070" cy="1451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5140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E7310C-4B2E-EED3-6EAA-7D97C3B1EE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n-GB" dirty="0"/>
              <a:t>5. Datasets and Crime Data</a:t>
            </a:r>
          </a:p>
        </p:txBody>
      </p:sp>
      <p:pic>
        <p:nvPicPr>
          <p:cNvPr id="8" name="Picture 7" descr="A grey head of a person&#10;&#10;AI-generated content may be incorrect.">
            <a:extLst>
              <a:ext uri="{FF2B5EF4-FFF2-40B4-BE49-F238E27FC236}">
                <a16:creationId xmlns:a16="http://schemas.microsoft.com/office/drawing/2014/main" id="{2ED17FBA-27F2-12A0-5AA6-967A2D26CA1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88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A62C1-3D7E-EA72-9AD0-8DF0E56329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69465" y="203834"/>
            <a:ext cx="4555782" cy="5445076"/>
          </a:xfrm>
        </p:spPr>
        <p:txBody>
          <a:bodyPr anchor="t">
            <a:noAutofit/>
          </a:bodyPr>
          <a:lstStyle/>
          <a:p>
            <a:r>
              <a:rPr lang="en-GB" sz="1200" b="1" dirty="0" err="1"/>
              <a:t>FaceScrub</a:t>
            </a:r>
            <a:r>
              <a:rPr lang="en-GB" sz="1200" b="1" dirty="0"/>
              <a:t> – recognition dataset [23]</a:t>
            </a:r>
          </a:p>
          <a:p>
            <a:pPr>
              <a:buFontTx/>
              <a:buChar char="-"/>
            </a:pPr>
            <a:r>
              <a:rPr lang="en-GB" sz="1000" dirty="0"/>
              <a:t>530 identities (actors and actresses) were included among 43,124 cleaned face snapshots.</a:t>
            </a:r>
          </a:p>
          <a:p>
            <a:pPr>
              <a:buFontTx/>
              <a:buChar char="-"/>
            </a:pPr>
            <a:r>
              <a:rPr lang="en-GB" sz="1000" dirty="0"/>
              <a:t>A split of 70/15/15 at the identity level is as follows: 30, 186 train, 6,408 </a:t>
            </a:r>
            <a:r>
              <a:rPr lang="en-GB" sz="1000" dirty="0" err="1"/>
              <a:t>val</a:t>
            </a:r>
            <a:r>
              <a:rPr lang="en-GB" sz="1000" dirty="0"/>
              <a:t>, 6,470 test (no identity has more than one split).</a:t>
            </a:r>
          </a:p>
          <a:p>
            <a:pPr>
              <a:buFontTx/>
              <a:buChar char="-"/>
            </a:pPr>
            <a:r>
              <a:rPr lang="en-GB" sz="1000" dirty="0"/>
              <a:t>Significant enhancements are training that are similar to those seen in CCTV (blur, noise, compression, and occlusion); </a:t>
            </a:r>
            <a:r>
              <a:rPr lang="en-GB" sz="1000" dirty="0" err="1"/>
              <a:t>val</a:t>
            </a:r>
            <a:r>
              <a:rPr lang="en-GB" sz="1000" dirty="0"/>
              <a:t>/test is maintained pristine.</a:t>
            </a:r>
          </a:p>
          <a:p>
            <a:r>
              <a:rPr lang="en-GB" sz="1200" b="1" dirty="0"/>
              <a:t>AFLW2000-3D – landmarks and reconstruction [18]</a:t>
            </a:r>
          </a:p>
          <a:p>
            <a:pPr>
              <a:buFontTx/>
              <a:buChar char="-"/>
            </a:pPr>
            <a:r>
              <a:rPr lang="en-GB" sz="1000" dirty="0"/>
              <a:t>2,000 pairs of images and matrices are composed of 1,400 pairs of train images, 300 pairs of validation images, and 300 pairs of test images.</a:t>
            </a:r>
          </a:p>
          <a:p>
            <a:pPr>
              <a:buFontTx/>
              <a:buChar char="-"/>
            </a:pPr>
            <a:r>
              <a:rPr lang="en-GB" sz="1000" dirty="0"/>
              <a:t>A total of 102 two-dimensional landmarks, which are equivalent to 204 scalars, together with three-dimensional landmarks and around 235-dimensional FLAME parameter vectors, comprise each face.</a:t>
            </a:r>
          </a:p>
          <a:p>
            <a:pPr>
              <a:buFontTx/>
              <a:buChar char="-"/>
            </a:pPr>
            <a:r>
              <a:rPr lang="en-GB" sz="1000" dirty="0"/>
              <a:t>The same photos are used to feed </a:t>
            </a:r>
            <a:r>
              <a:rPr lang="en-GB" sz="1000" dirty="0" err="1"/>
              <a:t>LandmarkNet</a:t>
            </a:r>
            <a:r>
              <a:rPr lang="en-GB" sz="1000" dirty="0"/>
              <a:t> and </a:t>
            </a:r>
            <a:r>
              <a:rPr lang="en-GB" sz="1000" dirty="0" err="1"/>
              <a:t>ReconstructionNet</a:t>
            </a:r>
            <a:r>
              <a:rPr lang="en-GB" sz="1000" dirty="0"/>
              <a:t>, with postures being categorised for the purpose of pose-aware error analysis.</a:t>
            </a:r>
          </a:p>
          <a:p>
            <a:r>
              <a:rPr lang="en-GB" sz="1200" b="1" dirty="0"/>
              <a:t>FLAME assets – 3-D head prior [21], [22]</a:t>
            </a:r>
          </a:p>
          <a:p>
            <a:pPr>
              <a:buFontTx/>
              <a:buChar char="-"/>
            </a:pPr>
            <a:r>
              <a:rPr lang="en-GB" sz="1000" dirty="0"/>
              <a:t>In order to get the FLAME vertices canonical head template mesh and landmark embeddings, mapping 2-D indices are used.</a:t>
            </a:r>
          </a:p>
          <a:p>
            <a:pPr>
              <a:buFontTx/>
              <a:buChar char="-"/>
            </a:pPr>
            <a:r>
              <a:rPr lang="en-GB" sz="1000" dirty="0"/>
              <a:t>For the purpose of mesh rendering and three-dimensional error statistics, </a:t>
            </a:r>
            <a:r>
              <a:rPr lang="en-GB" sz="1000" dirty="0" err="1"/>
              <a:t>ReconstructionNet</a:t>
            </a:r>
            <a:r>
              <a:rPr lang="en-GB" sz="1000" dirty="0"/>
              <a:t> makes a prediction of a compact vector of 235 FLAME parameters for each face.</a:t>
            </a:r>
          </a:p>
          <a:p>
            <a:r>
              <a:rPr lang="en-GB" sz="1200" b="1" dirty="0"/>
              <a:t>United Kingdom crime data – open police datasets [10], [6], [33]</a:t>
            </a:r>
          </a:p>
          <a:p>
            <a:pPr>
              <a:buFontTx/>
              <a:buChar char="-"/>
            </a:pPr>
            <a:r>
              <a:rPr lang="en-GB" sz="1000" dirty="0"/>
              <a:t>There are around 17.6 million crime records as a result of approximately  1,500 monthly street-level CSVs, which are comprised of 43 forces and 37,887 LSOAs.</a:t>
            </a:r>
          </a:p>
          <a:p>
            <a:pPr>
              <a:buFontTx/>
              <a:buChar char="-"/>
            </a:pPr>
            <a:r>
              <a:rPr lang="en-GB" sz="1000" dirty="0"/>
              <a:t>Every record, such as month, LSOA, coordinates, type of crime and results, is going through the cleaning and normalisation process before aggregation.</a:t>
            </a:r>
          </a:p>
          <a:p>
            <a:pPr>
              <a:buFontTx/>
              <a:buChar char="-"/>
            </a:pPr>
            <a:r>
              <a:rPr lang="en-GB" sz="1000" dirty="0"/>
              <a:t>The following should be constructed based on this information: a national daily series for Prophet that spans 1,096 days; pre-aggregated monthly counts; LSOA hotspots; and national summaries that are supplied via API.</a:t>
            </a:r>
          </a:p>
          <a:p>
            <a:pPr marL="0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3986356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3B475F8-50AE-46A0-9943-B2B63183D5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DFB4C2-579C-6D3E-4D71-351F61CCB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6986015" cy="1776484"/>
          </a:xfrm>
        </p:spPr>
        <p:txBody>
          <a:bodyPr anchor="b">
            <a:normAutofit/>
          </a:bodyPr>
          <a:lstStyle/>
          <a:p>
            <a:r>
              <a:rPr lang="en-GB" sz="5400"/>
              <a:t>6. Model Training Setup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60DE12-A791-9556-5C5F-2CA80B155A0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4034" y="452129"/>
            <a:ext cx="4197411" cy="1509944"/>
          </a:xfrm>
          <a:prstGeom prst="rect">
            <a:avLst/>
          </a:prstGeom>
          <a:noFill/>
        </p:spPr>
      </p:pic>
      <p:sp>
        <p:nvSpPr>
          <p:cNvPr id="13" name="sketch line">
            <a:extLst>
              <a:ext uri="{FF2B5EF4-FFF2-40B4-BE49-F238E27FC236}">
                <a16:creationId xmlns:a16="http://schemas.microsoft.com/office/drawing/2014/main" id="{75F6FDB4-2351-48C2-A863-2364A0234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31569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4287E-9CE2-5361-BF9D-E29EA74F50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04819"/>
            <a:ext cx="6986016" cy="3672144"/>
          </a:xfrm>
        </p:spPr>
        <p:txBody>
          <a:bodyPr>
            <a:normAutofit/>
          </a:bodyPr>
          <a:lstStyle/>
          <a:p>
            <a:r>
              <a:rPr lang="en-GB" sz="1700" dirty="0"/>
              <a:t>For training purposes, the common </a:t>
            </a:r>
            <a:r>
              <a:rPr lang="en-GB" sz="1700" dirty="0" err="1"/>
              <a:t>PyTorch</a:t>
            </a:r>
            <a:r>
              <a:rPr lang="en-GB" sz="1700" dirty="0"/>
              <a:t> framework is being used on a Razer Blade 15 with i7-10750H, 32GB RAM, and RTX 3060.</a:t>
            </a:r>
          </a:p>
          <a:p>
            <a:r>
              <a:rPr lang="en-GB" sz="1700" dirty="0"/>
              <a:t>The </a:t>
            </a:r>
            <a:r>
              <a:rPr lang="en-GB" sz="1700" dirty="0" err="1"/>
              <a:t>LandmarkNet</a:t>
            </a:r>
            <a:r>
              <a:rPr lang="en-GB" sz="1700" dirty="0"/>
              <a:t> system is comprised of 256x256 aligned crops, 102 landmarks, Adam 1e-4, batch 32, 30 epochs, and PCA 204 -&gt; 64 techniques [18].</a:t>
            </a:r>
          </a:p>
          <a:p>
            <a:r>
              <a:rPr lang="en-GB" sz="1700" dirty="0"/>
              <a:t>About 235 FLAME parameters, Adam 1e-4, batch 16 and an early end at epoch 11 are part of the </a:t>
            </a:r>
            <a:r>
              <a:rPr lang="en-GB" sz="1700" dirty="0" err="1"/>
              <a:t>ReconstructionNet</a:t>
            </a:r>
            <a:r>
              <a:rPr lang="en-GB" sz="1700" dirty="0"/>
              <a:t> dataset [21], [22], [18].</a:t>
            </a:r>
          </a:p>
          <a:p>
            <a:r>
              <a:rPr lang="en-GB" sz="1700" dirty="0"/>
              <a:t>A </a:t>
            </a:r>
            <a:r>
              <a:rPr lang="en-GB" sz="1700" dirty="0" err="1"/>
              <a:t>ResNet</a:t>
            </a:r>
            <a:r>
              <a:rPr lang="en-GB" sz="1700" dirty="0"/>
              <a:t> style encoder, 512-dimensional embedding, 530 class classifier and 10 epochs are included in </a:t>
            </a:r>
            <a:r>
              <a:rPr lang="en-GB" sz="1700" dirty="0" err="1"/>
              <a:t>RecognitionNet</a:t>
            </a:r>
            <a:r>
              <a:rPr lang="en-GB" sz="1700" dirty="0"/>
              <a:t> [23], [24], [26].</a:t>
            </a:r>
          </a:p>
          <a:p>
            <a:r>
              <a:rPr lang="en-GB" sz="1700" dirty="0"/>
              <a:t>In addition to storing the base checkpoints, all the runs store configurations and per-epoch data.</a:t>
            </a:r>
          </a:p>
        </p:txBody>
      </p:sp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9EF7B74-FB44-EF8F-55B1-353C6ABDE19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4034" y="2310086"/>
            <a:ext cx="4197411" cy="1890220"/>
          </a:xfrm>
          <a:prstGeom prst="rect">
            <a:avLst/>
          </a:prstGeom>
          <a:noFill/>
        </p:spPr>
      </p:pic>
      <p:pic>
        <p:nvPicPr>
          <p:cNvPr id="5" name="Picture 4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5A719814-659A-F4EA-3953-07B96477B09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14034" y="4358181"/>
            <a:ext cx="4197411" cy="18902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684910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6EBA0-5E72-F87F-7058-CAD82C2C99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562" y="544124"/>
            <a:ext cx="3341914" cy="1325563"/>
          </a:xfrm>
        </p:spPr>
        <p:txBody>
          <a:bodyPr>
            <a:normAutofit/>
          </a:bodyPr>
          <a:lstStyle/>
          <a:p>
            <a:r>
              <a:rPr lang="en-GB" sz="2800" dirty="0"/>
              <a:t>7. Landmark and 3-D Reconstruction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2BAC4-34E1-0BD6-A09A-A111F768E7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562" y="1985735"/>
            <a:ext cx="5936817" cy="4813048"/>
          </a:xfrm>
        </p:spPr>
        <p:txBody>
          <a:bodyPr>
            <a:normAutofit/>
          </a:bodyPr>
          <a:lstStyle/>
          <a:p>
            <a:r>
              <a:rPr lang="en-GB" sz="1400" b="1" dirty="0"/>
              <a:t>Landmark</a:t>
            </a:r>
          </a:p>
          <a:p>
            <a:pPr>
              <a:buFontTx/>
              <a:buChar char="-"/>
            </a:pPr>
            <a:r>
              <a:rPr lang="en-GB" sz="1200" dirty="0"/>
              <a:t>NME and CED were used in this evaluation of AFLW2000-3D [18], [20].</a:t>
            </a:r>
          </a:p>
          <a:p>
            <a:pPr>
              <a:buFontTx/>
              <a:buChar char="-"/>
            </a:pPr>
            <a:r>
              <a:rPr lang="en-GB" sz="1200" dirty="0"/>
              <a:t>High percentage of samples that fall below the NME threshold that is being targeted.</a:t>
            </a:r>
          </a:p>
          <a:p>
            <a:pPr>
              <a:buFontTx/>
              <a:buChar char="-"/>
            </a:pPr>
            <a:r>
              <a:rPr lang="en-GB" sz="1200" dirty="0"/>
              <a:t>It is mostly at extreme poses and with substantial occlusion that landmark mistakes come into play [18], [20]</a:t>
            </a:r>
          </a:p>
          <a:p>
            <a:pPr>
              <a:buFontTx/>
              <a:buChar char="-"/>
            </a:pPr>
            <a:r>
              <a:rPr lang="en-GB" sz="1200" dirty="0"/>
              <a:t>The final validation statistics of the landmark model, with the best checkpoints, are as shown: MSE = 0.0135, MAE = 17.6674, RMSE = 1.6786, NME = 0.1758, and NME Std: 0.1616. The probability of failure of NME greater than 0.08 is 0.9533.</a:t>
            </a:r>
          </a:p>
          <a:p>
            <a:r>
              <a:rPr lang="en-GB" sz="1400" b="1" dirty="0"/>
              <a:t>Reconstruction</a:t>
            </a:r>
          </a:p>
          <a:p>
            <a:pPr>
              <a:buFontTx/>
              <a:buChar char="-"/>
            </a:pPr>
            <a:r>
              <a:rPr lang="en-GB" sz="1400" dirty="0"/>
              <a:t>Over a period of time of about 11 epochs, </a:t>
            </a:r>
            <a:r>
              <a:rPr lang="en-GB" sz="1400" dirty="0" err="1"/>
              <a:t>RecognitionNet</a:t>
            </a:r>
            <a:r>
              <a:rPr lang="en-GB" sz="1400" dirty="0"/>
              <a:t> converges to a condition of rapid convergence [18].</a:t>
            </a:r>
          </a:p>
          <a:p>
            <a:pPr>
              <a:buFontTx/>
              <a:buChar char="-"/>
            </a:pPr>
            <a:r>
              <a:rPr lang="en-GB" sz="1400" dirty="0"/>
              <a:t>Vertex errors in 3 dimensions are very close together, and shape parameters are more stable than expressions [21], [22].</a:t>
            </a:r>
          </a:p>
          <a:p>
            <a:pPr>
              <a:buFontTx/>
              <a:buChar char="-"/>
            </a:pPr>
            <a:r>
              <a:rPr lang="en-GB" sz="1400" dirty="0"/>
              <a:t>In frontal and mid-pose, the meshes are visually close to the ground truth; however, there are local flaws at considerable yaw [18].</a:t>
            </a:r>
          </a:p>
          <a:p>
            <a:pPr>
              <a:buFontTx/>
              <a:buChar char="-"/>
            </a:pPr>
            <a:r>
              <a:rPr lang="en-GB" sz="1400" dirty="0"/>
              <a:t>At the final validation checkpoint, the findings were as follows:  Loss (MSE) = 1.2239, MAE = 137.2461, RMSE = 169.9561; reconstruction parameter error mean = 1.2234 ± 0.2763 (max 2.0419); and 3-D reconstruction error Mean Vertex RMSE = 0.002255 are the best results.</a:t>
            </a:r>
          </a:p>
        </p:txBody>
      </p:sp>
      <p:pic>
        <p:nvPicPr>
          <p:cNvPr id="4" name="Picture 3" descr="A graph of a graph&#10;&#10;AI-generated content may be incorrect.">
            <a:extLst>
              <a:ext uri="{FF2B5EF4-FFF2-40B4-BE49-F238E27FC236}">
                <a16:creationId xmlns:a16="http://schemas.microsoft.com/office/drawing/2014/main" id="{2C9A1D7B-CD57-8859-EACD-4341E5167B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89654" y="441230"/>
            <a:ext cx="4711852" cy="1531352"/>
          </a:xfrm>
          <a:prstGeom prst="rect">
            <a:avLst/>
          </a:prstGeom>
          <a:noFill/>
        </p:spPr>
      </p:pic>
      <p:pic>
        <p:nvPicPr>
          <p:cNvPr id="5" name="Picture 4" descr="A graph with a blue line&#10;&#10;AI-generated content may be incorrect.">
            <a:extLst>
              <a:ext uri="{FF2B5EF4-FFF2-40B4-BE49-F238E27FC236}">
                <a16:creationId xmlns:a16="http://schemas.microsoft.com/office/drawing/2014/main" id="{45160317-A5F2-2956-10BA-1A6783EEFC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66410" y="175414"/>
            <a:ext cx="2862971" cy="1846616"/>
          </a:xfrm>
          <a:prstGeom prst="rect">
            <a:avLst/>
          </a:prstGeom>
          <a:noFill/>
        </p:spPr>
      </p:pic>
      <p:pic>
        <p:nvPicPr>
          <p:cNvPr id="6" name="Picture 5" descr="A graph of a graph and a graph of a graph&#10;&#10;AI-generated content may be incorrect.">
            <a:extLst>
              <a:ext uri="{FF2B5EF4-FFF2-40B4-BE49-F238E27FC236}">
                <a16:creationId xmlns:a16="http://schemas.microsoft.com/office/drawing/2014/main" id="{3FEFA058-E769-7A13-25EF-C59DD06A5D2A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68831" y="2348811"/>
            <a:ext cx="5760550" cy="1755689"/>
          </a:xfrm>
          <a:prstGeom prst="rect">
            <a:avLst/>
          </a:prstGeom>
          <a:noFill/>
        </p:spPr>
      </p:pic>
      <p:pic>
        <p:nvPicPr>
          <p:cNvPr id="7" name="Picture 6" descr="A collage of a group of people&#10;&#10;AI-generated content may be incorrect.">
            <a:extLst>
              <a:ext uri="{FF2B5EF4-FFF2-40B4-BE49-F238E27FC236}">
                <a16:creationId xmlns:a16="http://schemas.microsoft.com/office/drawing/2014/main" id="{E5144C85-51EE-7A81-E07E-7AF5B96B832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64106" y="4029057"/>
            <a:ext cx="5665275" cy="2730578"/>
          </a:xfrm>
          <a:prstGeom prst="rect">
            <a:avLst/>
          </a:prstGeom>
          <a:noFill/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FDB0BC16-B4E6-8E96-6123-122283EBFEA7}"/>
              </a:ext>
            </a:extLst>
          </p:cNvPr>
          <p:cNvSpPr txBox="1">
            <a:spLocks/>
          </p:cNvSpPr>
          <p:nvPr/>
        </p:nvSpPr>
        <p:spPr>
          <a:xfrm>
            <a:off x="8131165" y="2082569"/>
            <a:ext cx="2070489" cy="3288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Reconstruction figures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2CD2FE2-3CFB-0605-8248-CCF54B434B67}"/>
              </a:ext>
            </a:extLst>
          </p:cNvPr>
          <p:cNvSpPr txBox="1">
            <a:spLocks/>
          </p:cNvSpPr>
          <p:nvPr/>
        </p:nvSpPr>
        <p:spPr>
          <a:xfrm>
            <a:off x="7512602" y="151295"/>
            <a:ext cx="1653807" cy="31362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dirty="0"/>
              <a:t>Landmark figures</a:t>
            </a:r>
          </a:p>
        </p:txBody>
      </p:sp>
    </p:spTree>
    <p:extLst>
      <p:ext uri="{BB962C8B-B14F-4D97-AF65-F5344CB8AC3E}">
        <p14:creationId xmlns:p14="http://schemas.microsoft.com/office/powerpoint/2010/main" val="10270128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24E9777-DF7E-45E5-B387-86C306DA6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9C1062-2E24-E954-6264-1ACF140F7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646" y="573896"/>
            <a:ext cx="3639746" cy="1414145"/>
          </a:xfrm>
        </p:spPr>
        <p:txBody>
          <a:bodyPr anchor="b">
            <a:normAutofit/>
          </a:bodyPr>
          <a:lstStyle/>
          <a:p>
            <a:r>
              <a:rPr lang="en-GB" sz="3100" dirty="0"/>
              <a:t>8. Recognition Performance and Robustness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1359B-41DB-932A-9A71-43F3F2BDA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404" y="2514627"/>
            <a:ext cx="4477022" cy="3023702"/>
          </a:xfrm>
        </p:spPr>
        <p:txBody>
          <a:bodyPr anchor="ctr">
            <a:noAutofit/>
          </a:bodyPr>
          <a:lstStyle/>
          <a:p>
            <a:r>
              <a:rPr lang="en-GB" sz="1200" dirty="0" err="1"/>
              <a:t>RecognitionNet</a:t>
            </a:r>
            <a:r>
              <a:rPr lang="en-GB" sz="1200" dirty="0"/>
              <a:t> trained on 530 different identities from </a:t>
            </a:r>
            <a:r>
              <a:rPr lang="en-GB" sz="1200" dirty="0" err="1"/>
              <a:t>FaceScrub</a:t>
            </a:r>
            <a:r>
              <a:rPr lang="en-GB" sz="1200" dirty="0"/>
              <a:t> [23].</a:t>
            </a:r>
          </a:p>
          <a:p>
            <a:r>
              <a:rPr lang="en-GB" sz="1200" dirty="0"/>
              <a:t>The top 1 accuracy and macro-F1 on the test split were both very good.</a:t>
            </a:r>
          </a:p>
          <a:p>
            <a:r>
              <a:rPr lang="en-GB" sz="1200" dirty="0"/>
              <a:t>Checking and verifying ROC provides an example of a TAR that can be used at low FAR with the use of cosine thresholds [27].</a:t>
            </a:r>
          </a:p>
          <a:p>
            <a:r>
              <a:rPr lang="en-GB" sz="1200" dirty="0"/>
              <a:t>The UMAP and t-SNE projection display some clear identity clusters in the embedding space.</a:t>
            </a:r>
          </a:p>
          <a:p>
            <a:r>
              <a:rPr lang="en-GB" sz="1200" dirty="0"/>
              <a:t>The eyes, nose, and around-the-eyes regions are the main areas of concentration of the Grad-CAM model.</a:t>
            </a:r>
          </a:p>
          <a:p>
            <a:r>
              <a:rPr lang="en-GB" sz="1200" dirty="0"/>
              <a:t>Tests of robustness include elegant decline under the effect of blur alongside occlusion, and the most important of these is the area of the eye [28], [29].</a:t>
            </a:r>
          </a:p>
          <a:p>
            <a:r>
              <a:rPr lang="en-GB" sz="1200" dirty="0"/>
              <a:t>The final validation scores (recognition, best checkpoint): Accuracy = 0.3587, F1 = 0.3586, Precision = 0.3875, Recall = 0.3587, AUC-ROC = 0.9314, Loss= 4.6492.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669568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771105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335D5A6-AB7A-4677-8D44-034515D66C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04757" y="703666"/>
            <a:ext cx="7168911" cy="563811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graph of a curve&#10;&#10;AI-generated content may be incorrect.">
            <a:extLst>
              <a:ext uri="{FF2B5EF4-FFF2-40B4-BE49-F238E27FC236}">
                <a16:creationId xmlns:a16="http://schemas.microsoft.com/office/drawing/2014/main" id="{B59BD83F-204C-EAA2-1399-D013FE1FE7C7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362758" y="792576"/>
            <a:ext cx="2557746" cy="1905521"/>
          </a:xfrm>
          <a:prstGeom prst="rect">
            <a:avLst/>
          </a:prstGeom>
          <a:noFill/>
        </p:spPr>
      </p:pic>
      <p:pic>
        <p:nvPicPr>
          <p:cNvPr id="6" name="Picture 5" descr="A colorful dots on a white background&#10;&#10;AI-generated content may be incorrect.">
            <a:extLst>
              <a:ext uri="{FF2B5EF4-FFF2-40B4-BE49-F238E27FC236}">
                <a16:creationId xmlns:a16="http://schemas.microsoft.com/office/drawing/2014/main" id="{4289F632-625D-3BEB-83B1-CA5CEBA6B71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62959" y="846087"/>
            <a:ext cx="2079991" cy="1830394"/>
          </a:xfrm>
          <a:prstGeom prst="rect">
            <a:avLst/>
          </a:prstGeom>
          <a:noFill/>
        </p:spPr>
      </p:pic>
      <p:pic>
        <p:nvPicPr>
          <p:cNvPr id="7" name="Picture 6" descr="A graph with blue and black lines&#10;&#10;AI-generated content may be incorrect.">
            <a:extLst>
              <a:ext uri="{FF2B5EF4-FFF2-40B4-BE49-F238E27FC236}">
                <a16:creationId xmlns:a16="http://schemas.microsoft.com/office/drawing/2014/main" id="{F326CBE3-5F48-A024-E1BC-AEA466D05AA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89512" y="2669453"/>
            <a:ext cx="4166398" cy="1753089"/>
          </a:xfrm>
          <a:prstGeom prst="rect">
            <a:avLst/>
          </a:prstGeom>
          <a:noFill/>
        </p:spPr>
      </p:pic>
      <p:pic>
        <p:nvPicPr>
          <p:cNvPr id="4" name="Picture 3" descr="A graph and diagram of a graph&#10;&#10;AI-generated content may be incorrect.">
            <a:extLst>
              <a:ext uri="{FF2B5EF4-FFF2-40B4-BE49-F238E27FC236}">
                <a16:creationId xmlns:a16="http://schemas.microsoft.com/office/drawing/2014/main" id="{CD892C3F-710A-4F00-50A9-A2D0E0DBF30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41410" y="4340948"/>
            <a:ext cx="6062603" cy="19703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937534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8DC0A7-0E32-0CC4-32EB-02359DC1D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000" dirty="0"/>
              <a:t>9. Buffalo Baseline Comparison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EA7D1A-3F62-B8BD-D9E3-D87CABB7F1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2392" y="2794589"/>
            <a:ext cx="5295015" cy="3268957"/>
          </a:xfrm>
        </p:spPr>
        <p:txBody>
          <a:bodyPr>
            <a:normAutofit/>
          </a:bodyPr>
          <a:lstStyle/>
          <a:p>
            <a:r>
              <a:rPr lang="en-GB" sz="1400" dirty="0"/>
              <a:t>K-nearest neighbours classifiers trained using Buffalo embeddings as opposed to </a:t>
            </a:r>
            <a:r>
              <a:rPr lang="en-GB" sz="1400" dirty="0" err="1"/>
              <a:t>RecognitionNet</a:t>
            </a:r>
            <a:r>
              <a:rPr lang="en-GB" sz="1400" dirty="0"/>
              <a:t> [24], [30].</a:t>
            </a:r>
          </a:p>
          <a:p>
            <a:r>
              <a:rPr lang="en-GB" sz="1400" dirty="0"/>
              <a:t>Both were analysed using the identical </a:t>
            </a:r>
            <a:r>
              <a:rPr lang="en-GB" sz="1400" dirty="0" err="1"/>
              <a:t>FaceScrub</a:t>
            </a:r>
            <a:r>
              <a:rPr lang="en-GB" sz="1400" dirty="0"/>
              <a:t> train/</a:t>
            </a:r>
            <a:r>
              <a:rPr lang="en-GB" sz="1400" dirty="0" err="1"/>
              <a:t>val</a:t>
            </a:r>
            <a:r>
              <a:rPr lang="en-GB" sz="1400" dirty="0"/>
              <a:t>/test splits of the machine [23].</a:t>
            </a:r>
          </a:p>
          <a:p>
            <a:r>
              <a:rPr lang="en-GB" sz="1400" dirty="0"/>
              <a:t>A lengthy tail of hard identities is present in confusion matrices, which are both diagonal-dominant.</a:t>
            </a:r>
          </a:p>
          <a:p>
            <a:r>
              <a:rPr lang="en-GB" sz="1400" dirty="0"/>
              <a:t>These are slight differences between the “easy” and “hard” courses, but in general, the accuracy is similar for all the classes.</a:t>
            </a:r>
          </a:p>
          <a:p>
            <a:r>
              <a:rPr lang="en-GB" sz="1400" dirty="0"/>
              <a:t>Our model is more competitive and lighter than Buffalo’s, which has a somewhat smoother global anatomy [30].</a:t>
            </a:r>
          </a:p>
          <a:p>
            <a:r>
              <a:rPr lang="en-GB" sz="1400" dirty="0"/>
              <a:t>When it comes to this prototype, the custom </a:t>
            </a:r>
            <a:r>
              <a:rPr lang="en-GB" sz="1400" dirty="0" err="1"/>
              <a:t>RecognitioNet</a:t>
            </a:r>
            <a:r>
              <a:rPr lang="en-GB" sz="1400" dirty="0"/>
              <a:t> is more straightforward to handle and re-train.</a:t>
            </a:r>
          </a:p>
        </p:txBody>
      </p:sp>
      <p:pic>
        <p:nvPicPr>
          <p:cNvPr id="4" name="Picture 3" descr="A purple and green chart&#10;&#10;AI-generated content may be incorrect.">
            <a:extLst>
              <a:ext uri="{FF2B5EF4-FFF2-40B4-BE49-F238E27FC236}">
                <a16:creationId xmlns:a16="http://schemas.microsoft.com/office/drawing/2014/main" id="{5ACE92EE-67EA-4407-F481-DE13FD37B126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07663" y="763185"/>
            <a:ext cx="3087158" cy="2469724"/>
          </a:xfrm>
          <a:prstGeom prst="rect">
            <a:avLst/>
          </a:prstGeom>
          <a:noFill/>
        </p:spPr>
      </p:pic>
      <p:pic>
        <p:nvPicPr>
          <p:cNvPr id="5" name="Picture 4" descr="A blue chart with a blue background&#10;&#10;AI-generated content may be incorrect.">
            <a:extLst>
              <a:ext uri="{FF2B5EF4-FFF2-40B4-BE49-F238E27FC236}">
                <a16:creationId xmlns:a16="http://schemas.microsoft.com/office/drawing/2014/main" id="{0D9A45FA-5121-1FA8-C1DA-02C33B8DD915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740778" y="763185"/>
            <a:ext cx="3087155" cy="2469724"/>
          </a:xfrm>
          <a:prstGeom prst="rect">
            <a:avLst/>
          </a:prstGeom>
          <a:noFill/>
        </p:spPr>
      </p:pic>
      <p:pic>
        <p:nvPicPr>
          <p:cNvPr id="6" name="Picture 5" descr="A graph of different colored bars&#10;&#10;AI-generated content may be incorrect.">
            <a:extLst>
              <a:ext uri="{FF2B5EF4-FFF2-40B4-BE49-F238E27FC236}">
                <a16:creationId xmlns:a16="http://schemas.microsoft.com/office/drawing/2014/main" id="{0B3E5402-CB8D-392F-D522-BB28F6C0927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8744" y="3227282"/>
            <a:ext cx="5910608" cy="295530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93467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75A5B51-0925-4835-8511-A0DD17EAA9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86CCDB-55AF-C8FB-AA16-3A2DEE47F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65125"/>
            <a:ext cx="5295015" cy="2063808"/>
          </a:xfrm>
        </p:spPr>
        <p:txBody>
          <a:bodyPr anchor="b">
            <a:normAutofit/>
          </a:bodyPr>
          <a:lstStyle/>
          <a:p>
            <a:r>
              <a:rPr lang="en-GB" sz="5000" dirty="0"/>
              <a:t>10. Crime Analytics and Forecasting</a:t>
            </a:r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CDFD20D-8E4F-4E3A-AF87-93F23E0D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2650181"/>
            <a:ext cx="4343400" cy="18288"/>
          </a:xfrm>
          <a:custGeom>
            <a:avLst/>
            <a:gdLst>
              <a:gd name="csX0" fmla="*/ 0 w 4343400"/>
              <a:gd name="csY0" fmla="*/ 0 h 18288"/>
              <a:gd name="csX1" fmla="*/ 577052 w 4343400"/>
              <a:gd name="csY1" fmla="*/ 0 h 18288"/>
              <a:gd name="csX2" fmla="*/ 1067235 w 4343400"/>
              <a:gd name="csY2" fmla="*/ 0 h 18288"/>
              <a:gd name="csX3" fmla="*/ 1600853 w 4343400"/>
              <a:gd name="csY3" fmla="*/ 0 h 18288"/>
              <a:gd name="csX4" fmla="*/ 2264773 w 4343400"/>
              <a:gd name="csY4" fmla="*/ 0 h 18288"/>
              <a:gd name="csX5" fmla="*/ 2841825 w 4343400"/>
              <a:gd name="csY5" fmla="*/ 0 h 18288"/>
              <a:gd name="csX6" fmla="*/ 3375442 w 4343400"/>
              <a:gd name="csY6" fmla="*/ 0 h 18288"/>
              <a:gd name="csX7" fmla="*/ 4343400 w 4343400"/>
              <a:gd name="csY7" fmla="*/ 0 h 18288"/>
              <a:gd name="csX8" fmla="*/ 4343400 w 4343400"/>
              <a:gd name="csY8" fmla="*/ 18288 h 18288"/>
              <a:gd name="csX9" fmla="*/ 3722914 w 4343400"/>
              <a:gd name="csY9" fmla="*/ 18288 h 18288"/>
              <a:gd name="csX10" fmla="*/ 3189297 w 4343400"/>
              <a:gd name="csY10" fmla="*/ 18288 h 18288"/>
              <a:gd name="csX11" fmla="*/ 2481943 w 4343400"/>
              <a:gd name="csY11" fmla="*/ 18288 h 18288"/>
              <a:gd name="csX12" fmla="*/ 1904891 w 4343400"/>
              <a:gd name="csY12" fmla="*/ 18288 h 18288"/>
              <a:gd name="csX13" fmla="*/ 1414707 w 4343400"/>
              <a:gd name="csY13" fmla="*/ 18288 h 18288"/>
              <a:gd name="csX14" fmla="*/ 750788 w 4343400"/>
              <a:gd name="csY14" fmla="*/ 18288 h 18288"/>
              <a:gd name="csX15" fmla="*/ 0 w 4343400"/>
              <a:gd name="csY15" fmla="*/ 18288 h 18288"/>
              <a:gd name="csX16" fmla="*/ 0 w 4343400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343400" h="18288" fill="none" extrusionOk="0">
                <a:moveTo>
                  <a:pt x="0" y="0"/>
                </a:moveTo>
                <a:cubicBezTo>
                  <a:pt x="233209" y="-19550"/>
                  <a:pt x="330816" y="19068"/>
                  <a:pt x="577052" y="0"/>
                </a:cubicBezTo>
                <a:cubicBezTo>
                  <a:pt x="823288" y="-19068"/>
                  <a:pt x="875077" y="10360"/>
                  <a:pt x="1067235" y="0"/>
                </a:cubicBezTo>
                <a:cubicBezTo>
                  <a:pt x="1259393" y="-10360"/>
                  <a:pt x="1410699" y="2939"/>
                  <a:pt x="1600853" y="0"/>
                </a:cubicBezTo>
                <a:cubicBezTo>
                  <a:pt x="1791007" y="-2939"/>
                  <a:pt x="2101644" y="-26225"/>
                  <a:pt x="2264773" y="0"/>
                </a:cubicBezTo>
                <a:cubicBezTo>
                  <a:pt x="2427902" y="26225"/>
                  <a:pt x="2690426" y="-27726"/>
                  <a:pt x="2841825" y="0"/>
                </a:cubicBezTo>
                <a:cubicBezTo>
                  <a:pt x="2993224" y="27726"/>
                  <a:pt x="3172320" y="-18569"/>
                  <a:pt x="3375442" y="0"/>
                </a:cubicBezTo>
                <a:cubicBezTo>
                  <a:pt x="3578564" y="18569"/>
                  <a:pt x="4003119" y="21909"/>
                  <a:pt x="4343400" y="0"/>
                </a:cubicBezTo>
                <a:cubicBezTo>
                  <a:pt x="4343798" y="7429"/>
                  <a:pt x="4343380" y="10822"/>
                  <a:pt x="4343400" y="18288"/>
                </a:cubicBezTo>
                <a:cubicBezTo>
                  <a:pt x="4109047" y="14709"/>
                  <a:pt x="3996986" y="7919"/>
                  <a:pt x="3722914" y="18288"/>
                </a:cubicBezTo>
                <a:cubicBezTo>
                  <a:pt x="3448842" y="28657"/>
                  <a:pt x="3340973" y="29252"/>
                  <a:pt x="3189297" y="18288"/>
                </a:cubicBezTo>
                <a:cubicBezTo>
                  <a:pt x="3037621" y="7324"/>
                  <a:pt x="2636891" y="-9539"/>
                  <a:pt x="2481943" y="18288"/>
                </a:cubicBezTo>
                <a:cubicBezTo>
                  <a:pt x="2326995" y="46115"/>
                  <a:pt x="2131632" y="740"/>
                  <a:pt x="1904891" y="18288"/>
                </a:cubicBezTo>
                <a:cubicBezTo>
                  <a:pt x="1678150" y="35836"/>
                  <a:pt x="1575362" y="-3381"/>
                  <a:pt x="1414707" y="18288"/>
                </a:cubicBezTo>
                <a:cubicBezTo>
                  <a:pt x="1254052" y="39957"/>
                  <a:pt x="1051093" y="-335"/>
                  <a:pt x="750788" y="18288"/>
                </a:cubicBezTo>
                <a:cubicBezTo>
                  <a:pt x="450483" y="36911"/>
                  <a:pt x="293781" y="22900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343400" h="18288" stroke="0" extrusionOk="0">
                <a:moveTo>
                  <a:pt x="0" y="0"/>
                </a:moveTo>
                <a:cubicBezTo>
                  <a:pt x="212719" y="-28531"/>
                  <a:pt x="340561" y="-1164"/>
                  <a:pt x="577052" y="0"/>
                </a:cubicBezTo>
                <a:cubicBezTo>
                  <a:pt x="813543" y="1164"/>
                  <a:pt x="866967" y="-9376"/>
                  <a:pt x="1067235" y="0"/>
                </a:cubicBezTo>
                <a:cubicBezTo>
                  <a:pt x="1267503" y="9376"/>
                  <a:pt x="1485778" y="-20470"/>
                  <a:pt x="1774589" y="0"/>
                </a:cubicBezTo>
                <a:cubicBezTo>
                  <a:pt x="2063400" y="20470"/>
                  <a:pt x="2090152" y="-14502"/>
                  <a:pt x="2351641" y="0"/>
                </a:cubicBezTo>
                <a:cubicBezTo>
                  <a:pt x="2613130" y="14502"/>
                  <a:pt x="2802864" y="19125"/>
                  <a:pt x="2928693" y="0"/>
                </a:cubicBezTo>
                <a:cubicBezTo>
                  <a:pt x="3054522" y="-19125"/>
                  <a:pt x="3482611" y="-2038"/>
                  <a:pt x="3636046" y="0"/>
                </a:cubicBezTo>
                <a:cubicBezTo>
                  <a:pt x="3789481" y="2038"/>
                  <a:pt x="4012363" y="973"/>
                  <a:pt x="4343400" y="0"/>
                </a:cubicBezTo>
                <a:cubicBezTo>
                  <a:pt x="4342514" y="5429"/>
                  <a:pt x="4344221" y="14046"/>
                  <a:pt x="4343400" y="18288"/>
                </a:cubicBezTo>
                <a:cubicBezTo>
                  <a:pt x="4078870" y="-6138"/>
                  <a:pt x="4015967" y="29658"/>
                  <a:pt x="3809782" y="18288"/>
                </a:cubicBezTo>
                <a:cubicBezTo>
                  <a:pt x="3603597" y="6918"/>
                  <a:pt x="3495552" y="24439"/>
                  <a:pt x="3189297" y="18288"/>
                </a:cubicBezTo>
                <a:cubicBezTo>
                  <a:pt x="2883042" y="12137"/>
                  <a:pt x="2850610" y="32583"/>
                  <a:pt x="2568811" y="18288"/>
                </a:cubicBezTo>
                <a:cubicBezTo>
                  <a:pt x="2287012" y="3993"/>
                  <a:pt x="2279820" y="23580"/>
                  <a:pt x="1991759" y="18288"/>
                </a:cubicBezTo>
                <a:cubicBezTo>
                  <a:pt x="1703698" y="12996"/>
                  <a:pt x="1616455" y="23157"/>
                  <a:pt x="1284405" y="18288"/>
                </a:cubicBezTo>
                <a:cubicBezTo>
                  <a:pt x="952355" y="13419"/>
                  <a:pt x="783530" y="16053"/>
                  <a:pt x="577052" y="18288"/>
                </a:cubicBezTo>
                <a:cubicBezTo>
                  <a:pt x="370574" y="20523"/>
                  <a:pt x="173929" y="519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3C95B-2A4F-0C55-42D3-744EC693DB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908005"/>
            <a:ext cx="5295015" cy="3268957"/>
          </a:xfrm>
        </p:spPr>
        <p:txBody>
          <a:bodyPr>
            <a:normAutofit/>
          </a:bodyPr>
          <a:lstStyle/>
          <a:p>
            <a:r>
              <a:rPr lang="en-GB" sz="1700" dirty="0"/>
              <a:t>The monthly CSVs created by the UK police were digested and transformed to Parquet [10], [31].</a:t>
            </a:r>
          </a:p>
          <a:p>
            <a:r>
              <a:rPr lang="en-GB" sz="1700" dirty="0"/>
              <a:t>Monthly counts by force, LSOA hotspots and national totals are all included in the aggregates [33], [34].</a:t>
            </a:r>
          </a:p>
          <a:p>
            <a:r>
              <a:rPr lang="en-GB" sz="1700" dirty="0"/>
              <a:t>The prophet was educated on daily national series along with weekly and annual seasonality [6], [33].</a:t>
            </a:r>
          </a:p>
          <a:p>
            <a:r>
              <a:rPr lang="en-GB" sz="1700" dirty="0"/>
              <a:t>Statistical analysis of the forecasts based on hold-out months (MAE, RMSE, and MAPE) [6], [33].</a:t>
            </a:r>
          </a:p>
          <a:p>
            <a:r>
              <a:rPr lang="en-GB" sz="1700" dirty="0"/>
              <a:t>The frontend dashboard receives trends and predictions on a regular basis from APIs [34], [35].</a:t>
            </a:r>
          </a:p>
        </p:txBody>
      </p:sp>
      <p:pic>
        <p:nvPicPr>
          <p:cNvPr id="4" name="Picture 3" descr="A graph of a graph of a graph of a graph of a graph of a graph of a graph of a graph of a graph of a graph of a graph of a graph of a graph of&#10;&#10;AI-generated content may be incorrect.">
            <a:extLst>
              <a:ext uri="{FF2B5EF4-FFF2-40B4-BE49-F238E27FC236}">
                <a16:creationId xmlns:a16="http://schemas.microsoft.com/office/drawing/2014/main" id="{339D8745-AC39-E56E-5399-9E5D0460E7E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786555" y="137870"/>
            <a:ext cx="3076754" cy="3076754"/>
          </a:xfrm>
          <a:prstGeom prst="rect">
            <a:avLst/>
          </a:prstGeom>
          <a:noFill/>
        </p:spPr>
      </p:pic>
      <p:pic>
        <p:nvPicPr>
          <p:cNvPr id="5" name="Picture 4" descr="A graph with a line&#10;&#10;AI-generated content may be incorrect.">
            <a:extLst>
              <a:ext uri="{FF2B5EF4-FFF2-40B4-BE49-F238E27FC236}">
                <a16:creationId xmlns:a16="http://schemas.microsoft.com/office/drawing/2014/main" id="{BA13EB59-7D11-7901-1D04-0E457CF7E89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63309" y="841380"/>
            <a:ext cx="3283272" cy="1969963"/>
          </a:xfrm>
          <a:prstGeom prst="rect">
            <a:avLst/>
          </a:prstGeom>
          <a:noFill/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E35DD7F-A85D-FBE4-6FC2-E5333FE40E37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396397" y="3443726"/>
            <a:ext cx="5431536" cy="271576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187489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6">
            <a:extLst>
              <a:ext uri="{FF2B5EF4-FFF2-40B4-BE49-F238E27FC236}">
                <a16:creationId xmlns:a16="http://schemas.microsoft.com/office/drawing/2014/main" id="{891401DC-7AF6-42FA-BE31-CF773B6C8B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680"/>
            <a:ext cx="12188952" cy="685800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87D17C14-8E83-6C61-C980-D347C1EF21E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107" y="19187"/>
            <a:ext cx="2428486" cy="2240279"/>
          </a:xfrm>
          <a:prstGeom prst="rect">
            <a:avLst/>
          </a:prstGeom>
        </p:spPr>
      </p:pic>
      <p:pic>
        <p:nvPicPr>
          <p:cNvPr id="15" name="Picture 14" descr="A screenshot of a computer generated image&#10;&#10;AI-generated content may be incorrect.">
            <a:extLst>
              <a:ext uri="{FF2B5EF4-FFF2-40B4-BE49-F238E27FC236}">
                <a16:creationId xmlns:a16="http://schemas.microsoft.com/office/drawing/2014/main" id="{2A0B8A6B-35BD-7996-1EA8-BC946975F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9601" y="94225"/>
            <a:ext cx="2107513" cy="2032529"/>
          </a:xfrm>
          <a:prstGeom prst="rect">
            <a:avLst/>
          </a:prstGeom>
        </p:spPr>
      </p:pic>
      <p:pic>
        <p:nvPicPr>
          <p:cNvPr id="13" name="Picture 1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E1D5BEE-17E8-D2E3-A469-1D8E04FADC0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9350" y="67336"/>
            <a:ext cx="1961127" cy="2086306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4AAAD26-C67E-AB0D-B82C-B3529F8F1DC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71214"/>
            <a:ext cx="4061141" cy="2186786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6BCF2C33-2597-6425-7AF6-8F72C7259A2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74" y="2365567"/>
            <a:ext cx="4064318" cy="2205302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2B7203F0-D9CB-4774-B9D4-B3AB625DFB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7495" y="2300641"/>
            <a:ext cx="8124506" cy="4557360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E90E6-4D11-77DE-ECA6-E8833F342E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81973" y="2892583"/>
            <a:ext cx="6868620" cy="1016898"/>
          </a:xfrm>
        </p:spPr>
        <p:txBody>
          <a:bodyPr>
            <a:normAutofit/>
          </a:bodyPr>
          <a:lstStyle/>
          <a:p>
            <a:r>
              <a:rPr lang="en-GB" sz="3100" dirty="0">
                <a:solidFill>
                  <a:srgbClr val="FFFFFF"/>
                </a:solidFill>
              </a:rPr>
              <a:t>11. End-to-End Case Study (Dashboard)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A88CB8AF-5631-45C6-BFEC-971C4D6E58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2285774"/>
            <a:ext cx="12188952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9F2EA1AF-73AB-4FCB-B4EE-0E42E725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0" y="4571548"/>
            <a:ext cx="4064320" cy="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65A18FBF-6157-4210-BEF2-9A6C31FA8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64319" y="-680"/>
            <a:ext cx="0" cy="6858003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43C9CCA8-3CEC-4CD0-A624-A701C61251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87597" y="-680"/>
            <a:ext cx="0" cy="224028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DDFDA711-2183-447C-AA6C-B1B5643763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510875" y="-680"/>
            <a:ext cx="0" cy="2240280"/>
          </a:xfrm>
          <a:prstGeom prst="line">
            <a:avLst/>
          </a:prstGeom>
          <a:ln w="101600">
            <a:solidFill>
              <a:srgbClr val="40404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" name="Picture 16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485D2185-803B-4744-C36F-7E6304D55C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67206" y="30195"/>
            <a:ext cx="1922866" cy="2078775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F1CF0A-5C7A-3631-924A-316D4FF58E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1973" y="3832010"/>
            <a:ext cx="6868620" cy="2075810"/>
          </a:xfrm>
        </p:spPr>
        <p:txBody>
          <a:bodyPr>
            <a:noAutofit/>
          </a:bodyPr>
          <a:lstStyle/>
          <a:p>
            <a:r>
              <a:rPr lang="en-GB" sz="1400" dirty="0">
                <a:solidFill>
                  <a:srgbClr val="FFFFFF"/>
                </a:solidFill>
              </a:rPr>
              <a:t>The analyst logs onto a highly protected dashboard that is governed [36], [37]. </a:t>
            </a:r>
          </a:p>
          <a:p>
            <a:r>
              <a:rPr lang="en-GB" sz="1400" dirty="0">
                <a:solidFill>
                  <a:srgbClr val="FFFFFF"/>
                </a:solidFill>
              </a:rPr>
              <a:t>The CCTV footage is uploaded, and YOLO is able to identify both weapons and individuals [16], [17].</a:t>
            </a:r>
          </a:p>
          <a:p>
            <a:r>
              <a:rPr lang="en-GB" sz="1400" dirty="0">
                <a:solidFill>
                  <a:srgbClr val="FFFFFF"/>
                </a:solidFill>
              </a:rPr>
              <a:t>In addition to producing embeddings, the </a:t>
            </a:r>
            <a:r>
              <a:rPr lang="en-GB" sz="1400" dirty="0" err="1">
                <a:solidFill>
                  <a:srgbClr val="FFFFFF"/>
                </a:solidFill>
              </a:rPr>
              <a:t>LandmarkNet</a:t>
            </a:r>
            <a:r>
              <a:rPr lang="en-GB" sz="1400" dirty="0">
                <a:solidFill>
                  <a:srgbClr val="FFFFFF"/>
                </a:solidFill>
              </a:rPr>
              <a:t>, </a:t>
            </a:r>
            <a:r>
              <a:rPr lang="en-GB" sz="1400" dirty="0" err="1">
                <a:solidFill>
                  <a:srgbClr val="FFFFFF"/>
                </a:solidFill>
              </a:rPr>
              <a:t>ReconstructionNet</a:t>
            </a:r>
            <a:r>
              <a:rPr lang="en-GB" sz="1400" dirty="0">
                <a:solidFill>
                  <a:srgbClr val="FFFFFF"/>
                </a:solidFill>
              </a:rPr>
              <a:t> and </a:t>
            </a:r>
            <a:r>
              <a:rPr lang="en-GB" sz="1400" dirty="0" err="1">
                <a:solidFill>
                  <a:srgbClr val="FFFFFF"/>
                </a:solidFill>
              </a:rPr>
              <a:t>RecognitionNet</a:t>
            </a:r>
            <a:r>
              <a:rPr lang="en-GB" sz="1400" dirty="0">
                <a:solidFill>
                  <a:srgbClr val="FFFFFF"/>
                </a:solidFill>
              </a:rPr>
              <a:t> are responsible for processing crops [21], [22], [18], [23].</a:t>
            </a:r>
          </a:p>
          <a:p>
            <a:r>
              <a:rPr lang="en-GB" sz="1400" dirty="0">
                <a:solidFill>
                  <a:srgbClr val="FFFFFF"/>
                </a:solidFill>
              </a:rPr>
              <a:t>The evidence consists of the event itself, including the time, camera, location, weapons, and embeddings [36], [37].</a:t>
            </a:r>
          </a:p>
          <a:p>
            <a:r>
              <a:rPr lang="en-GB" sz="1400" dirty="0">
                <a:solidFill>
                  <a:srgbClr val="FFFFFF"/>
                </a:solidFill>
              </a:rPr>
              <a:t>From the perspective of crime analytics, aggregated occurrences are seen as patterns, hotspots, and reports [10]. [31].</a:t>
            </a:r>
          </a:p>
          <a:p>
            <a:r>
              <a:rPr lang="en-GB" sz="1400" dirty="0">
                <a:solidFill>
                  <a:srgbClr val="FFFFFF"/>
                </a:solidFill>
              </a:rPr>
              <a:t>Frames, anticipated identities, and three-dimensional reconstruction may all be reviewed together by the analyst [37].</a:t>
            </a:r>
          </a:p>
        </p:txBody>
      </p:sp>
    </p:spTree>
    <p:extLst>
      <p:ext uri="{BB962C8B-B14F-4D97-AF65-F5344CB8AC3E}">
        <p14:creationId xmlns:p14="http://schemas.microsoft.com/office/powerpoint/2010/main" val="32929483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C19ED7-FC17-04FE-39F5-7ADA5D5DAE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</p:spPr>
        <p:txBody>
          <a:bodyPr anchor="b">
            <a:normAutofit/>
          </a:bodyPr>
          <a:lstStyle/>
          <a:p>
            <a:r>
              <a:rPr lang="en-GB" sz="4200" dirty="0"/>
              <a:t>12. Governance, DPIA and Bias Monitoring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sX0" fmla="*/ 0 w 3566160"/>
              <a:gd name="csY0" fmla="*/ 0 h 18288"/>
              <a:gd name="csX1" fmla="*/ 665683 w 3566160"/>
              <a:gd name="csY1" fmla="*/ 0 h 18288"/>
              <a:gd name="csX2" fmla="*/ 1331366 w 3566160"/>
              <a:gd name="csY2" fmla="*/ 0 h 18288"/>
              <a:gd name="csX3" fmla="*/ 1818742 w 3566160"/>
              <a:gd name="csY3" fmla="*/ 0 h 18288"/>
              <a:gd name="csX4" fmla="*/ 2413102 w 3566160"/>
              <a:gd name="csY4" fmla="*/ 0 h 18288"/>
              <a:gd name="csX5" fmla="*/ 2936138 w 3566160"/>
              <a:gd name="csY5" fmla="*/ 0 h 18288"/>
              <a:gd name="csX6" fmla="*/ 3566160 w 3566160"/>
              <a:gd name="csY6" fmla="*/ 0 h 18288"/>
              <a:gd name="csX7" fmla="*/ 3566160 w 3566160"/>
              <a:gd name="csY7" fmla="*/ 18288 h 18288"/>
              <a:gd name="csX8" fmla="*/ 2971800 w 3566160"/>
              <a:gd name="csY8" fmla="*/ 18288 h 18288"/>
              <a:gd name="csX9" fmla="*/ 2448763 w 3566160"/>
              <a:gd name="csY9" fmla="*/ 18288 h 18288"/>
              <a:gd name="csX10" fmla="*/ 1854403 w 3566160"/>
              <a:gd name="csY10" fmla="*/ 18288 h 18288"/>
              <a:gd name="csX11" fmla="*/ 1295705 w 3566160"/>
              <a:gd name="csY11" fmla="*/ 18288 h 18288"/>
              <a:gd name="csX12" fmla="*/ 772668 w 3566160"/>
              <a:gd name="csY12" fmla="*/ 18288 h 18288"/>
              <a:gd name="csX13" fmla="*/ 0 w 3566160"/>
              <a:gd name="csY13" fmla="*/ 18288 h 18288"/>
              <a:gd name="csX14" fmla="*/ 0 w 3566160"/>
              <a:gd name="csY14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F9F14B-5546-899C-AD6F-7C29484CF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807167"/>
            <a:ext cx="3895522" cy="3386399"/>
          </a:xfrm>
        </p:spPr>
        <p:txBody>
          <a:bodyPr>
            <a:normAutofit/>
          </a:bodyPr>
          <a:lstStyle/>
          <a:p>
            <a:r>
              <a:rPr lang="en-GB" sz="1200" dirty="0"/>
              <a:t>Administrative, analyst, and operator functions are all kept distinct by RBAC, and sensitive acts are audited [39], [38].</a:t>
            </a:r>
          </a:p>
          <a:p>
            <a:r>
              <a:rPr lang="en-GB" sz="1200" dirty="0"/>
              <a:t>These include evidence, embeddings, and records that are supposed to be encrypted and by access [36].</a:t>
            </a:r>
          </a:p>
          <a:p>
            <a:r>
              <a:rPr lang="en-GB" sz="1200" dirty="0"/>
              <a:t>A script for bias monitoring recalculates the performance of </a:t>
            </a:r>
            <a:r>
              <a:rPr lang="en-GB" sz="1200" dirty="0" err="1"/>
              <a:t>RecognitionNet</a:t>
            </a:r>
            <a:r>
              <a:rPr lang="en-GB" sz="1200" dirty="0"/>
              <a:t> according to groups  [39], [15].</a:t>
            </a:r>
          </a:p>
          <a:p>
            <a:r>
              <a:rPr lang="en-GB" sz="1200" dirty="0"/>
              <a:t>A small difference in the score between males and females (~ 0.0051), which is slightly above the threshold for the illustration [23].</a:t>
            </a:r>
          </a:p>
          <a:p>
            <a:r>
              <a:rPr lang="en-GB" sz="1200" dirty="0"/>
              <a:t>To determine the amount of risk, an automated DPIA procedure takes into account the state of encryption, audits,  and bias [14]. </a:t>
            </a:r>
          </a:p>
        </p:txBody>
      </p:sp>
      <p:pic>
        <p:nvPicPr>
          <p:cNvPr id="11" name="Picture 10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8756723-B2C1-04CC-0B3D-D7E1504FB1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61248" y="296224"/>
            <a:ext cx="3099816" cy="2541096"/>
          </a:xfrm>
          <a:prstGeom prst="rect">
            <a:avLst/>
          </a:prstGeom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5A3D5F3-A328-4522-BCEB-FE4573660F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278" y="571291"/>
            <a:ext cx="3831246" cy="2365793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B04F507-97D3-A695-31E9-4141E379F9F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55917" y="3248684"/>
            <a:ext cx="3472841" cy="2266028"/>
          </a:xfrm>
          <a:prstGeom prst="rect">
            <a:avLst/>
          </a:prstGeom>
        </p:spPr>
      </p:pic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963CBAC-5489-CA90-52B2-DED6D2E9D6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17234" y="3248684"/>
            <a:ext cx="3187844" cy="2365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2346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white and red circular structure&#10;&#10;AI-generated content may be incorrect.">
            <a:extLst>
              <a:ext uri="{FF2B5EF4-FFF2-40B4-BE49-F238E27FC236}">
                <a16:creationId xmlns:a16="http://schemas.microsoft.com/office/drawing/2014/main" id="{D3CEEC49-1770-E9A4-9242-529F9D6B11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02" r="53723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8CA71-FAC1-F53C-282A-BAC2BD0A22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 dirty="0"/>
              <a:t>13. Conclusions and 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80882-3334-6773-AB4C-657CB6BE5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400" dirty="0"/>
              <a:t>A framework for integrated three-dimensional face and criminal intelligence was developed.</a:t>
            </a:r>
          </a:p>
          <a:p>
            <a:r>
              <a:rPr lang="en-GB" sz="1400" dirty="0"/>
              <a:t>Personalised models for landmarks, reconstruction, and recognition were subject to complete evaluation.</a:t>
            </a:r>
          </a:p>
          <a:p>
            <a:r>
              <a:rPr lang="en-GB" sz="1400" dirty="0"/>
              <a:t>Analysed the embeddings of the </a:t>
            </a:r>
            <a:r>
              <a:rPr lang="en-GB" sz="1400" dirty="0" err="1"/>
              <a:t>RecognitionNet</a:t>
            </a:r>
            <a:r>
              <a:rPr lang="en-GB" sz="1400" dirty="0"/>
              <a:t> model, comparing them to a baseline of the Buffalo model.</a:t>
            </a:r>
          </a:p>
          <a:p>
            <a:r>
              <a:rPr lang="en-GB" sz="1400" dirty="0"/>
              <a:t>Applied crime analytics and predictions using open data from the United Kingdom’s police force.</a:t>
            </a:r>
          </a:p>
          <a:p>
            <a:r>
              <a:rPr lang="en-GB" sz="1400" dirty="0"/>
              <a:t>Governance hooks that are embedded include RBAC, audit-logs, DPIA simulation and bias-monitoring options.</a:t>
            </a:r>
          </a:p>
          <a:p>
            <a:r>
              <a:rPr lang="en-GB" sz="1400" dirty="0"/>
              <a:t>Limitations include bias against celebrities on </a:t>
            </a:r>
            <a:r>
              <a:rPr lang="en-GB" sz="1400" dirty="0" err="1"/>
              <a:t>FaceScrub</a:t>
            </a:r>
            <a:r>
              <a:rPr lang="en-GB" sz="1400" dirty="0"/>
              <a:t>, fake linkages for crime data, and a lack of live deployment</a:t>
            </a:r>
          </a:p>
        </p:txBody>
      </p:sp>
    </p:spTree>
    <p:extLst>
      <p:ext uri="{BB962C8B-B14F-4D97-AF65-F5344CB8AC3E}">
        <p14:creationId xmlns:p14="http://schemas.microsoft.com/office/powerpoint/2010/main" val="419598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FDE458-A068-6F51-0075-DE195F4D3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629" y="1153572"/>
            <a:ext cx="3756605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14. 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66CF3-4DAF-7358-D868-6B1004BDA3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9" y="591344"/>
            <a:ext cx="6900142" cy="6012656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700" dirty="0"/>
              <a:t>[1] A. F. Abate, M. Nappi, D. Riccio, and G. Sabatino, ‘2D and 3D face recognition: A survey’, Pattern Recognition Letters, vol. 28, no. 14, pp. 1885–1906, Oct. 2007, </a:t>
            </a:r>
            <a:r>
              <a:rPr lang="en-GB" sz="700" dirty="0" err="1"/>
              <a:t>doi</a:t>
            </a:r>
            <a:r>
              <a:rPr lang="en-GB" sz="700" dirty="0"/>
              <a:t>: 10.1016/j.patrec.2006.12.018. Available: </a:t>
            </a:r>
            <a:r>
              <a:rPr lang="en-GB" sz="700" dirty="0">
                <a:hlinkClick r:id="rId2"/>
              </a:rPr>
              <a:t>https://www.sciencedirect.com/science/article/abs/pii/S0167865507000189</a:t>
            </a:r>
            <a:r>
              <a:rPr lang="en-GB" sz="700" dirty="0"/>
              <a:t>. Accessed: Jul. 9, 2025</a:t>
            </a:r>
          </a:p>
          <a:p>
            <a:r>
              <a:rPr lang="en-GB" sz="700" dirty="0"/>
              <a:t>[2] S. Singh and S. V. A. V. Prasad, ‘Techniques and Challenges of Face Recognition: A Critical Review’, Procedia Computer Science, vol. 143, pp. 536–543, 2018, </a:t>
            </a:r>
            <a:r>
              <a:rPr lang="en-GB" sz="700" dirty="0" err="1"/>
              <a:t>doi</a:t>
            </a:r>
            <a:r>
              <a:rPr lang="en-GB" sz="700" dirty="0"/>
              <a:t>: 10.1016/j.procs.2018.10.427. Available: </a:t>
            </a:r>
            <a:r>
              <a:rPr lang="en-GB" sz="700" dirty="0">
                <a:hlinkClick r:id="rId3"/>
              </a:rPr>
              <a:t>https://www.sciencedirect.com/science/article/pii/S1877050918321252</a:t>
            </a:r>
            <a:r>
              <a:rPr lang="en-GB" sz="700" dirty="0"/>
              <a:t>. Accessed: Jul. 10, 2025.</a:t>
            </a:r>
          </a:p>
          <a:p>
            <a:r>
              <a:rPr lang="en-GB" sz="700" dirty="0"/>
              <a:t>[3] V. </a:t>
            </a:r>
            <a:r>
              <a:rPr lang="en-GB" sz="700" dirty="0" err="1"/>
              <a:t>Ganjalizadeh</a:t>
            </a:r>
            <a:r>
              <a:rPr lang="en-GB" sz="700" dirty="0"/>
              <a:t>, G. G. Meena, M. A. Stott, A. R. Hawkins, and H. Schmidt, ‘Machine learning at the edge for AI-enabled multiplexed pathogen detection’, Sci Rep, vol. 13, no. 1, p. 4744, Mar. 2023, </a:t>
            </a:r>
            <a:r>
              <a:rPr lang="en-GB" sz="700" dirty="0" err="1"/>
              <a:t>doi</a:t>
            </a:r>
            <a:r>
              <a:rPr lang="en-GB" sz="700" dirty="0"/>
              <a:t>: 10.1038/s41598-023-31694-6. Available: </a:t>
            </a:r>
            <a:r>
              <a:rPr lang="en-GB" sz="700" dirty="0">
                <a:hlinkClick r:id="rId4"/>
              </a:rPr>
              <a:t>https://www.nature.com/articles/s41598-023-31694-6#citeas</a:t>
            </a:r>
            <a:r>
              <a:rPr lang="en-GB" sz="700" dirty="0"/>
              <a:t>. Accessed: Aug. 27, 2025.</a:t>
            </a:r>
          </a:p>
          <a:p>
            <a:r>
              <a:rPr lang="en-GB" sz="700" dirty="0"/>
              <a:t>[4] K. Bowers and S. Johnson, ‘Facing the Future of Crime: A Framework for Police Use of Technology’, Political Quarterly, vol. 95, no. 3, pp. 480–488, July 2024, </a:t>
            </a:r>
            <a:r>
              <a:rPr lang="en-GB" sz="700" dirty="0" err="1"/>
              <a:t>doi</a:t>
            </a:r>
            <a:r>
              <a:rPr lang="en-GB" sz="700" dirty="0"/>
              <a:t>: 10.1111/1467-923X.13426. Available: </a:t>
            </a:r>
            <a:r>
              <a:rPr lang="en-GB" sz="700" dirty="0">
                <a:hlinkClick r:id="rId5"/>
              </a:rPr>
              <a:t>https://onlinelibrary.wiley.com/doi/full/10.1111/1467-923X.13426</a:t>
            </a:r>
            <a:r>
              <a:rPr lang="en-GB" sz="700" dirty="0"/>
              <a:t>. Accessed: Jul. 24, 2025.</a:t>
            </a:r>
          </a:p>
          <a:p>
            <a:r>
              <a:rPr lang="en-GB" sz="700" dirty="0"/>
              <a:t>[5] A. Al-Shaikh et al., ‘Using Artificial Intelligence Techniques in Law Enforcement: A Survey’, in 2024 25th International Arab Conference on Information Technology (ACIT), Zarqa, Jordan: IEEE, Dec. 2024, pp. 1–7. </a:t>
            </a:r>
            <a:r>
              <a:rPr lang="en-GB" sz="700" dirty="0" err="1"/>
              <a:t>doi</a:t>
            </a:r>
            <a:r>
              <a:rPr lang="en-GB" sz="700" dirty="0"/>
              <a:t>: 10.1109/ACIT62805.2024.10877081. Available: </a:t>
            </a:r>
            <a:r>
              <a:rPr lang="en-GB" sz="700" dirty="0">
                <a:hlinkClick r:id="rId6"/>
              </a:rPr>
              <a:t>https://ieeexplore.ieee.org/abstract/document/10877081</a:t>
            </a:r>
            <a:r>
              <a:rPr lang="en-GB" sz="700" dirty="0"/>
              <a:t>. Accessed: Oct. 30, 2025.</a:t>
            </a:r>
          </a:p>
          <a:p>
            <a:r>
              <a:rPr lang="en-GB" sz="700" dirty="0"/>
              <a:t>[6] H. Cotton and T. A. </a:t>
            </a:r>
            <a:r>
              <a:rPr lang="en-GB" sz="700" dirty="0" err="1"/>
              <a:t>Kwembe</a:t>
            </a:r>
            <a:r>
              <a:rPr lang="en-GB" sz="700" dirty="0"/>
              <a:t>, ‘Using Data Analytics to Forecast Violent Crime’, in 2021 International Conference on Computational Science and Computational Intelligence (CSCI), Las Vegas, NV, USA: IEEE, Dec. 2021, pp. 301–304. </a:t>
            </a:r>
            <a:r>
              <a:rPr lang="en-GB" sz="700" dirty="0" err="1"/>
              <a:t>doi</a:t>
            </a:r>
            <a:r>
              <a:rPr lang="en-GB" sz="700" dirty="0"/>
              <a:t>: 10.1109/CSCI54926.2021.00122. Available: </a:t>
            </a:r>
            <a:r>
              <a:rPr lang="en-GB" sz="700" dirty="0">
                <a:hlinkClick r:id="rId7"/>
              </a:rPr>
              <a:t>https://ieeexplore.ieee.org/abstract/document/9799253</a:t>
            </a:r>
            <a:r>
              <a:rPr lang="en-GB" sz="700" dirty="0"/>
              <a:t>. Accessed: Oct. 5, 2025.</a:t>
            </a:r>
          </a:p>
          <a:p>
            <a:r>
              <a:rPr lang="en-GB" sz="700" dirty="0"/>
              <a:t>[7] T. M. </a:t>
            </a:r>
            <a:r>
              <a:rPr lang="en-GB" sz="700" dirty="0" err="1"/>
              <a:t>Chettier</a:t>
            </a:r>
            <a:r>
              <a:rPr lang="en-GB" sz="700" dirty="0"/>
              <a:t> and V. A. K. </a:t>
            </a:r>
            <a:r>
              <a:rPr lang="en-GB" sz="700" dirty="0" err="1"/>
              <a:t>Boyina</a:t>
            </a:r>
            <a:r>
              <a:rPr lang="en-GB" sz="700" dirty="0"/>
              <a:t>, ‘Integrating Machine Learning with </a:t>
            </a:r>
            <a:r>
              <a:rPr lang="en-GB" sz="700" dirty="0" err="1"/>
              <a:t>Fullstack</a:t>
            </a:r>
            <a:r>
              <a:rPr lang="en-GB" sz="700" dirty="0"/>
              <a:t> Development Using ML.NET’, 2025. Available: </a:t>
            </a:r>
            <a:r>
              <a:rPr lang="en-GB" sz="700" dirty="0">
                <a:hlinkClick r:id="rId8"/>
              </a:rPr>
              <a:t>https://www.researchgate.net/profile/Thiyagarajan-Mani-Chettier/publication/390300770_Integrating_Machine_Learning_with_Fullstack_Development_Using_MLNET/links/67e8136695231d5ba59f3ad1/Integrating-Machine-Learning-with-Fullstack-Development-Using-MLNET.pdf</a:t>
            </a:r>
            <a:r>
              <a:rPr lang="en-GB" sz="700" dirty="0"/>
              <a:t>. Accessed: Nov. 3, 2025.</a:t>
            </a:r>
          </a:p>
          <a:p>
            <a:r>
              <a:rPr lang="en-GB" sz="700" dirty="0"/>
              <a:t>[8] Z. Dong and Z. Zhang, ‘Enhancing Bloodstain Analysis Through AI-Based Segmentation: Leveraging Segment Anything Model for Crime Scene Investigation’, 2023, </a:t>
            </a:r>
            <a:r>
              <a:rPr lang="en-GB" sz="700" dirty="0" err="1"/>
              <a:t>arXiv</a:t>
            </a:r>
            <a:r>
              <a:rPr lang="en-GB" sz="700" dirty="0"/>
              <a:t>. </a:t>
            </a:r>
            <a:r>
              <a:rPr lang="en-GB" sz="700" dirty="0" err="1"/>
              <a:t>doi</a:t>
            </a:r>
            <a:r>
              <a:rPr lang="en-GB" sz="700" dirty="0"/>
              <a:t>: 10.48550/ARXIV.2308.13979. Available at: </a:t>
            </a:r>
            <a:r>
              <a:rPr lang="en-GB" sz="700" dirty="0">
                <a:hlinkClick r:id="rId9"/>
              </a:rPr>
              <a:t>https://arxiv.org/abs/2308.13979</a:t>
            </a:r>
            <a:r>
              <a:rPr lang="en-GB" sz="700" dirty="0"/>
              <a:t>. Accessed: Nov. 4, 2025.</a:t>
            </a:r>
          </a:p>
          <a:p>
            <a:r>
              <a:rPr lang="en-GB" sz="700" dirty="0"/>
              <a:t>[9] MBA in Business Analytics, Southern New Hampshire University, New Hampshire USA, M. Akter, S. P. </a:t>
            </a:r>
            <a:r>
              <a:rPr lang="en-GB" sz="700" dirty="0" err="1"/>
              <a:t>Kudapa</a:t>
            </a:r>
            <a:r>
              <a:rPr lang="en-GB" sz="700" dirty="0"/>
              <a:t>, and Stevens Institute of Technology, New Jersey, USA, ‘A COMPARATIVE ANALYSIS OF ARTIFICIAL INTELLIGENCE-INTEGRATED BI DASHBOARDS FOR REAL-TIME DECISION SUPPORT IN OPERATIONS’, IJSIR, vol. 05, no. 02, pp. 158–191, June 2024, </a:t>
            </a:r>
            <a:r>
              <a:rPr lang="en-GB" sz="700" dirty="0" err="1"/>
              <a:t>doi</a:t>
            </a:r>
            <a:r>
              <a:rPr lang="en-GB" sz="700" dirty="0"/>
              <a:t>: 10.63125/47jjv310. Available: </a:t>
            </a:r>
            <a:r>
              <a:rPr lang="en-GB" sz="700" dirty="0">
                <a:hlinkClick r:id="rId10"/>
              </a:rPr>
              <a:t>https://www.academia.edu/144590984/A_COMPARATIVE_ANALYSIS_OF_ARTIFICIAL_INTELLIGENCE_INTEGRATED_BI_DASHBOARDS_FOR_REAL_TIME_DECISION_SUPPORT_IN_OPERATIONS</a:t>
            </a:r>
            <a:r>
              <a:rPr lang="en-GB" sz="700" dirty="0"/>
              <a:t>. Accessed: Nov. 5, 2025.</a:t>
            </a:r>
          </a:p>
          <a:p>
            <a:r>
              <a:rPr lang="en-GB" sz="700" dirty="0"/>
              <a:t>[10] DATA.POLICE.UK. [Online]. Available: </a:t>
            </a:r>
            <a:r>
              <a:rPr lang="en-GB" sz="700" dirty="0">
                <a:hlinkClick r:id="rId11"/>
              </a:rPr>
              <a:t>https://data.police.uk/data/</a:t>
            </a:r>
            <a:r>
              <a:rPr lang="en-GB" sz="700" dirty="0"/>
              <a:t>. Accessed: Jul.16, 2025.</a:t>
            </a:r>
          </a:p>
          <a:p>
            <a:r>
              <a:rPr lang="en-GB" sz="700" dirty="0"/>
              <a:t>[11] T. </a:t>
            </a:r>
            <a:r>
              <a:rPr lang="en-GB" sz="700" dirty="0" err="1"/>
              <a:t>Achimba</a:t>
            </a:r>
            <a:r>
              <a:rPr lang="en-GB" sz="700" dirty="0"/>
              <a:t>, O. K. </a:t>
            </a:r>
            <a:r>
              <a:rPr lang="en-GB" sz="700" dirty="0" err="1"/>
              <a:t>Akinyokun</a:t>
            </a:r>
            <a:r>
              <a:rPr lang="en-GB" sz="700" dirty="0"/>
              <a:t>, S. </a:t>
            </a:r>
            <a:r>
              <a:rPr lang="en-GB" sz="700" dirty="0" err="1"/>
              <a:t>Agber</a:t>
            </a:r>
            <a:r>
              <a:rPr lang="en-GB" sz="700" dirty="0"/>
              <a:t>, K. Usman, G. </a:t>
            </a:r>
            <a:r>
              <a:rPr lang="en-GB" sz="700" dirty="0" err="1"/>
              <a:t>Ateata</a:t>
            </a:r>
            <a:r>
              <a:rPr lang="en-GB" sz="700" dirty="0"/>
              <a:t>, and S. U. </a:t>
            </a:r>
            <a:r>
              <a:rPr lang="en-GB" sz="700" dirty="0" err="1"/>
              <a:t>Otor</a:t>
            </a:r>
            <a:r>
              <a:rPr lang="en-GB" sz="700" dirty="0"/>
              <a:t>, ‘A Robust Object Detection Model for Real-Time Surveillance and Crime Detection in Public Spaces’, in 2024 IEEE 5th International Conference on Electro-Computing Technologies for Humanity (NIGERCON), Ado Ekiti, Nigeria: IEEE, Nov. 2024, pp. 1–5. </a:t>
            </a:r>
            <a:r>
              <a:rPr lang="en-GB" sz="700" dirty="0" err="1"/>
              <a:t>doi</a:t>
            </a:r>
            <a:r>
              <a:rPr lang="en-GB" sz="700" dirty="0"/>
              <a:t>: 10.1109/NIGERCON62786.2024.10927077. Available: </a:t>
            </a:r>
            <a:r>
              <a:rPr lang="en-GB" sz="700" dirty="0">
                <a:hlinkClick r:id="rId12"/>
              </a:rPr>
              <a:t>https://ieeexplore.ieee.org/abstract/document/10927077</a:t>
            </a:r>
            <a:r>
              <a:rPr lang="en-GB" sz="700" dirty="0"/>
              <a:t>. Accessed: Aug. 19, 2025.</a:t>
            </a:r>
          </a:p>
          <a:p>
            <a:r>
              <a:rPr lang="en-GB" sz="700" dirty="0"/>
              <a:t>[12] S. </a:t>
            </a:r>
            <a:r>
              <a:rPr lang="en-GB" sz="700" dirty="0" err="1"/>
              <a:t>Muvva</a:t>
            </a:r>
            <a:r>
              <a:rPr lang="en-GB" sz="700" dirty="0"/>
              <a:t>, ‘Ethical AI and Responsible Data Engineering: A Framework for Bias Mitigation and Privacy Preservation in Large-Scale Data Pipelines’, IJSREM, vol. 09, no. 01, pp. 1–8, Jan. 2025, </a:t>
            </a:r>
            <a:r>
              <a:rPr lang="en-GB" sz="700" dirty="0" err="1"/>
              <a:t>doi</a:t>
            </a:r>
            <a:r>
              <a:rPr lang="en-GB" sz="700" dirty="0"/>
              <a:t>: 10.55041/IJSREM10633. Available: </a:t>
            </a:r>
            <a:r>
              <a:rPr lang="en-GB" sz="700" dirty="0">
                <a:hlinkClick r:id="rId13"/>
              </a:rPr>
              <a:t>https://www.researchgate.net/profile/Sainath-Muvva/publication/388332736_Ethical_AI_and_Responsible_Data_Engineering_A_Framework_for_Bias_Mitigation_and_Privacy_Preservation_in_Large-Scale_Data_Pipelines/links/67b7a71c645ef274a48aa90f/Ethical-AI-and-Responsible-Data-Engineering-A-Framework-for-Bias-Mitigation-and-Privacy-Preservation-in-Large-Scale-Data-Pipelines.pdf</a:t>
            </a:r>
            <a:r>
              <a:rPr lang="en-GB" sz="700" dirty="0"/>
              <a:t>. Accessed: Nov. 2, 2025.</a:t>
            </a:r>
          </a:p>
          <a:p>
            <a:r>
              <a:rPr lang="en-GB" sz="700" dirty="0"/>
              <a:t>[13] V. </a:t>
            </a:r>
            <a:r>
              <a:rPr lang="en-GB" sz="700" dirty="0" err="1"/>
              <a:t>Vakkuri</a:t>
            </a:r>
            <a:r>
              <a:rPr lang="en-GB" sz="700" dirty="0"/>
              <a:t> and P. Abrahamsson, ‘The Key Concepts of Ethics of Artificial Intelligence’, in 2018 IEEE International Conference on Engineering, Technology and Innovation (ICE/ITMC), Stuttgart: IEEE, June 2018, pp. 1–6. </a:t>
            </a:r>
            <a:r>
              <a:rPr lang="en-GB" sz="700" dirty="0" err="1"/>
              <a:t>doi</a:t>
            </a:r>
            <a:r>
              <a:rPr lang="en-GB" sz="700" dirty="0"/>
              <a:t>: 10.1109/ICE.2018.8436265. Available: </a:t>
            </a:r>
            <a:r>
              <a:rPr lang="en-GB" sz="700" dirty="0">
                <a:hlinkClick r:id="rId14"/>
              </a:rPr>
              <a:t>https://ieeexplore.ieee.org/document/8436265</a:t>
            </a:r>
            <a:r>
              <a:rPr lang="en-GB" sz="700" dirty="0"/>
              <a:t>. Accessed: Aug. 9, 2025.</a:t>
            </a:r>
          </a:p>
          <a:p>
            <a:r>
              <a:rPr lang="en-GB" sz="700" dirty="0"/>
              <a:t>[14] J. T. Croker, ‘Facial Recognition Technology by the Metropolitan Police Service’. Available: </a:t>
            </a:r>
            <a:r>
              <a:rPr lang="en-GB" sz="700" dirty="0">
                <a:hlinkClick r:id="rId15"/>
              </a:rPr>
              <a:t>https://ora.ox.ac.uk/objects/uuid:fae58b36-9ab6-4186-8ba5-7fa6bb8c106d/files/r9306t074v</a:t>
            </a:r>
            <a:r>
              <a:rPr lang="en-GB" sz="700" dirty="0"/>
              <a:t>. Accessed: Oct. 17, 2025.</a:t>
            </a:r>
          </a:p>
          <a:p>
            <a:r>
              <a:rPr lang="en-GB" sz="700" dirty="0"/>
              <a:t>[15] M. </a:t>
            </a:r>
            <a:r>
              <a:rPr lang="en-GB" sz="700" dirty="0" err="1"/>
              <a:t>d’Aquin</a:t>
            </a:r>
            <a:r>
              <a:rPr lang="en-GB" sz="700" dirty="0"/>
              <a:t>, P. </a:t>
            </a:r>
            <a:r>
              <a:rPr lang="en-GB" sz="700" dirty="0" err="1"/>
              <a:t>Troullinou</a:t>
            </a:r>
            <a:r>
              <a:rPr lang="en-GB" sz="700" dirty="0"/>
              <a:t>, N. E. O’Connor, A. Cullen, G. Faller, and L. Holden, ‘Towards an “Ethics by Design” Methodology for AI Research Projects’, in Proceedings of the 2018 AAAI/ACM Conference on AI, Ethics, and Society, New Orleans LA USA: ACM, Dec. 2018, pp. 54–59. </a:t>
            </a:r>
            <a:r>
              <a:rPr lang="en-GB" sz="700" dirty="0" err="1"/>
              <a:t>doi</a:t>
            </a:r>
            <a:r>
              <a:rPr lang="en-GB" sz="700" dirty="0"/>
              <a:t>: 10.1145/3278721.3278765. Available: </a:t>
            </a:r>
            <a:r>
              <a:rPr lang="en-GB" sz="700" dirty="0">
                <a:hlinkClick r:id="rId16"/>
              </a:rPr>
              <a:t>https://dl.acm.org/doi/abs/10.1145/3278721.3278765</a:t>
            </a:r>
            <a:r>
              <a:rPr lang="en-GB" sz="700" dirty="0"/>
              <a:t>. Accessed: Oct. 27, 2025</a:t>
            </a:r>
          </a:p>
          <a:p>
            <a:r>
              <a:rPr lang="en-GB" sz="700" dirty="0"/>
              <a:t>[16] M. Hussain, ‘YOLO-v1 to YOLO-v8, the Rise of YOLO and Its Complementary Nature toward Digital Manufacturing and Industrial Defect Detection’, Machines, vol. 11, no. 7, p. 677, June 2023, </a:t>
            </a:r>
            <a:r>
              <a:rPr lang="en-GB" sz="700" dirty="0" err="1"/>
              <a:t>doi</a:t>
            </a:r>
            <a:r>
              <a:rPr lang="en-GB" sz="700" dirty="0"/>
              <a:t>: 10.3390/machines11070677. Available: </a:t>
            </a:r>
            <a:r>
              <a:rPr lang="en-GB" sz="700" dirty="0">
                <a:hlinkClick r:id="rId17"/>
              </a:rPr>
              <a:t>https://www.mdpi.com/2075-1702/11/7/677</a:t>
            </a:r>
            <a:r>
              <a:rPr lang="en-GB" sz="700" dirty="0"/>
              <a:t>. Accessed: Sep. 13, 2025.</a:t>
            </a:r>
          </a:p>
          <a:p>
            <a:r>
              <a:rPr lang="en-GB" sz="700" dirty="0"/>
              <a:t>[17] Explore </a:t>
            </a:r>
            <a:r>
              <a:rPr lang="en-GB" sz="700" dirty="0" err="1"/>
              <a:t>Ultralytics</a:t>
            </a:r>
            <a:r>
              <a:rPr lang="en-GB" sz="700" dirty="0"/>
              <a:t> YOLOv8. A computer vision model architecture for detection, classification, segmentation, and more. [Online]. Available: </a:t>
            </a:r>
            <a:r>
              <a:rPr lang="en-GB" sz="700" dirty="0">
                <a:hlinkClick r:id="rId18"/>
              </a:rPr>
              <a:t>https://yolov8.com/</a:t>
            </a:r>
            <a:r>
              <a:rPr lang="en-GB" sz="700" dirty="0"/>
              <a:t>. Accessed: Dec. 17, 2025.</a:t>
            </a:r>
          </a:p>
          <a:p>
            <a:r>
              <a:rPr lang="en-GB" sz="700" dirty="0"/>
              <a:t>[18] Xiangyu Zhu, Zhen Lei, Xiaoming Liu, </a:t>
            </a:r>
            <a:r>
              <a:rPr lang="en-GB" sz="700" dirty="0" err="1"/>
              <a:t>Hailin</a:t>
            </a:r>
            <a:r>
              <a:rPr lang="en-GB" sz="700" dirty="0"/>
              <a:t> Shi, and Stan Z. Li, “AFLW2000-3D Dataset – Supplementary Material for ‘Face Alignment Across Large Poses: A 3D Solution’,” CBSR, Institute of Automation, Chinese Academy of Sciences. [Online]. Available: </a:t>
            </a:r>
            <a:r>
              <a:rPr lang="en-GB" sz="700" dirty="0">
                <a:hlinkClick r:id="rId19"/>
              </a:rPr>
              <a:t>http://www.cbsr.ia.ac.cn/users/xiangyuzhu/projects/3DDFA/main.htm</a:t>
            </a:r>
            <a:r>
              <a:rPr lang="en-GB" sz="700" dirty="0"/>
              <a:t>. Accessed: Jul. 13, 2025.</a:t>
            </a:r>
          </a:p>
          <a:p>
            <a:r>
              <a:rPr lang="en-GB" sz="700" dirty="0"/>
              <a:t>[19] A. V. Savin, V. A. Sablina, and M. B. Nikiforov, ‘Comparison of Facial Landmark Detection Methods for Micro-Expressions Analysis’, in 2021 10th Mediterranean Conference on Embedded Computing (MECO), Budva, Montenegro: IEEE, June 2021, pp. 1–4. </a:t>
            </a:r>
            <a:r>
              <a:rPr lang="en-GB" sz="700" dirty="0" err="1"/>
              <a:t>doi</a:t>
            </a:r>
            <a:r>
              <a:rPr lang="en-GB" sz="700" dirty="0"/>
              <a:t>: 10.1109/MECO52532.2021.9460191. Available: </a:t>
            </a:r>
            <a:r>
              <a:rPr lang="en-GB" sz="700" dirty="0">
                <a:hlinkClick r:id="rId20"/>
              </a:rPr>
              <a:t>https://ieeexplore.ieee.org/abstract/document/9460191</a:t>
            </a:r>
            <a:r>
              <a:rPr lang="en-GB" sz="700" dirty="0"/>
              <a:t>. Accessed: Aug. 28, 2025.</a:t>
            </a:r>
          </a:p>
          <a:p>
            <a:r>
              <a:rPr lang="en-GB" sz="700" dirty="0"/>
              <a:t>[20] F. </a:t>
            </a:r>
            <a:r>
              <a:rPr lang="en-GB" sz="700" dirty="0" err="1"/>
              <a:t>Farahnakian</a:t>
            </a:r>
            <a:r>
              <a:rPr lang="en-GB" sz="700" dirty="0"/>
              <a:t>, J. Heikkonen, and P. Jafarzadeh, Eds, Deep learning and computer vision in remote sensing-II. Basel Beijing Wuhan Barcelona Belgrade Novi Sad Cluj Manchester: MDPI - Multidisciplinary Digital Publishing Institute$, 2023. </a:t>
            </a:r>
            <a:r>
              <a:rPr lang="en-GB" sz="700" dirty="0" err="1"/>
              <a:t>doi</a:t>
            </a:r>
            <a:r>
              <a:rPr lang="en-GB" sz="700" dirty="0"/>
              <a:t>: 10.3390/books978-3-0365-9365-4. Available: https://librarysearch.uwtsd.ac.uk/discovery/fulldisplay?docid=cdi_oapen_doabooks_128789&amp;context=PC&amp;vid=44WHELF_UWTSD:44WHELF_UWTSD_VU1&amp;lang=en&amp;search_scope=Search_ELEC&amp;adaptor=Primo%20Central&amp;tab=Everything&amp;query=any,contains,Landmark%20detection%20methods&amp;facet=rtype,include,books&amp;offset=0. </a:t>
            </a:r>
            <a:r>
              <a:rPr lang="en-GB" sz="700" dirty="0">
                <a:hlinkClick r:id="rId21"/>
              </a:rPr>
              <a:t>https://directory.doabooks.org/handle/20.500.12854/128789</a:t>
            </a:r>
            <a:r>
              <a:rPr lang="en-GB" sz="700" dirty="0"/>
              <a:t>. Accessed: Sep. 21, 2025.</a:t>
            </a:r>
          </a:p>
        </p:txBody>
      </p:sp>
    </p:spTree>
    <p:extLst>
      <p:ext uri="{BB962C8B-B14F-4D97-AF65-F5344CB8AC3E}">
        <p14:creationId xmlns:p14="http://schemas.microsoft.com/office/powerpoint/2010/main" val="261679639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CB72074-9B35-2DD2-CD82-08CAD499DE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35B64C7-84C5-EF68-619C-B2C252FE2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7E451C-5268-BE55-3134-E07D7C5FFC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D1210A-CC28-2E6E-F020-ACCBBF064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909" y="1153572"/>
            <a:ext cx="3656325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14. References (continue)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7AECE01E-F0B4-8C0E-7A00-0A616C85D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5F96B9-289F-7E10-6FB5-44B8470CD4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700" dirty="0"/>
              <a:t>[21] FLAME, “DECA Data Repository,” GitHub. [Online]. Available: </a:t>
            </a:r>
            <a:r>
              <a:rPr lang="en-GB" sz="700" dirty="0">
                <a:hlinkClick r:id="rId2"/>
              </a:rPr>
              <a:t>https://github.com/yfeng95/DECA/tree/master/data</a:t>
            </a:r>
            <a:r>
              <a:rPr lang="en-GB" sz="700" dirty="0"/>
              <a:t>. Accessed: Jul. 5, 2025.</a:t>
            </a:r>
          </a:p>
          <a:p>
            <a:r>
              <a:rPr lang="en-GB" sz="700" dirty="0"/>
              <a:t>[22] T. Li, T. </a:t>
            </a:r>
            <a:r>
              <a:rPr lang="en-GB" sz="700" dirty="0" err="1"/>
              <a:t>Bolkart</a:t>
            </a:r>
            <a:r>
              <a:rPr lang="en-GB" sz="700" dirty="0"/>
              <a:t>, M. J. Black, H. Li, and J. Romero, ‘Learning a model of facial shape and expression from 4D scans’, ACM Trans. Graph., vol. 36, no. 6, pp. 1–17, Dec. 2017, </a:t>
            </a:r>
            <a:r>
              <a:rPr lang="en-GB" sz="700" dirty="0" err="1"/>
              <a:t>doi</a:t>
            </a:r>
            <a:r>
              <a:rPr lang="en-GB" sz="700" dirty="0"/>
              <a:t>: 10.1145/3130800.3130813. Available: </a:t>
            </a:r>
            <a:r>
              <a:rPr lang="en-GB" sz="700" dirty="0">
                <a:hlinkClick r:id="rId3"/>
              </a:rPr>
              <a:t>https://flame.is.tue.mpg.de/index.html</a:t>
            </a:r>
            <a:r>
              <a:rPr lang="en-GB" sz="700" dirty="0"/>
              <a:t>. Accessed: Jul. 12, 2025.</a:t>
            </a:r>
          </a:p>
          <a:p>
            <a:r>
              <a:rPr lang="en-GB" sz="700" dirty="0"/>
              <a:t>[23] </a:t>
            </a:r>
            <a:r>
              <a:rPr lang="en-GB" sz="700" dirty="0" err="1"/>
              <a:t>FaceScrub</a:t>
            </a:r>
            <a:r>
              <a:rPr lang="en-GB" sz="700" dirty="0"/>
              <a:t>. [Online]. Available: </a:t>
            </a:r>
            <a:r>
              <a:rPr lang="en-GB" sz="700" dirty="0">
                <a:hlinkClick r:id="rId4"/>
              </a:rPr>
              <a:t>https://www.kaggle.com/datasets/rajnishe/facescrub-full</a:t>
            </a:r>
            <a:r>
              <a:rPr lang="en-GB" sz="700" dirty="0"/>
              <a:t>. Accessed: Jul. 14, 2025.</a:t>
            </a:r>
          </a:p>
          <a:p>
            <a:r>
              <a:rPr lang="en-GB" sz="700" dirty="0"/>
              <a:t>[24] M. G. </a:t>
            </a:r>
            <a:r>
              <a:rPr lang="en-GB" sz="700" dirty="0" err="1"/>
              <a:t>Xibilia</a:t>
            </a:r>
            <a:r>
              <a:rPr lang="en-GB" sz="700" dirty="0"/>
              <a:t> and S. Graziani, Eds, Innovative Topologies and Algorithms for Neural Networks. Basel, Switzerland: MDPI - Multidisciplinary Digital Publishing Institute, 2021. Available: https://librarysearch.uwtsd.ac.uk/discovery/fulldisplay?docid=cdi_oapen_doabooks_68541&amp;context=PC&amp;vid=44WHELF_UWTSD:44WHELF_UWTSD_VU1&amp;lang=en&amp;search_scope=Search_ELEC&amp;adaptor=Primo%20Central&amp;tab=Everything&amp;query=any,contains,Deep%20facial%20recognition%20and%20embeddings&amp;facet=rtype,include,books&amp;offset=0 </a:t>
            </a:r>
            <a:r>
              <a:rPr lang="en-GB" sz="700" dirty="0">
                <a:hlinkClick r:id="rId5"/>
              </a:rPr>
              <a:t>https://directory.doabooks.org/handle/20.500.12854/68541</a:t>
            </a:r>
            <a:r>
              <a:rPr lang="en-GB" sz="700" dirty="0"/>
              <a:t>. Accessed: Sep. 23, 2025.</a:t>
            </a:r>
          </a:p>
          <a:p>
            <a:r>
              <a:rPr lang="en-GB" sz="700" dirty="0"/>
              <a:t>[25] W. Liu, Y. Wen, Z. Yu, M. Li, B. Raj, and L. Song, ‘</a:t>
            </a:r>
            <a:r>
              <a:rPr lang="en-GB" sz="700" dirty="0" err="1"/>
              <a:t>SphereFace</a:t>
            </a:r>
            <a:r>
              <a:rPr lang="en-GB" sz="700" dirty="0"/>
              <a:t>: Deep Hypersphere Embedding for Face Recognition’, 2017, </a:t>
            </a:r>
            <a:r>
              <a:rPr lang="en-GB" sz="700" dirty="0" err="1"/>
              <a:t>arXiv</a:t>
            </a:r>
            <a:r>
              <a:rPr lang="en-GB" sz="700" dirty="0"/>
              <a:t>. </a:t>
            </a:r>
            <a:r>
              <a:rPr lang="en-GB" sz="700" dirty="0" err="1"/>
              <a:t>doi</a:t>
            </a:r>
            <a:r>
              <a:rPr lang="en-GB" sz="700" dirty="0"/>
              <a:t>: 10.48550/ARXIV.1704.08063. Available: </a:t>
            </a:r>
            <a:r>
              <a:rPr lang="en-GB" sz="700" dirty="0">
                <a:hlinkClick r:id="rId6"/>
              </a:rPr>
              <a:t>https://arxiv.org/abs/1704.08063v4</a:t>
            </a:r>
            <a:r>
              <a:rPr lang="en-GB" sz="700" dirty="0"/>
              <a:t>. Accessed: Sep. 25, 2025.</a:t>
            </a:r>
          </a:p>
          <a:p>
            <a:r>
              <a:rPr lang="en-GB" sz="700" dirty="0"/>
              <a:t>[26] N. F. Bernich, ‘Design and Analysis of Facial Recognition Algorithms for Home Monitoring’. Available: </a:t>
            </a:r>
            <a:r>
              <a:rPr lang="en-GB" sz="700" dirty="0">
                <a:hlinkClick r:id="rId7"/>
              </a:rPr>
              <a:t>https://scholars.unh.edu/cgi/viewcontent.cgi?article=1923&amp;context=honors</a:t>
            </a:r>
            <a:r>
              <a:rPr lang="en-GB" sz="700" dirty="0"/>
              <a:t>. Accessed: Sep. 29, 2025.</a:t>
            </a:r>
          </a:p>
          <a:p>
            <a:r>
              <a:rPr lang="en-GB" sz="700" dirty="0"/>
              <a:t>[27] </a:t>
            </a:r>
            <a:r>
              <a:rPr lang="en-GB" sz="700" dirty="0" err="1"/>
              <a:t>Munawarah</a:t>
            </a:r>
            <a:r>
              <a:rPr lang="en-GB" sz="700" dirty="0"/>
              <a:t>, T. F. Abidin, and K. Muchtar, ‘Performance Analysis of Face Verification through the Decision Fusion using Several Face Recognition Models’, in 2023 Eighth International Conference on Informatics and Computing (ICIC), Manado, Indonesia: IEEE, Dec. 2023, pp. 1–6. </a:t>
            </a:r>
            <a:r>
              <a:rPr lang="en-GB" sz="700" dirty="0" err="1"/>
              <a:t>doi</a:t>
            </a:r>
            <a:r>
              <a:rPr lang="en-GB" sz="700" dirty="0"/>
              <a:t>: 10.1109/ICIC60109.2023.10381943. Available: </a:t>
            </a:r>
            <a:r>
              <a:rPr lang="en-GB" sz="700" dirty="0">
                <a:hlinkClick r:id="rId8"/>
              </a:rPr>
              <a:t>https://ieeexplore.ieee.org/abstract/document/10381943</a:t>
            </a:r>
            <a:r>
              <a:rPr lang="en-GB" sz="700" dirty="0"/>
              <a:t>. Accessed: Dec. 5, 2025.</a:t>
            </a:r>
          </a:p>
          <a:p>
            <a:r>
              <a:rPr lang="en-GB" sz="700" dirty="0"/>
              <a:t>[28] M. Turk, ‘Over twenty years of eigenfaces’, ACM Trans. Multimedia </a:t>
            </a:r>
            <a:r>
              <a:rPr lang="en-GB" sz="700" dirty="0" err="1"/>
              <a:t>Comput</a:t>
            </a:r>
            <a:r>
              <a:rPr lang="en-GB" sz="700" dirty="0"/>
              <a:t>. Commun. Appl., vol. 9, no. 1s, pp. 1–5, Oct. 2013, </a:t>
            </a:r>
            <a:r>
              <a:rPr lang="en-GB" sz="700" dirty="0" err="1"/>
              <a:t>doi</a:t>
            </a:r>
            <a:r>
              <a:rPr lang="en-GB" sz="700" dirty="0"/>
              <a:t>: 10.1145/2490824. Available: </a:t>
            </a:r>
            <a:r>
              <a:rPr lang="en-GB" sz="700" dirty="0">
                <a:hlinkClick r:id="rId9"/>
              </a:rPr>
              <a:t>https://dl.acm.org/doi/abs/10.1145/2490824</a:t>
            </a:r>
            <a:r>
              <a:rPr lang="en-GB" sz="700" dirty="0"/>
              <a:t>. Accessed: Aug. 23, 2025.</a:t>
            </a:r>
          </a:p>
          <a:p>
            <a:r>
              <a:rPr lang="en-GB" sz="700" dirty="0"/>
              <a:t>[29] J. C. L. Chai, T.-S. Ng, C.-Y. Low, J. Park, and A. B. J. Teoh, ‘Recognizability Embedding Enhancement for Very Low-Resolution Face Recognition and Quality Estimation’, 2023, </a:t>
            </a:r>
            <a:r>
              <a:rPr lang="en-GB" sz="700" dirty="0" err="1"/>
              <a:t>arXiv</a:t>
            </a:r>
            <a:r>
              <a:rPr lang="en-GB" sz="700" dirty="0"/>
              <a:t>. </a:t>
            </a:r>
            <a:r>
              <a:rPr lang="en-GB" sz="700" dirty="0" err="1"/>
              <a:t>doi</a:t>
            </a:r>
            <a:r>
              <a:rPr lang="en-GB" sz="700" dirty="0"/>
              <a:t>: 10.48550/ARXIV.2304.10066. Available at: </a:t>
            </a:r>
            <a:r>
              <a:rPr lang="en-GB" sz="700" dirty="0">
                <a:hlinkClick r:id="rId10"/>
              </a:rPr>
              <a:t>https://arxiv.org/abs/2304.10066</a:t>
            </a:r>
            <a:r>
              <a:rPr lang="en-GB" sz="700" dirty="0"/>
              <a:t>. Accessed: Sep. 24, 2025.</a:t>
            </a:r>
          </a:p>
          <a:p>
            <a:r>
              <a:rPr lang="en-GB" sz="700" dirty="0"/>
              <a:t>[30] </a:t>
            </a:r>
            <a:r>
              <a:rPr lang="en-GB" sz="700" dirty="0" err="1"/>
              <a:t>DeepInsight</a:t>
            </a:r>
            <a:r>
              <a:rPr lang="en-GB" sz="700" dirty="0"/>
              <a:t>, “Buffalo Models (</a:t>
            </a:r>
            <a:r>
              <a:rPr lang="en-GB" sz="700" dirty="0" err="1"/>
              <a:t>InsightFace</a:t>
            </a:r>
            <a:r>
              <a:rPr lang="en-GB" sz="700" dirty="0"/>
              <a:t> Releases),” </a:t>
            </a:r>
            <a:r>
              <a:rPr lang="en-GB" sz="700" dirty="0" err="1"/>
              <a:t>Github</a:t>
            </a:r>
            <a:r>
              <a:rPr lang="en-GB" sz="700" dirty="0"/>
              <a:t>. [Online]. Available: </a:t>
            </a:r>
            <a:r>
              <a:rPr lang="en-GB" sz="700" dirty="0">
                <a:hlinkClick r:id="rId11"/>
              </a:rPr>
              <a:t>https://github.com/deepinsight/insightface/releases</a:t>
            </a:r>
            <a:r>
              <a:rPr lang="en-GB" sz="700" dirty="0"/>
              <a:t>. Accessed: Dec. 17, 2025.</a:t>
            </a:r>
          </a:p>
          <a:p>
            <a:r>
              <a:rPr lang="en-GB" sz="700" dirty="0"/>
              <a:t>[31] D. Cook, R. Weir, and L. Humphreys, ‘Improving police recorded crime data for domestic violence and abuse through natural language processing’, Front. </a:t>
            </a:r>
            <a:r>
              <a:rPr lang="en-GB" sz="700" dirty="0" err="1"/>
              <a:t>Sociol</a:t>
            </a:r>
            <a:r>
              <a:rPr lang="en-GB" sz="700" dirty="0"/>
              <a:t>., vol. 10, p. 1686632, Nov. 2025, </a:t>
            </a:r>
            <a:r>
              <a:rPr lang="en-GB" sz="700" dirty="0" err="1"/>
              <a:t>doi</a:t>
            </a:r>
            <a:r>
              <a:rPr lang="en-GB" sz="700" dirty="0"/>
              <a:t>: 10.3389/fsoc.2025.1686632. Available: </a:t>
            </a:r>
            <a:r>
              <a:rPr lang="en-GB" sz="700" dirty="0">
                <a:hlinkClick r:id="rId12"/>
              </a:rPr>
              <a:t>https://pmc.ncbi.nlm.nih.gov/articles/PMC12682816/</a:t>
            </a:r>
            <a:r>
              <a:rPr lang="en-GB" sz="700" dirty="0"/>
              <a:t>. Accessed: Dec. 8, 2025.</a:t>
            </a:r>
          </a:p>
          <a:p>
            <a:r>
              <a:rPr lang="en-GB" sz="700" dirty="0"/>
              <a:t>[32] H. Cotton and T. A. </a:t>
            </a:r>
            <a:r>
              <a:rPr lang="en-GB" sz="700" dirty="0" err="1"/>
              <a:t>Kwembe</a:t>
            </a:r>
            <a:r>
              <a:rPr lang="en-GB" sz="700" dirty="0"/>
              <a:t>, ‘Using Data Analytics to Forecast Violent Crime’, in 2021 International Conference on Computational Science and Computational Intelligence (CSCI), Las Vegas, NV, USA: IEEE, Dec. 2021, pp. 301–304. </a:t>
            </a:r>
            <a:r>
              <a:rPr lang="en-GB" sz="700" dirty="0" err="1"/>
              <a:t>doi</a:t>
            </a:r>
            <a:r>
              <a:rPr lang="en-GB" sz="700" dirty="0"/>
              <a:t>: 10.1109/CSCI54926.2021.00122. Available: </a:t>
            </a:r>
            <a:r>
              <a:rPr lang="en-GB" sz="700" dirty="0">
                <a:hlinkClick r:id="rId13"/>
              </a:rPr>
              <a:t>https://ieeexplore.ieee.org/abstract/document/9799253</a:t>
            </a:r>
            <a:r>
              <a:rPr lang="en-GB" sz="700" dirty="0"/>
              <a:t>. Accessed: Oct. 5, 2025.</a:t>
            </a:r>
          </a:p>
          <a:p>
            <a:r>
              <a:rPr lang="en-GB" sz="700" dirty="0"/>
              <a:t>[33] W. L. Perry, Predictive policing: the role of crime forecasting in law enforcement operations. Santa Monica, CA: RAND, 2013. Available: https://librarysearch.uwtsd.ac.uk/discovery/fulldisplay?docid=alma99100240174502421&amp;context=L&amp;vid=44WHELF_UWTSD:44WHELF_UWTSD_VU1&amp;lang=en&amp;search_scope=Search_ELEC&amp;adaptor=Local%20Search%20Engine&amp;tab=Everything&amp;query=any,contains,Crime%20data%20analytics%20and%20forecasting&amp;facet=rtype,include,books&amp;offset=0 </a:t>
            </a:r>
            <a:r>
              <a:rPr lang="en-GB" sz="700" dirty="0">
                <a:hlinkClick r:id="rId14"/>
              </a:rPr>
              <a:t>https://www.jstor.org/stable/10.7249/j.ctt4cgdcz</a:t>
            </a:r>
            <a:r>
              <a:rPr lang="en-GB" sz="700" dirty="0"/>
              <a:t>. Accessed: Oct. 6, 2025.</a:t>
            </a:r>
          </a:p>
          <a:p>
            <a:r>
              <a:rPr lang="en-GB" sz="700" dirty="0"/>
              <a:t>[34] D. J.-L. Lee et al., ‘Lux: Always-on Visualization Recommendations for Exploratory </a:t>
            </a:r>
            <a:r>
              <a:rPr lang="en-GB" sz="700" dirty="0" err="1"/>
              <a:t>Dataframe</a:t>
            </a:r>
            <a:r>
              <a:rPr lang="en-GB" sz="700" dirty="0"/>
              <a:t> Workflows’, 2021, </a:t>
            </a:r>
            <a:r>
              <a:rPr lang="en-GB" sz="700" dirty="0" err="1"/>
              <a:t>arXiv</a:t>
            </a:r>
            <a:r>
              <a:rPr lang="en-GB" sz="700" dirty="0"/>
              <a:t>. </a:t>
            </a:r>
            <a:r>
              <a:rPr lang="en-GB" sz="700" dirty="0" err="1"/>
              <a:t>doi</a:t>
            </a:r>
            <a:r>
              <a:rPr lang="en-GB" sz="700" dirty="0"/>
              <a:t>: 10.48550/ARXIV.2105.00121. Available at: </a:t>
            </a:r>
            <a:r>
              <a:rPr lang="en-GB" sz="700" dirty="0">
                <a:hlinkClick r:id="rId15"/>
              </a:rPr>
              <a:t>https://arxiv.org/abs/2105.00121</a:t>
            </a:r>
            <a:r>
              <a:rPr lang="en-GB" sz="700" dirty="0"/>
              <a:t>. Accessed: Dec. 9, 2025.</a:t>
            </a:r>
          </a:p>
          <a:p>
            <a:r>
              <a:rPr lang="en-GB" sz="700" dirty="0"/>
              <a:t>[35] E. Armah and L. A. </a:t>
            </a:r>
            <a:r>
              <a:rPr lang="en-GB" sz="700" dirty="0" err="1"/>
              <a:t>Bannning</a:t>
            </a:r>
            <a:r>
              <a:rPr lang="en-GB" sz="700" dirty="0"/>
              <a:t>, ‘Towards a Proactive Autoscaling Framework for Data Stream Processing at the Edge using GRU and Transfer Learning’, 2025, </a:t>
            </a:r>
            <a:r>
              <a:rPr lang="en-GB" sz="700" dirty="0" err="1"/>
              <a:t>arXiv</a:t>
            </a:r>
            <a:r>
              <a:rPr lang="en-GB" sz="700" dirty="0"/>
              <a:t>. </a:t>
            </a:r>
            <a:r>
              <a:rPr lang="en-GB" sz="700" dirty="0" err="1"/>
              <a:t>doi</a:t>
            </a:r>
            <a:r>
              <a:rPr lang="en-GB" sz="700" dirty="0"/>
              <a:t>: 10.48550/ARXIV.2507.14597. Available: </a:t>
            </a:r>
            <a:r>
              <a:rPr lang="en-GB" sz="700" dirty="0">
                <a:hlinkClick r:id="rId16"/>
              </a:rPr>
              <a:t>https://arxiv.org/pdf/2507.14597</a:t>
            </a:r>
            <a:r>
              <a:rPr lang="en-GB" sz="700" dirty="0"/>
              <a:t>. Accessed: Dec. 10, 2025.</a:t>
            </a:r>
          </a:p>
          <a:p>
            <a:r>
              <a:rPr lang="en-GB" sz="700" dirty="0"/>
              <a:t>[36] H. Köhler and S. Link, ‘SQL Schema Design: Foundations, Normal Forms, and Normalization’, in Proceedings of the 2016 International Conference on Management of Data, San Francisco California USA: ACM, June 2016, pp. 267–279. </a:t>
            </a:r>
            <a:r>
              <a:rPr lang="en-GB" sz="700" dirty="0" err="1"/>
              <a:t>doi</a:t>
            </a:r>
            <a:r>
              <a:rPr lang="en-GB" sz="700" dirty="0"/>
              <a:t>: 10.1145/2882903.2915239. Available: </a:t>
            </a:r>
            <a:r>
              <a:rPr lang="en-GB" sz="700" dirty="0">
                <a:hlinkClick r:id="rId17"/>
              </a:rPr>
              <a:t>https://dl.acm.org/doi/abs/10.1145/2882903.2915239</a:t>
            </a:r>
            <a:r>
              <a:rPr lang="en-GB" sz="700" dirty="0"/>
              <a:t>. Accessed: Dec. 11, 2025.</a:t>
            </a:r>
          </a:p>
          <a:p>
            <a:r>
              <a:rPr lang="en-GB" sz="700" dirty="0"/>
              <a:t>[37] N. Qazi, B. L. W. Wong, N. </a:t>
            </a:r>
            <a:r>
              <a:rPr lang="en-GB" sz="700" dirty="0" err="1"/>
              <a:t>Kodagoda</a:t>
            </a:r>
            <a:r>
              <a:rPr lang="en-GB" sz="700" dirty="0"/>
              <a:t>, and R. Adderley, ‘Associative search through Formal Concept Analysis in Criminal Intelligence Analysis’, in 2016 IEEE International Conference on Systems, Man, and Cybernetics (SMC), Budapest, Hungary: IEEE, Oct. 2016, pp. 001917–001922. </a:t>
            </a:r>
            <a:r>
              <a:rPr lang="en-GB" sz="700" dirty="0" err="1"/>
              <a:t>doi</a:t>
            </a:r>
            <a:r>
              <a:rPr lang="en-GB" sz="700" dirty="0"/>
              <a:t>: 10.1109/SMC.2016.7844519. Available: </a:t>
            </a:r>
            <a:r>
              <a:rPr lang="en-GB" sz="700" dirty="0">
                <a:hlinkClick r:id="rId18"/>
              </a:rPr>
              <a:t>https://ieeexplore.ieee.org/abstract/document/7844519</a:t>
            </a:r>
            <a:r>
              <a:rPr lang="en-GB" sz="700" dirty="0"/>
              <a:t>. Accessed: Dec. 13, 2025.</a:t>
            </a:r>
          </a:p>
          <a:p>
            <a:r>
              <a:rPr lang="en-GB" sz="700" dirty="0"/>
              <a:t>[38] M. Bar-Sinai, L. Sweeney, and M. </a:t>
            </a:r>
            <a:r>
              <a:rPr lang="en-GB" sz="700" dirty="0" err="1"/>
              <a:t>Crosas</a:t>
            </a:r>
            <a:r>
              <a:rPr lang="en-GB" sz="700" dirty="0"/>
              <a:t>, ‘</a:t>
            </a:r>
            <a:r>
              <a:rPr lang="en-GB" sz="700" dirty="0" err="1"/>
              <a:t>DataTags</a:t>
            </a:r>
            <a:r>
              <a:rPr lang="en-GB" sz="700" dirty="0"/>
              <a:t>, Data Handling Policy Spaces and the Tags Language’, in 2016 IEEE Security and Privacy Workshops (SPW), San Jose, CA: IEEE, May 2016, pp. 1–8. </a:t>
            </a:r>
            <a:r>
              <a:rPr lang="en-GB" sz="700" dirty="0" err="1"/>
              <a:t>doi</a:t>
            </a:r>
            <a:r>
              <a:rPr lang="en-GB" sz="700" dirty="0"/>
              <a:t>: 10.1109/SPW.2016.11. Available: </a:t>
            </a:r>
            <a:r>
              <a:rPr lang="en-GB" sz="700" dirty="0">
                <a:hlinkClick r:id="rId19"/>
              </a:rPr>
              <a:t>https://ieeexplore.ieee.org/abstract/document/7527746</a:t>
            </a:r>
            <a:r>
              <a:rPr lang="en-GB" sz="700" dirty="0"/>
              <a:t>. Accessed. Dec. 15, 2025.</a:t>
            </a:r>
          </a:p>
          <a:p>
            <a:r>
              <a:rPr lang="en-GB" sz="700" dirty="0"/>
              <a:t>[39] R. Colman, ‘“POLICE FACIAL RECOGNITION IN PROGRESS”: THE CONSTRUCTION OF THE NOTION OF ACCURACY IN THE LIVE FACIAL RECOGNITION TECHNOLOGY USED BY THE MET POLICE IN LONDON’. Available: </a:t>
            </a:r>
            <a:r>
              <a:rPr lang="en-GB" sz="700" dirty="0">
                <a:hlinkClick r:id="rId20"/>
              </a:rPr>
              <a:t>https://www.lse.ac.uk/media-and-communications/assets/documents/research/msc-dissertations/2020/255-Colman.pdf</a:t>
            </a:r>
            <a:r>
              <a:rPr lang="en-GB" sz="700" dirty="0"/>
              <a:t>. Accessed: Oct. 23, 2025.</a:t>
            </a:r>
          </a:p>
        </p:txBody>
      </p:sp>
    </p:spTree>
    <p:extLst>
      <p:ext uri="{BB962C8B-B14F-4D97-AF65-F5344CB8AC3E}">
        <p14:creationId xmlns:p14="http://schemas.microsoft.com/office/powerpoint/2010/main" val="333698192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Question mark against red wall">
            <a:extLst>
              <a:ext uri="{FF2B5EF4-FFF2-40B4-BE49-F238E27FC236}">
                <a16:creationId xmlns:a16="http://schemas.microsoft.com/office/drawing/2014/main" id="{0D993ADB-5C39-7A6C-1FCC-410980A0964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b="702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56793E7-5282-5601-A90E-15E1D4F6FA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0" y="965200"/>
            <a:ext cx="10261600" cy="3564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150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Q&amp;A?</a:t>
            </a:r>
          </a:p>
        </p:txBody>
      </p:sp>
    </p:spTree>
    <p:extLst>
      <p:ext uri="{BB962C8B-B14F-4D97-AF65-F5344CB8AC3E}">
        <p14:creationId xmlns:p14="http://schemas.microsoft.com/office/powerpoint/2010/main" val="36943844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1107</TotalTime>
  <Words>5345</Words>
  <Application>Microsoft Office PowerPoint</Application>
  <PresentationFormat>Widescreen</PresentationFormat>
  <Paragraphs>169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Aptos</vt:lpstr>
      <vt:lpstr>Aptos Display</vt:lpstr>
      <vt:lpstr>Arial</vt:lpstr>
      <vt:lpstr>Calibri</vt:lpstr>
      <vt:lpstr>Office Theme</vt:lpstr>
      <vt:lpstr>University of Wales Trinity Saint David, Birmingham</vt:lpstr>
      <vt:lpstr>Table of contents</vt:lpstr>
      <vt:lpstr>1. Motivation and Problem Why this project?</vt:lpstr>
      <vt:lpstr>2. Research Aim and Objectives</vt:lpstr>
      <vt:lpstr>3. End-to-End System Overview</vt:lpstr>
      <vt:lpstr>4. Facial Analytics Pipeline</vt:lpstr>
      <vt:lpstr>5. Datasets and Crime Data</vt:lpstr>
      <vt:lpstr>6. Model Training Setup</vt:lpstr>
      <vt:lpstr>7. Landmark and 3-D Reconstruction Results</vt:lpstr>
      <vt:lpstr>8. Recognition Performance and Robustness</vt:lpstr>
      <vt:lpstr>9. Buffalo Baseline Comparison</vt:lpstr>
      <vt:lpstr>10. Crime Analytics and Forecasting</vt:lpstr>
      <vt:lpstr>11. End-to-End Case Study (Dashboard)</vt:lpstr>
      <vt:lpstr>12. Governance, DPIA and Bias Monitoring</vt:lpstr>
      <vt:lpstr>13. Conclusions and Future Work</vt:lpstr>
      <vt:lpstr>14. References</vt:lpstr>
      <vt:lpstr>14. References (continue)</vt:lpstr>
      <vt:lpstr>Q&amp;A?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Cristian Paraschiv (2026077)</dc:creator>
  <cp:lastModifiedBy>Cristian Paraschiv (2026077)</cp:lastModifiedBy>
  <cp:revision>107</cp:revision>
  <dcterms:created xsi:type="dcterms:W3CDTF">2026-01-04T16:24:34Z</dcterms:created>
  <dcterms:modified xsi:type="dcterms:W3CDTF">2026-01-06T02:51:39Z</dcterms:modified>
</cp:coreProperties>
</file>