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8"/>
  </p:notesMasterIdLst>
  <p:sldIdLst>
    <p:sldId id="273"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ED2"/>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922" autoAdjust="0"/>
  </p:normalViewPr>
  <p:slideViewPr>
    <p:cSldViewPr snapToGrid="0">
      <p:cViewPr varScale="1">
        <p:scale>
          <a:sx n="84" d="100"/>
          <a:sy n="84" d="100"/>
        </p:scale>
        <p:origin x="96" y="1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D5B828-57CB-4C3E-AC5E-88357CD5202F}"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DB4BD6-59E5-4FA7-A296-1AE86DA82B9C}" type="slidenum">
              <a:rPr lang="en-GB" smtClean="0"/>
              <a:t>‹#›</a:t>
            </a:fld>
            <a:endParaRPr lang="en-GB"/>
          </a:p>
        </p:txBody>
      </p:sp>
    </p:spTree>
    <p:extLst>
      <p:ext uri="{BB962C8B-B14F-4D97-AF65-F5344CB8AC3E}">
        <p14:creationId xmlns:p14="http://schemas.microsoft.com/office/powerpoint/2010/main" val="328995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will deal with the effects of cardiovascular diseases, such as stroke and diabetes, on the circulatory system. It investigates prevalence, care of the patient care approach, and system operation. Knowing these conditions and their physiological impact, the healthcare professionals can design an effective intervention to improve patient outcomes and mortality related to cardiovascular diseases in the UK.</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2</a:t>
            </a:fld>
            <a:endParaRPr lang="en-GB"/>
          </a:p>
        </p:txBody>
      </p:sp>
    </p:spTree>
    <p:extLst>
      <p:ext uri="{BB962C8B-B14F-4D97-AF65-F5344CB8AC3E}">
        <p14:creationId xmlns:p14="http://schemas.microsoft.com/office/powerpoint/2010/main" val="474723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circulatory, respiratory systems, endocrine and nervous systems interrelate with each other to ensure homeostasis. Cardiovascular diseases or diabetes interfere with oxygen delivery, transportation of nutrients and metabolism in the cell, worsening the functioning of the organs and the general stability of the physiological state. The knowledge of these interdependencies reveals the systemic effects of circulatory dysfunction and provides a reliable approach to the management of a patient.</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3</a:t>
            </a:fld>
            <a:endParaRPr lang="en-GB"/>
          </a:p>
        </p:txBody>
      </p:sp>
    </p:spTree>
    <p:extLst>
      <p:ext uri="{BB962C8B-B14F-4D97-AF65-F5344CB8AC3E}">
        <p14:creationId xmlns:p14="http://schemas.microsoft.com/office/powerpoint/2010/main" val="594046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circulatory system is comprised of the heart, arteries, veins, capillaries and blood. It guarantees the presence of oxygen and nutrients, the elimination of waste, and homeostasis. Gas exchange and nutrient distribution take place in pulmonary and systemic circles, whereas directional blood flow is ensured by valves and arterial elasticity support the stable perfusion of tissues and homeostasis in general.</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4</a:t>
            </a:fld>
            <a:endParaRPr lang="en-GB"/>
          </a:p>
        </p:txBody>
      </p:sp>
    </p:spTree>
    <p:extLst>
      <p:ext uri="{BB962C8B-B14F-4D97-AF65-F5344CB8AC3E}">
        <p14:creationId xmlns:p14="http://schemas.microsoft.com/office/powerpoint/2010/main" val="334342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CVDs directly impair the work of the circulatory system and influence the flow of blood and the quality of vessels. Stroke leads to poor cerebral perfusion, and diabetes destroys vascular walls. Reduced circulation predisposes individuals to hypertension, heart failure, and multi-organ problems, which underscores the need to monitor and take care of the vascular problems so as to avoid serious systemic consequences.</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5</a:t>
            </a:fld>
            <a:endParaRPr lang="en-GB"/>
          </a:p>
        </p:txBody>
      </p:sp>
    </p:spTree>
    <p:extLst>
      <p:ext uri="{BB962C8B-B14F-4D97-AF65-F5344CB8AC3E}">
        <p14:creationId xmlns:p14="http://schemas.microsoft.com/office/powerpoint/2010/main" val="3491834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Atherosclerosis is the deposition of plaque on the walls of the arteries, making them less elastic and sluggish. This elevates the work of the heart, elevates blood pressure and increases the chances of stroke and coronary artery disease. Heart-related and circulatory diseases affect more than 7.6 million of the UK, which indicates the occurrence and impact of such a pathological factor on health.</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6</a:t>
            </a:fld>
            <a:endParaRPr lang="en-GB"/>
          </a:p>
        </p:txBody>
      </p:sp>
    </p:spTree>
    <p:extLst>
      <p:ext uri="{BB962C8B-B14F-4D97-AF65-F5344CB8AC3E}">
        <p14:creationId xmlns:p14="http://schemas.microsoft.com/office/powerpoint/2010/main" val="174503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stroke is a situation where the cerebral arteries are obstructed or ruptured, which denies the brain tissue of oxygen. This causes neurological impairments, cognitive impairments and tissue degeneration. In the UK, the number of individuals who suffer strokes is approximately 100,000 each year. Circulatory abnormalities due to stroke have a substantial impact on long-term recovery and patient autonomy,  and in need of immediate and prolonged clinical treatment.</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7</a:t>
            </a:fld>
            <a:endParaRPr lang="en-GB"/>
          </a:p>
        </p:txBody>
      </p:sp>
    </p:spTree>
    <p:extLst>
      <p:ext uri="{BB962C8B-B14F-4D97-AF65-F5344CB8AC3E}">
        <p14:creationId xmlns:p14="http://schemas.microsoft.com/office/powerpoint/2010/main" val="2702145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Diabetes mellitus results in long-term high blood sugar levels, which harm blood vessels and affect the circulatory system. Endothelial dysfunction decreases elasticity, impairs tissue oxygenation and facilitates vascular inflammation. The 4.3 million patients with diabetes in the UK put the patients at risk of atherosclerosis, hypertension, and peripheral vascular diseases, the systemic effects of chronic high blood glucose.</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8</a:t>
            </a:fld>
            <a:endParaRPr lang="en-GB"/>
          </a:p>
        </p:txBody>
      </p:sp>
    </p:spTree>
    <p:extLst>
      <p:ext uri="{BB962C8B-B14F-4D97-AF65-F5344CB8AC3E}">
        <p14:creationId xmlns:p14="http://schemas.microsoft.com/office/powerpoint/2010/main" val="3080295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fictitious patient, Mr J, is a 58-year-old male patient with a sedentary lifestyle and unhealthy diet who is based in Manchester. His BMI stands at 31.2, which makes him clinically obese. He is a Type 2 diabetic patient with partially controlled hypertension, which puts him at high risk of cardiovascular conditions and needs individual healthcare planning.</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9</a:t>
            </a:fld>
            <a:endParaRPr lang="en-GB"/>
          </a:p>
        </p:txBody>
      </p:sp>
    </p:spTree>
    <p:extLst>
      <p:ext uri="{BB962C8B-B14F-4D97-AF65-F5344CB8AC3E}">
        <p14:creationId xmlns:p14="http://schemas.microsoft.com/office/powerpoint/2010/main" val="1620760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Excessive weight, high blood pressure, and insulin resistance are caused by the absence of physical activity, an unhealthy diet, and chronic stress. These are lifestyle conditions that stimulate the formation of plaque, deteriorate circulation, and increase the risk of cardiovascular. According to NHS data, a quarter of the adult population is over the recommended calorie intake, which indicates the prevalence of lifestyle impact on the cardiovascular health outcomes in the UK.</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10</a:t>
            </a:fld>
            <a:endParaRPr lang="en-GB"/>
          </a:p>
        </p:txBody>
      </p:sp>
    </p:spTree>
    <p:extLst>
      <p:ext uri="{BB962C8B-B14F-4D97-AF65-F5344CB8AC3E}">
        <p14:creationId xmlns:p14="http://schemas.microsoft.com/office/powerpoint/2010/main" val="5863599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Uncontrolled diabetes, sedentary behaviour, obesity and chronic hypertension are also known to predispose to atherosclerosis, stroke and heart disease. Additionally, the prevalence rate of overweight and obesity in adults in the UK is approximately 64% which illustrates the emotional importance of such risk factors at the population level. To avoid the progression of the disease, care strategies should deal with lifestyle, metabolic control, and cardiovascular protection.</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11</a:t>
            </a:fld>
            <a:endParaRPr lang="en-GB"/>
          </a:p>
        </p:txBody>
      </p:sp>
    </p:spTree>
    <p:extLst>
      <p:ext uri="{BB962C8B-B14F-4D97-AF65-F5344CB8AC3E}">
        <p14:creationId xmlns:p14="http://schemas.microsoft.com/office/powerpoint/2010/main" val="231416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Encourage a low-calorie diet and the intake of fibre, fruits, and lean protein, as well as daily physical exercise of 30 minutes. Timely intervention is achieved by frequent checking of blood pressure and glucose levels, and cardiovascular health is ensured by eliminating smoking and reducing alcohol consumption. These are evidence-based practices that are informed by NHS and NICE guidelines and lead to improved patient adherence and the overall disease management outcome.</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12</a:t>
            </a:fld>
            <a:endParaRPr lang="en-GB"/>
          </a:p>
        </p:txBody>
      </p:sp>
    </p:spTree>
    <p:extLst>
      <p:ext uri="{BB962C8B-B14F-4D97-AF65-F5344CB8AC3E}">
        <p14:creationId xmlns:p14="http://schemas.microsoft.com/office/powerpoint/2010/main" val="35784679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vital signs, such as blood pressure and glucose, are monitored, thus giving a proper determination of the status of the patient. Care plans are to be risk-factor and lifestyle personalised. Effective communication enhances compliance with treatment, whereas ethical practice entails the need to respect autonomy, confidentiality, and informed consent in interventions, and patient rights should be respected throughout the treatment.</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13</a:t>
            </a:fld>
            <a:endParaRPr lang="en-GB"/>
          </a:p>
        </p:txBody>
      </p:sp>
    </p:spTree>
    <p:extLst>
      <p:ext uri="{BB962C8B-B14F-4D97-AF65-F5344CB8AC3E}">
        <p14:creationId xmlns:p14="http://schemas.microsoft.com/office/powerpoint/2010/main" val="6353965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Cardiovascular diseases (stroke and diabetes) require continuous monitoring, personalised care and lifestyle change. This is achieved through early diagnosis, ethical practice, and involvement of the multidisciplinary team, which enhances outcomes, reduces complication rates, and quality of life of the patient, as well as care delivery in accordance with the UK national healthcare standards of safe and effective practice.</a:t>
            </a:r>
          </a:p>
          <a:p>
            <a:endParaRPr lang="en-GB" dirty="0"/>
          </a:p>
        </p:txBody>
      </p:sp>
      <p:sp>
        <p:nvSpPr>
          <p:cNvPr id="4" name="Slide Number Placeholder 3"/>
          <p:cNvSpPr>
            <a:spLocks noGrp="1"/>
          </p:cNvSpPr>
          <p:nvPr>
            <p:ph type="sldNum" sz="quarter" idx="5"/>
          </p:nvPr>
        </p:nvSpPr>
        <p:spPr/>
        <p:txBody>
          <a:bodyPr/>
          <a:lstStyle/>
          <a:p>
            <a:fld id="{29DB4BD6-59E5-4FA7-A296-1AE86DA82B9C}" type="slidenum">
              <a:rPr lang="en-GB" smtClean="0"/>
              <a:t>14</a:t>
            </a:fld>
            <a:endParaRPr lang="en-GB"/>
          </a:p>
        </p:txBody>
      </p:sp>
    </p:spTree>
    <p:extLst>
      <p:ext uri="{BB962C8B-B14F-4D97-AF65-F5344CB8AC3E}">
        <p14:creationId xmlns:p14="http://schemas.microsoft.com/office/powerpoint/2010/main" val="29222811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1C7F69D-43A1-45C6-9C1A-1BD79384626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16668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C7F69D-43A1-45C6-9C1A-1BD79384626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2282342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C7F69D-43A1-45C6-9C1A-1BD79384626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23026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1C7F69D-43A1-45C6-9C1A-1BD793846266}"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2845274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1C7F69D-43A1-45C6-9C1A-1BD793846266}"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3244883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1C7F69D-43A1-45C6-9C1A-1BD793846266}" type="datetimeFigureOut">
              <a:rPr lang="en-GB" smtClean="0"/>
              <a:t>14/11/2025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1438279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C7F69D-43A1-45C6-9C1A-1BD793846266}" type="datetimeFigureOut">
              <a:rPr lang="en-GB" smtClean="0"/>
              <a:t>14/11/2025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1007682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1C7F69D-43A1-45C6-9C1A-1BD793846266}"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3402684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91C7F69D-43A1-45C6-9C1A-1BD793846266}" type="datetimeFigureOut">
              <a:rPr lang="en-GB" smtClean="0"/>
              <a:t>14/11/2025</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404439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1C7F69D-43A1-45C6-9C1A-1BD793846266}"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3190447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91C7F69D-43A1-45C6-9C1A-1BD79384626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3707534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91C7F69D-43A1-45C6-9C1A-1BD793846266}" type="datetimeFigureOut">
              <a:rPr lang="en-GB" smtClean="0"/>
              <a:t>14/11/2025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2051998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C7F69D-43A1-45C6-9C1A-1BD79384626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22624611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C7F69D-43A1-45C6-9C1A-1BD79384626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E12E99-E7FD-4DEF-BC45-F7A68AE83132}" type="slidenum">
              <a:rPr lang="en-GB" smtClean="0"/>
              <a:t>‹#›</a:t>
            </a:fld>
            <a:endParaRPr lang="en-GB"/>
          </a:p>
        </p:txBody>
      </p:sp>
    </p:spTree>
    <p:extLst>
      <p:ext uri="{BB962C8B-B14F-4D97-AF65-F5344CB8AC3E}">
        <p14:creationId xmlns:p14="http://schemas.microsoft.com/office/powerpoint/2010/main" val="272675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91C7F69D-43A1-45C6-9C1A-1BD793846266}" type="datetimeFigureOut">
              <a:rPr lang="en-GB" smtClean="0"/>
              <a:t>14/11/2025</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DE12E99-E7FD-4DEF-BC45-F7A68AE83132}" type="slidenum">
              <a:rPr lang="en-GB" smtClean="0"/>
              <a:t>‹#›</a:t>
            </a:fld>
            <a:endParaRPr lang="en-GB"/>
          </a:p>
        </p:txBody>
      </p:sp>
    </p:spTree>
    <p:extLst>
      <p:ext uri="{BB962C8B-B14F-4D97-AF65-F5344CB8AC3E}">
        <p14:creationId xmlns:p14="http://schemas.microsoft.com/office/powerpoint/2010/main" val="453859708"/>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4.jpe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5.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79B55-DEFD-A8F2-A93F-5FFD74D9C349}"/>
              </a:ext>
            </a:extLst>
          </p:cNvPr>
          <p:cNvSpPr>
            <a:spLocks noGrp="1"/>
          </p:cNvSpPr>
          <p:nvPr>
            <p:ph type="title"/>
          </p:nvPr>
        </p:nvSpPr>
        <p:spPr>
          <a:xfrm>
            <a:off x="809999" y="1965662"/>
            <a:ext cx="10561418" cy="2926676"/>
          </a:xfrm>
        </p:spPr>
        <p:txBody>
          <a:bodyPr/>
          <a:lstStyle/>
          <a:p>
            <a:pPr algn="ctr"/>
            <a:r>
              <a:rPr lang="en-GB" sz="2400" dirty="0">
                <a:latin typeface="Times New Roman" panose="02020603050405020304" pitchFamily="18" charset="0"/>
                <a:cs typeface="Times New Roman" panose="02020603050405020304" pitchFamily="18" charset="0"/>
              </a:rPr>
              <a:t>Student’s name: </a:t>
            </a:r>
            <a:r>
              <a:rPr lang="en-GB" sz="2400" b="0" dirty="0">
                <a:latin typeface="Times New Roman" panose="02020603050405020304" pitchFamily="18" charset="0"/>
                <a:cs typeface="Times New Roman" panose="02020603050405020304" pitchFamily="18" charset="0"/>
              </a:rPr>
              <a:t>Kouadio Affoue Denise</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Student number:2412968</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Lecturer's name: </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Module code: </a:t>
            </a:r>
            <a:r>
              <a:rPr lang="en-GB" sz="2400" b="0" dirty="0">
                <a:latin typeface="Times New Roman" panose="02020603050405020304" pitchFamily="18" charset="0"/>
                <a:cs typeface="Times New Roman" panose="02020603050405020304" pitchFamily="18" charset="0"/>
              </a:rPr>
              <a:t>BMHP5023</a:t>
            </a:r>
            <a:br>
              <a:rPr lang="en-GB" sz="3200" b="0" dirty="0">
                <a:latin typeface="Times New Roman" panose="02020603050405020304" pitchFamily="18" charset="0"/>
                <a:cs typeface="Times New Roman" panose="02020603050405020304" pitchFamily="18" charset="0"/>
              </a:rPr>
            </a:br>
            <a:br>
              <a:rPr lang="en-GB" sz="3200" b="0" dirty="0">
                <a:latin typeface="Times New Roman" panose="02020603050405020304" pitchFamily="18" charset="0"/>
                <a:cs typeface="Times New Roman" panose="02020603050405020304" pitchFamily="18" charset="0"/>
              </a:rPr>
            </a:br>
            <a:r>
              <a:rPr lang="en-GB" sz="4000" b="1" dirty="0">
                <a:effectLst/>
                <a:latin typeface="Times New Roman" panose="02020603050405020304" pitchFamily="18" charset="0"/>
                <a:ea typeface="Calibri" panose="020F0502020204030204" pitchFamily="34" charset="0"/>
                <a:cs typeface="Arial" panose="020B0604020202020204" pitchFamily="34" charset="0"/>
              </a:rPr>
              <a:t>Component 2: Presentation (PowerPoint with Voice-Over)</a:t>
            </a:r>
            <a:endParaRPr lang="en-GB" sz="3200" b="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4466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7520E-558A-982D-0E42-C61BCD182D69}"/>
              </a:ext>
            </a:extLst>
          </p:cNvPr>
          <p:cNvSpPr>
            <a:spLocks noGrp="1"/>
          </p:cNvSpPr>
          <p:nvPr>
            <p:ph type="title"/>
          </p:nvPr>
        </p:nvSpPr>
        <p:spPr>
          <a:xfrm>
            <a:off x="810000" y="447188"/>
            <a:ext cx="10571998" cy="965052"/>
          </a:xfrm>
        </p:spPr>
        <p:txBody>
          <a:bodyPr/>
          <a:lstStyle/>
          <a:p>
            <a:r>
              <a:rPr lang="en-GB" dirty="0">
                <a:latin typeface="Times New Roman" panose="02020603050405020304" pitchFamily="18" charset="0"/>
                <a:cs typeface="Times New Roman" panose="02020603050405020304" pitchFamily="18" charset="0"/>
              </a:rPr>
              <a:t>Introduction</a:t>
            </a:r>
          </a:p>
        </p:txBody>
      </p:sp>
      <p:sp>
        <p:nvSpPr>
          <p:cNvPr id="5" name="TextBox 4">
            <a:extLst>
              <a:ext uri="{FF2B5EF4-FFF2-40B4-BE49-F238E27FC236}">
                <a16:creationId xmlns:a16="http://schemas.microsoft.com/office/drawing/2014/main" id="{46B73F94-DEA3-B484-5D86-7CCAB8EF6F00}"/>
              </a:ext>
            </a:extLst>
          </p:cNvPr>
          <p:cNvSpPr txBox="1"/>
          <p:nvPr/>
        </p:nvSpPr>
        <p:spPr>
          <a:xfrm>
            <a:off x="810000" y="2398082"/>
            <a:ext cx="6101080" cy="3785652"/>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2000" dirty="0">
                <a:effectLst/>
                <a:latin typeface="Times New Roman" panose="02020603050405020304" pitchFamily="18" charset="0"/>
                <a:ea typeface="Calibri" panose="020F0502020204030204" pitchFamily="34" charset="0"/>
                <a:cs typeface="Arial" panose="020B0604020202020204" pitchFamily="34" charset="0"/>
              </a:rPr>
              <a:t>The title of the presentation is “The Impact of Cardiovascular Diseases, Including Stroke and Diabetes, on the Circulatory System”.</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2000" dirty="0">
                <a:effectLst/>
                <a:latin typeface="Times New Roman" panose="02020603050405020304" pitchFamily="18" charset="0"/>
                <a:ea typeface="Calibri" panose="020F0502020204030204" pitchFamily="34" charset="0"/>
                <a:cs typeface="Arial" panose="020B0604020202020204" pitchFamily="34" charset="0"/>
              </a:rPr>
              <a:t>This presentation is aimed at discussing the effect of cardiovascular disorders on the functioning of the circulatory system and patient care.</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2000" dirty="0">
                <a:effectLst/>
                <a:latin typeface="Times New Roman" panose="02020603050405020304" pitchFamily="18" charset="0"/>
                <a:ea typeface="Calibri" panose="020F0502020204030204" pitchFamily="34" charset="0"/>
                <a:cs typeface="Arial" panose="020B0604020202020204" pitchFamily="34" charset="0"/>
              </a:rPr>
              <a:t>Almost one-fourth (27%) of all deaths in the UK each year are caused by cardiovascular diseases (British Heart Foundation, 2025).</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2000" dirty="0">
                <a:effectLst/>
                <a:latin typeface="Times New Roman" panose="02020603050405020304" pitchFamily="18" charset="0"/>
                <a:ea typeface="Calibri" panose="020F0502020204030204" pitchFamily="34" charset="0"/>
                <a:cs typeface="Arial" panose="020B0604020202020204" pitchFamily="34" charset="0"/>
              </a:rPr>
              <a:t>The circulatory system is a system of blood that involves the heart and vessels, which supplies oxygen and keeps physiological balance.</a:t>
            </a:r>
          </a:p>
        </p:txBody>
      </p:sp>
      <p:pic>
        <p:nvPicPr>
          <p:cNvPr id="7" name="Picture 6">
            <a:extLst>
              <a:ext uri="{FF2B5EF4-FFF2-40B4-BE49-F238E27FC236}">
                <a16:creationId xmlns:a16="http://schemas.microsoft.com/office/drawing/2014/main" id="{B86CF70B-F30E-2F8F-89A1-83A7F2603DC1}"/>
              </a:ext>
            </a:extLst>
          </p:cNvPr>
          <p:cNvPicPr>
            <a:picLocks noChangeAspect="1"/>
          </p:cNvPicPr>
          <p:nvPr/>
        </p:nvPicPr>
        <p:blipFill>
          <a:blip r:embed="rId5"/>
          <a:stretch>
            <a:fillRect/>
          </a:stretch>
        </p:blipFill>
        <p:spPr>
          <a:xfrm>
            <a:off x="7404756" y="2398082"/>
            <a:ext cx="3977242" cy="2876951"/>
          </a:xfrm>
          <a:prstGeom prst="rect">
            <a:avLst/>
          </a:prstGeom>
        </p:spPr>
      </p:pic>
      <p:sp>
        <p:nvSpPr>
          <p:cNvPr id="9" name="TextBox 8">
            <a:extLst>
              <a:ext uri="{FF2B5EF4-FFF2-40B4-BE49-F238E27FC236}">
                <a16:creationId xmlns:a16="http://schemas.microsoft.com/office/drawing/2014/main" id="{DE476C90-A43D-2BD2-2815-B0B85F7B9114}"/>
              </a:ext>
            </a:extLst>
          </p:cNvPr>
          <p:cNvSpPr txBox="1"/>
          <p:nvPr/>
        </p:nvSpPr>
        <p:spPr>
          <a:xfrm>
            <a:off x="7404756" y="5468350"/>
            <a:ext cx="3977242" cy="1208023"/>
          </a:xfrm>
          <a:prstGeom prst="rect">
            <a:avLst/>
          </a:prstGeom>
          <a:noFill/>
        </p:spPr>
        <p:txBody>
          <a:bodyPr wrap="square">
            <a:spAutoFit/>
          </a:bodyPr>
          <a:lstStyle/>
          <a:p>
            <a:pPr algn="ctr">
              <a:spcAft>
                <a:spcPts val="1500"/>
              </a:spcAft>
              <a:buNone/>
            </a:pPr>
            <a:r>
              <a:rPr lang="en-US" sz="1000" b="0" i="0" dirty="0">
                <a:effectLst/>
                <a:latin typeface="Times New Roman" panose="02020603050405020304" pitchFamily="18" charset="0"/>
                <a:cs typeface="Times New Roman" panose="02020603050405020304" pitchFamily="18" charset="0"/>
              </a:rPr>
              <a:t>Figure 1: Percentage of people with type 1 and type 2 diabetes that received 8 care processes, all ages, England, 15 months ending March 2018 to the 15 months ending March 2023</a:t>
            </a:r>
            <a:endParaRPr lang="en-GB" sz="1000" b="0" i="0" dirty="0">
              <a:effectLst/>
              <a:latin typeface="Times New Roman" panose="02020603050405020304" pitchFamily="18" charset="0"/>
              <a:cs typeface="Times New Roman" panose="02020603050405020304" pitchFamily="18" charset="0"/>
            </a:endParaRPr>
          </a:p>
          <a:p>
            <a:pPr algn="ctr">
              <a:spcAft>
                <a:spcPts val="1500"/>
              </a:spcAft>
              <a:buNone/>
            </a:pPr>
            <a:r>
              <a:rPr lang="en-GB" sz="1000" dirty="0">
                <a:latin typeface="Times New Roman" panose="02020603050405020304" pitchFamily="18" charset="0"/>
                <a:cs typeface="Times New Roman" panose="02020603050405020304" pitchFamily="18" charset="0"/>
              </a:rPr>
              <a:t>Source: https://www.gov.uk/government/statistics/cardiovascular-disease-and-diabetes-profiles-march-2024-update/cardiovascular-disease-and-diabetes-profiles-statistical-commentary?utm_source=chatgpt.com</a:t>
            </a:r>
            <a:endParaRPr lang="en-US" sz="1000" b="0" i="0" dirty="0">
              <a:effectLst/>
              <a:latin typeface="Times New Roman" panose="02020603050405020304" pitchFamily="18" charset="0"/>
              <a:cs typeface="Times New Roman" panose="02020603050405020304" pitchFamily="18" charset="0"/>
            </a:endParaRPr>
          </a:p>
        </p:txBody>
      </p:sp>
      <p:pic>
        <p:nvPicPr>
          <p:cNvPr id="13" name="Recorded Sound">
            <a:hlinkClick r:id="" action="ppaction://media"/>
            <a:extLst>
              <a:ext uri="{FF2B5EF4-FFF2-40B4-BE49-F238E27FC236}">
                <a16:creationId xmlns:a16="http://schemas.microsoft.com/office/drawing/2014/main" id="{9C45F338-00D5-A205-0FA9-F80238E207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43342504"/>
      </p:ext>
    </p:extLst>
  </p:cSld>
  <p:clrMapOvr>
    <a:masterClrMapping/>
  </p:clrMapOvr>
  <mc:AlternateContent xmlns:mc="http://schemas.openxmlformats.org/markup-compatibility/2006">
    <mc:Choice xmlns:p14="http://schemas.microsoft.com/office/powerpoint/2010/main" Requires="p14">
      <p:transition spd="slow" p14:dur="2000" advTm="61318"/>
    </mc:Choice>
    <mc:Fallback>
      <p:transition spd="slow" advTm="6131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C4836-9A14-C3A8-EB0D-AD5518BB36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8B0AC9-9C18-E3E0-EABD-1AE8669809CF}"/>
              </a:ext>
            </a:extLst>
          </p:cNvPr>
          <p:cNvSpPr>
            <a:spLocks noGrp="1"/>
          </p:cNvSpPr>
          <p:nvPr>
            <p:ph type="title"/>
          </p:nvPr>
        </p:nvSpPr>
        <p:spPr>
          <a:xfrm>
            <a:off x="810000" y="447188"/>
            <a:ext cx="10571998" cy="965052"/>
          </a:xfrm>
        </p:spPr>
        <p:txBody>
          <a:bodyPr/>
          <a:lstStyle/>
          <a:p>
            <a:r>
              <a:rPr lang="en-US" dirty="0">
                <a:latin typeface="Times New Roman" panose="02020603050405020304" pitchFamily="18" charset="0"/>
                <a:cs typeface="Times New Roman" panose="02020603050405020304" pitchFamily="18" charset="0"/>
              </a:rPr>
              <a:t>Knowledge and understanding of body functioning</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B2C5384A-DB3A-900B-9B99-2321DCD82F7B}"/>
              </a:ext>
            </a:extLst>
          </p:cNvPr>
          <p:cNvSpPr txBox="1"/>
          <p:nvPr/>
        </p:nvSpPr>
        <p:spPr>
          <a:xfrm>
            <a:off x="810000" y="2398082"/>
            <a:ext cx="6413760" cy="4093428"/>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human body is maintained by complex interactions among the organ systems through homeostasis, which maintains stability in the internal environment.</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circulatory, respiratory, endocrine and nervous systems are interdependent, with each one supplying nutrients, oxygen, hormonal control and regulation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Głombik</a:t>
            </a:r>
            <a:r>
              <a:rPr lang="en-US" sz="2000" dirty="0">
                <a:effectLst/>
                <a:latin typeface="Times New Roman" panose="02020603050405020304" pitchFamily="18" charset="0"/>
                <a:ea typeface="Calibri" panose="020F0502020204030204" pitchFamily="34" charset="0"/>
                <a:cs typeface="Arial" panose="020B0604020202020204" pitchFamily="34" charset="0"/>
              </a:rPr>
              <a:t> </a:t>
            </a:r>
            <a:r>
              <a:rPr lang="en-US" sz="2000" i="1" dirty="0">
                <a:effectLst/>
                <a:latin typeface="Times New Roman" panose="02020603050405020304" pitchFamily="18" charset="0"/>
                <a:ea typeface="Calibri" panose="020F0502020204030204" pitchFamily="34" charset="0"/>
                <a:cs typeface="Arial" panose="020B0604020202020204" pitchFamily="34" charset="0"/>
              </a:rPr>
              <a:t>et al</a:t>
            </a:r>
            <a:r>
              <a:rPr lang="en-US" sz="2000" dirty="0">
                <a:effectLst/>
                <a:latin typeface="Times New Roman" panose="02020603050405020304" pitchFamily="18" charset="0"/>
                <a:ea typeface="Calibri" panose="020F0502020204030204" pitchFamily="34" charset="0"/>
                <a:cs typeface="Arial" panose="020B0604020202020204" pitchFamily="34" charset="0"/>
              </a:rPr>
              <a:t>., 2021).</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Good blood flow keeps the metabolism of cells and elimination of waste, facilitating energy generation and the well-being of tissues throughout the body.</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A cardiovascular disease or diabetes leads to disruption of the circulatory efficiency, which results in impaired systemic oxygenation and organ performance.</a:t>
            </a:r>
          </a:p>
        </p:txBody>
      </p:sp>
      <p:pic>
        <p:nvPicPr>
          <p:cNvPr id="4" name="Picture 3">
            <a:extLst>
              <a:ext uri="{FF2B5EF4-FFF2-40B4-BE49-F238E27FC236}">
                <a16:creationId xmlns:a16="http://schemas.microsoft.com/office/drawing/2014/main" id="{3CC89BA6-6211-1B8D-1074-41CA9EF44EBF}"/>
              </a:ext>
            </a:extLst>
          </p:cNvPr>
          <p:cNvPicPr>
            <a:picLocks noChangeAspect="1"/>
          </p:cNvPicPr>
          <p:nvPr/>
        </p:nvPicPr>
        <p:blipFill>
          <a:blip r:embed="rId5"/>
          <a:stretch>
            <a:fillRect/>
          </a:stretch>
        </p:blipFill>
        <p:spPr>
          <a:xfrm>
            <a:off x="7810123" y="2493085"/>
            <a:ext cx="3571875" cy="2686050"/>
          </a:xfrm>
          <a:prstGeom prst="rect">
            <a:avLst/>
          </a:prstGeom>
        </p:spPr>
      </p:pic>
      <p:sp>
        <p:nvSpPr>
          <p:cNvPr id="7" name="TextBox 6">
            <a:extLst>
              <a:ext uri="{FF2B5EF4-FFF2-40B4-BE49-F238E27FC236}">
                <a16:creationId xmlns:a16="http://schemas.microsoft.com/office/drawing/2014/main" id="{EA2B3F6F-B689-3872-2451-D46E0881165C}"/>
              </a:ext>
            </a:extLst>
          </p:cNvPr>
          <p:cNvSpPr txBox="1"/>
          <p:nvPr/>
        </p:nvSpPr>
        <p:spPr>
          <a:xfrm>
            <a:off x="7810123" y="5440081"/>
            <a:ext cx="3571875" cy="861774"/>
          </a:xfrm>
          <a:prstGeom prst="rect">
            <a:avLst/>
          </a:prstGeom>
          <a:noFill/>
        </p:spPr>
        <p:txBody>
          <a:bodyPr wrap="square">
            <a:spAutoFit/>
          </a:bodyPr>
          <a:lstStyle/>
          <a:p>
            <a:pPr algn="ctr"/>
            <a:r>
              <a:rPr lang="en-US" sz="1000" dirty="0">
                <a:latin typeface="Times New Roman" panose="02020603050405020304" pitchFamily="18" charset="0"/>
                <a:cs typeface="Times New Roman" panose="02020603050405020304" pitchFamily="18" charset="0"/>
              </a:rPr>
              <a:t>Primary risk factors for developing cardiovascular disease</a:t>
            </a:r>
            <a:endParaRPr lang="en-GB" sz="1000" dirty="0">
              <a:latin typeface="Times New Roman" panose="02020603050405020304" pitchFamily="18" charset="0"/>
              <a:cs typeface="Times New Roman" panose="02020603050405020304" pitchFamily="18" charset="0"/>
            </a:endParaRPr>
          </a:p>
          <a:p>
            <a:pPr algn="ctr"/>
            <a:endParaRPr lang="en-GB" sz="1000" dirty="0">
              <a:latin typeface="Times New Roman" panose="02020603050405020304" pitchFamily="18" charset="0"/>
              <a:cs typeface="Times New Roman" panose="02020603050405020304" pitchFamily="18" charset="0"/>
            </a:endParaRPr>
          </a:p>
          <a:p>
            <a:pPr algn="ctr"/>
            <a:r>
              <a:rPr lang="en-GB" sz="1000" dirty="0">
                <a:latin typeface="Times New Roman" panose="02020603050405020304" pitchFamily="18" charset="0"/>
                <a:cs typeface="Times New Roman" panose="02020603050405020304" pitchFamily="18" charset="0"/>
              </a:rPr>
              <a:t>Source: https://www.researchgate.net/figure/Primary-risk-factors-for-developing-cardiovascular-disease-Created-in-BioRender-Kogan_fig1_394377145</a:t>
            </a:r>
          </a:p>
        </p:txBody>
      </p:sp>
      <p:pic>
        <p:nvPicPr>
          <p:cNvPr id="6" name="Recorded Sound">
            <a:hlinkClick r:id="" action="ppaction://media"/>
            <a:extLst>
              <a:ext uri="{FF2B5EF4-FFF2-40B4-BE49-F238E27FC236}">
                <a16:creationId xmlns:a16="http://schemas.microsoft.com/office/drawing/2014/main" id="{4D68EBE4-36D3-79DF-EE89-3E205DF668C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56663289"/>
      </p:ext>
    </p:extLst>
  </p:cSld>
  <p:clrMapOvr>
    <a:masterClrMapping/>
  </p:clrMapOvr>
  <mc:AlternateContent xmlns:mc="http://schemas.openxmlformats.org/markup-compatibility/2006">
    <mc:Choice xmlns:p14="http://schemas.microsoft.com/office/powerpoint/2010/main" Requires="p14">
      <p:transition spd="slow" p14:dur="2000" advTm="61640"/>
    </mc:Choice>
    <mc:Fallback>
      <p:transition spd="slow" advTm="61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64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7E3B19-E434-C398-E0DF-20B0A24452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907B1D-3043-EE04-21ED-B16832296167}"/>
              </a:ext>
            </a:extLst>
          </p:cNvPr>
          <p:cNvSpPr>
            <a:spLocks noGrp="1"/>
          </p:cNvSpPr>
          <p:nvPr>
            <p:ph type="title"/>
          </p:nvPr>
        </p:nvSpPr>
        <p:spPr>
          <a:xfrm>
            <a:off x="810000" y="447188"/>
            <a:ext cx="10571998" cy="965052"/>
          </a:xfrm>
        </p:spPr>
        <p:txBody>
          <a:bodyPr/>
          <a:lstStyle/>
          <a:p>
            <a:r>
              <a:rPr lang="en-US" dirty="0">
                <a:latin typeface="Times New Roman" panose="02020603050405020304" pitchFamily="18" charset="0"/>
                <a:cs typeface="Times New Roman" panose="02020603050405020304" pitchFamily="18" charset="0"/>
              </a:rPr>
              <a:t>Description of the relevant anatomy and physiology</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373BA58-1E51-BECF-3E47-F55F0F9C8E7F}"/>
              </a:ext>
            </a:extLst>
          </p:cNvPr>
          <p:cNvSpPr txBox="1"/>
          <p:nvPr/>
        </p:nvSpPr>
        <p:spPr>
          <a:xfrm>
            <a:off x="810000" y="2398082"/>
            <a:ext cx="6870960" cy="3785652"/>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circulatory system includes arteries</a:t>
            </a:r>
            <a:r>
              <a:rPr lang="en-US" sz="2000" dirty="0">
                <a:latin typeface="Times New Roman" panose="02020603050405020304" pitchFamily="18" charset="0"/>
                <a:ea typeface="Calibri" panose="020F0502020204030204" pitchFamily="34" charset="0"/>
                <a:cs typeface="Arial" panose="020B0604020202020204" pitchFamily="34" charset="0"/>
              </a:rPr>
              <a:t>, heart, veins and blood capillaries </a:t>
            </a:r>
            <a:r>
              <a:rPr lang="en-US" sz="2000" dirty="0">
                <a:effectLst/>
                <a:latin typeface="Times New Roman" panose="02020603050405020304" pitchFamily="18" charset="0"/>
                <a:ea typeface="Calibri" panose="020F0502020204030204" pitchFamily="34" charset="0"/>
                <a:cs typeface="Arial" panose="020B0604020202020204" pitchFamily="34" charset="0"/>
              </a:rPr>
              <a:t>which promotes the provision of nutrients and oxygen.</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heart is a muscular pump that pushes the oxygenated blood through the body system and deoxygenated blood to the lungs.</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Arteries and veins have a directional circulation of blood, and to control backflow, the valves provide support to both the compensatory pressure and the entire body (Butt, 2023).</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exchange of oxygen and distribution of nutrients in the body takes place through the pulmonary and systemic circuits to ensure the maintenance of a state of internal balance.</a:t>
            </a:r>
          </a:p>
        </p:txBody>
      </p:sp>
      <p:pic>
        <p:nvPicPr>
          <p:cNvPr id="4098" name="Picture 2" descr="3: A schematic overview of the cardiovascular system with the heart as... |  Download Scientific Diagram">
            <a:extLst>
              <a:ext uri="{FF2B5EF4-FFF2-40B4-BE49-F238E27FC236}">
                <a16:creationId xmlns:a16="http://schemas.microsoft.com/office/drawing/2014/main" id="{87B0636C-D942-1BF5-36F9-F76AAE78C9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66292" y="2398082"/>
            <a:ext cx="2715706" cy="27917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BDA774D-E4DE-0D86-F827-9942C607C17D}"/>
              </a:ext>
            </a:extLst>
          </p:cNvPr>
          <p:cNvSpPr txBox="1"/>
          <p:nvPr/>
        </p:nvSpPr>
        <p:spPr>
          <a:xfrm>
            <a:off x="8666292" y="5402603"/>
            <a:ext cx="2715706" cy="1323439"/>
          </a:xfrm>
          <a:prstGeom prst="rect">
            <a:avLst/>
          </a:prstGeom>
          <a:noFill/>
        </p:spPr>
        <p:txBody>
          <a:bodyPr wrap="square">
            <a:spAutoFit/>
          </a:bodyPr>
          <a:lstStyle/>
          <a:p>
            <a:pPr algn="ctr"/>
            <a:r>
              <a:rPr lang="en-GB" sz="1000" dirty="0">
                <a:latin typeface="Times New Roman" panose="02020603050405020304" pitchFamily="18" charset="0"/>
                <a:cs typeface="Times New Roman" panose="02020603050405020304" pitchFamily="18" charset="0"/>
              </a:rPr>
              <a:t>Figure: Cardio Vascular </a:t>
            </a:r>
            <a:r>
              <a:rPr lang="en-GB" sz="1000" dirty="0" err="1">
                <a:latin typeface="Times New Roman" panose="02020603050405020304" pitchFamily="18" charset="0"/>
                <a:cs typeface="Times New Roman" panose="02020603050405020304" pitchFamily="18" charset="0"/>
              </a:rPr>
              <a:t>Diease</a:t>
            </a:r>
            <a:endParaRPr lang="en-GB" sz="1000" dirty="0">
              <a:latin typeface="Times New Roman" panose="02020603050405020304" pitchFamily="18" charset="0"/>
              <a:cs typeface="Times New Roman" panose="02020603050405020304" pitchFamily="18" charset="0"/>
            </a:endParaRPr>
          </a:p>
          <a:p>
            <a:pPr algn="ctr"/>
            <a:endParaRPr lang="en-GB" sz="1000" dirty="0">
              <a:latin typeface="Times New Roman" panose="02020603050405020304" pitchFamily="18" charset="0"/>
              <a:cs typeface="Times New Roman" panose="02020603050405020304" pitchFamily="18" charset="0"/>
            </a:endParaRPr>
          </a:p>
          <a:p>
            <a:pPr algn="ctr"/>
            <a:r>
              <a:rPr lang="en-GB" sz="1000" dirty="0">
                <a:latin typeface="Times New Roman" panose="02020603050405020304" pitchFamily="18" charset="0"/>
                <a:cs typeface="Times New Roman" panose="02020603050405020304" pitchFamily="18" charset="0"/>
              </a:rPr>
              <a:t>Source: https://www.researchgate.net/publication/267403305/figure/fig3/AS:654064601800705@1532952561335/A-schematic-overview-of-the-cardiovascular-system-with-the-heart-as-driving-force-From.png</a:t>
            </a:r>
          </a:p>
        </p:txBody>
      </p:sp>
      <p:pic>
        <p:nvPicPr>
          <p:cNvPr id="3" name="Recorded Sound">
            <a:hlinkClick r:id="" action="ppaction://media"/>
            <a:extLst>
              <a:ext uri="{FF2B5EF4-FFF2-40B4-BE49-F238E27FC236}">
                <a16:creationId xmlns:a16="http://schemas.microsoft.com/office/drawing/2014/main" id="{507DB2B1-9FBC-A48A-401C-9E4BB0B54C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886963506"/>
      </p:ext>
    </p:extLst>
  </p:cSld>
  <p:clrMapOvr>
    <a:masterClrMapping/>
  </p:clrMapOvr>
  <mc:AlternateContent xmlns:mc="http://schemas.openxmlformats.org/markup-compatibility/2006">
    <mc:Choice xmlns:p14="http://schemas.microsoft.com/office/powerpoint/2010/main" Requires="p14">
      <p:transition spd="slow" p14:dur="2000" advTm="63212"/>
    </mc:Choice>
    <mc:Fallback>
      <p:transition spd="slow" advTm="63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2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17C95-6CFF-BC34-A958-BBA84916D1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DFDA3B-C7DE-ECE6-A85C-3AFB0A783E9E}"/>
              </a:ext>
            </a:extLst>
          </p:cNvPr>
          <p:cNvSpPr>
            <a:spLocks noGrp="1"/>
          </p:cNvSpPr>
          <p:nvPr>
            <p:ph type="title"/>
          </p:nvPr>
        </p:nvSpPr>
        <p:spPr>
          <a:xfrm>
            <a:off x="810000" y="914548"/>
            <a:ext cx="10571998" cy="965052"/>
          </a:xfrm>
        </p:spPr>
        <p:txBody>
          <a:bodyPr/>
          <a:lstStyle/>
          <a:p>
            <a:r>
              <a:rPr lang="en-US" dirty="0">
                <a:latin typeface="Times New Roman" panose="02020603050405020304" pitchFamily="18" charset="0"/>
                <a:cs typeface="Times New Roman" panose="02020603050405020304" pitchFamily="18" charset="0"/>
              </a:rPr>
              <a:t>Circulatory System as the chosen system of the body concerning Cardiovascular Diseases, Stroke and Diabetes</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9AE4D14-D1D3-32B2-8F39-CF7C7911FBBD}"/>
              </a:ext>
            </a:extLst>
          </p:cNvPr>
          <p:cNvSpPr txBox="1"/>
          <p:nvPr/>
        </p:nvSpPr>
        <p:spPr>
          <a:xfrm>
            <a:off x="810000" y="2398082"/>
            <a:ext cx="6302000" cy="4401205"/>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Cardiovascular diseases have a direct effect on the circulatory system because it regulates blood circulation and blood vessel integrity.</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Stroke is caused by a lack of cerebral blood flow, causing the brain structures to be deprived of oxygen, which can cause damage (Sutherland and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Premilovac</a:t>
            </a:r>
            <a:r>
              <a:rPr lang="en-US" sz="2000" dirty="0">
                <a:effectLst/>
                <a:latin typeface="Times New Roman" panose="02020603050405020304" pitchFamily="18" charset="0"/>
                <a:ea typeface="Calibri" panose="020F0502020204030204" pitchFamily="34" charset="0"/>
                <a:cs typeface="Arial" panose="020B0604020202020204" pitchFamily="34" charset="0"/>
              </a:rPr>
              <a:t>, 2023).</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Diabetes impairs blood vessels by persistent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hyperglycaemia</a:t>
            </a:r>
            <a:r>
              <a:rPr lang="en-US" sz="2000" dirty="0">
                <a:effectLst/>
                <a:latin typeface="Times New Roman" panose="02020603050405020304" pitchFamily="18" charset="0"/>
                <a:ea typeface="Calibri" panose="020F0502020204030204" pitchFamily="34" charset="0"/>
                <a:cs typeface="Arial" panose="020B0604020202020204" pitchFamily="34" charset="0"/>
              </a:rPr>
              <a:t>, which results in vascular inflammation and compromises circulatory efficiency.</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Failure of this system increases the risks of hypertension, heart failure, and atherosclerotic complications, which have an impact on various organs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Masenga</a:t>
            </a:r>
            <a:r>
              <a:rPr lang="en-US" sz="2000" dirty="0">
                <a:effectLst/>
                <a:latin typeface="Times New Roman" panose="02020603050405020304" pitchFamily="18" charset="0"/>
                <a:ea typeface="Calibri" panose="020F0502020204030204" pitchFamily="34" charset="0"/>
                <a:cs typeface="Arial" panose="020B0604020202020204" pitchFamily="34" charset="0"/>
              </a:rPr>
              <a:t> and Kirabo, 2023).</a:t>
            </a:r>
          </a:p>
        </p:txBody>
      </p:sp>
      <p:pic>
        <p:nvPicPr>
          <p:cNvPr id="5122" name="Picture 2">
            <a:extLst>
              <a:ext uri="{FF2B5EF4-FFF2-40B4-BE49-F238E27FC236}">
                <a16:creationId xmlns:a16="http://schemas.microsoft.com/office/drawing/2014/main" id="{29C6113C-72A2-CE05-083E-6D0A178767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29947" y="2622176"/>
            <a:ext cx="4048125" cy="2895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AE25220-E68A-A8D4-0709-49F6BFB905E5}"/>
              </a:ext>
            </a:extLst>
          </p:cNvPr>
          <p:cNvSpPr txBox="1"/>
          <p:nvPr/>
        </p:nvSpPr>
        <p:spPr>
          <a:xfrm>
            <a:off x="7429947" y="5723982"/>
            <a:ext cx="4048125" cy="861774"/>
          </a:xfrm>
          <a:prstGeom prst="rect">
            <a:avLst/>
          </a:prstGeom>
          <a:noFill/>
        </p:spPr>
        <p:txBody>
          <a:bodyPr wrap="square">
            <a:spAutoFit/>
          </a:bodyPr>
          <a:lstStyle/>
          <a:p>
            <a:pPr algn="ctr"/>
            <a:r>
              <a:rPr lang="en-GB" sz="1000" dirty="0">
                <a:latin typeface="Times New Roman" panose="02020603050405020304" pitchFamily="18" charset="0"/>
                <a:cs typeface="Times New Roman" panose="02020603050405020304" pitchFamily="18" charset="0"/>
              </a:rPr>
              <a:t>Figure: Hyperglycaemia</a:t>
            </a:r>
          </a:p>
          <a:p>
            <a:pPr algn="ctr"/>
            <a:br>
              <a:rPr lang="en-GB" sz="1000" dirty="0">
                <a:latin typeface="Times New Roman" panose="02020603050405020304" pitchFamily="18" charset="0"/>
                <a:cs typeface="Times New Roman" panose="02020603050405020304" pitchFamily="18" charset="0"/>
              </a:rPr>
            </a:br>
            <a:r>
              <a:rPr lang="en-GB" sz="1000" dirty="0">
                <a:latin typeface="Times New Roman" panose="02020603050405020304" pitchFamily="18" charset="0"/>
                <a:cs typeface="Times New Roman" panose="02020603050405020304" pitchFamily="18" charset="0"/>
              </a:rPr>
              <a:t>Source: https://www.researchgate.net/figure/Long-term-persistent-hyperglycemia-due-to-the-standard-American-diet-SAD-high-in_fig1_375554089</a:t>
            </a:r>
          </a:p>
        </p:txBody>
      </p:sp>
      <p:pic>
        <p:nvPicPr>
          <p:cNvPr id="3" name="Recorded Sound">
            <a:hlinkClick r:id="" action="ppaction://media"/>
            <a:extLst>
              <a:ext uri="{FF2B5EF4-FFF2-40B4-BE49-F238E27FC236}">
                <a16:creationId xmlns:a16="http://schemas.microsoft.com/office/drawing/2014/main" id="{69B1D656-9404-777F-6986-E51E0AE443C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21540620"/>
      </p:ext>
    </p:extLst>
  </p:cSld>
  <p:clrMapOvr>
    <a:masterClrMapping/>
  </p:clrMapOvr>
  <mc:AlternateContent xmlns:mc="http://schemas.openxmlformats.org/markup-compatibility/2006">
    <mc:Choice xmlns:p14="http://schemas.microsoft.com/office/powerpoint/2010/main" Requires="p14">
      <p:transition spd="slow" p14:dur="2000" advTm="61229"/>
    </mc:Choice>
    <mc:Fallback>
      <p:transition spd="slow" advTm="61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2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9A9052-8E1D-3C33-C167-4F714CFEAC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F96714-72BC-A147-B51C-9C3A8F43A409}"/>
              </a:ext>
            </a:extLst>
          </p:cNvPr>
          <p:cNvSpPr>
            <a:spLocks noGrp="1"/>
          </p:cNvSpPr>
          <p:nvPr>
            <p:ph type="title"/>
          </p:nvPr>
        </p:nvSpPr>
        <p:spPr>
          <a:xfrm>
            <a:off x="810000" y="447188"/>
            <a:ext cx="10571998" cy="965052"/>
          </a:xfrm>
        </p:spPr>
        <p:txBody>
          <a:bodyPr/>
          <a:lstStyle/>
          <a:p>
            <a:r>
              <a:rPr lang="en-US" dirty="0">
                <a:latin typeface="Times New Roman" panose="02020603050405020304" pitchFamily="18" charset="0"/>
                <a:cs typeface="Times New Roman" panose="02020603050405020304" pitchFamily="18" charset="0"/>
              </a:rPr>
              <a:t>Atherosclerosis as the Negative Influence that is observed in the disease condition</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3295F45-F51A-1EA0-1B03-0889194BF0E1}"/>
              </a:ext>
            </a:extLst>
          </p:cNvPr>
          <p:cNvSpPr txBox="1"/>
          <p:nvPr/>
        </p:nvSpPr>
        <p:spPr>
          <a:xfrm>
            <a:off x="810000" y="2398082"/>
            <a:ext cx="6101080" cy="3785652"/>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Atherosclerosis is the deposition of plaque, which consists of fats, cholesterol, and calcium along the walls of the arteries and limits the blood circulation.</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condition causes the loss of elasticity in the arteries, which raises the blood pressure and makes the heart work harder.</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According to a report released by NHS, more than 7.6 million individuals in the UK have heart and circulatory diseases (NHS, 2022).</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gradual blockage of the arteries raises the chances of failure in the stroke, coronary artery disease, and other life-threatening cardiovascular complications.</a:t>
            </a:r>
          </a:p>
        </p:txBody>
      </p:sp>
      <p:pic>
        <p:nvPicPr>
          <p:cNvPr id="6146" name="Picture 2" descr="Progression of atherosclerosis. Atherosclerosis initiates endothelial dysfunction, which activated ECs by various cardiovascular risk factors including hypertension, hyperlipidemia, diabetes, smoking, and disturbed flow which is found in the branching points of arteries. Activated ECs secrete adhesion molecules recruiting monocytes which are differentiated into macrophages. Fatty streak forms and oxidized LDL and macrophage form a foam cell which secretes proinflammatory markers. Persistent inflammation state leads to the development of fibrous cap and thinner fibrous cap ruptures which induces coagulation cascade and thrombosis.&#10;Modified from Kumar et al., created with BioRender.com. Abbreviations: D-flow, disturbed flow; EC, endothelial cell; LDL, low-density lipoprotein; oxLDL, oxidized LDL; S-flow, stable flow; VSMC, vascular smooth muscle cell">
            <a:extLst>
              <a:ext uri="{FF2B5EF4-FFF2-40B4-BE49-F238E27FC236}">
                <a16:creationId xmlns:a16="http://schemas.microsoft.com/office/drawing/2014/main" id="{A298642D-8E42-5499-36B1-567F423FC0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17076" y="2398082"/>
            <a:ext cx="2550115" cy="31137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AE80BEE-3C20-0AA9-3618-B15D4ACF61F2}"/>
              </a:ext>
            </a:extLst>
          </p:cNvPr>
          <p:cNvSpPr txBox="1"/>
          <p:nvPr/>
        </p:nvSpPr>
        <p:spPr>
          <a:xfrm>
            <a:off x="7917076" y="5627163"/>
            <a:ext cx="2550115" cy="1169551"/>
          </a:xfrm>
          <a:prstGeom prst="rect">
            <a:avLst/>
          </a:prstGeom>
          <a:noFill/>
        </p:spPr>
        <p:txBody>
          <a:bodyPr wrap="square">
            <a:spAutoFit/>
          </a:bodyPr>
          <a:lstStyle/>
          <a:p>
            <a:pPr algn="ctr"/>
            <a:r>
              <a:rPr lang="en-GB" sz="1000" dirty="0">
                <a:latin typeface="Times New Roman" panose="02020603050405020304" pitchFamily="18" charset="0"/>
                <a:cs typeface="Times New Roman" panose="02020603050405020304" pitchFamily="18" charset="0"/>
              </a:rPr>
              <a:t>Figure: Atherosclerosis</a:t>
            </a:r>
          </a:p>
          <a:p>
            <a:pPr algn="ctr"/>
            <a:endParaRPr lang="en-GB" sz="1000" dirty="0">
              <a:latin typeface="Times New Roman" panose="02020603050405020304" pitchFamily="18" charset="0"/>
              <a:cs typeface="Times New Roman" panose="02020603050405020304" pitchFamily="18" charset="0"/>
            </a:endParaRPr>
          </a:p>
          <a:p>
            <a:pPr algn="ctr"/>
            <a:r>
              <a:rPr lang="en-GB" sz="1000" dirty="0">
                <a:latin typeface="Times New Roman" panose="02020603050405020304" pitchFamily="18" charset="0"/>
                <a:cs typeface="Times New Roman" panose="02020603050405020304" pitchFamily="18" charset="0"/>
              </a:rPr>
              <a:t>Source: https://www.researchgate.net/figure/Progression-of-atherosclerosis-Atherosclerosis-initiates-endothelial-dysfunction-which_fig1_375960682</a:t>
            </a:r>
          </a:p>
        </p:txBody>
      </p:sp>
      <p:pic>
        <p:nvPicPr>
          <p:cNvPr id="3" name="Recorded Sound">
            <a:hlinkClick r:id="" action="ppaction://media"/>
            <a:extLst>
              <a:ext uri="{FF2B5EF4-FFF2-40B4-BE49-F238E27FC236}">
                <a16:creationId xmlns:a16="http://schemas.microsoft.com/office/drawing/2014/main" id="{C42CB5E4-C8F9-117A-5865-A669D511B0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38743173"/>
      </p:ext>
    </p:extLst>
  </p:cSld>
  <p:clrMapOvr>
    <a:masterClrMapping/>
  </p:clrMapOvr>
  <mc:AlternateContent xmlns:mc="http://schemas.openxmlformats.org/markup-compatibility/2006">
    <mc:Choice xmlns:p14="http://schemas.microsoft.com/office/powerpoint/2010/main" Requires="p14">
      <p:transition spd="slow" p14:dur="2000" advTm="61732"/>
    </mc:Choice>
    <mc:Fallback>
      <p:transition spd="slow" advTm="61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7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0B487-2157-4EC9-634A-E3BCD1D83E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1133E8-054C-DD68-E7EA-C76C26FA29E1}"/>
              </a:ext>
            </a:extLst>
          </p:cNvPr>
          <p:cNvSpPr>
            <a:spLocks noGrp="1"/>
          </p:cNvSpPr>
          <p:nvPr>
            <p:ph type="title"/>
          </p:nvPr>
        </p:nvSpPr>
        <p:spPr>
          <a:xfrm>
            <a:off x="810000" y="884068"/>
            <a:ext cx="10571998" cy="965052"/>
          </a:xfrm>
        </p:spPr>
        <p:txBody>
          <a:bodyPr/>
          <a:lstStyle/>
          <a:p>
            <a:r>
              <a:rPr lang="en-US" dirty="0">
                <a:latin typeface="Times New Roman" panose="02020603050405020304" pitchFamily="18" charset="0"/>
                <a:cs typeface="Times New Roman" panose="02020603050405020304" pitchFamily="18" charset="0"/>
              </a:rPr>
              <a:t>Stroke (Impaired Blood Flow to the Brain) as the Negative Influence that is observed in the disease condition</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5A450C0-5478-FC16-687F-A5621E3FD6D9}"/>
              </a:ext>
            </a:extLst>
          </p:cNvPr>
          <p:cNvSpPr txBox="1"/>
          <p:nvPr/>
        </p:nvSpPr>
        <p:spPr>
          <a:xfrm>
            <a:off x="810000" y="2398082"/>
            <a:ext cx="6101080" cy="4093428"/>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Stroke is a condition that happens when blood vessels are blocked to supply a section of the brain, causing cells to lack oxygen.</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cerebral arteries end up blocked or bursting, due to which neurological deficits and tissue necrosis of the affected areas occur.</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NHS England asserted that an average of 100,000 individuals in the United Kingdom suffer strokes every year (NHS England, 2024).</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causes of stroke-related circulatory disturbance include paralysis, cognitive impairments and compromised vascular recovery in chronic cardiovascular patients.</a:t>
            </a:r>
          </a:p>
        </p:txBody>
      </p:sp>
      <p:pic>
        <p:nvPicPr>
          <p:cNvPr id="7170" name="Picture 2" descr="Mechanism of neural death following reduction of cerebral blood flow in ischemic stroke. During ischemic stroke, damage-associated molecular pattern (DAMP) is released from injured neurons which activates microglia to release various pro-inflammatory cytokines like interleukin (IL)-1β and tumor necrosis factor-alpha (TNF-α) in addition to reactive oxygen species (ROS) leading to weakness of blood–brain barrier with the subsequent lifting of astrocytic end feet from the basement membrane, cerebral edema and leukocytic infiltration to cerebral parenchyma, where they release proinflammatory mediators as IL-1 and monocyte chemotactic protein 1 (MCP-1) that exacerbate neuroinflammation">
            <a:extLst>
              <a:ext uri="{FF2B5EF4-FFF2-40B4-BE49-F238E27FC236}">
                <a16:creationId xmlns:a16="http://schemas.microsoft.com/office/drawing/2014/main" id="{1BEADC11-0E01-943D-09C2-E801DF2CE4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8038" y="2603350"/>
            <a:ext cx="3692610" cy="25978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BB45B98-BC16-6C33-96C8-4744939C368C}"/>
              </a:ext>
            </a:extLst>
          </p:cNvPr>
          <p:cNvSpPr txBox="1"/>
          <p:nvPr/>
        </p:nvSpPr>
        <p:spPr>
          <a:xfrm>
            <a:off x="7538038" y="5266046"/>
            <a:ext cx="3692610" cy="861774"/>
          </a:xfrm>
          <a:prstGeom prst="rect">
            <a:avLst/>
          </a:prstGeom>
          <a:noFill/>
        </p:spPr>
        <p:txBody>
          <a:bodyPr wrap="square">
            <a:spAutoFit/>
          </a:bodyPr>
          <a:lstStyle/>
          <a:p>
            <a:pPr algn="ctr"/>
            <a:r>
              <a:rPr lang="en-GB" sz="1000" dirty="0">
                <a:latin typeface="Times New Roman" panose="02020603050405020304" pitchFamily="18" charset="0"/>
                <a:cs typeface="Times New Roman" panose="02020603050405020304" pitchFamily="18" charset="0"/>
              </a:rPr>
              <a:t>Figure: Stroke Processes</a:t>
            </a:r>
          </a:p>
          <a:p>
            <a:pPr algn="ctr"/>
            <a:endParaRPr lang="en-GB" sz="1000" dirty="0">
              <a:latin typeface="Times New Roman" panose="02020603050405020304" pitchFamily="18" charset="0"/>
              <a:cs typeface="Times New Roman" panose="02020603050405020304" pitchFamily="18" charset="0"/>
            </a:endParaRPr>
          </a:p>
          <a:p>
            <a:pPr algn="ctr"/>
            <a:r>
              <a:rPr lang="en-GB" sz="1000" dirty="0">
                <a:latin typeface="Times New Roman" panose="02020603050405020304" pitchFamily="18" charset="0"/>
                <a:cs typeface="Times New Roman" panose="02020603050405020304" pitchFamily="18" charset="0"/>
              </a:rPr>
              <a:t>Source: https://www.researchgate.net/figure/Mechanism-of-neural-death-following-reduction-of-cerebral-blood-flow-in-ischemic-stroke_fig3_372072993</a:t>
            </a:r>
          </a:p>
        </p:txBody>
      </p:sp>
      <p:pic>
        <p:nvPicPr>
          <p:cNvPr id="3" name="Recorded Sound">
            <a:hlinkClick r:id="" action="ppaction://media"/>
            <a:extLst>
              <a:ext uri="{FF2B5EF4-FFF2-40B4-BE49-F238E27FC236}">
                <a16:creationId xmlns:a16="http://schemas.microsoft.com/office/drawing/2014/main" id="{BF49017F-A789-A905-FA13-0D78FD4C96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25285824"/>
      </p:ext>
    </p:extLst>
  </p:cSld>
  <p:clrMapOvr>
    <a:masterClrMapping/>
  </p:clrMapOvr>
  <mc:AlternateContent xmlns:mc="http://schemas.openxmlformats.org/markup-compatibility/2006">
    <mc:Choice xmlns:p14="http://schemas.microsoft.com/office/powerpoint/2010/main" Requires="p14">
      <p:transition spd="slow" p14:dur="2000" advTm="61903"/>
    </mc:Choice>
    <mc:Fallback>
      <p:transition spd="slow" advTm="61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90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013F2D-9EFE-E3FD-AE20-3E0DAF7969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6581C9-DE3C-FE6A-497F-F21EF8272F25}"/>
              </a:ext>
            </a:extLst>
          </p:cNvPr>
          <p:cNvSpPr>
            <a:spLocks noGrp="1"/>
          </p:cNvSpPr>
          <p:nvPr>
            <p:ph type="title"/>
          </p:nvPr>
        </p:nvSpPr>
        <p:spPr>
          <a:xfrm>
            <a:off x="810001" y="934868"/>
            <a:ext cx="10571998" cy="965052"/>
          </a:xfrm>
        </p:spPr>
        <p:txBody>
          <a:bodyPr/>
          <a:lstStyle/>
          <a:p>
            <a:r>
              <a:rPr lang="en-US" dirty="0">
                <a:latin typeface="Times New Roman" panose="02020603050405020304" pitchFamily="18" charset="0"/>
                <a:cs typeface="Times New Roman" panose="02020603050405020304" pitchFamily="18" charset="0"/>
              </a:rPr>
              <a:t>Diabetes (High Blood Glucose) as the Negative Influence that is observed in the disease condition</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9AA3C14-FC53-F4A8-6DE4-94A16DED88C2}"/>
              </a:ext>
            </a:extLst>
          </p:cNvPr>
          <p:cNvSpPr txBox="1"/>
          <p:nvPr/>
        </p:nvSpPr>
        <p:spPr>
          <a:xfrm>
            <a:off x="810000" y="2398082"/>
            <a:ext cx="6393440" cy="4093428"/>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Diabetes mellitus leads to a long-term rise in blood glucose, which leads to the destruction of the walls of blood vessels and deteriorates the work of the circulatory system.</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err="1">
                <a:effectLst/>
                <a:latin typeface="Times New Roman" panose="02020603050405020304" pitchFamily="18" charset="0"/>
                <a:ea typeface="Calibri" panose="020F0502020204030204" pitchFamily="34" charset="0"/>
                <a:cs typeface="Arial" panose="020B0604020202020204" pitchFamily="34" charset="0"/>
              </a:rPr>
              <a:t>Hyperglycaemia</a:t>
            </a:r>
            <a:r>
              <a:rPr lang="en-US" sz="2000" dirty="0">
                <a:effectLst/>
                <a:latin typeface="Times New Roman" panose="02020603050405020304" pitchFamily="18" charset="0"/>
                <a:ea typeface="Calibri" panose="020F0502020204030204" pitchFamily="34" charset="0"/>
                <a:cs typeface="Arial" panose="020B0604020202020204" pitchFamily="34" charset="0"/>
              </a:rPr>
              <a:t> causes endothelial dysfunction that lowers the elasticity, causing the inability to oxygenate the tissues and vascular inflammation.</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According to NHS Digital, there are 4.3 million diabetes patients identified in the UK (Diabetes UK, 2023).</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Continuous glucose imbalance enhances the risks of atherosclerosis, high blood pressure, and peripheral vascular disease, deteriorating the cardiovascular health outcomes.</a:t>
            </a:r>
          </a:p>
        </p:txBody>
      </p:sp>
      <p:pic>
        <p:nvPicPr>
          <p:cNvPr id="8194" name="Picture 2" descr="Glucose Regulation in Human Body [28]">
            <a:extLst>
              <a:ext uri="{FF2B5EF4-FFF2-40B4-BE49-F238E27FC236}">
                <a16:creationId xmlns:a16="http://schemas.microsoft.com/office/drawing/2014/main" id="{86E26C58-5567-DFD5-D0F3-2F58B6E0A9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46743" y="2398082"/>
            <a:ext cx="2249471" cy="28655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9F1BEA3-DC3E-59A9-16AE-BF69D83EB23A}"/>
              </a:ext>
            </a:extLst>
          </p:cNvPr>
          <p:cNvSpPr txBox="1"/>
          <p:nvPr/>
        </p:nvSpPr>
        <p:spPr>
          <a:xfrm>
            <a:off x="8246743" y="5484813"/>
            <a:ext cx="2249471" cy="1169551"/>
          </a:xfrm>
          <a:prstGeom prst="rect">
            <a:avLst/>
          </a:prstGeom>
          <a:noFill/>
        </p:spPr>
        <p:txBody>
          <a:bodyPr wrap="square">
            <a:spAutoFit/>
          </a:bodyPr>
          <a:lstStyle/>
          <a:p>
            <a:pPr algn="ctr"/>
            <a:r>
              <a:rPr lang="en-GB" sz="1000" dirty="0">
                <a:latin typeface="Times New Roman" panose="02020603050405020304" pitchFamily="18" charset="0"/>
                <a:cs typeface="Times New Roman" panose="02020603050405020304" pitchFamily="18" charset="0"/>
              </a:rPr>
              <a:t>Figure: High Blood Glucose through Diabetes</a:t>
            </a:r>
          </a:p>
          <a:p>
            <a:pPr algn="ctr"/>
            <a:endParaRPr lang="en-GB" sz="1000" dirty="0">
              <a:latin typeface="Times New Roman" panose="02020603050405020304" pitchFamily="18" charset="0"/>
              <a:cs typeface="Times New Roman" panose="02020603050405020304" pitchFamily="18" charset="0"/>
            </a:endParaRPr>
          </a:p>
          <a:p>
            <a:pPr algn="ctr"/>
            <a:r>
              <a:rPr lang="en-GB" sz="1000" dirty="0">
                <a:latin typeface="Times New Roman" panose="02020603050405020304" pitchFamily="18" charset="0"/>
                <a:cs typeface="Times New Roman" panose="02020603050405020304" pitchFamily="18" charset="0"/>
              </a:rPr>
              <a:t>Source: https://www.researchgate.net/figure/Glucose-Regulation-in-Human-Body-28_fig2_337026763</a:t>
            </a:r>
          </a:p>
        </p:txBody>
      </p:sp>
      <p:pic>
        <p:nvPicPr>
          <p:cNvPr id="3" name="Recorded Sound">
            <a:hlinkClick r:id="" action="ppaction://media"/>
            <a:extLst>
              <a:ext uri="{FF2B5EF4-FFF2-40B4-BE49-F238E27FC236}">
                <a16:creationId xmlns:a16="http://schemas.microsoft.com/office/drawing/2014/main" id="{F0E349EB-19F6-D386-9B90-A74144FF7AD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24348493"/>
      </p:ext>
    </p:extLst>
  </p:cSld>
  <p:clrMapOvr>
    <a:masterClrMapping/>
  </p:clrMapOvr>
  <mc:AlternateContent xmlns:mc="http://schemas.openxmlformats.org/markup-compatibility/2006">
    <mc:Choice xmlns:p14="http://schemas.microsoft.com/office/powerpoint/2010/main" Requires="p14">
      <p:transition spd="slow" p14:dur="2000" advTm="61778"/>
    </mc:Choice>
    <mc:Fallback>
      <p:transition spd="slow" advTm="61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7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C23096-7EEB-E22E-1A27-587DF2060A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327FF5-4E53-2D1C-363B-BEED5B6F8904}"/>
              </a:ext>
            </a:extLst>
          </p:cNvPr>
          <p:cNvSpPr>
            <a:spLocks noGrp="1"/>
          </p:cNvSpPr>
          <p:nvPr>
            <p:ph type="title"/>
          </p:nvPr>
        </p:nvSpPr>
        <p:spPr>
          <a:xfrm>
            <a:off x="810000" y="447188"/>
            <a:ext cx="10571998" cy="965052"/>
          </a:xfrm>
        </p:spPr>
        <p:txBody>
          <a:bodyPr/>
          <a:lstStyle/>
          <a:p>
            <a:r>
              <a:rPr lang="en-US" dirty="0">
                <a:latin typeface="Times New Roman" panose="02020603050405020304" pitchFamily="18" charset="0"/>
                <a:cs typeface="Times New Roman" panose="02020603050405020304" pitchFamily="18" charset="0"/>
              </a:rPr>
              <a:t>Demographic information of the patient</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5A4B0AC-4A32-A991-671D-976FD94FD955}"/>
              </a:ext>
            </a:extLst>
          </p:cNvPr>
          <p:cNvSpPr txBox="1"/>
          <p:nvPr/>
        </p:nvSpPr>
        <p:spPr>
          <a:xfrm>
            <a:off x="810000" y="2398082"/>
            <a:ext cx="6101080" cy="3477875"/>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fictitious patient,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Mr</a:t>
            </a:r>
            <a:r>
              <a:rPr lang="en-US" sz="2000" dirty="0">
                <a:effectLst/>
                <a:latin typeface="Times New Roman" panose="02020603050405020304" pitchFamily="18" charset="0"/>
                <a:ea typeface="Calibri" panose="020F0502020204030204" pitchFamily="34" charset="0"/>
                <a:cs typeface="Arial" panose="020B0604020202020204" pitchFamily="34" charset="0"/>
              </a:rPr>
              <a:t> J, is a 58-year-old male living in Manchester, United Kingdom.</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He is also of a sedentary lifestyle and works long hours in the office with less physical activity and erratic eating habits.</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Body Mass Index of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Mr</a:t>
            </a:r>
            <a:r>
              <a:rPr lang="en-US" sz="2000" dirty="0">
                <a:effectLst/>
                <a:latin typeface="Times New Roman" panose="02020603050405020304" pitchFamily="18" charset="0"/>
                <a:ea typeface="Calibri" panose="020F0502020204030204" pitchFamily="34" charset="0"/>
                <a:cs typeface="Arial" panose="020B0604020202020204" pitchFamily="34" charset="0"/>
              </a:rPr>
              <a:t> J is 31.2, which falls under the clinically obese levels according to the NHS guidelines.</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His health history was Type 2 diabetes diagnosed a decade ago and hypertension that is partially controlled by medication.</a:t>
            </a:r>
          </a:p>
        </p:txBody>
      </p:sp>
      <p:pic>
        <p:nvPicPr>
          <p:cNvPr id="9220" name="Picture 4" descr="Non-Professionals Demographic Information (Author, 2025)">
            <a:extLst>
              <a:ext uri="{FF2B5EF4-FFF2-40B4-BE49-F238E27FC236}">
                <a16:creationId xmlns:a16="http://schemas.microsoft.com/office/drawing/2014/main" id="{18D9A29D-84E3-1228-7135-EDEF564A673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34749" y="2398082"/>
            <a:ext cx="3196684" cy="3189302"/>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2D91D7A9-49DC-5676-9ED1-32D1A0FC23E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328685644"/>
      </p:ext>
    </p:extLst>
  </p:cSld>
  <p:clrMapOvr>
    <a:masterClrMapping/>
  </p:clrMapOvr>
  <mc:AlternateContent xmlns:mc="http://schemas.openxmlformats.org/markup-compatibility/2006">
    <mc:Choice xmlns:p14="http://schemas.microsoft.com/office/powerpoint/2010/main" Requires="p14">
      <p:transition spd="slow" p14:dur="2000" advTm="60943"/>
    </mc:Choice>
    <mc:Fallback>
      <p:transition spd="slow" advTm="60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94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011C93-D96E-E78E-E03B-5CD3E72300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7FCEE6-0BD4-D2EA-27D2-D3DB8F778C73}"/>
              </a:ext>
            </a:extLst>
          </p:cNvPr>
          <p:cNvSpPr>
            <a:spLocks noGrp="1"/>
          </p:cNvSpPr>
          <p:nvPr>
            <p:ph type="title"/>
          </p:nvPr>
        </p:nvSpPr>
        <p:spPr>
          <a:xfrm>
            <a:off x="810000" y="447188"/>
            <a:ext cx="10571998" cy="965052"/>
          </a:xfrm>
        </p:spPr>
        <p:txBody>
          <a:bodyPr/>
          <a:lstStyle/>
          <a:p>
            <a:r>
              <a:rPr lang="en-US" dirty="0">
                <a:latin typeface="Times New Roman" panose="02020603050405020304" pitchFamily="18" charset="0"/>
                <a:cs typeface="Times New Roman" panose="02020603050405020304" pitchFamily="18" charset="0"/>
              </a:rPr>
              <a:t>Primary risk factors for their health based on their lifestyle</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8D278C5-B564-B6BD-898E-CA4F185DF771}"/>
              </a:ext>
            </a:extLst>
          </p:cNvPr>
          <p:cNvSpPr txBox="1"/>
          <p:nvPr/>
        </p:nvSpPr>
        <p:spPr>
          <a:xfrm>
            <a:off x="810000" y="2398082"/>
            <a:ext cx="6271520" cy="3785652"/>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Lack of exercise is a cause of obesity and lack of cardiovascular stamina, which exacerbates circulation and insulin sensitivity.</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Fat and sugar diets increase cholesterol and blood sugar, which increases the development of plaque in the arteries (Chakraborty et al., 2023).</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Stress and insomnia lead to chronic conditions that elevate cortisol levels, worsening hypertension and vascular inflammation.</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According to the NHS, every fourth adult in the UK is over the recommended calorie content, thus putting pressure on cardiovascular complications (NHS, 2023).</a:t>
            </a:r>
          </a:p>
        </p:txBody>
      </p:sp>
      <p:pic>
        <p:nvPicPr>
          <p:cNvPr id="10242" name="Picture 2" descr="The reciprocal relationship between stress, burnout, and sleep | Download  Scientific Diagram">
            <a:extLst>
              <a:ext uri="{FF2B5EF4-FFF2-40B4-BE49-F238E27FC236}">
                <a16:creationId xmlns:a16="http://schemas.microsoft.com/office/drawing/2014/main" id="{45ECFE2A-5E9F-AF05-EBB9-0AE7EEA8FF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34107" y="2506532"/>
            <a:ext cx="3013659" cy="238965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C392F4E-A89F-CF74-CABA-21E51A2FB615}"/>
              </a:ext>
            </a:extLst>
          </p:cNvPr>
          <p:cNvSpPr txBox="1"/>
          <p:nvPr/>
        </p:nvSpPr>
        <p:spPr>
          <a:xfrm>
            <a:off x="8034107" y="5128704"/>
            <a:ext cx="3013659" cy="861774"/>
          </a:xfrm>
          <a:prstGeom prst="rect">
            <a:avLst/>
          </a:prstGeom>
          <a:noFill/>
        </p:spPr>
        <p:txBody>
          <a:bodyPr wrap="square">
            <a:spAutoFit/>
          </a:bodyPr>
          <a:lstStyle/>
          <a:p>
            <a:pPr algn="ctr"/>
            <a:r>
              <a:rPr lang="en-GB" sz="1000" dirty="0">
                <a:latin typeface="Times New Roman" panose="02020603050405020304" pitchFamily="18" charset="0"/>
                <a:cs typeface="Times New Roman" panose="02020603050405020304" pitchFamily="18" charset="0"/>
              </a:rPr>
              <a:t>Figure: Stress and insomnia issue</a:t>
            </a:r>
          </a:p>
          <a:p>
            <a:pPr algn="ctr"/>
            <a:endParaRPr lang="en-GB" sz="1000" dirty="0">
              <a:latin typeface="Times New Roman" panose="02020603050405020304" pitchFamily="18" charset="0"/>
              <a:cs typeface="Times New Roman" panose="02020603050405020304" pitchFamily="18" charset="0"/>
            </a:endParaRPr>
          </a:p>
          <a:p>
            <a:pPr algn="ctr"/>
            <a:r>
              <a:rPr lang="en-GB" sz="1000" dirty="0">
                <a:latin typeface="Times New Roman" panose="02020603050405020304" pitchFamily="18" charset="0"/>
                <a:cs typeface="Times New Roman" panose="02020603050405020304" pitchFamily="18" charset="0"/>
              </a:rPr>
              <a:t>Source: https://www.researchgate.net/figure/The-reciprocal-relationship-between-stress-burnout-and-sleep_fig1_373549870</a:t>
            </a:r>
          </a:p>
        </p:txBody>
      </p:sp>
      <p:pic>
        <p:nvPicPr>
          <p:cNvPr id="3" name="Recorded Sound">
            <a:hlinkClick r:id="" action="ppaction://media"/>
            <a:extLst>
              <a:ext uri="{FF2B5EF4-FFF2-40B4-BE49-F238E27FC236}">
                <a16:creationId xmlns:a16="http://schemas.microsoft.com/office/drawing/2014/main" id="{FB0F17D7-F5F4-6358-041D-2C9E6D2CA50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52875615"/>
      </p:ext>
    </p:extLst>
  </p:cSld>
  <p:clrMapOvr>
    <a:masterClrMapping/>
  </p:clrMapOvr>
  <mc:AlternateContent xmlns:mc="http://schemas.openxmlformats.org/markup-compatibility/2006">
    <mc:Choice xmlns:p14="http://schemas.microsoft.com/office/powerpoint/2010/main" Requires="p14">
      <p:transition spd="slow" p14:dur="2000" advTm="61934"/>
    </mc:Choice>
    <mc:Fallback>
      <p:transition spd="slow" advTm="61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9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52F15-9030-F15E-EF2E-437A3D97A1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E6ACC8-E0D9-250B-85FB-35FB3A129A42}"/>
              </a:ext>
            </a:extLst>
          </p:cNvPr>
          <p:cNvSpPr>
            <a:spLocks noGrp="1"/>
          </p:cNvSpPr>
          <p:nvPr>
            <p:ph type="title"/>
          </p:nvPr>
        </p:nvSpPr>
        <p:spPr>
          <a:xfrm>
            <a:off x="810000" y="447188"/>
            <a:ext cx="10571998" cy="965052"/>
          </a:xfrm>
        </p:spPr>
        <p:txBody>
          <a:bodyPr/>
          <a:lstStyle/>
          <a:p>
            <a:r>
              <a:rPr lang="en-US" dirty="0">
                <a:latin typeface="Times New Roman" panose="02020603050405020304" pitchFamily="18" charset="0"/>
                <a:cs typeface="Times New Roman" panose="02020603050405020304" pitchFamily="18" charset="0"/>
              </a:rPr>
              <a:t>Considering the risk factors for their disease</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150538C-A614-B622-EE15-04A356DD24B6}"/>
              </a:ext>
            </a:extLst>
          </p:cNvPr>
          <p:cNvSpPr txBox="1"/>
          <p:nvPr/>
        </p:nvSpPr>
        <p:spPr>
          <a:xfrm>
            <a:off x="810000" y="2398082"/>
            <a:ext cx="6596640" cy="3785652"/>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Obesity and sedentary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behaviour</a:t>
            </a:r>
            <a:r>
              <a:rPr lang="en-US" sz="2000" dirty="0">
                <a:effectLst/>
                <a:latin typeface="Times New Roman" panose="02020603050405020304" pitchFamily="18" charset="0"/>
                <a:ea typeface="Calibri" panose="020F0502020204030204" pitchFamily="34" charset="0"/>
                <a:cs typeface="Arial" panose="020B0604020202020204" pitchFamily="34" charset="0"/>
              </a:rPr>
              <a:t> both lead to a high probability of the rise of cardiovascular complications and insulin resistance.</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Chronic hypertension hastens injury to the walls of the vascular system and predisposes people to stroke and coronary artery disease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Frąk</a:t>
            </a:r>
            <a:r>
              <a:rPr lang="en-US" sz="2000" dirty="0">
                <a:effectLst/>
                <a:latin typeface="Times New Roman" panose="02020603050405020304" pitchFamily="18" charset="0"/>
                <a:ea typeface="Calibri" panose="020F0502020204030204" pitchFamily="34" charset="0"/>
                <a:cs typeface="Arial" panose="020B0604020202020204" pitchFamily="34" charset="0"/>
              </a:rPr>
              <a:t> et al., 2022).</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Uncontrolled diabetes is a factor that leads to the development of atherosclerosis, as it affects the blood vessels.</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According to NHS England, a majority of UK adults, 64%, are obese or overweight, which increases the prevalence of cardiovascular diseases (NHS Digital, 2024).</a:t>
            </a:r>
          </a:p>
        </p:txBody>
      </p:sp>
      <p:pic>
        <p:nvPicPr>
          <p:cNvPr id="11266" name="Picture 2" descr="Environment, genetics, and epigenetics contribute as the main factors causing obesity. Environmental factors such as a sedentary lifestyle, unhealthy food, stress, and abnormal sleep along with genetics and epigenetics are predisposing causes for obesity. Both these factors cause epigenetics alteration, which causes energy dysbiosis, tissue inflammation, decrease insulin resistance, and increase lipid accumulation. In turn, obesity is capable of causing severe health problems such as cancer, type-2 diabetes, ageing, and cardiovascular disease are the most common">
            <a:extLst>
              <a:ext uri="{FF2B5EF4-FFF2-40B4-BE49-F238E27FC236}">
                <a16:creationId xmlns:a16="http://schemas.microsoft.com/office/drawing/2014/main" id="{96FB4043-1D8D-F955-D777-5DD9F8D297A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5930"/>
          <a:stretch>
            <a:fillRect/>
          </a:stretch>
        </p:blipFill>
        <p:spPr bwMode="auto">
          <a:xfrm>
            <a:off x="7593827" y="2398082"/>
            <a:ext cx="4228490" cy="25504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17F6F76-EFD2-F663-ED09-1137374B4D55}"/>
              </a:ext>
            </a:extLst>
          </p:cNvPr>
          <p:cNvSpPr txBox="1"/>
          <p:nvPr/>
        </p:nvSpPr>
        <p:spPr>
          <a:xfrm>
            <a:off x="7593827" y="5121553"/>
            <a:ext cx="4228490" cy="707886"/>
          </a:xfrm>
          <a:prstGeom prst="rect">
            <a:avLst/>
          </a:prstGeom>
          <a:noFill/>
        </p:spPr>
        <p:txBody>
          <a:bodyPr wrap="square">
            <a:spAutoFit/>
          </a:bodyPr>
          <a:lstStyle/>
          <a:p>
            <a:pPr algn="ctr"/>
            <a:r>
              <a:rPr lang="en-GB" sz="1000" dirty="0">
                <a:latin typeface="Times New Roman" panose="02020603050405020304" pitchFamily="18" charset="0"/>
                <a:cs typeface="Times New Roman" panose="02020603050405020304" pitchFamily="18" charset="0"/>
              </a:rPr>
              <a:t>Figure: Obesity as a global crisis</a:t>
            </a:r>
          </a:p>
          <a:p>
            <a:pPr algn="ctr"/>
            <a:endParaRPr lang="en-GB" sz="1000" dirty="0">
              <a:latin typeface="Times New Roman" panose="02020603050405020304" pitchFamily="18" charset="0"/>
              <a:cs typeface="Times New Roman" panose="02020603050405020304" pitchFamily="18" charset="0"/>
            </a:endParaRPr>
          </a:p>
          <a:p>
            <a:pPr algn="ctr"/>
            <a:r>
              <a:rPr lang="en-GB" sz="1000" dirty="0">
                <a:latin typeface="Times New Roman" panose="02020603050405020304" pitchFamily="18" charset="0"/>
                <a:cs typeface="Times New Roman" panose="02020603050405020304" pitchFamily="18" charset="0"/>
              </a:rPr>
              <a:t>Source: https://www.researchgate.net/figure/Environment-genetics-and-epigenetics-contribute-as-the-main-factors-causing-obesity_fig1_374872564</a:t>
            </a:r>
          </a:p>
        </p:txBody>
      </p:sp>
      <p:pic>
        <p:nvPicPr>
          <p:cNvPr id="3" name="Recorded Sound">
            <a:hlinkClick r:id="" action="ppaction://media"/>
            <a:extLst>
              <a:ext uri="{FF2B5EF4-FFF2-40B4-BE49-F238E27FC236}">
                <a16:creationId xmlns:a16="http://schemas.microsoft.com/office/drawing/2014/main" id="{8C1A87E8-A290-DA74-6509-91A9FD23DF4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44679035"/>
      </p:ext>
    </p:extLst>
  </p:cSld>
  <p:clrMapOvr>
    <a:masterClrMapping/>
  </p:clrMapOvr>
  <mc:AlternateContent xmlns:mc="http://schemas.openxmlformats.org/markup-compatibility/2006">
    <mc:Choice xmlns:p14="http://schemas.microsoft.com/office/powerpoint/2010/main" Requires="p14">
      <p:transition spd="slow" p14:dur="2000" advTm="63105"/>
    </mc:Choice>
    <mc:Fallback>
      <p:transition spd="slow" advTm="63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1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77CFE4-50C0-3F4E-0FCA-156CC3E2B0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B8E07E-F1CB-A18B-589C-C7903624BCFD}"/>
              </a:ext>
            </a:extLst>
          </p:cNvPr>
          <p:cNvSpPr>
            <a:spLocks noGrp="1"/>
          </p:cNvSpPr>
          <p:nvPr>
            <p:ph type="title"/>
          </p:nvPr>
        </p:nvSpPr>
        <p:spPr>
          <a:xfrm>
            <a:off x="810001" y="630068"/>
            <a:ext cx="10571998" cy="965052"/>
          </a:xfrm>
        </p:spPr>
        <p:txBody>
          <a:bodyPr/>
          <a:lstStyle/>
          <a:p>
            <a:r>
              <a:rPr lang="en-US" dirty="0">
                <a:latin typeface="Times New Roman" panose="02020603050405020304" pitchFamily="18" charset="0"/>
                <a:cs typeface="Times New Roman" panose="02020603050405020304" pitchFamily="18" charset="0"/>
              </a:rPr>
              <a:t>Evidence-based recommendations for the care routine</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1843952-8C5B-7C4A-2284-ECF605BDEC58}"/>
              </a:ext>
            </a:extLst>
          </p:cNvPr>
          <p:cNvSpPr txBox="1"/>
          <p:nvPr/>
        </p:nvSpPr>
        <p:spPr>
          <a:xfrm>
            <a:off x="810000" y="2398082"/>
            <a:ext cx="6101080" cy="4093428"/>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Promote a healthy diet containing a good amount of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fibre</a:t>
            </a:r>
            <a:r>
              <a:rPr lang="en-US" sz="2000" dirty="0">
                <a:effectLst/>
                <a:latin typeface="Times New Roman" panose="02020603050405020304" pitchFamily="18" charset="0"/>
                <a:ea typeface="Calibri" panose="020F0502020204030204" pitchFamily="34" charset="0"/>
                <a:cs typeface="Arial" panose="020B0604020202020204" pitchFamily="34" charset="0"/>
              </a:rPr>
              <a:t>, fruits and lean proteins, according to the recommendations of the NHS Eatwell Guide.</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This includes adopting a physical activity regime of 30-minute workouts daily, as NICE PH38 instructions state in promoting cardiovascular health (Keijzer et al., 2024).</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Perform routine blood pressure and glucose monitoring to avoid complications and guarantee the efficacy of medication.</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Encourage smoking quitting and alcohol reduction, backed up by NHS Stop Smoking and lifestyle change intervention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programmes</a:t>
            </a:r>
            <a:r>
              <a:rPr lang="en-US" sz="2000" dirty="0">
                <a:effectLst/>
                <a:latin typeface="Times New Roman" panose="02020603050405020304" pitchFamily="18" charset="0"/>
                <a:ea typeface="Calibri" panose="020F0502020204030204" pitchFamily="34" charset="0"/>
                <a:cs typeface="Arial" panose="020B0604020202020204" pitchFamily="34" charset="0"/>
              </a:rPr>
              <a:t> (</a:t>
            </a:r>
            <a:r>
              <a:rPr lang="en-US" sz="2000" dirty="0" err="1">
                <a:effectLst/>
                <a:latin typeface="Times New Roman" panose="02020603050405020304" pitchFamily="18" charset="0"/>
                <a:ea typeface="Calibri" panose="020F0502020204030204" pitchFamily="34" charset="0"/>
                <a:cs typeface="Arial" panose="020B0604020202020204" pitchFamily="34" charset="0"/>
              </a:rPr>
              <a:t>Spanakis</a:t>
            </a:r>
            <a:r>
              <a:rPr lang="en-US" sz="2000" dirty="0">
                <a:effectLst/>
                <a:latin typeface="Times New Roman" panose="02020603050405020304" pitchFamily="18" charset="0"/>
                <a:ea typeface="Calibri" panose="020F0502020204030204" pitchFamily="34" charset="0"/>
                <a:cs typeface="Arial" panose="020B0604020202020204" pitchFamily="34" charset="0"/>
              </a:rPr>
              <a:t> et al., 2021).</a:t>
            </a:r>
          </a:p>
        </p:txBody>
      </p:sp>
      <p:pic>
        <p:nvPicPr>
          <p:cNvPr id="12290" name="Picture 2" descr="Overview of 30 scientific recommendations on microbiota‐based treatments from the 2025 CHINAGUT Conference. In light of current research progress in microbiota‐based treatments, the core expert panel from the fields of probiotics, live biotherapeutic products, and fecal microbiota transplantation at the 2025 CHINAGUT Conference jointly formulated 30 scientific recommendations, primarily focused on five core parts. RCT, randomized controlled trial.">
            <a:extLst>
              <a:ext uri="{FF2B5EF4-FFF2-40B4-BE49-F238E27FC236}">
                <a16:creationId xmlns:a16="http://schemas.microsoft.com/office/drawing/2014/main" id="{B0606040-46C0-BBDD-A0C3-9ACD704D9A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4006" y="2537931"/>
            <a:ext cx="4590240" cy="29269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F1A19BD-6489-81C4-4330-AC0F67CC67BA}"/>
              </a:ext>
            </a:extLst>
          </p:cNvPr>
          <p:cNvSpPr txBox="1"/>
          <p:nvPr/>
        </p:nvSpPr>
        <p:spPr>
          <a:xfrm>
            <a:off x="7084006" y="5734739"/>
            <a:ext cx="4590240" cy="707886"/>
          </a:xfrm>
          <a:prstGeom prst="rect">
            <a:avLst/>
          </a:prstGeom>
          <a:noFill/>
        </p:spPr>
        <p:txBody>
          <a:bodyPr wrap="square">
            <a:spAutoFit/>
          </a:bodyPr>
          <a:lstStyle/>
          <a:p>
            <a:pPr algn="ctr"/>
            <a:r>
              <a:rPr lang="en-GB" sz="1000" dirty="0">
                <a:latin typeface="Times New Roman" panose="02020603050405020304" pitchFamily="18" charset="0"/>
                <a:cs typeface="Times New Roman" panose="02020603050405020304" pitchFamily="18" charset="0"/>
              </a:rPr>
              <a:t>Figure: Application of probiotics for the enhancement of the key ideas</a:t>
            </a:r>
          </a:p>
          <a:p>
            <a:pPr algn="ctr"/>
            <a:endParaRPr lang="en-GB" sz="1000" dirty="0">
              <a:latin typeface="Times New Roman" panose="02020603050405020304" pitchFamily="18" charset="0"/>
              <a:cs typeface="Times New Roman" panose="02020603050405020304" pitchFamily="18" charset="0"/>
            </a:endParaRPr>
          </a:p>
          <a:p>
            <a:pPr algn="ctr"/>
            <a:r>
              <a:rPr lang="en-GB" sz="1000" dirty="0">
                <a:latin typeface="Times New Roman" panose="02020603050405020304" pitchFamily="18" charset="0"/>
                <a:cs typeface="Times New Roman" panose="02020603050405020304" pitchFamily="18" charset="0"/>
              </a:rPr>
              <a:t>Source: https://www.researchgate.net/figure/Overview-of-30-scientific-recommendations-on-microbiota-based-treatments-from-the-2025_fig1_396143675</a:t>
            </a:r>
          </a:p>
        </p:txBody>
      </p:sp>
      <p:pic>
        <p:nvPicPr>
          <p:cNvPr id="3" name="Recorded Sound">
            <a:hlinkClick r:id="" action="ppaction://media"/>
            <a:extLst>
              <a:ext uri="{FF2B5EF4-FFF2-40B4-BE49-F238E27FC236}">
                <a16:creationId xmlns:a16="http://schemas.microsoft.com/office/drawing/2014/main" id="{304BFF5F-CCA8-3CAC-93CA-4A22C6A207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92214265"/>
      </p:ext>
    </p:extLst>
  </p:cSld>
  <p:clrMapOvr>
    <a:masterClrMapping/>
  </p:clrMapOvr>
  <mc:AlternateContent xmlns:mc="http://schemas.openxmlformats.org/markup-compatibility/2006">
    <mc:Choice xmlns:p14="http://schemas.microsoft.com/office/powerpoint/2010/main" Requires="p14">
      <p:transition spd="slow" p14:dur="2000" advTm="61648"/>
    </mc:Choice>
    <mc:Fallback>
      <p:transition spd="slow" advTm="61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6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857E1-FB57-DBDB-F7C3-F6DB24AAA0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5A48D3-A3FE-DD5F-37E8-845732C7F7FF}"/>
              </a:ext>
            </a:extLst>
          </p:cNvPr>
          <p:cNvSpPr>
            <a:spLocks noGrp="1"/>
          </p:cNvSpPr>
          <p:nvPr>
            <p:ph type="title"/>
          </p:nvPr>
        </p:nvSpPr>
        <p:spPr>
          <a:xfrm>
            <a:off x="810000" y="447188"/>
            <a:ext cx="10571998" cy="965052"/>
          </a:xfrm>
        </p:spPr>
        <p:txBody>
          <a:bodyPr/>
          <a:lstStyle/>
          <a:p>
            <a:r>
              <a:rPr lang="en-US" dirty="0">
                <a:latin typeface="Times New Roman" panose="02020603050405020304" pitchFamily="18" charset="0"/>
                <a:cs typeface="Times New Roman" panose="02020603050405020304" pitchFamily="18" charset="0"/>
              </a:rPr>
              <a:t>Monitoring, Care planning, Communication, and Ethical considerations</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C36793E-ABAC-557C-FEC0-D671006FEB99}"/>
              </a:ext>
            </a:extLst>
          </p:cNvPr>
          <p:cNvSpPr txBox="1"/>
          <p:nvPr/>
        </p:nvSpPr>
        <p:spPr>
          <a:xfrm>
            <a:off x="810000" y="2398082"/>
            <a:ext cx="6423920" cy="4093428"/>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Vital signs are to be monitored, and blood pressure and the level of glucose in the blood should be written down daily to achieve precise results.</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care planning must be individualised based on personal risk factors, lifestyle and compliance with cardiovascular management guidelines (Lip et al., 2022).</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Communication is an effective way of enhancing compliance with treatments so that patients and families understand the medication and lifestyle changes.</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Ethics demand that patients should be respected, when it comes to autonomy, confidentiality, and in all interventions and decision-making processes, informed consent must be established (Lu et al., 2024).</a:t>
            </a:r>
          </a:p>
        </p:txBody>
      </p:sp>
      <p:pic>
        <p:nvPicPr>
          <p:cNvPr id="13314" name="Picture 2" descr="Sensors 24 03129 g001">
            <a:extLst>
              <a:ext uri="{FF2B5EF4-FFF2-40B4-BE49-F238E27FC236}">
                <a16:creationId xmlns:a16="http://schemas.microsoft.com/office/drawing/2014/main" id="{4A594593-164D-851A-44CF-EF0F98E646E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08774" y="2494900"/>
            <a:ext cx="3074783" cy="270580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535D52-E670-57FF-1761-73060ED39374}"/>
              </a:ext>
            </a:extLst>
          </p:cNvPr>
          <p:cNvSpPr txBox="1"/>
          <p:nvPr/>
        </p:nvSpPr>
        <p:spPr>
          <a:xfrm>
            <a:off x="7908773" y="5441583"/>
            <a:ext cx="3074783" cy="707886"/>
          </a:xfrm>
          <a:prstGeom prst="rect">
            <a:avLst/>
          </a:prstGeom>
          <a:noFill/>
        </p:spPr>
        <p:txBody>
          <a:bodyPr wrap="square">
            <a:spAutoFit/>
          </a:bodyPr>
          <a:lstStyle/>
          <a:p>
            <a:pPr algn="ctr"/>
            <a:r>
              <a:rPr lang="en-US" sz="1000" dirty="0">
                <a:latin typeface="Times New Roman" panose="02020603050405020304" pitchFamily="18" charset="0"/>
                <a:cs typeface="Times New Roman" panose="02020603050405020304" pitchFamily="18" charset="0"/>
              </a:rPr>
              <a:t>Figure: Monitoring, Care planning, Communication, and Ethical considerations</a:t>
            </a:r>
            <a:endParaRPr lang="en-GB" sz="1000" dirty="0">
              <a:latin typeface="Times New Roman" panose="02020603050405020304" pitchFamily="18" charset="0"/>
              <a:cs typeface="Times New Roman" panose="02020603050405020304" pitchFamily="18" charset="0"/>
            </a:endParaRPr>
          </a:p>
          <a:p>
            <a:pPr algn="ctr"/>
            <a:endParaRPr lang="en-GB" sz="1000" dirty="0">
              <a:latin typeface="Times New Roman" panose="02020603050405020304" pitchFamily="18" charset="0"/>
              <a:cs typeface="Times New Roman" panose="02020603050405020304" pitchFamily="18" charset="0"/>
            </a:endParaRPr>
          </a:p>
          <a:p>
            <a:pPr algn="ctr"/>
            <a:r>
              <a:rPr lang="en-GB" sz="1000" dirty="0">
                <a:latin typeface="Times New Roman" panose="02020603050405020304" pitchFamily="18" charset="0"/>
                <a:cs typeface="Times New Roman" panose="02020603050405020304" pitchFamily="18" charset="0"/>
              </a:rPr>
              <a:t>Source: https://www.mdpi.com/1424-8220/24/10/3129</a:t>
            </a:r>
          </a:p>
        </p:txBody>
      </p:sp>
      <p:pic>
        <p:nvPicPr>
          <p:cNvPr id="3" name="Recorded Sound">
            <a:hlinkClick r:id="" action="ppaction://media"/>
            <a:extLst>
              <a:ext uri="{FF2B5EF4-FFF2-40B4-BE49-F238E27FC236}">
                <a16:creationId xmlns:a16="http://schemas.microsoft.com/office/drawing/2014/main" id="{00FC3940-C16B-4885-36C5-FD24DC0A8B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51865836"/>
      </p:ext>
    </p:extLst>
  </p:cSld>
  <p:clrMapOvr>
    <a:masterClrMapping/>
  </p:clrMapOvr>
  <mc:AlternateContent xmlns:mc="http://schemas.openxmlformats.org/markup-compatibility/2006">
    <mc:Choice xmlns:p14="http://schemas.microsoft.com/office/powerpoint/2010/main" Requires="p14">
      <p:transition spd="slow" p14:dur="2000" advTm="61812"/>
    </mc:Choice>
    <mc:Fallback>
      <p:transition spd="slow" advTm="61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8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5D085E-D1A3-7DBA-6692-3CBF294974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CE15E5-A50E-577B-FFC1-54C9ACC75922}"/>
              </a:ext>
            </a:extLst>
          </p:cNvPr>
          <p:cNvSpPr>
            <a:spLocks noGrp="1"/>
          </p:cNvSpPr>
          <p:nvPr>
            <p:ph type="title"/>
          </p:nvPr>
        </p:nvSpPr>
        <p:spPr>
          <a:xfrm>
            <a:off x="810000" y="447188"/>
            <a:ext cx="10571998" cy="965052"/>
          </a:xfrm>
        </p:spPr>
        <p:txBody>
          <a:bodyPr/>
          <a:lstStyle/>
          <a:p>
            <a:r>
              <a:rPr lang="en-GB" dirty="0">
                <a:latin typeface="Times New Roman" panose="02020603050405020304" pitchFamily="18" charset="0"/>
                <a:cs typeface="Times New Roman" panose="02020603050405020304" pitchFamily="18" charset="0"/>
              </a:rPr>
              <a:t>Conclusion</a:t>
            </a:r>
          </a:p>
        </p:txBody>
      </p:sp>
      <p:sp>
        <p:nvSpPr>
          <p:cNvPr id="5" name="TextBox 4">
            <a:extLst>
              <a:ext uri="{FF2B5EF4-FFF2-40B4-BE49-F238E27FC236}">
                <a16:creationId xmlns:a16="http://schemas.microsoft.com/office/drawing/2014/main" id="{172706F1-146F-9C6D-B966-45A377D66353}"/>
              </a:ext>
            </a:extLst>
          </p:cNvPr>
          <p:cNvSpPr txBox="1"/>
          <p:nvPr/>
        </p:nvSpPr>
        <p:spPr>
          <a:xfrm>
            <a:off x="810000" y="2520002"/>
            <a:ext cx="6101080" cy="3170099"/>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CVDs are associated with stroke and diabetes, which demand consistent patient follow-ups, individualised treatment plans, and continuous follow-ups.</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Early diagnosis, lifestyle change, and ethics greatly minimise the complications and improve the living standards of patients.</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US" sz="2000" dirty="0">
                <a:effectLst/>
                <a:latin typeface="Times New Roman" panose="02020603050405020304" pitchFamily="18" charset="0"/>
                <a:ea typeface="Calibri" panose="020F0502020204030204" pitchFamily="34" charset="0"/>
                <a:cs typeface="Arial" panose="020B0604020202020204" pitchFamily="34" charset="0"/>
              </a:rPr>
              <a:t>The use of multidisciplinary teams in coordinated healthcare will guarantee effective and safe interventions that are in line with national healthcare standards.</a:t>
            </a:r>
          </a:p>
        </p:txBody>
      </p:sp>
      <p:pic>
        <p:nvPicPr>
          <p:cNvPr id="14338" name="Picture 2" descr="Diabetes and stroke: Uncontrolled diabetes increases risk of stroke">
            <a:extLst>
              <a:ext uri="{FF2B5EF4-FFF2-40B4-BE49-F238E27FC236}">
                <a16:creationId xmlns:a16="http://schemas.microsoft.com/office/drawing/2014/main" id="{E4091E2A-B143-5F8A-CB1C-D18E407133E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50812" y="2596291"/>
            <a:ext cx="2761869" cy="3017520"/>
          </a:xfrm>
          <a:prstGeom prst="rect">
            <a:avLst/>
          </a:prstGeom>
          <a:noFill/>
          <a:extLst>
            <a:ext uri="{909E8E84-426E-40DD-AFC4-6F175D3DCCD1}">
              <a14:hiddenFill xmlns:a14="http://schemas.microsoft.com/office/drawing/2010/main">
                <a:solidFill>
                  <a:srgbClr val="FFFFFF"/>
                </a:solidFill>
              </a14:hiddenFill>
            </a:ext>
          </a:extLst>
        </p:spPr>
      </p:pic>
      <p:pic>
        <p:nvPicPr>
          <p:cNvPr id="6" name="Recorded Sound">
            <a:hlinkClick r:id="" action="ppaction://media"/>
            <a:extLst>
              <a:ext uri="{FF2B5EF4-FFF2-40B4-BE49-F238E27FC236}">
                <a16:creationId xmlns:a16="http://schemas.microsoft.com/office/drawing/2014/main" id="{BCEE1A44-28C3-E10C-6C4B-6B19E0B6E5A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522391321"/>
      </p:ext>
    </p:extLst>
  </p:cSld>
  <p:clrMapOvr>
    <a:masterClrMapping/>
  </p:clrMapOvr>
  <mc:AlternateContent xmlns:mc="http://schemas.openxmlformats.org/markup-compatibility/2006" xmlns:p14="http://schemas.microsoft.com/office/powerpoint/2010/main">
    <mc:Choice Requires="p14">
      <p:transition spd="slow" p14:dur="2000" advTm="19539"/>
    </mc:Choice>
    <mc:Fallback xmlns="">
      <p:transition spd="slow" advTm="19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63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3E81B8-F12C-8378-D82F-D1F55E1B53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7188AC-1A48-5459-2449-4BF120953F1D}"/>
              </a:ext>
            </a:extLst>
          </p:cNvPr>
          <p:cNvSpPr>
            <a:spLocks noGrp="1"/>
          </p:cNvSpPr>
          <p:nvPr>
            <p:ph type="title"/>
          </p:nvPr>
        </p:nvSpPr>
        <p:spPr>
          <a:xfrm>
            <a:off x="810000" y="548788"/>
            <a:ext cx="10571998" cy="721212"/>
          </a:xfrm>
        </p:spPr>
        <p:txBody>
          <a:bodyPr/>
          <a:lstStyle/>
          <a:p>
            <a:r>
              <a:rPr lang="en-GB" dirty="0">
                <a:latin typeface="Times New Roman" panose="02020603050405020304" pitchFamily="18" charset="0"/>
                <a:cs typeface="Times New Roman" panose="02020603050405020304" pitchFamily="18" charset="0"/>
              </a:rPr>
              <a:t>Reference Slide</a:t>
            </a:r>
          </a:p>
        </p:txBody>
      </p:sp>
      <p:sp>
        <p:nvSpPr>
          <p:cNvPr id="5" name="TextBox 4">
            <a:extLst>
              <a:ext uri="{FF2B5EF4-FFF2-40B4-BE49-F238E27FC236}">
                <a16:creationId xmlns:a16="http://schemas.microsoft.com/office/drawing/2014/main" id="{3BE8F9B8-2F9C-8708-FFBC-6973149846A7}"/>
              </a:ext>
            </a:extLst>
          </p:cNvPr>
          <p:cNvSpPr txBox="1"/>
          <p:nvPr/>
        </p:nvSpPr>
        <p:spPr>
          <a:xfrm>
            <a:off x="810000" y="2276162"/>
            <a:ext cx="10571998" cy="4385816"/>
          </a:xfrm>
          <a:prstGeom prst="rect">
            <a:avLst/>
          </a:prstGeom>
          <a:noFill/>
        </p:spPr>
        <p:txBody>
          <a:bodyPr wrap="square">
            <a:spAutoFit/>
          </a:bodyPr>
          <a:lstStyle/>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a:effectLst/>
                <a:latin typeface="Times New Roman" panose="02020603050405020304" pitchFamily="18" charset="0"/>
                <a:ea typeface="Calibri" panose="020F0502020204030204" pitchFamily="34" charset="0"/>
                <a:cs typeface="Arial" panose="020B0604020202020204" pitchFamily="34" charset="0"/>
              </a:rPr>
              <a:t>British Heart Foundation (2025) UK Factsheet, British Heart Foundation. British Heart Foundation. Available at: https://www.bhf.org.uk/-/media/files/for-professionals/research/heart-statistics/bhf-cvd-statistics-uk-factsheet.pdf.</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a:effectLst/>
                <a:latin typeface="Times New Roman" panose="02020603050405020304" pitchFamily="18" charset="0"/>
                <a:ea typeface="Calibri" panose="020F0502020204030204" pitchFamily="34" charset="0"/>
                <a:cs typeface="Arial" panose="020B0604020202020204" pitchFamily="34" charset="0"/>
              </a:rPr>
              <a:t>Butt, S.P. (2023) ‘Extracorporeal Circulation and Venous </a:t>
            </a:r>
            <a:r>
              <a:rPr lang="en-GB" sz="900" dirty="0" err="1">
                <a:effectLst/>
                <a:latin typeface="Times New Roman" panose="02020603050405020304" pitchFamily="18" charset="0"/>
                <a:ea typeface="Calibri" panose="020F0502020204030204" pitchFamily="34" charset="0"/>
                <a:cs typeface="Arial" panose="020B0604020202020204" pitchFamily="34" charset="0"/>
              </a:rPr>
              <a:t>Hemodynamics</a:t>
            </a:r>
            <a:r>
              <a:rPr lang="en-GB" sz="900" dirty="0">
                <a:effectLst/>
                <a:latin typeface="Times New Roman" panose="02020603050405020304" pitchFamily="18" charset="0"/>
                <a:ea typeface="Calibri" panose="020F0502020204030204" pitchFamily="34" charset="0"/>
                <a:cs typeface="Arial" panose="020B0604020202020204" pitchFamily="34" charset="0"/>
              </a:rPr>
              <a:t>: A Literature Review on Physiological Foundations to Clinical Applications’, Journal of Cardiology and Cardiovascular Research, 4(2). Available at: https://doi.org/10.37191/mapsci-jccr-4(2)-080.</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a:effectLst/>
                <a:latin typeface="Times New Roman" panose="02020603050405020304" pitchFamily="18" charset="0"/>
                <a:ea typeface="Calibri" panose="020F0502020204030204" pitchFamily="34" charset="0"/>
                <a:cs typeface="Arial" panose="020B0604020202020204" pitchFamily="34" charset="0"/>
              </a:rPr>
              <a:t>Chakraborty, S.P., Verma, A., Garg, R., Singh, J. and Verma, H. (2023) ‘Cardiometabolic Risk Factors Associated With Type 2 Diabetes Mellitus: A Mechanistic Insight’, Clinical Medicine Insights: Endocrinology and Diabetes, 16. Available at: https://doi.org/10.1177/11795514231220780.</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a:effectLst/>
                <a:latin typeface="Times New Roman" panose="02020603050405020304" pitchFamily="18" charset="0"/>
                <a:ea typeface="Calibri" panose="020F0502020204030204" pitchFamily="34" charset="0"/>
                <a:cs typeface="Arial" panose="020B0604020202020204" pitchFamily="34" charset="0"/>
              </a:rPr>
              <a:t>Diabetes UK (2023) Number of people living with diabetes in the UK tops 5 million for the first time, Diabetes UK. Diabetes UK. Available at: https://www.diabetes.org.uk/about-us/news-and-views/number-people-living-diabetes-uk-tops-5-million-first-time (Accessed: 25 October 2025).</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err="1">
                <a:effectLst/>
                <a:latin typeface="Times New Roman" panose="02020603050405020304" pitchFamily="18" charset="0"/>
                <a:ea typeface="Calibri" panose="020F0502020204030204" pitchFamily="34" charset="0"/>
                <a:cs typeface="Arial" panose="020B0604020202020204" pitchFamily="34" charset="0"/>
              </a:rPr>
              <a:t>Frąk</a:t>
            </a:r>
            <a:r>
              <a:rPr lang="en-GB" sz="900" dirty="0">
                <a:effectLst/>
                <a:latin typeface="Times New Roman" panose="02020603050405020304" pitchFamily="18" charset="0"/>
                <a:ea typeface="Calibri" panose="020F0502020204030204" pitchFamily="34" charset="0"/>
                <a:cs typeface="Arial" panose="020B0604020202020204" pitchFamily="34" charset="0"/>
              </a:rPr>
              <a:t>, W., </a:t>
            </a:r>
            <a:r>
              <a:rPr lang="en-GB" sz="900" dirty="0" err="1">
                <a:effectLst/>
                <a:latin typeface="Times New Roman" panose="02020603050405020304" pitchFamily="18" charset="0"/>
                <a:ea typeface="Calibri" panose="020F0502020204030204" pitchFamily="34" charset="0"/>
                <a:cs typeface="Arial" panose="020B0604020202020204" pitchFamily="34" charset="0"/>
              </a:rPr>
              <a:t>Wojtasińska</a:t>
            </a:r>
            <a:r>
              <a:rPr lang="en-GB" sz="900" dirty="0">
                <a:effectLst/>
                <a:latin typeface="Times New Roman" panose="02020603050405020304" pitchFamily="18" charset="0"/>
                <a:ea typeface="Calibri" panose="020F0502020204030204" pitchFamily="34" charset="0"/>
                <a:cs typeface="Arial" panose="020B0604020202020204" pitchFamily="34" charset="0"/>
              </a:rPr>
              <a:t>, A. and Lisińska, W. (2022) ‘Pathophysiology of Cardiovascular Diseases: New Insights into Molecular Mechanisms of Atherosclerosis, Arterial Hypertension, and Coronary Artery Disease’, Biomedicines, 10(8), p. 1938. Available at: https://doi.org/10.3390/biomedicines10081938.</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err="1">
                <a:effectLst/>
                <a:latin typeface="Times New Roman" panose="02020603050405020304" pitchFamily="18" charset="0"/>
                <a:ea typeface="Calibri" panose="020F0502020204030204" pitchFamily="34" charset="0"/>
                <a:cs typeface="Arial" panose="020B0604020202020204" pitchFamily="34" charset="0"/>
              </a:rPr>
              <a:t>Głombik</a:t>
            </a:r>
            <a:r>
              <a:rPr lang="en-GB" sz="900" dirty="0">
                <a:effectLst/>
                <a:latin typeface="Times New Roman" panose="02020603050405020304" pitchFamily="18" charset="0"/>
                <a:ea typeface="Calibri" panose="020F0502020204030204" pitchFamily="34" charset="0"/>
                <a:cs typeface="Arial" panose="020B0604020202020204" pitchFamily="34" charset="0"/>
              </a:rPr>
              <a:t>, K., </a:t>
            </a:r>
            <a:r>
              <a:rPr lang="en-GB" sz="900" dirty="0" err="1">
                <a:effectLst/>
                <a:latin typeface="Times New Roman" panose="02020603050405020304" pitchFamily="18" charset="0"/>
                <a:ea typeface="Calibri" panose="020F0502020204030204" pitchFamily="34" charset="0"/>
                <a:cs typeface="Arial" panose="020B0604020202020204" pitchFamily="34" charset="0"/>
              </a:rPr>
              <a:t>Detka</a:t>
            </a:r>
            <a:r>
              <a:rPr lang="en-GB" sz="900" dirty="0">
                <a:effectLst/>
                <a:latin typeface="Times New Roman" panose="02020603050405020304" pitchFamily="18" charset="0"/>
                <a:ea typeface="Calibri" panose="020F0502020204030204" pitchFamily="34" charset="0"/>
                <a:cs typeface="Arial" panose="020B0604020202020204" pitchFamily="34" charset="0"/>
              </a:rPr>
              <a:t>, J. and Budziszewska, B. (2021) ‘Hormonal Regulation of Oxidative Phosphorylation in the Brain in Health and Disease’, Cells, 10(11), p. 2937. Available at: https://doi.org/10.3390/cells10112937.</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a:effectLst/>
                <a:latin typeface="Times New Roman" panose="02020603050405020304" pitchFamily="18" charset="0"/>
                <a:ea typeface="Calibri" panose="020F0502020204030204" pitchFamily="34" charset="0"/>
                <a:cs typeface="Arial" panose="020B0604020202020204" pitchFamily="34" charset="0"/>
              </a:rPr>
              <a:t>Keijzer, A.R. de, </a:t>
            </a:r>
            <a:r>
              <a:rPr lang="en-GB" sz="900" dirty="0" err="1">
                <a:effectLst/>
                <a:latin typeface="Times New Roman" panose="02020603050405020304" pitchFamily="18" charset="0"/>
                <a:ea typeface="Calibri" panose="020F0502020204030204" pitchFamily="34" charset="0"/>
                <a:cs typeface="Arial" panose="020B0604020202020204" pitchFamily="34" charset="0"/>
              </a:rPr>
              <a:t>Kauling</a:t>
            </a:r>
            <a:r>
              <a:rPr lang="en-GB" sz="900" dirty="0">
                <a:effectLst/>
                <a:latin typeface="Times New Roman" panose="02020603050405020304" pitchFamily="18" charset="0"/>
                <a:ea typeface="Calibri" panose="020F0502020204030204" pitchFamily="34" charset="0"/>
                <a:cs typeface="Arial" panose="020B0604020202020204" pitchFamily="34" charset="0"/>
              </a:rPr>
              <a:t>, R.M., Jorstad, H. and </a:t>
            </a:r>
            <a:r>
              <a:rPr lang="en-GB" sz="900" dirty="0" err="1">
                <a:effectLst/>
                <a:latin typeface="Times New Roman" panose="02020603050405020304" pitchFamily="18" charset="0"/>
                <a:ea typeface="Calibri" panose="020F0502020204030204" pitchFamily="34" charset="0"/>
                <a:cs typeface="Arial" panose="020B0604020202020204" pitchFamily="34" charset="0"/>
              </a:rPr>
              <a:t>Roos</a:t>
            </a:r>
            <a:r>
              <a:rPr lang="en-GB" sz="900" dirty="0">
                <a:effectLst/>
                <a:latin typeface="Times New Roman" panose="02020603050405020304" pitchFamily="18" charset="0"/>
                <a:ea typeface="Calibri" panose="020F0502020204030204" pitchFamily="34" charset="0"/>
                <a:cs typeface="Arial" panose="020B0604020202020204" pitchFamily="34" charset="0"/>
              </a:rPr>
              <a:t>-Hesselink, J.W. (2024) Physical activity for cardiovascular prevention, www.escardio.org. Available at: https://www.escardio.org/Councils/Council-for-Cardiology-Practice-(CCP)/Cardiopractice/physical-activity-for-cardiovascular-prevention (Accessed: 25 October 2025).</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a:effectLst/>
                <a:latin typeface="Times New Roman" panose="02020603050405020304" pitchFamily="18" charset="0"/>
                <a:ea typeface="Calibri" panose="020F0502020204030204" pitchFamily="34" charset="0"/>
                <a:cs typeface="Arial" panose="020B0604020202020204" pitchFamily="34" charset="0"/>
              </a:rPr>
              <a:t>Lip, G.Y.H., Lane, D.A., </a:t>
            </a:r>
            <a:r>
              <a:rPr lang="en-GB" sz="900" dirty="0" err="1">
                <a:effectLst/>
                <a:latin typeface="Times New Roman" panose="02020603050405020304" pitchFamily="18" charset="0"/>
                <a:ea typeface="Calibri" panose="020F0502020204030204" pitchFamily="34" charset="0"/>
                <a:cs typeface="Arial" panose="020B0604020202020204" pitchFamily="34" charset="0"/>
              </a:rPr>
              <a:t>Lenarczyk</a:t>
            </a:r>
            <a:r>
              <a:rPr lang="en-GB" sz="900" dirty="0">
                <a:effectLst/>
                <a:latin typeface="Times New Roman" panose="02020603050405020304" pitchFamily="18" charset="0"/>
                <a:ea typeface="Calibri" panose="020F0502020204030204" pitchFamily="34" charset="0"/>
                <a:cs typeface="Arial" panose="020B0604020202020204" pitchFamily="34" charset="0"/>
              </a:rPr>
              <a:t>, R., </a:t>
            </a:r>
            <a:r>
              <a:rPr lang="en-GB" sz="900" dirty="0" err="1">
                <a:effectLst/>
                <a:latin typeface="Times New Roman" panose="02020603050405020304" pitchFamily="18" charset="0"/>
                <a:ea typeface="Calibri" panose="020F0502020204030204" pitchFamily="34" charset="0"/>
                <a:cs typeface="Arial" panose="020B0604020202020204" pitchFamily="34" charset="0"/>
              </a:rPr>
              <a:t>Boriani</a:t>
            </a:r>
            <a:r>
              <a:rPr lang="en-GB" sz="900" dirty="0">
                <a:effectLst/>
                <a:latin typeface="Times New Roman" panose="02020603050405020304" pitchFamily="18" charset="0"/>
                <a:ea typeface="Calibri" panose="020F0502020204030204" pitchFamily="34" charset="0"/>
                <a:cs typeface="Arial" panose="020B0604020202020204" pitchFamily="34" charset="0"/>
              </a:rPr>
              <a:t>, G., </a:t>
            </a:r>
            <a:r>
              <a:rPr lang="en-GB" sz="900" dirty="0" err="1">
                <a:effectLst/>
                <a:latin typeface="Times New Roman" panose="02020603050405020304" pitchFamily="18" charset="0"/>
                <a:ea typeface="Calibri" panose="020F0502020204030204" pitchFamily="34" charset="0"/>
                <a:cs typeface="Arial" panose="020B0604020202020204" pitchFamily="34" charset="0"/>
              </a:rPr>
              <a:t>Doehner</a:t>
            </a:r>
            <a:r>
              <a:rPr lang="en-GB" sz="900" dirty="0">
                <a:effectLst/>
                <a:latin typeface="Times New Roman" panose="02020603050405020304" pitchFamily="18" charset="0"/>
                <a:ea typeface="Calibri" panose="020F0502020204030204" pitchFamily="34" charset="0"/>
                <a:cs typeface="Arial" panose="020B0604020202020204" pitchFamily="34" charset="0"/>
              </a:rPr>
              <a:t>, W., Benjamin, L.A., Fisher, M., Lowe, D., Sacco, R.L., Schnabel, R., Watkins, C., </a:t>
            </a:r>
            <a:r>
              <a:rPr lang="en-GB" sz="900" dirty="0" err="1">
                <a:effectLst/>
                <a:latin typeface="Times New Roman" panose="02020603050405020304" pitchFamily="18" charset="0"/>
                <a:ea typeface="Calibri" panose="020F0502020204030204" pitchFamily="34" charset="0"/>
                <a:cs typeface="Arial" panose="020B0604020202020204" pitchFamily="34" charset="0"/>
              </a:rPr>
              <a:t>Ntaios</a:t>
            </a:r>
            <a:r>
              <a:rPr lang="en-GB" sz="900" dirty="0">
                <a:effectLst/>
                <a:latin typeface="Times New Roman" panose="02020603050405020304" pitchFamily="18" charset="0"/>
                <a:ea typeface="Calibri" panose="020F0502020204030204" pitchFamily="34" charset="0"/>
                <a:cs typeface="Arial" panose="020B0604020202020204" pitchFamily="34" charset="0"/>
              </a:rPr>
              <a:t>, G. and </a:t>
            </a:r>
            <a:r>
              <a:rPr lang="en-GB" sz="900" dirty="0" err="1">
                <a:effectLst/>
                <a:latin typeface="Times New Roman" panose="02020603050405020304" pitchFamily="18" charset="0"/>
                <a:ea typeface="Calibri" panose="020F0502020204030204" pitchFamily="34" charset="0"/>
                <a:cs typeface="Arial" panose="020B0604020202020204" pitchFamily="34" charset="0"/>
              </a:rPr>
              <a:t>Potpara</a:t>
            </a:r>
            <a:r>
              <a:rPr lang="en-GB" sz="900" dirty="0">
                <a:effectLst/>
                <a:latin typeface="Times New Roman" panose="02020603050405020304" pitchFamily="18" charset="0"/>
                <a:ea typeface="Calibri" panose="020F0502020204030204" pitchFamily="34" charset="0"/>
                <a:cs typeface="Arial" panose="020B0604020202020204" pitchFamily="34" charset="0"/>
              </a:rPr>
              <a:t>, T. (2022) ‘Integrated care for optimizing the management of stroke and associated heart disease: a position paper of the European Society of Cardiology Council on Stroke’, European Heart Journal, 43(26), pp. 2442–2460. Available at: https://doi.org/10.1093/eurheartj/ehac245.</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a:effectLst/>
                <a:latin typeface="Times New Roman" panose="02020603050405020304" pitchFamily="18" charset="0"/>
                <a:ea typeface="Calibri" panose="020F0502020204030204" pitchFamily="34" charset="0"/>
                <a:cs typeface="Arial" panose="020B0604020202020204" pitchFamily="34" charset="0"/>
              </a:rPr>
              <a:t>Lu, H., </a:t>
            </a:r>
            <a:r>
              <a:rPr lang="en-GB" sz="900" dirty="0" err="1">
                <a:effectLst/>
                <a:latin typeface="Times New Roman" panose="02020603050405020304" pitchFamily="18" charset="0"/>
                <a:ea typeface="Calibri" panose="020F0502020204030204" pitchFamily="34" charset="0"/>
                <a:cs typeface="Arial" panose="020B0604020202020204" pitchFamily="34" charset="0"/>
              </a:rPr>
              <a:t>Alhaskawi</a:t>
            </a:r>
            <a:r>
              <a:rPr lang="en-GB" sz="900" dirty="0">
                <a:effectLst/>
                <a:latin typeface="Times New Roman" panose="02020603050405020304" pitchFamily="18" charset="0"/>
                <a:ea typeface="Calibri" panose="020F0502020204030204" pitchFamily="34" charset="0"/>
                <a:cs typeface="Arial" panose="020B0604020202020204" pitchFamily="34" charset="0"/>
              </a:rPr>
              <a:t>, A., Dong, Y., Zou, X., Zhou, H., Hasan, S., Kota, V.G., Hasan, M. and </a:t>
            </a:r>
            <a:r>
              <a:rPr lang="en-GB" sz="900" dirty="0" err="1">
                <a:effectLst/>
                <a:latin typeface="Times New Roman" panose="02020603050405020304" pitchFamily="18" charset="0"/>
                <a:ea typeface="Calibri" panose="020F0502020204030204" pitchFamily="34" charset="0"/>
                <a:cs typeface="Arial" panose="020B0604020202020204" pitchFamily="34" charset="0"/>
              </a:rPr>
              <a:t>Abdalbary</a:t>
            </a:r>
            <a:r>
              <a:rPr lang="en-GB" sz="900" dirty="0">
                <a:effectLst/>
                <a:latin typeface="Times New Roman" panose="02020603050405020304" pitchFamily="18" charset="0"/>
                <a:ea typeface="Calibri" panose="020F0502020204030204" pitchFamily="34" charset="0"/>
                <a:cs typeface="Arial" panose="020B0604020202020204" pitchFamily="34" charset="0"/>
              </a:rPr>
              <a:t>, S.A. (2024) ‘Patient Autonomy in Medical Education: Navigating Ethical Challenges in the Age of Artificial Intelligence’, INQUIRY The Journal of Health Care Organization Provision and Financing, 61. Available at: https://doi.org/10.1177/00469580241266364.</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err="1">
                <a:effectLst/>
                <a:latin typeface="Times New Roman" panose="02020603050405020304" pitchFamily="18" charset="0"/>
                <a:ea typeface="Calibri" panose="020F0502020204030204" pitchFamily="34" charset="0"/>
                <a:cs typeface="Arial" panose="020B0604020202020204" pitchFamily="34" charset="0"/>
              </a:rPr>
              <a:t>Masenga</a:t>
            </a:r>
            <a:r>
              <a:rPr lang="en-GB" sz="900" dirty="0">
                <a:effectLst/>
                <a:latin typeface="Times New Roman" panose="02020603050405020304" pitchFamily="18" charset="0"/>
                <a:ea typeface="Calibri" panose="020F0502020204030204" pitchFamily="34" charset="0"/>
                <a:cs typeface="Arial" panose="020B0604020202020204" pitchFamily="34" charset="0"/>
              </a:rPr>
              <a:t>, S.K. and Kirabo, A. (2023) ‘Hypertensive Heart disease: Risk factors, Complications and Mechanisms’, Frontiers in Cardiovascular Medicine, 10(1205475). Available at: https://doi.org/10.3389/fcvm.2023.1205475.</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a:effectLst/>
                <a:latin typeface="Times New Roman" panose="02020603050405020304" pitchFamily="18" charset="0"/>
                <a:ea typeface="Calibri" panose="020F0502020204030204" pitchFamily="34" charset="0"/>
                <a:cs typeface="Arial" panose="020B0604020202020204" pitchFamily="34" charset="0"/>
              </a:rPr>
              <a:t>NHS (2022) Cardiovascular disease, NHS. NHS. Available at: https://www.nhs.uk/conditions/cardiovascular-disease/ (Accessed: 25 October 2025).</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a:effectLst/>
                <a:latin typeface="Times New Roman" panose="02020603050405020304" pitchFamily="18" charset="0"/>
                <a:ea typeface="Calibri" panose="020F0502020204030204" pitchFamily="34" charset="0"/>
                <a:cs typeface="Arial" panose="020B0604020202020204" pitchFamily="34" charset="0"/>
              </a:rPr>
              <a:t>NHS (2023) Understanding Calories, nhs.uk. Available at: https://www.nhs.uk/live-well/healthy-weight/managing-your-weight/understanding-calories/ (Accessed: 25 October 2025).</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a:effectLst/>
                <a:latin typeface="Times New Roman" panose="02020603050405020304" pitchFamily="18" charset="0"/>
                <a:ea typeface="Calibri" panose="020F0502020204030204" pitchFamily="34" charset="0"/>
                <a:cs typeface="Arial" panose="020B0604020202020204" pitchFamily="34" charset="0"/>
              </a:rPr>
              <a:t>NHS Digital (2024) Health Survey for England, 2022 Part 2, Digital.nhs.uk. Available at: https://digital.nhs.uk/data-and-information/publications/statistical/health-survey-for-england/2022-part-2/adult-overweight-and-obesity (Accessed: 25 October 2025).</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a:effectLst/>
                <a:latin typeface="Times New Roman" panose="02020603050405020304" pitchFamily="18" charset="0"/>
                <a:ea typeface="Calibri" panose="020F0502020204030204" pitchFamily="34" charset="0"/>
                <a:cs typeface="Arial" panose="020B0604020202020204" pitchFamily="34" charset="0"/>
              </a:rPr>
              <a:t>NHS England (2024) NHS England» Hospital admissions for strokes rise by 28% since 2004 – as NHS urges the public to ‘Act FAST’, NHS England. Available at: https://www.england.nhs.uk/2024/11/hospital-admissions-for-strokes-rise-by-28-since-2004-as-nhs-urges-the-public-to-act-fast/ (Accessed: 25 October 2025).</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err="1">
                <a:effectLst/>
                <a:latin typeface="Times New Roman" panose="02020603050405020304" pitchFamily="18" charset="0"/>
                <a:ea typeface="Calibri" panose="020F0502020204030204" pitchFamily="34" charset="0"/>
                <a:cs typeface="Arial" panose="020B0604020202020204" pitchFamily="34" charset="0"/>
              </a:rPr>
              <a:t>Spanakis</a:t>
            </a:r>
            <a:r>
              <a:rPr lang="en-GB" sz="900" dirty="0">
                <a:effectLst/>
                <a:latin typeface="Times New Roman" panose="02020603050405020304" pitchFamily="18" charset="0"/>
                <a:ea typeface="Calibri" panose="020F0502020204030204" pitchFamily="34" charset="0"/>
                <a:cs typeface="Arial" panose="020B0604020202020204" pitchFamily="34" charset="0"/>
              </a:rPr>
              <a:t>, P., Peckham, E., Young, B., Heron, P., Bailey, D. and Gilbody, S. (2021) ‘A systematic review of behavioural smoking cessation interventions for people with severe mental ill health—what works?’, Addiction, 117(6), pp. 1526–1542. Available at: https://doi.org/10.1111/add.15724.</a:t>
            </a:r>
          </a:p>
          <a:p>
            <a:pPr marL="342900" lvl="0" indent="-342900" algn="just">
              <a:buClr>
                <a:schemeClr val="accent2">
                  <a:lumMod val="75000"/>
                </a:schemeClr>
              </a:buClr>
              <a:buSzPct val="100000"/>
              <a:buFont typeface="Wingdings" panose="05000000000000000000" pitchFamily="2" charset="2"/>
              <a:buChar char="q"/>
              <a:tabLst>
                <a:tab pos="457200" algn="l"/>
              </a:tabLst>
            </a:pPr>
            <a:r>
              <a:rPr lang="en-GB" sz="900" dirty="0">
                <a:effectLst/>
                <a:latin typeface="Times New Roman" panose="02020603050405020304" pitchFamily="18" charset="0"/>
                <a:ea typeface="Calibri" panose="020F0502020204030204" pitchFamily="34" charset="0"/>
                <a:cs typeface="Arial" panose="020B0604020202020204" pitchFamily="34" charset="0"/>
              </a:rPr>
              <a:t>Sutherland, B. and </a:t>
            </a:r>
            <a:r>
              <a:rPr lang="en-GB" sz="900" dirty="0" err="1">
                <a:effectLst/>
                <a:latin typeface="Times New Roman" panose="02020603050405020304" pitchFamily="18" charset="0"/>
                <a:ea typeface="Calibri" panose="020F0502020204030204" pitchFamily="34" charset="0"/>
                <a:cs typeface="Arial" panose="020B0604020202020204" pitchFamily="34" charset="0"/>
              </a:rPr>
              <a:t>Premilovac</a:t>
            </a:r>
            <a:r>
              <a:rPr lang="en-GB" sz="900" dirty="0">
                <a:effectLst/>
                <a:latin typeface="Times New Roman" panose="02020603050405020304" pitchFamily="18" charset="0"/>
                <a:ea typeface="Calibri" panose="020F0502020204030204" pitchFamily="34" charset="0"/>
                <a:cs typeface="Arial" panose="020B0604020202020204" pitchFamily="34" charset="0"/>
              </a:rPr>
              <a:t>, D. (2023) ‘Acute and long-term changes in blood flow after ischemic stroke: challenges and opportunities’, Neural Regeneration Research, 18(4), p. 799. Available at: https://doi.org/10.4103/1673-5374.350699.</a:t>
            </a:r>
          </a:p>
        </p:txBody>
      </p:sp>
    </p:spTree>
    <p:extLst>
      <p:ext uri="{BB962C8B-B14F-4D97-AF65-F5344CB8AC3E}">
        <p14:creationId xmlns:p14="http://schemas.microsoft.com/office/powerpoint/2010/main" val="4162918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Free Download on Freepik">
            <a:extLst>
              <a:ext uri="{FF2B5EF4-FFF2-40B4-BE49-F238E27FC236}">
                <a16:creationId xmlns:a16="http://schemas.microsoft.com/office/drawing/2014/main" id="{88C821B2-DBC7-2FBB-F470-FC708EFDFF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1750" y="933450"/>
            <a:ext cx="7048500" cy="499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34649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7AF46513-5B0D-4B03-9323-32F3F0BFC9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3653</TotalTime>
  <Words>3552</Words>
  <Application>Microsoft Office PowerPoint</Application>
  <PresentationFormat>Widescreen</PresentationFormat>
  <Paragraphs>139</Paragraphs>
  <Slides>16</Slides>
  <Notes>13</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Century Gothic</vt:lpstr>
      <vt:lpstr>Times New Roman</vt:lpstr>
      <vt:lpstr>Wingdings</vt:lpstr>
      <vt:lpstr>Wingdings 2</vt:lpstr>
      <vt:lpstr>Quotable</vt:lpstr>
      <vt:lpstr>Student’s name: Kouadio Affoue Denise Student number:2412968 Lecturer's name:  Module code: BMHP5023  Component 2: Presentation (PowerPoint with Voice-Over)</vt:lpstr>
      <vt:lpstr>Introduction</vt:lpstr>
      <vt:lpstr>Knowledge and understanding of body functioning</vt:lpstr>
      <vt:lpstr>Description of the relevant anatomy and physiology</vt:lpstr>
      <vt:lpstr>Circulatory System as the chosen system of the body concerning Cardiovascular Diseases, Stroke and Diabetes</vt:lpstr>
      <vt:lpstr>Atherosclerosis as the Negative Influence that is observed in the disease condition</vt:lpstr>
      <vt:lpstr>Stroke (Impaired Blood Flow to the Brain) as the Negative Influence that is observed in the disease condition</vt:lpstr>
      <vt:lpstr>Diabetes (High Blood Glucose) as the Negative Influence that is observed in the disease condition</vt:lpstr>
      <vt:lpstr>Demographic information of the patient</vt:lpstr>
      <vt:lpstr>Primary risk factors for their health based on their lifestyle</vt:lpstr>
      <vt:lpstr>Considering the risk factors for their disease</vt:lpstr>
      <vt:lpstr>Evidence-based recommendations for the care routine</vt:lpstr>
      <vt:lpstr>Monitoring, Care planning, Communication, and Ethical considerations</vt:lpstr>
      <vt:lpstr>Conclusion</vt:lpstr>
      <vt:lpstr>Reference Slide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PRAMIT BANERJEE</dc:creator>
  <cp:lastModifiedBy>Affoue Denise Kouadio (2412968)</cp:lastModifiedBy>
  <cp:revision>8</cp:revision>
  <dcterms:created xsi:type="dcterms:W3CDTF">2025-10-25T09:17:47Z</dcterms:created>
  <dcterms:modified xsi:type="dcterms:W3CDTF">2025-11-17T08:41:59Z</dcterms:modified>
</cp:coreProperties>
</file>