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43"/>
  </p:notesMasterIdLst>
  <p:sldIdLst>
    <p:sldId id="401" r:id="rId5"/>
    <p:sldId id="402" r:id="rId6"/>
    <p:sldId id="403" r:id="rId7"/>
    <p:sldId id="404" r:id="rId8"/>
    <p:sldId id="405" r:id="rId9"/>
    <p:sldId id="406" r:id="rId10"/>
    <p:sldId id="273" r:id="rId11"/>
    <p:sldId id="276" r:id="rId12"/>
    <p:sldId id="279" r:id="rId13"/>
    <p:sldId id="283" r:id="rId14"/>
    <p:sldId id="285" r:id="rId15"/>
    <p:sldId id="286" r:id="rId16"/>
    <p:sldId id="287" r:id="rId17"/>
    <p:sldId id="288" r:id="rId18"/>
    <p:sldId id="289" r:id="rId19"/>
    <p:sldId id="290" r:id="rId20"/>
    <p:sldId id="291" r:id="rId21"/>
    <p:sldId id="292" r:id="rId22"/>
    <p:sldId id="294" r:id="rId23"/>
    <p:sldId id="296" r:id="rId24"/>
    <p:sldId id="297" r:id="rId25"/>
    <p:sldId id="298" r:id="rId26"/>
    <p:sldId id="299" r:id="rId27"/>
    <p:sldId id="300" r:id="rId28"/>
    <p:sldId id="301" r:id="rId29"/>
    <p:sldId id="302" r:id="rId30"/>
    <p:sldId id="307" r:id="rId31"/>
    <p:sldId id="309" r:id="rId32"/>
    <p:sldId id="310" r:id="rId33"/>
    <p:sldId id="311" r:id="rId34"/>
    <p:sldId id="419" r:id="rId35"/>
    <p:sldId id="315" r:id="rId36"/>
    <p:sldId id="318" r:id="rId37"/>
    <p:sldId id="319" r:id="rId38"/>
    <p:sldId id="320" r:id="rId39"/>
    <p:sldId id="424" r:id="rId40"/>
    <p:sldId id="327" r:id="rId41"/>
    <p:sldId id="32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76" autoAdjust="0"/>
  </p:normalViewPr>
  <p:slideViewPr>
    <p:cSldViewPr snapToGrid="0">
      <p:cViewPr varScale="1">
        <p:scale>
          <a:sx n="78" d="100"/>
          <a:sy n="78" d="100"/>
        </p:scale>
        <p:origin x="180" y="48"/>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3/27/2022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q"/>
            </a:pPr>
            <a:r>
              <a:rPr lang="en-US" b="1" dirty="0"/>
              <a:t>Abusive conduct</a:t>
            </a:r>
          </a:p>
          <a:p>
            <a:pPr>
              <a:buFont typeface="Wingdings" panose="05000000000000000000" pitchFamily="2" charset="2"/>
              <a:buChar char="q"/>
            </a:pPr>
            <a:r>
              <a:rPr lang="en-US" b="1" dirty="0"/>
              <a:t>By undertakings</a:t>
            </a:r>
          </a:p>
          <a:p>
            <a:pPr>
              <a:buFont typeface="Wingdings" panose="05000000000000000000" pitchFamily="2" charset="2"/>
              <a:buChar char="q"/>
            </a:pPr>
            <a:r>
              <a:rPr lang="en-US" b="1" dirty="0"/>
              <a:t>That are in a dominant position</a:t>
            </a:r>
          </a:p>
          <a:p>
            <a:pPr>
              <a:buFont typeface="Wingdings" panose="05000000000000000000" pitchFamily="2" charset="2"/>
              <a:buChar char="q"/>
            </a:pPr>
            <a:r>
              <a:rPr lang="en-US" b="1" dirty="0"/>
              <a:t>Within the common market</a:t>
            </a:r>
          </a:p>
          <a:p>
            <a:pPr>
              <a:buFont typeface="Wingdings" panose="05000000000000000000" pitchFamily="2" charset="2"/>
              <a:buChar char="q"/>
            </a:pPr>
            <a:r>
              <a:rPr lang="en-US" b="1" dirty="0"/>
              <a:t>If it may affect trade between MS</a:t>
            </a:r>
          </a:p>
          <a:p>
            <a:pPr marL="0" indent="0">
              <a:buNone/>
            </a:pPr>
            <a:r>
              <a:rPr lang="en-US" dirty="0"/>
              <a:t>It then provides some examples of abusive conduct, such as:</a:t>
            </a:r>
          </a:p>
          <a:p>
            <a:pPr>
              <a:buFont typeface="Wingdings" panose="05000000000000000000" pitchFamily="2" charset="2"/>
              <a:buChar char="q"/>
            </a:pPr>
            <a:r>
              <a:rPr lang="en-US" b="1" dirty="0"/>
              <a:t>Imposing unfair prices or other unfair trading conditions;</a:t>
            </a:r>
          </a:p>
          <a:p>
            <a:pPr>
              <a:buFont typeface="Wingdings" panose="05000000000000000000" pitchFamily="2" charset="2"/>
              <a:buChar char="q"/>
            </a:pPr>
            <a:r>
              <a:rPr lang="en-US" b="1" dirty="0"/>
              <a:t>Using unequal treatment to gain a competitive advantage.</a:t>
            </a:r>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3</a:t>
            </a:fld>
            <a:endParaRPr lang="en-US" dirty="0"/>
          </a:p>
        </p:txBody>
      </p:sp>
    </p:spTree>
    <p:extLst>
      <p:ext uri="{BB962C8B-B14F-4D97-AF65-F5344CB8AC3E}">
        <p14:creationId xmlns:p14="http://schemas.microsoft.com/office/powerpoint/2010/main" val="2203896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a:t>
            </a:r>
            <a:r>
              <a:rPr lang="en-US" dirty="0" err="1"/>
              <a:t>defn</a:t>
            </a:r>
            <a:r>
              <a:rPr lang="en-US" dirty="0"/>
              <a:t> requires market power to set the trends in the </a:t>
            </a:r>
            <a:r>
              <a:rPr lang="en-US" b="1" dirty="0"/>
              <a:t>relevant market </a:t>
            </a:r>
            <a:r>
              <a:rPr lang="en-US" dirty="0"/>
              <a:t>and act independently of the pressures of competition.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In Case 85/76, </a:t>
            </a:r>
            <a:r>
              <a:rPr lang="en-US" b="1" i="1" dirty="0"/>
              <a:t>Hoffman La Roche [1979] </a:t>
            </a:r>
            <a:r>
              <a:rPr lang="en-US" dirty="0"/>
              <a:t>the CJ added:</a:t>
            </a:r>
          </a:p>
          <a:p>
            <a:r>
              <a:rPr lang="en-US" i="1" dirty="0"/>
              <a:t>“such a position does not preclude some competition, which it does where there is a monopoly or quasi-monopoly but enables the undertakings which profit by it, if not to determine, at least to have an appreciable influence on the conditions under which that competition will develop, and in any case to act largely in disregard of it so long as such conduct does not operate to its detriment.”</a:t>
            </a:r>
          </a:p>
          <a:p>
            <a:r>
              <a:rPr lang="en-US" dirty="0"/>
              <a:t>You don’t have to be the only undertaking.  The key idea is you have enough power to change the conditions of competition and to be able to operate without being concerned about other competitors.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US" dirty="0"/>
              <a:t>The cases are based on a supplier having dominance but it is possible for a buyer to as confirmed in Case C-95/04P, </a:t>
            </a:r>
            <a:r>
              <a:rPr lang="en-US" b="1" i="1" dirty="0"/>
              <a:t>British Airways v Commission [2007] </a:t>
            </a:r>
            <a:r>
              <a:rPr lang="en-US" dirty="0"/>
              <a:t>which held that BA was in a dominant position for buying air travel agency services.</a:t>
            </a:r>
          </a:p>
          <a:p>
            <a:r>
              <a:rPr lang="en-US" dirty="0"/>
              <a:t>Many cases turn on the question of dominance because the relevant conduct by the undertaking is an obvious form of abuse.  </a:t>
            </a:r>
          </a:p>
          <a:p>
            <a:r>
              <a:rPr lang="en-US" dirty="0"/>
              <a:t>However, before working out whether an undertaking is dominant in a certain market, it is necessary to define the market in which the undertaking is operating.  By working out the relevant market it is possible to identify the market share of the undertaking which is an important factor in the overall assessment of dominance.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6</a:t>
            </a:fld>
            <a:endParaRPr lang="en-US" dirty="0"/>
          </a:p>
        </p:txBody>
      </p:sp>
    </p:spTree>
    <p:extLst>
      <p:ext uri="{BB962C8B-B14F-4D97-AF65-F5344CB8AC3E}">
        <p14:creationId xmlns:p14="http://schemas.microsoft.com/office/powerpoint/2010/main" val="3434294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Commission and CJ have developed tests to work out the relevant market.  Based on this case law, the Commission issued guidance on how to define market (</a:t>
            </a:r>
            <a:r>
              <a:rPr lang="en-US" b="1" dirty="0"/>
              <a:t>Commission Notice on the definition of the relevant market [1997]</a:t>
            </a:r>
            <a:r>
              <a:rPr lang="en-US" dirty="0"/>
              <a:t>).  This is “soft law” rather than legally binding.  It indicates the Commission’s approach to try and make the rules clearer and increase consistency.  This is necessary for undertakings because they should have the means to assess their market position for the purposes of staying within the competition rules.  </a:t>
            </a:r>
          </a:p>
          <a:p>
            <a:r>
              <a:rPr lang="en-US" b="1" dirty="0"/>
              <a:t>Commission Notice [1997] </a:t>
            </a:r>
            <a:r>
              <a:rPr lang="en-US" dirty="0"/>
              <a:t>divides the relevant market into 2 main components:</a:t>
            </a:r>
          </a:p>
          <a:p>
            <a:pPr>
              <a:buFont typeface="Wingdings" panose="05000000000000000000" pitchFamily="2" charset="2"/>
              <a:buChar char="§"/>
            </a:pPr>
            <a:r>
              <a:rPr lang="en-US" b="1" dirty="0"/>
              <a:t>Relevant product market (RPM)</a:t>
            </a:r>
          </a:p>
          <a:p>
            <a:pPr>
              <a:buFont typeface="Wingdings" panose="05000000000000000000" pitchFamily="2" charset="2"/>
              <a:buChar char="§"/>
            </a:pPr>
            <a:r>
              <a:rPr lang="en-US" b="1" dirty="0"/>
              <a:t>Relevant geographical market (RGM)</a:t>
            </a:r>
          </a:p>
          <a:p>
            <a:pPr marL="0" indent="0">
              <a:buNone/>
            </a:pPr>
            <a:r>
              <a:rPr lang="en-US" dirty="0"/>
              <a:t>The </a:t>
            </a:r>
            <a:r>
              <a:rPr lang="en-US" b="1" dirty="0"/>
              <a:t>relevant temporal market </a:t>
            </a:r>
            <a:r>
              <a:rPr lang="en-US" dirty="0"/>
              <a:t>can be seen as an additional factor.</a:t>
            </a:r>
            <a:endParaRPr lang="en-GB" dirty="0"/>
          </a:p>
          <a:p>
            <a:endParaRPr lang="en-US" dirty="0"/>
          </a:p>
          <a:p>
            <a:r>
              <a:rPr lang="en-US" b="1" u="sng" dirty="0"/>
              <a:t>The relevant product market (RPM)</a:t>
            </a:r>
          </a:p>
          <a:p>
            <a:r>
              <a:rPr lang="en-US" b="1" dirty="0"/>
              <a:t>Commission Notice [1997] </a:t>
            </a:r>
            <a:r>
              <a:rPr lang="en-US" dirty="0"/>
              <a:t>confirms 2 tests that have been used in case law.  One based on </a:t>
            </a:r>
            <a:r>
              <a:rPr lang="en-US" i="1" dirty="0"/>
              <a:t>demand substitutability</a:t>
            </a:r>
            <a:r>
              <a:rPr lang="en-US" dirty="0"/>
              <a:t>; the other based on </a:t>
            </a:r>
            <a:r>
              <a:rPr lang="en-US" i="1" dirty="0"/>
              <a:t>supply substitutability</a:t>
            </a:r>
            <a:r>
              <a:rPr lang="en-US" dirty="0"/>
              <a:t>.</a:t>
            </a:r>
          </a:p>
          <a:p>
            <a:r>
              <a:rPr lang="en-US" b="1" dirty="0"/>
              <a:t>Demand substitutability</a:t>
            </a:r>
          </a:p>
          <a:p>
            <a:r>
              <a:rPr lang="en-US" dirty="0"/>
              <a:t>Based on asking whether consumers would switch from the target product (the undertaking’s product) to an alternative, following an increase in price.  If consumers would switch it means that the RPM is wider and consists of the target product along with its substitutes. </a:t>
            </a:r>
            <a:r>
              <a:rPr lang="en-US" b="1" dirty="0"/>
              <a:t>Commission Notice [1997] </a:t>
            </a:r>
            <a:r>
              <a:rPr lang="en-US" dirty="0"/>
              <a:t>refers to a small but significant, non-transitory increase in price such as 5-10% (known as the </a:t>
            </a:r>
            <a:r>
              <a:rPr lang="en-US" b="1" dirty="0"/>
              <a:t>SSNIP </a:t>
            </a:r>
            <a:r>
              <a:rPr lang="en-US" dirty="0"/>
              <a:t>test).</a:t>
            </a:r>
            <a:endParaRPr lang="en-GB" dirty="0"/>
          </a:p>
          <a:p>
            <a:endParaRPr lang="en-US" dirty="0"/>
          </a:p>
          <a:p>
            <a:endParaRPr lang="en-US" dirty="0"/>
          </a:p>
          <a:p>
            <a:endParaRPr lang="en-US" dirty="0"/>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7</a:t>
            </a:fld>
            <a:endParaRPr lang="en-US" dirty="0"/>
          </a:p>
        </p:txBody>
      </p:sp>
    </p:spTree>
    <p:extLst>
      <p:ext uri="{BB962C8B-B14F-4D97-AF65-F5344CB8AC3E}">
        <p14:creationId xmlns:p14="http://schemas.microsoft.com/office/powerpoint/2010/main" val="17335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They had engaged in highly abusive conduct.  In order for </a:t>
            </a:r>
            <a:r>
              <a:rPr lang="en-US" b="1" dirty="0"/>
              <a:t>Art 102 </a:t>
            </a:r>
            <a:r>
              <a:rPr lang="en-US" dirty="0"/>
              <a:t>to apply, it was necessary to work out what market they were operating in.  The company had a 40-45% share of EU market in bananas.  It argue that the RPM was for fresh fruit whereas the Commission and CJ held that the RPM was for bananas.  This was based on the idea that bananas had unique characteristics such as taste, </a:t>
            </a:r>
            <a:r>
              <a:rPr lang="en-US" dirty="0" err="1"/>
              <a:t>seedlessness</a:t>
            </a:r>
            <a:r>
              <a:rPr lang="en-US" dirty="0"/>
              <a:t>, appearance, softness and ease of handling.</a:t>
            </a:r>
            <a:endParaRPr lang="en-GB" dirty="0"/>
          </a:p>
          <a:p>
            <a:endParaRPr lang="en-GB" dirty="0"/>
          </a:p>
          <a:p>
            <a:r>
              <a:rPr lang="en-US" dirty="0"/>
              <a:t>These characteristics meant that bananas would not be substituted by the elderly, young and ill.  Such factors lead to a narrow market definition because even a significant increase in price would not lead to such consumers switching to other fruit.</a:t>
            </a:r>
          </a:p>
          <a:p>
            <a:r>
              <a:rPr lang="en-US" dirty="0"/>
              <a:t>This represents an early strict approach to defining the market.  By adopting such a narrow market definition, United Brands was in a dominant position and so its highly abusive conduct could be classed as a breach.  Such a decision was necessary to protect small to medium enterprises (SMEs) from the abusive conduct, and so it reflects a policy of fair competition.  </a:t>
            </a:r>
          </a:p>
          <a:p>
            <a:r>
              <a:rPr lang="en-US" dirty="0"/>
              <a:t>Contrast this case with Case 193/79, </a:t>
            </a:r>
            <a:r>
              <a:rPr lang="en-US" b="1" i="1" dirty="0"/>
              <a:t>Cooperative Co-</a:t>
            </a:r>
            <a:r>
              <a:rPr lang="en-US" b="1" i="1" dirty="0" err="1"/>
              <a:t>frutta</a:t>
            </a:r>
            <a:r>
              <a:rPr lang="en-US" b="1" i="1" dirty="0"/>
              <a:t> [1987]</a:t>
            </a:r>
            <a:r>
              <a:rPr lang="en-US" i="1" dirty="0"/>
              <a:t>, </a:t>
            </a:r>
            <a:r>
              <a:rPr lang="en-US" dirty="0"/>
              <a:t>which concerned protectionist taxation under </a:t>
            </a:r>
            <a:r>
              <a:rPr lang="en-US" b="1" dirty="0"/>
              <a:t>Art 110(2).  </a:t>
            </a:r>
            <a:r>
              <a:rPr lang="en-US" dirty="0"/>
              <a:t>Here the court held that bananas were in a competitive relationship with other table fruit.</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SSNIP test relies on the price of the target product being a result of competition, but this may not always be the case.  There may be circumstances where the price of the target product is a monopoly price which is over-inflated.  It means a small increase may lead to consumers switching to alternative products (which would suggest a wider RPM).  But that is only a result of the price being artificially high in the first place.  If it were not so high the SSNIP test would indicate that there are no substitutes.  This is known as the “cellophane fallacy” named after </a:t>
            </a:r>
            <a:r>
              <a:rPr lang="en-US" sz="1200" b="1" i="1" dirty="0"/>
              <a:t>United States v E I Du Pont [1956].</a:t>
            </a:r>
            <a:endParaRPr lang="en-GB" sz="1200" dirty="0"/>
          </a:p>
          <a:p>
            <a:endParaRPr lang="en-GB"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8</a:t>
            </a:fld>
            <a:endParaRPr lang="en-US" dirty="0"/>
          </a:p>
        </p:txBody>
      </p:sp>
    </p:spTree>
    <p:extLst>
      <p:ext uri="{BB962C8B-B14F-4D97-AF65-F5344CB8AC3E}">
        <p14:creationId xmlns:p14="http://schemas.microsoft.com/office/powerpoint/2010/main" val="3057357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Commission Note [1997] </a:t>
            </a:r>
            <a:r>
              <a:rPr lang="en-US" sz="1200" dirty="0"/>
              <a:t>recognizes the “cellophane fallacy” and says SSNIP test is not appropriate when the price of the target product is a monopoly price.  In such circumstances the Commission will consider other factors such as the excessive profit and other data to be more precise about whether the product has substitutes.</a:t>
            </a:r>
            <a:endParaRPr lang="en-GB" sz="1200" b="1" dirty="0"/>
          </a:p>
          <a:p>
            <a:endParaRPr lang="en-GB" dirty="0"/>
          </a:p>
          <a:p>
            <a:r>
              <a:rPr lang="en-US" b="1" dirty="0"/>
              <a:t>SUPPLY SUBSTITUTABILITY</a:t>
            </a:r>
          </a:p>
          <a:p>
            <a:r>
              <a:rPr lang="en-US" dirty="0"/>
              <a:t>Is another test used to define RPM.  The question is whether other producers could switch to production of the target products without difficulty.  If other producers could make the switch without much investment or risk. The RPM will consist of both types of product.</a:t>
            </a:r>
          </a:p>
          <a:p>
            <a:r>
              <a:rPr lang="en-US" b="1" dirty="0"/>
              <a:t>Commission Notice [1997] </a:t>
            </a:r>
            <a:r>
              <a:rPr lang="en-US" dirty="0"/>
              <a:t>uses an example of paper production – paper is supplied in a range of qualities; writing paper to art books.  From a demand perspective the different grades are not </a:t>
            </a:r>
            <a:r>
              <a:rPr lang="en-US" dirty="0" err="1"/>
              <a:t>substitites</a:t>
            </a:r>
            <a:r>
              <a:rPr lang="en-US" dirty="0"/>
              <a:t> but suppliers can easily switch production from 1 grade to another.</a:t>
            </a:r>
          </a:p>
          <a:p>
            <a:r>
              <a:rPr lang="en-US" dirty="0"/>
              <a:t>As a result the RPM will be based on the general market for paper rather than narrowly based on grades of paper.</a:t>
            </a:r>
          </a:p>
          <a:p>
            <a:endParaRPr lang="en-US" dirty="0"/>
          </a:p>
          <a:p>
            <a:r>
              <a:rPr lang="en-US" sz="1200" dirty="0"/>
              <a:t>The significance of supply substitution was evident from an early stage.  Case 6/72, </a:t>
            </a:r>
            <a:r>
              <a:rPr lang="en-US" sz="1200" b="1" i="1" dirty="0"/>
              <a:t>Continental Can v Commission [1973] </a:t>
            </a:r>
            <a:r>
              <a:rPr lang="en-US" sz="1200" dirty="0"/>
              <a:t>– Commission decided that Continental Can and its subsidiary (SLW) had a dominant position in 3 markets; cans for fish; cans for meat and metal lids. This was rejected by the CJ.</a:t>
            </a:r>
          </a:p>
          <a:p>
            <a:r>
              <a:rPr lang="en-US" sz="1200" dirty="0"/>
              <a:t>This was because the Commission had not considered whether producers of containers and other packaging could change production and compete with Continental Can.  If they could, the market would have been much wider than that on which the Commission relied.</a:t>
            </a:r>
            <a:endParaRPr lang="en-GB" sz="1200" dirty="0"/>
          </a:p>
          <a:p>
            <a:endParaRPr lang="en-GB"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9</a:t>
            </a:fld>
            <a:endParaRPr lang="en-US" dirty="0"/>
          </a:p>
        </p:txBody>
      </p:sp>
    </p:spTree>
    <p:extLst>
      <p:ext uri="{BB962C8B-B14F-4D97-AF65-F5344CB8AC3E}">
        <p14:creationId xmlns:p14="http://schemas.microsoft.com/office/powerpoint/2010/main" val="3738796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point CJ agreed with the Commission.  It held that too much time and investment would be required for such a switch in production.  It meant that there was no competitive relationship between the 2 types and so they were in different markets.</a:t>
            </a:r>
          </a:p>
          <a:p>
            <a:r>
              <a:rPr lang="en-US" dirty="0"/>
              <a:t>It can be suggested that this was a strict decision inspired by fair competition to protect the market.  </a:t>
            </a:r>
          </a:p>
          <a:p>
            <a:r>
              <a:rPr lang="en-US" dirty="0"/>
              <a:t>A 1982 article in </a:t>
            </a:r>
            <a:r>
              <a:rPr lang="en-US" i="1" dirty="0"/>
              <a:t>European Law Review </a:t>
            </a:r>
            <a:r>
              <a:rPr lang="en-US" dirty="0"/>
              <a:t>by Valentine Korah said an insufficient period of time was allowed for the hypothetical switch in production and that the products were simply different qualities of the same thing.</a:t>
            </a:r>
            <a:endParaRPr lang="en-GB"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10</a:t>
            </a:fld>
            <a:endParaRPr lang="en-US" dirty="0"/>
          </a:p>
        </p:txBody>
      </p:sp>
    </p:spTree>
    <p:extLst>
      <p:ext uri="{BB962C8B-B14F-4D97-AF65-F5344CB8AC3E}">
        <p14:creationId xmlns:p14="http://schemas.microsoft.com/office/powerpoint/2010/main" val="509706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This meant that the share held by </a:t>
            </a:r>
            <a:r>
              <a:rPr lang="en-US" sz="1200" b="1" i="1" dirty="0"/>
              <a:t>United Brands </a:t>
            </a:r>
            <a:r>
              <a:rPr lang="en-US" sz="1200" dirty="0"/>
              <a:t>was sufficient (along with other factors addressed below) for the company to act independently of the market.  The importance of the market shares of competitors was evident from the early </a:t>
            </a:r>
            <a:r>
              <a:rPr lang="en-US" sz="1200" i="1" dirty="0"/>
              <a:t>10</a:t>
            </a:r>
            <a:r>
              <a:rPr lang="en-US" sz="1200" i="1" baseline="30000" dirty="0"/>
              <a:t>th</a:t>
            </a:r>
            <a:r>
              <a:rPr lang="en-US" sz="1200" i="1" dirty="0"/>
              <a:t> Report on Competition Policy.  </a:t>
            </a:r>
            <a:r>
              <a:rPr lang="en-US" sz="1200" dirty="0"/>
              <a:t>This states that in a highly fragmented market, a share of 20-40% could be sufficient for dominance.</a:t>
            </a:r>
          </a:p>
          <a:p>
            <a:r>
              <a:rPr lang="en-US" sz="1200" b="1" i="1" dirty="0"/>
              <a:t>Commission Guidance Paper on Exclusionary Abuse [2009]  </a:t>
            </a:r>
            <a:r>
              <a:rPr lang="en-US" sz="1200" dirty="0"/>
              <a:t>acknowledges that dominance with market share below 40% is unlikely but it depends on the effect of the other factors relevant to dominance.</a:t>
            </a:r>
            <a:endParaRPr lang="en-GB" sz="1200" b="1" i="1"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18</a:t>
            </a:fld>
            <a:endParaRPr lang="en-US" dirty="0"/>
          </a:p>
        </p:txBody>
      </p:sp>
    </p:spTree>
    <p:extLst>
      <p:ext uri="{BB962C8B-B14F-4D97-AF65-F5344CB8AC3E}">
        <p14:creationId xmlns:p14="http://schemas.microsoft.com/office/powerpoint/2010/main" val="2365556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One barrier to entry could be in the form of an </a:t>
            </a:r>
            <a:r>
              <a:rPr lang="en-US" sz="1200" i="1" dirty="0"/>
              <a:t>absolute advantage – </a:t>
            </a:r>
            <a:r>
              <a:rPr lang="en-US" sz="1200" dirty="0"/>
              <a:t>where an undertaking in the market has access to a raw material that other undertakings do not.</a:t>
            </a:r>
          </a:p>
          <a:p>
            <a:r>
              <a:rPr lang="en-US" sz="1200" dirty="0"/>
              <a:t>It may have a strategic advantage – </a:t>
            </a:r>
            <a:r>
              <a:rPr lang="en-US" sz="1200" dirty="0" err="1"/>
              <a:t>ie</a:t>
            </a:r>
            <a:r>
              <a:rPr lang="en-US" sz="1200" dirty="0"/>
              <a:t> if operates on such a large scale that its costs are too low to compete with. It may produce a </a:t>
            </a:r>
            <a:r>
              <a:rPr lang="en-US" sz="1200" dirty="0" err="1"/>
              <a:t>favoured</a:t>
            </a:r>
            <a:r>
              <a:rPr lang="en-US" sz="1200" dirty="0"/>
              <a:t> brand that customers are loyal to.</a:t>
            </a:r>
          </a:p>
          <a:p>
            <a:r>
              <a:rPr lang="en-US" sz="1200" dirty="0"/>
              <a:t>A further barrier could be the </a:t>
            </a:r>
            <a:r>
              <a:rPr lang="en-US" sz="1200" dirty="0" err="1"/>
              <a:t>behaviour</a:t>
            </a:r>
            <a:r>
              <a:rPr lang="en-US" sz="1200" dirty="0"/>
              <a:t> of the dominant undertaking; if it is known to target new entrants to drive them out of the market, such conduct could act as a deterrent to others.</a:t>
            </a:r>
            <a:endParaRPr lang="en-GB" sz="1200"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19</a:t>
            </a:fld>
            <a:endParaRPr lang="en-US" dirty="0"/>
          </a:p>
        </p:txBody>
      </p:sp>
    </p:spTree>
    <p:extLst>
      <p:ext uri="{BB962C8B-B14F-4D97-AF65-F5344CB8AC3E}">
        <p14:creationId xmlns:p14="http://schemas.microsoft.com/office/powerpoint/2010/main" val="3031078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Rebate(discount)/loyalty system can have the same effect.  Case T-286/09, </a:t>
            </a:r>
            <a:r>
              <a:rPr lang="en-US" sz="1200" b="1" i="1" dirty="0"/>
              <a:t>Intel [2014] </a:t>
            </a:r>
            <a:r>
              <a:rPr lang="en-US" sz="1200" dirty="0"/>
              <a:t>Commission found a breach of Art 102 because Intel gave rebates to a number of computer manufacturers for only using Intel’s processor. Hewlett Packard  for example had to use it for 95% of its computers.  This excluded processor companies from the market.</a:t>
            </a:r>
          </a:p>
          <a:p>
            <a:r>
              <a:rPr lang="en-US" sz="1200" dirty="0"/>
              <a:t>Also Intel paid retailers to stock only computers with Intel processors – again having an exclusionary effect on the market.  This Commission decision was followed by the General Court in the appeal that took place in 2014.</a:t>
            </a:r>
            <a:endParaRPr lang="en-GB" sz="1200" dirty="0"/>
          </a:p>
          <a:p>
            <a:endParaRPr lang="en-GB" dirty="0"/>
          </a:p>
          <a:p>
            <a:r>
              <a:rPr lang="en-US" sz="1200" dirty="0"/>
              <a:t>In 2016 A-G Wahl delivered the opinion for the appeal in the CJ (Case C-413/14 P, </a:t>
            </a:r>
            <a:r>
              <a:rPr lang="en-US" sz="1200" b="1" i="1" dirty="0"/>
              <a:t>Intel v Commission [2016] </a:t>
            </a:r>
            <a:r>
              <a:rPr lang="en-US" sz="1200" dirty="0"/>
              <a:t> and agreed with Intel’s grounds for appeal as follows:-</a:t>
            </a:r>
          </a:p>
          <a:p>
            <a:pPr>
              <a:buFont typeface="Wingdings" panose="05000000000000000000" pitchFamily="2" charset="2"/>
              <a:buChar char="q"/>
            </a:pPr>
            <a:r>
              <a:rPr lang="en-US" sz="1200" dirty="0"/>
              <a:t>GC should not have presumed that loyalty rebates are abusive and should have considered all of the circumstances.  The point is that it was not established that each rebate agreement foreclosed the market.</a:t>
            </a:r>
          </a:p>
          <a:p>
            <a:pPr>
              <a:buFont typeface="Wingdings" panose="05000000000000000000" pitchFamily="2" charset="2"/>
              <a:buChar char="q"/>
            </a:pPr>
            <a:r>
              <a:rPr lang="en-US" sz="1200" dirty="0"/>
              <a:t>When assessing the part of the global market foreclosed from 2002-2007, GC should have considered the fact that Intel’s market was much smaller in 2006-2007.</a:t>
            </a:r>
          </a:p>
          <a:p>
            <a:pPr>
              <a:buFont typeface="Wingdings" panose="05000000000000000000" pitchFamily="2" charset="2"/>
              <a:buChar char="q"/>
            </a:pPr>
            <a:endParaRPr lang="en-US" sz="1200" dirty="0"/>
          </a:p>
          <a:p>
            <a:pPr>
              <a:buFont typeface="Wingdings" panose="05000000000000000000" pitchFamily="2" charset="2"/>
              <a:buChar char="q"/>
            </a:pPr>
            <a:r>
              <a:rPr lang="en-US" dirty="0"/>
              <a:t>AG disagreed with GC’s concept of “exclusivity rebates” and explained that even if the category existed, it would require the buyers to buy most or all of their requirements from Intel.  On the facts, Hewlett-Packard and Lenovo could still buy sig quantities of chips from Intel’s rival, AMD.</a:t>
            </a:r>
          </a:p>
          <a:p>
            <a:pPr>
              <a:buFont typeface="Wingdings" panose="05000000000000000000" pitchFamily="2" charset="2"/>
              <a:buChar char="q"/>
            </a:pPr>
            <a:r>
              <a:rPr lang="en-US" dirty="0"/>
              <a:t>4</a:t>
            </a:r>
            <a:r>
              <a:rPr lang="en-US" baseline="30000" dirty="0"/>
              <a:t>th</a:t>
            </a:r>
            <a:r>
              <a:rPr lang="en-US" dirty="0"/>
              <a:t> ground about a procedural irregularity was upheld too.  AG said the Commission should have recorded its interview with the computer manufacturer Dell.</a:t>
            </a:r>
          </a:p>
          <a:p>
            <a:pPr>
              <a:buFont typeface="Wingdings" panose="05000000000000000000" pitchFamily="2" charset="2"/>
              <a:buChar char="q"/>
            </a:pPr>
            <a:r>
              <a:rPr lang="en-US" dirty="0"/>
              <a:t>5</a:t>
            </a:r>
            <a:r>
              <a:rPr lang="en-US" baseline="30000" dirty="0"/>
              <a:t>th</a:t>
            </a:r>
            <a:r>
              <a:rPr lang="en-US" dirty="0"/>
              <a:t> ground was about the jurisdiction of the Commission.  AG questioned whether the infringements were implemented in the EU and therefore, if the anti-competitive effects in the EU were sufficient.</a:t>
            </a:r>
          </a:p>
          <a:p>
            <a:r>
              <a:rPr lang="en-US" sz="1200" dirty="0"/>
              <a:t>In response to these findings, AG recommended that the case be returned to GC for a detailed assessment of the facts.</a:t>
            </a:r>
          </a:p>
          <a:p>
            <a:r>
              <a:rPr lang="en-US" sz="1200" dirty="0"/>
              <a:t>These cases show that some discounts and rebates can be classed as abusive conduct because they tie in undertakings at expense of other competitors.</a:t>
            </a:r>
          </a:p>
          <a:p>
            <a:r>
              <a:rPr lang="en-US" sz="1200" dirty="0"/>
              <a:t>In C-23/14, </a:t>
            </a:r>
            <a:r>
              <a:rPr lang="en-US" sz="1200" b="1" i="1" dirty="0"/>
              <a:t>Post </a:t>
            </a:r>
            <a:r>
              <a:rPr lang="en-US" sz="1200" b="1" i="1" dirty="0" err="1"/>
              <a:t>Danmark</a:t>
            </a:r>
            <a:r>
              <a:rPr lang="en-US" sz="1200" b="1" i="1" dirty="0"/>
              <a:t> A/S v </a:t>
            </a:r>
            <a:r>
              <a:rPr lang="en-US" sz="1200" b="1" i="1" dirty="0" err="1"/>
              <a:t>Konkurrenceradet</a:t>
            </a:r>
            <a:r>
              <a:rPr lang="en-US" sz="1200" b="1" i="1" dirty="0"/>
              <a:t> [2015] </a:t>
            </a:r>
            <a:r>
              <a:rPr lang="en-US" sz="1200" dirty="0"/>
              <a:t>CJ gave further guidance on what needed to be established to find a breach of </a:t>
            </a:r>
            <a:r>
              <a:rPr lang="en-US" sz="1200" b="1" dirty="0"/>
              <a:t>Art 102 TFEU.</a:t>
            </a:r>
            <a:endParaRPr lang="en-GB" sz="1200" dirty="0"/>
          </a:p>
          <a:p>
            <a:pPr>
              <a:buFont typeface="Wingdings" panose="05000000000000000000" pitchFamily="2" charset="2"/>
              <a:buNone/>
            </a:pPr>
            <a:endParaRPr lang="en-US" dirty="0"/>
          </a:p>
          <a:p>
            <a:pPr>
              <a:buFont typeface="Wingdings" panose="05000000000000000000" pitchFamily="2" charset="2"/>
              <a:buNone/>
            </a:pPr>
            <a:endParaRPr lang="en-US" dirty="0"/>
          </a:p>
          <a:p>
            <a:pPr>
              <a:buFont typeface="Wingdings" panose="05000000000000000000" pitchFamily="2" charset="2"/>
              <a:buNone/>
            </a:pPr>
            <a:endParaRPr lang="en-GB" dirty="0"/>
          </a:p>
          <a:p>
            <a:pPr>
              <a:buFont typeface="Wingdings" panose="05000000000000000000" pitchFamily="2" charset="2"/>
              <a:buChar char="q"/>
            </a:pPr>
            <a:endParaRPr lang="en-US" sz="1200" dirty="0"/>
          </a:p>
          <a:p>
            <a:pPr>
              <a:buFont typeface="Wingdings" panose="05000000000000000000" pitchFamily="2" charset="2"/>
              <a:buNone/>
            </a:pPr>
            <a:endParaRPr lang="en-GB" sz="1200"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26</a:t>
            </a:fld>
            <a:endParaRPr lang="en-US" dirty="0"/>
          </a:p>
        </p:txBody>
      </p:sp>
    </p:spTree>
    <p:extLst>
      <p:ext uri="{BB962C8B-B14F-4D97-AF65-F5344CB8AC3E}">
        <p14:creationId xmlns:p14="http://schemas.microsoft.com/office/powerpoint/2010/main" val="24868846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CJ explained that the anti-competitive effect of a rebate scheme must be “probable” only, so that there is no need for the effect to be serious or appreciable.  CJ stated that a dominant undertaking has a social responsibility not to restrict genuine and undistorted competition.  It was then observed that the market structure would already be weakened by the existence of a dominant undertaking.  It followed that conduct that could weaken the structure further would be abusive.  CJ said it meant that any </a:t>
            </a:r>
            <a:r>
              <a:rPr lang="en-US" sz="1200" i="1" dirty="0"/>
              <a:t>de minimis </a:t>
            </a:r>
            <a:r>
              <a:rPr lang="en-US" sz="1200" dirty="0"/>
              <a:t>limit would not be justified.</a:t>
            </a:r>
          </a:p>
          <a:p>
            <a:r>
              <a:rPr lang="en-US" sz="1200" dirty="0"/>
              <a:t>This is a low threshold of a “</a:t>
            </a:r>
            <a:r>
              <a:rPr lang="en-US" sz="1200" i="1" dirty="0"/>
              <a:t>probable restrictive effect</a:t>
            </a:r>
            <a:r>
              <a:rPr lang="en-US" sz="1200" dirty="0"/>
              <a:t>” that serves to protect the structure of the market and competition.</a:t>
            </a:r>
            <a:endParaRPr lang="en-GB" sz="1200"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27</a:t>
            </a:fld>
            <a:endParaRPr lang="en-US" dirty="0"/>
          </a:p>
        </p:txBody>
      </p:sp>
    </p:spTree>
    <p:extLst>
      <p:ext uri="{BB962C8B-B14F-4D97-AF65-F5344CB8AC3E}">
        <p14:creationId xmlns:p14="http://schemas.microsoft.com/office/powerpoint/2010/main" val="3446051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Such a margin squeeze leads to a potential restriction of competition (required for a breach).  It can harm competitors as well as deter new companies from entering the market.</a:t>
            </a:r>
          </a:p>
          <a:p>
            <a:r>
              <a:rPr lang="en-US" dirty="0"/>
              <a:t>Since these potential competitors could be from other MSs, it means that the unfair prices “may have an effect on trade between MSs”, which is also required for a breach.</a:t>
            </a:r>
          </a:p>
          <a:p>
            <a:r>
              <a:rPr lang="en-US" dirty="0"/>
              <a:t>Further development on test for unlawful margin squeeze in Case C-52/09, </a:t>
            </a:r>
            <a:r>
              <a:rPr lang="en-US" b="1" i="1" dirty="0" err="1"/>
              <a:t>Teliasonera</a:t>
            </a:r>
            <a:r>
              <a:rPr lang="en-US" b="1" i="1" dirty="0"/>
              <a:t> [2011] – </a:t>
            </a:r>
            <a:r>
              <a:rPr lang="en-US" dirty="0"/>
              <a:t>a dominant undertaking providing broadband connection services.  The dominant undertaking was not under an obligation from national law to provide access to its retail competitors, but CJ agreed with Commission that they had an obligation to provide such access.  This was part of the special responsibility dominant undertakings have to the market.</a:t>
            </a:r>
            <a:endParaRPr lang="en-GB" dirty="0"/>
          </a:p>
          <a:p>
            <a:endParaRPr lang="en-GB" dirty="0"/>
          </a:p>
          <a:p>
            <a:r>
              <a:rPr lang="en-US" dirty="0"/>
              <a:t>On the issue of squeezing the margins of a competitor, CJ adopted a strict approach.</a:t>
            </a:r>
          </a:p>
          <a:p>
            <a:r>
              <a:rPr lang="en-US" dirty="0"/>
              <a:t>It held there was no requirement for the dominant undertaking to be able to recoup its losses in order for there to be a breach of Art 102 TFEU.  So, following a margin squeeze of a retail competitor, the dominant undertaking may make some losses.  These losses could be recouped later if the undertaking gains more market share on the retail level.  But even if it cannot recoup its losses from imposing such unfair prices, there is still a breach.  </a:t>
            </a:r>
          </a:p>
          <a:p>
            <a:r>
              <a:rPr lang="en-US" dirty="0"/>
              <a:t>This is because attempting the margin squeeze itself could still harm competitors, even if the margin squeeze alone does not have the potential to drive out competitors.</a:t>
            </a:r>
            <a:endParaRPr lang="en-GB"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32</a:t>
            </a:fld>
            <a:endParaRPr lang="en-US" dirty="0"/>
          </a:p>
        </p:txBody>
      </p:sp>
    </p:spTree>
    <p:extLst>
      <p:ext uri="{BB962C8B-B14F-4D97-AF65-F5344CB8AC3E}">
        <p14:creationId xmlns:p14="http://schemas.microsoft.com/office/powerpoint/2010/main" val="3252666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First condition – Commission will consider if the buyers have an alternative source of efficient supply.  Commission adds that refusal to supply an existing customer (</a:t>
            </a:r>
            <a:r>
              <a:rPr lang="en-US" sz="1200" dirty="0" err="1"/>
              <a:t>ie</a:t>
            </a:r>
            <a:r>
              <a:rPr lang="en-US" sz="1200" dirty="0"/>
              <a:t> a termination of an existing supply arrangement) is more likely to be abusive.  The idea here is that the existing buyer would have made relationship specific investment to use the relevant product.  </a:t>
            </a:r>
          </a:p>
          <a:p>
            <a:r>
              <a:rPr lang="en-US" sz="1200" dirty="0"/>
              <a:t>As a result, it makes the supply more “objectively necessary” to compete on the downstream market.</a:t>
            </a:r>
            <a:endParaRPr lang="en-GB" sz="1200"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35</a:t>
            </a:fld>
            <a:endParaRPr lang="en-US" dirty="0"/>
          </a:p>
        </p:txBody>
      </p:sp>
    </p:spTree>
    <p:extLst>
      <p:ext uri="{BB962C8B-B14F-4D97-AF65-F5344CB8AC3E}">
        <p14:creationId xmlns:p14="http://schemas.microsoft.com/office/powerpoint/2010/main" val="30601637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1. </a:t>
            </a:r>
            <a:r>
              <a:rPr lang="en-US" sz="1200" b="1" dirty="0"/>
              <a:t>Art 102 </a:t>
            </a:r>
            <a:r>
              <a:rPr lang="en-US" sz="1200" dirty="0"/>
              <a:t>prohibits a dominant undertaking from engaging in conduct that could harm competition.</a:t>
            </a:r>
          </a:p>
          <a:p>
            <a:r>
              <a:rPr lang="en-US" sz="1200" dirty="0"/>
              <a:t>2. The undertaking must be dominant in a particular market.  This is defined as market power to set the trends and act independently of the market (</a:t>
            </a:r>
            <a:r>
              <a:rPr lang="en-US" sz="1200" b="1" i="1" dirty="0"/>
              <a:t>United Brands</a:t>
            </a:r>
            <a:r>
              <a:rPr lang="en-US" sz="1200" dirty="0"/>
              <a:t>).</a:t>
            </a:r>
          </a:p>
          <a:p>
            <a:r>
              <a:rPr lang="en-US" sz="1200" dirty="0"/>
              <a:t>3. Before working out if an undertaking is dominant in a market, it is necessary to work out what market it operates in.</a:t>
            </a:r>
            <a:endParaRPr lang="en-GB" sz="1200" dirty="0"/>
          </a:p>
          <a:p>
            <a:r>
              <a:rPr lang="en-GB" dirty="0"/>
              <a:t> </a:t>
            </a:r>
            <a:r>
              <a:rPr lang="en-US" dirty="0"/>
              <a:t>4. The </a:t>
            </a:r>
            <a:r>
              <a:rPr lang="en-US" b="1" dirty="0"/>
              <a:t>1997 Notice </a:t>
            </a:r>
            <a:r>
              <a:rPr lang="en-US" dirty="0"/>
              <a:t>divides the relevant market into:</a:t>
            </a:r>
          </a:p>
          <a:p>
            <a:pPr>
              <a:buFont typeface="Arial" panose="020B0604020202020204" pitchFamily="34" charset="0"/>
              <a:buChar char="•"/>
            </a:pPr>
            <a:r>
              <a:rPr lang="en-US" dirty="0"/>
              <a:t>The relevant product market, determined by:</a:t>
            </a:r>
          </a:p>
          <a:p>
            <a:pPr>
              <a:buFontTx/>
              <a:buChar char="-"/>
            </a:pPr>
            <a:r>
              <a:rPr lang="en-US" dirty="0"/>
              <a:t>Demand substitutability,</a:t>
            </a:r>
          </a:p>
          <a:p>
            <a:pPr>
              <a:buFontTx/>
              <a:buChar char="-"/>
            </a:pPr>
            <a:r>
              <a:rPr lang="en-US" dirty="0"/>
              <a:t>Supply substitutability,</a:t>
            </a:r>
          </a:p>
          <a:p>
            <a:pPr>
              <a:buFont typeface="Arial" panose="020B0604020202020204" pitchFamily="34" charset="0"/>
              <a:buChar char="•"/>
            </a:pPr>
            <a:r>
              <a:rPr lang="en-US" dirty="0"/>
              <a:t> the relevant geographical market</a:t>
            </a:r>
            <a:endParaRPr lang="en-GB" dirty="0"/>
          </a:p>
          <a:p>
            <a:r>
              <a:rPr lang="en-US" dirty="0"/>
              <a:t>5. Once the relevant market is worked out, the next step is to assess whether there is </a:t>
            </a:r>
            <a:r>
              <a:rPr lang="en-US" b="1" dirty="0"/>
              <a:t>dominance.  </a:t>
            </a:r>
            <a:r>
              <a:rPr lang="en-US" dirty="0"/>
              <a:t>This is based on a range of factors such as:</a:t>
            </a:r>
          </a:p>
          <a:p>
            <a:pPr>
              <a:buFont typeface="Arial" panose="020B0604020202020204" pitchFamily="34" charset="0"/>
              <a:buChar char="•"/>
            </a:pPr>
            <a:r>
              <a:rPr lang="en-US" dirty="0"/>
              <a:t> market share, and how this compares with others on the market;</a:t>
            </a:r>
          </a:p>
          <a:p>
            <a:pPr>
              <a:buFont typeface="Arial" panose="020B0604020202020204" pitchFamily="34" charset="0"/>
              <a:buChar char="•"/>
            </a:pPr>
            <a:r>
              <a:rPr lang="en-US" dirty="0"/>
              <a:t>Barriers to entry (</a:t>
            </a:r>
            <a:r>
              <a:rPr lang="en-US" dirty="0" err="1"/>
              <a:t>ie</a:t>
            </a:r>
            <a:r>
              <a:rPr lang="en-US" dirty="0"/>
              <a:t> how difficult it is for new undertakings to join the market);</a:t>
            </a:r>
          </a:p>
          <a:p>
            <a:pPr>
              <a:buFont typeface="Arial" panose="020B0604020202020204" pitchFamily="34" charset="0"/>
              <a:buChar char="•"/>
            </a:pPr>
            <a:r>
              <a:rPr lang="en-US" dirty="0"/>
              <a:t>Financial and technical resources;</a:t>
            </a:r>
          </a:p>
          <a:p>
            <a:pPr>
              <a:buFont typeface="Arial" panose="020B0604020202020204" pitchFamily="34" charset="0"/>
              <a:buChar char="•"/>
            </a:pPr>
            <a:r>
              <a:rPr lang="en-US" dirty="0"/>
              <a:t>Vertical integration.</a:t>
            </a:r>
          </a:p>
          <a:p>
            <a:pPr marL="0" indent="0">
              <a:buNone/>
            </a:pPr>
            <a:r>
              <a:rPr lang="en-US" dirty="0"/>
              <a:t>These all help an undertaking have more independence from the market.</a:t>
            </a:r>
            <a:endParaRPr lang="en-GB" dirty="0"/>
          </a:p>
          <a:p>
            <a:r>
              <a:rPr lang="en-GB" dirty="0"/>
              <a:t> </a:t>
            </a:r>
            <a:r>
              <a:rPr lang="en-US" dirty="0"/>
              <a:t>6. Once dominance is established, the next step is to consider the conduct and whether it is abusive.  The main forms of abusive conduct are:-</a:t>
            </a:r>
          </a:p>
          <a:p>
            <a:pPr>
              <a:buFont typeface="Wingdings" panose="05000000000000000000" pitchFamily="2" charset="2"/>
              <a:buChar char="§"/>
            </a:pPr>
            <a:r>
              <a:rPr lang="en-US" dirty="0"/>
              <a:t>Unfair trading conditions:</a:t>
            </a:r>
          </a:p>
          <a:p>
            <a:pPr marL="0" indent="0">
              <a:buNone/>
            </a:pPr>
            <a:r>
              <a:rPr lang="en-US" dirty="0"/>
              <a:t>	-these can be exclusionary, as in </a:t>
            </a:r>
            <a:r>
              <a:rPr lang="en-US" b="1" i="1" dirty="0"/>
              <a:t>United Brands</a:t>
            </a:r>
          </a:p>
          <a:p>
            <a:pPr>
              <a:buFont typeface="Wingdings" panose="05000000000000000000" pitchFamily="2" charset="2"/>
              <a:buChar char="§"/>
            </a:pPr>
            <a:r>
              <a:rPr lang="en-US" dirty="0"/>
              <a:t>Tying/bundling:</a:t>
            </a:r>
          </a:p>
          <a:p>
            <a:pPr marL="0" indent="0">
              <a:buNone/>
            </a:pPr>
            <a:r>
              <a:rPr lang="en-US" dirty="0"/>
              <a:t>	-these are exclusionary and restrict the commercial freedom of others, as in </a:t>
            </a:r>
            <a:r>
              <a:rPr lang="en-US" b="1" i="1" dirty="0"/>
              <a:t>Microsoft, Intel </a:t>
            </a:r>
            <a:r>
              <a:rPr lang="en-US" dirty="0"/>
              <a:t>and </a:t>
            </a:r>
            <a:r>
              <a:rPr lang="en-US" b="1" i="1" dirty="0"/>
              <a:t>Hoffman La Roche;</a:t>
            </a:r>
          </a:p>
          <a:p>
            <a:pPr>
              <a:buFont typeface="Wingdings" panose="05000000000000000000" pitchFamily="2" charset="2"/>
              <a:buChar char="§"/>
            </a:pPr>
            <a:r>
              <a:rPr lang="en-US" dirty="0"/>
              <a:t>Discriminatory prices:</a:t>
            </a:r>
            <a:endParaRPr lang="en-GB" dirty="0"/>
          </a:p>
          <a:p>
            <a:pPr marL="0" indent="0">
              <a:buNone/>
            </a:pPr>
            <a:r>
              <a:rPr lang="en-GB" dirty="0"/>
              <a:t>	-these can be against consumers or customers, as in </a:t>
            </a:r>
            <a:r>
              <a:rPr lang="en-GB" b="1" i="1" dirty="0"/>
              <a:t>United Brands;</a:t>
            </a:r>
            <a:endParaRPr lang="en-US" dirty="0"/>
          </a:p>
          <a:p>
            <a:pPr>
              <a:buFont typeface="Wingdings" panose="05000000000000000000" pitchFamily="2" charset="2"/>
              <a:buChar char="§"/>
            </a:pPr>
            <a:r>
              <a:rPr lang="en-US" dirty="0"/>
              <a:t>Predatory pricing:</a:t>
            </a:r>
          </a:p>
          <a:p>
            <a:pPr marL="0" indent="0">
              <a:buNone/>
            </a:pPr>
            <a:r>
              <a:rPr lang="en-US" dirty="0"/>
              <a:t>	-this is serious abuse because it drives out other undertakings.  The CJ test is from </a:t>
            </a:r>
            <a:r>
              <a:rPr lang="en-US" b="1" i="1" dirty="0"/>
              <a:t>AKZO</a:t>
            </a:r>
            <a:r>
              <a:rPr lang="en-US" dirty="0"/>
              <a:t>;</a:t>
            </a:r>
          </a:p>
          <a:p>
            <a:pPr>
              <a:buFont typeface="Wingdings" panose="05000000000000000000" pitchFamily="2" charset="2"/>
              <a:buChar char="§"/>
            </a:pPr>
            <a:r>
              <a:rPr lang="en-US" dirty="0"/>
              <a:t>Margin squeezing:</a:t>
            </a:r>
          </a:p>
          <a:p>
            <a:pPr marL="0" indent="0">
              <a:buNone/>
            </a:pPr>
            <a:r>
              <a:rPr lang="en-US" dirty="0"/>
              <a:t>	-this is another serious abuse because it can drive out or exclude others from the market.  The main test is from </a:t>
            </a:r>
            <a:r>
              <a:rPr lang="en-US" b="1" i="1" dirty="0"/>
              <a:t>Deutsche Telekom</a:t>
            </a:r>
            <a:r>
              <a:rPr lang="en-US" dirty="0"/>
              <a:t>;</a:t>
            </a:r>
          </a:p>
          <a:p>
            <a:pPr>
              <a:buFont typeface="Wingdings" panose="05000000000000000000" pitchFamily="2" charset="2"/>
              <a:buChar char="§"/>
            </a:pPr>
            <a:r>
              <a:rPr lang="en-US" dirty="0"/>
              <a:t>Refusal to supply:</a:t>
            </a:r>
          </a:p>
          <a:p>
            <a:pPr marL="0" indent="0">
              <a:buNone/>
            </a:pPr>
            <a:r>
              <a:rPr lang="en-US" dirty="0"/>
              <a:t>- Examples include </a:t>
            </a:r>
            <a:r>
              <a:rPr lang="en-US" b="1" i="1" dirty="0"/>
              <a:t>United Brands, Commercial Solvents </a:t>
            </a:r>
            <a:r>
              <a:rPr lang="en-US" dirty="0"/>
              <a:t>and </a:t>
            </a:r>
            <a:r>
              <a:rPr lang="en-US" b="1" i="1" dirty="0"/>
              <a:t>Microsoft.  </a:t>
            </a:r>
            <a:r>
              <a:rPr lang="en-US" dirty="0"/>
              <a:t>In all cases there was no objective justification for the refusal.</a:t>
            </a:r>
            <a:endParaRPr lang="en-GB"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36</a:t>
            </a:fld>
            <a:endParaRPr lang="en-US" dirty="0"/>
          </a:p>
        </p:txBody>
      </p:sp>
    </p:spTree>
    <p:extLst>
      <p:ext uri="{BB962C8B-B14F-4D97-AF65-F5344CB8AC3E}">
        <p14:creationId xmlns:p14="http://schemas.microsoft.com/office/powerpoint/2010/main" val="2999282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2.jp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3.jp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png"/><Relationship Id="rId4" Type="http://schemas.openxmlformats.org/officeDocument/2006/relationships/image" Target="../media/image4.jp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p:txBody>
          <a:bodyPr/>
          <a:lstStyle/>
          <a:p>
            <a:r>
              <a:rPr lang="en-US" b="1" u="sng" dirty="0">
                <a:latin typeface="+mn-lt"/>
              </a:rPr>
              <a:t>Abuse of a Dominant position </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p:txBody>
          <a:bodyPr/>
          <a:lstStyle/>
          <a:p>
            <a:r>
              <a:rPr lang="en-US" dirty="0"/>
              <a:t>By Zita Draper </a:t>
            </a:r>
          </a:p>
        </p:txBody>
      </p:sp>
      <p:pic>
        <p:nvPicPr>
          <p:cNvPr id="4" name="Audio 3">
            <a:hlinkClick r:id="" action="ppaction://media"/>
            <a:extLst>
              <a:ext uri="{FF2B5EF4-FFF2-40B4-BE49-F238E27FC236}">
                <a16:creationId xmlns:a16="http://schemas.microsoft.com/office/drawing/2014/main" id="{D0F58D70-D93F-4487-BF47-43EAEC6C8B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74766540"/>
      </p:ext>
    </p:extLst>
  </p:cSld>
  <p:clrMapOvr>
    <a:masterClrMapping/>
  </p:clrMapOvr>
  <mc:AlternateContent xmlns:mc="http://schemas.openxmlformats.org/markup-compatibility/2006" xmlns:p14="http://schemas.microsoft.com/office/powerpoint/2010/main">
    <mc:Choice Requires="p14">
      <p:transition spd="slow" p14:dur="2000" advTm="6165"/>
    </mc:Choice>
    <mc:Fallback xmlns="">
      <p:transition spd="slow" advTm="6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8329B88-6662-4232-8564-6CCEC88204C9}"/>
              </a:ext>
            </a:extLst>
          </p:cNvPr>
          <p:cNvSpPr>
            <a:spLocks noGrp="1"/>
          </p:cNvSpPr>
          <p:nvPr>
            <p:ph type="title"/>
          </p:nvPr>
        </p:nvSpPr>
        <p:spPr/>
        <p:txBody>
          <a:bodyPr/>
          <a:lstStyle/>
          <a:p>
            <a:pPr algn="ctr"/>
            <a:r>
              <a:rPr lang="en-GB" b="1" u="sng" dirty="0">
                <a:latin typeface="+mn-lt"/>
              </a:rPr>
              <a:t>Introduction </a:t>
            </a:r>
          </a:p>
        </p:txBody>
      </p:sp>
      <p:sp>
        <p:nvSpPr>
          <p:cNvPr id="10" name="Content Placeholder 9">
            <a:extLst>
              <a:ext uri="{FF2B5EF4-FFF2-40B4-BE49-F238E27FC236}">
                <a16:creationId xmlns:a16="http://schemas.microsoft.com/office/drawing/2014/main" id="{1E48F33E-3F03-40D7-8DD7-02616CE3345C}"/>
              </a:ext>
            </a:extLst>
          </p:cNvPr>
          <p:cNvSpPr>
            <a:spLocks noGrp="1"/>
          </p:cNvSpPr>
          <p:nvPr>
            <p:ph idx="1"/>
          </p:nvPr>
        </p:nvSpPr>
        <p:spPr/>
        <p:txBody>
          <a:bodyPr>
            <a:normAutofit lnSpcReduction="10000"/>
          </a:bodyPr>
          <a:lstStyle/>
          <a:p>
            <a:r>
              <a:rPr lang="en-US" b="1" dirty="0"/>
              <a:t>Art 102 TFEU – </a:t>
            </a:r>
            <a:r>
              <a:rPr lang="en-US" dirty="0"/>
              <a:t>this prohibits abusive conduct by undertakings that have a dominant position in the market.</a:t>
            </a:r>
          </a:p>
          <a:p>
            <a:r>
              <a:rPr lang="en-US" b="1" dirty="0"/>
              <a:t>Art 102 </a:t>
            </a:r>
            <a:r>
              <a:rPr lang="en-US" dirty="0"/>
              <a:t>does not have an issue with this but a dominant position comes with certain responsibilities to the market because this position is seen as an indication of the ability to easily restrict competition which could harm consumers or other undertakings.</a:t>
            </a:r>
          </a:p>
          <a:p>
            <a:r>
              <a:rPr lang="en-US" dirty="0"/>
              <a:t>A dominant undertaking has a special responsibility to avoid conduct that could restrict or distort competition.</a:t>
            </a:r>
            <a:endParaRPr lang="en-GB" dirty="0"/>
          </a:p>
          <a:p>
            <a:endParaRPr lang="en-GB" dirty="0"/>
          </a:p>
        </p:txBody>
      </p:sp>
      <p:pic>
        <p:nvPicPr>
          <p:cNvPr id="11" name="Audio 10">
            <a:hlinkClick r:id="" action="ppaction://media"/>
            <a:extLst>
              <a:ext uri="{FF2B5EF4-FFF2-40B4-BE49-F238E27FC236}">
                <a16:creationId xmlns:a16="http://schemas.microsoft.com/office/drawing/2014/main" id="{D52210F7-3F43-4A14-8B54-3E922246EB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68788784"/>
      </p:ext>
    </p:extLst>
  </p:cSld>
  <p:clrMapOvr>
    <a:masterClrMapping/>
  </p:clrMapOvr>
  <mc:AlternateContent xmlns:mc="http://schemas.openxmlformats.org/markup-compatibility/2006" xmlns:p14="http://schemas.microsoft.com/office/powerpoint/2010/main">
    <mc:Choice Requires="p14">
      <p:transition spd="slow" p14:dur="2000" advTm="50562"/>
    </mc:Choice>
    <mc:Fallback xmlns="">
      <p:transition spd="slow" advTm="50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8329B88-6662-4232-8564-6CCEC88204C9}"/>
              </a:ext>
            </a:extLst>
          </p:cNvPr>
          <p:cNvSpPr>
            <a:spLocks noGrp="1"/>
          </p:cNvSpPr>
          <p:nvPr>
            <p:ph type="title"/>
          </p:nvPr>
        </p:nvSpPr>
        <p:spPr/>
        <p:txBody>
          <a:bodyPr/>
          <a:lstStyle/>
          <a:p>
            <a:pPr algn="ctr"/>
            <a:r>
              <a:rPr lang="en-GB" b="1" u="sng" dirty="0">
                <a:latin typeface="+mn-lt"/>
              </a:rPr>
              <a:t>Continued </a:t>
            </a:r>
          </a:p>
        </p:txBody>
      </p:sp>
      <p:sp>
        <p:nvSpPr>
          <p:cNvPr id="10" name="Content Placeholder 9">
            <a:extLst>
              <a:ext uri="{FF2B5EF4-FFF2-40B4-BE49-F238E27FC236}">
                <a16:creationId xmlns:a16="http://schemas.microsoft.com/office/drawing/2014/main" id="{1E48F33E-3F03-40D7-8DD7-02616CE3345C}"/>
              </a:ext>
            </a:extLst>
          </p:cNvPr>
          <p:cNvSpPr>
            <a:spLocks noGrp="1"/>
          </p:cNvSpPr>
          <p:nvPr>
            <p:ph idx="1"/>
          </p:nvPr>
        </p:nvSpPr>
        <p:spPr/>
        <p:txBody>
          <a:bodyPr/>
          <a:lstStyle/>
          <a:p>
            <a:r>
              <a:rPr lang="en-US" dirty="0"/>
              <a:t>There are various requirements that must be satisfied in order for there to be a breach of </a:t>
            </a:r>
            <a:r>
              <a:rPr lang="en-US" b="1" dirty="0"/>
              <a:t>Art 102 </a:t>
            </a:r>
            <a:r>
              <a:rPr lang="en-US" dirty="0"/>
              <a:t>which we will consider.  </a:t>
            </a:r>
          </a:p>
          <a:p>
            <a:endParaRPr lang="en-US" dirty="0"/>
          </a:p>
          <a:p>
            <a:r>
              <a:rPr lang="en-US" dirty="0"/>
              <a:t>Article 102 prohibits several elements. </a:t>
            </a:r>
          </a:p>
        </p:txBody>
      </p:sp>
      <p:pic>
        <p:nvPicPr>
          <p:cNvPr id="2" name="Audio 1">
            <a:hlinkClick r:id="" action="ppaction://media"/>
            <a:extLst>
              <a:ext uri="{FF2B5EF4-FFF2-40B4-BE49-F238E27FC236}">
                <a16:creationId xmlns:a16="http://schemas.microsoft.com/office/drawing/2014/main" id="{B666548C-5D5A-4E33-A404-97570859F1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71306347"/>
      </p:ext>
    </p:extLst>
  </p:cSld>
  <p:clrMapOvr>
    <a:masterClrMapping/>
  </p:clrMapOvr>
  <mc:AlternateContent xmlns:mc="http://schemas.openxmlformats.org/markup-compatibility/2006" xmlns:p14="http://schemas.microsoft.com/office/powerpoint/2010/main">
    <mc:Choice Requires="p14">
      <p:transition spd="slow" p14:dur="2000" advTm="61357"/>
    </mc:Choice>
    <mc:Fallback xmlns="">
      <p:transition spd="slow" advTm="61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8329B88-6662-4232-8564-6CCEC88204C9}"/>
              </a:ext>
            </a:extLst>
          </p:cNvPr>
          <p:cNvSpPr>
            <a:spLocks noGrp="1"/>
          </p:cNvSpPr>
          <p:nvPr>
            <p:ph type="title"/>
          </p:nvPr>
        </p:nvSpPr>
        <p:spPr/>
        <p:txBody>
          <a:bodyPr/>
          <a:lstStyle/>
          <a:p>
            <a:pPr algn="ctr"/>
            <a:r>
              <a:rPr lang="en-GB" b="1" u="sng" dirty="0">
                <a:latin typeface="+mn-lt"/>
              </a:rPr>
              <a:t>Dominance and abuse </a:t>
            </a:r>
          </a:p>
        </p:txBody>
      </p:sp>
      <p:sp>
        <p:nvSpPr>
          <p:cNvPr id="10" name="Content Placeholder 9">
            <a:extLst>
              <a:ext uri="{FF2B5EF4-FFF2-40B4-BE49-F238E27FC236}">
                <a16:creationId xmlns:a16="http://schemas.microsoft.com/office/drawing/2014/main" id="{1E48F33E-3F03-40D7-8DD7-02616CE3345C}"/>
              </a:ext>
            </a:extLst>
          </p:cNvPr>
          <p:cNvSpPr>
            <a:spLocks noGrp="1"/>
          </p:cNvSpPr>
          <p:nvPr>
            <p:ph idx="1"/>
          </p:nvPr>
        </p:nvSpPr>
        <p:spPr>
          <a:xfrm>
            <a:off x="838200" y="2011679"/>
            <a:ext cx="10515600" cy="4233845"/>
          </a:xfrm>
        </p:spPr>
        <p:txBody>
          <a:bodyPr>
            <a:normAutofit fontScale="92500" lnSpcReduction="20000"/>
          </a:bodyPr>
          <a:lstStyle/>
          <a:p>
            <a:r>
              <a:rPr lang="en-US" dirty="0"/>
              <a:t>The Commission places a significant focus on promotion of economic efficiency and consumer welfare and this has been expressed as a more “effects based” or “economic” approach.</a:t>
            </a:r>
          </a:p>
          <a:p>
            <a:r>
              <a:rPr lang="en-US" dirty="0"/>
              <a:t>Certain conduct will be in breach where it has the potential to restrict competition in a way that is harmful to consumers.  </a:t>
            </a:r>
            <a:r>
              <a:rPr lang="en-US" dirty="0" err="1"/>
              <a:t>Eg</a:t>
            </a:r>
            <a:r>
              <a:rPr lang="en-US" dirty="0"/>
              <a:t> where the restrictions cause inefficiencies (because these keep costs and prices higher), restrict innovation or limit choice for consumers.</a:t>
            </a:r>
          </a:p>
          <a:p>
            <a:r>
              <a:rPr lang="en-US" dirty="0"/>
              <a:t>This contrasts with the traditional “formalistic” approach by the Commission which was criticized.  It would often find a breach even where there were benefits for consumers.  </a:t>
            </a:r>
            <a:endParaRPr lang="en-GB" dirty="0"/>
          </a:p>
          <a:p>
            <a:endParaRPr lang="en-GB" dirty="0"/>
          </a:p>
        </p:txBody>
      </p:sp>
      <p:pic>
        <p:nvPicPr>
          <p:cNvPr id="2" name="Audio 1">
            <a:hlinkClick r:id="" action="ppaction://media"/>
            <a:extLst>
              <a:ext uri="{FF2B5EF4-FFF2-40B4-BE49-F238E27FC236}">
                <a16:creationId xmlns:a16="http://schemas.microsoft.com/office/drawing/2014/main" id="{F1E66F82-47A0-4218-AF53-E12031B25D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53446504"/>
      </p:ext>
    </p:extLst>
  </p:cSld>
  <p:clrMapOvr>
    <a:masterClrMapping/>
  </p:clrMapOvr>
  <mc:AlternateContent xmlns:mc="http://schemas.openxmlformats.org/markup-compatibility/2006" xmlns:p14="http://schemas.microsoft.com/office/powerpoint/2010/main">
    <mc:Choice Requires="p14">
      <p:transition spd="slow" p14:dur="2000" advTm="63918"/>
    </mc:Choice>
    <mc:Fallback xmlns="">
      <p:transition spd="slow" advTm="63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8329B88-6662-4232-8564-6CCEC88204C9}"/>
              </a:ext>
            </a:extLst>
          </p:cNvPr>
          <p:cNvSpPr>
            <a:spLocks noGrp="1"/>
          </p:cNvSpPr>
          <p:nvPr>
            <p:ph type="title"/>
          </p:nvPr>
        </p:nvSpPr>
        <p:spPr/>
        <p:txBody>
          <a:bodyPr/>
          <a:lstStyle/>
          <a:p>
            <a:pPr algn="ctr"/>
            <a:r>
              <a:rPr lang="en-US" b="1" u="sng" dirty="0">
                <a:latin typeface="+mn-lt"/>
              </a:rPr>
              <a:t>Recent approach to competition in the context of Art 102</a:t>
            </a:r>
            <a:endParaRPr lang="en-GB" b="1" u="sng" dirty="0">
              <a:latin typeface="+mn-lt"/>
            </a:endParaRPr>
          </a:p>
        </p:txBody>
      </p:sp>
      <p:sp>
        <p:nvSpPr>
          <p:cNvPr id="10" name="Content Placeholder 9">
            <a:extLst>
              <a:ext uri="{FF2B5EF4-FFF2-40B4-BE49-F238E27FC236}">
                <a16:creationId xmlns:a16="http://schemas.microsoft.com/office/drawing/2014/main" id="{1E48F33E-3F03-40D7-8DD7-02616CE3345C}"/>
              </a:ext>
            </a:extLst>
          </p:cNvPr>
          <p:cNvSpPr>
            <a:spLocks noGrp="1"/>
          </p:cNvSpPr>
          <p:nvPr>
            <p:ph idx="1"/>
          </p:nvPr>
        </p:nvSpPr>
        <p:spPr/>
        <p:txBody>
          <a:bodyPr/>
          <a:lstStyle/>
          <a:p>
            <a:r>
              <a:rPr lang="en-US" sz="2800" dirty="0"/>
              <a:t>Comes from Commission’s </a:t>
            </a:r>
            <a:r>
              <a:rPr lang="en-US" sz="2800" b="1" dirty="0"/>
              <a:t>Guidance Paper on Exclusionary Abuse 2009.  </a:t>
            </a:r>
            <a:r>
              <a:rPr lang="en-US" sz="2800" dirty="0"/>
              <a:t>We will refer to this throughout because it refers to an approach that is different from the previous cases.</a:t>
            </a:r>
          </a:p>
          <a:p>
            <a:r>
              <a:rPr lang="en-US" sz="2800" dirty="0"/>
              <a:t>However, the </a:t>
            </a:r>
            <a:r>
              <a:rPr lang="en-US" sz="2800" b="1" dirty="0"/>
              <a:t>Guidance Paper </a:t>
            </a:r>
            <a:r>
              <a:rPr lang="en-US" sz="2800" dirty="0"/>
              <a:t>and other policy statements are not binding on the CJ and are only an indication of how the Commission will approach these cases.</a:t>
            </a:r>
            <a:endParaRPr lang="en-GB" sz="2800" dirty="0"/>
          </a:p>
          <a:p>
            <a:pPr marL="0" indent="0">
              <a:buNone/>
            </a:pPr>
            <a:endParaRPr lang="en-GB" dirty="0"/>
          </a:p>
        </p:txBody>
      </p:sp>
      <p:pic>
        <p:nvPicPr>
          <p:cNvPr id="2" name="Audio 1">
            <a:hlinkClick r:id="" action="ppaction://media"/>
            <a:extLst>
              <a:ext uri="{FF2B5EF4-FFF2-40B4-BE49-F238E27FC236}">
                <a16:creationId xmlns:a16="http://schemas.microsoft.com/office/drawing/2014/main" id="{F8A42D53-CA44-4B09-AEF2-EF410EE2D1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83041658"/>
      </p:ext>
    </p:extLst>
  </p:cSld>
  <p:clrMapOvr>
    <a:masterClrMapping/>
  </p:clrMapOvr>
  <mc:AlternateContent xmlns:mc="http://schemas.openxmlformats.org/markup-compatibility/2006" xmlns:p14="http://schemas.microsoft.com/office/powerpoint/2010/main">
    <mc:Choice Requires="p14">
      <p:transition spd="slow" p14:dur="2000" advTm="31319"/>
    </mc:Choice>
    <mc:Fallback xmlns="">
      <p:transition spd="slow" advTm="31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8329B88-6662-4232-8564-6CCEC88204C9}"/>
              </a:ext>
            </a:extLst>
          </p:cNvPr>
          <p:cNvSpPr>
            <a:spLocks noGrp="1"/>
          </p:cNvSpPr>
          <p:nvPr>
            <p:ph type="title"/>
          </p:nvPr>
        </p:nvSpPr>
        <p:spPr/>
        <p:txBody>
          <a:bodyPr/>
          <a:lstStyle/>
          <a:p>
            <a:pPr algn="ctr"/>
            <a:r>
              <a:rPr lang="en-US" b="1" u="sng" dirty="0">
                <a:latin typeface="+mn-lt"/>
              </a:rPr>
              <a:t>What is dominance?</a:t>
            </a:r>
            <a:endParaRPr lang="en-GB" b="1" u="sng" dirty="0">
              <a:latin typeface="+mn-lt"/>
            </a:endParaRPr>
          </a:p>
        </p:txBody>
      </p:sp>
      <p:sp>
        <p:nvSpPr>
          <p:cNvPr id="10" name="Content Placeholder 9">
            <a:extLst>
              <a:ext uri="{FF2B5EF4-FFF2-40B4-BE49-F238E27FC236}">
                <a16:creationId xmlns:a16="http://schemas.microsoft.com/office/drawing/2014/main" id="{1E48F33E-3F03-40D7-8DD7-02616CE3345C}"/>
              </a:ext>
            </a:extLst>
          </p:cNvPr>
          <p:cNvSpPr>
            <a:spLocks noGrp="1"/>
          </p:cNvSpPr>
          <p:nvPr>
            <p:ph idx="1"/>
          </p:nvPr>
        </p:nvSpPr>
        <p:spPr/>
        <p:txBody>
          <a:bodyPr>
            <a:normAutofit/>
          </a:bodyPr>
          <a:lstStyle/>
          <a:p>
            <a:r>
              <a:rPr lang="en-GB" dirty="0"/>
              <a:t>Defined by the CJ. </a:t>
            </a:r>
          </a:p>
          <a:p>
            <a:r>
              <a:rPr lang="en-US" dirty="0"/>
              <a:t>In Case 27/76, </a:t>
            </a:r>
            <a:r>
              <a:rPr lang="en-US" b="1" i="1" dirty="0"/>
              <a:t>United Brands v Commission [1978] </a:t>
            </a:r>
            <a:r>
              <a:rPr lang="en-US" dirty="0"/>
              <a:t>CJ provided the following definition:-</a:t>
            </a:r>
          </a:p>
          <a:p>
            <a:r>
              <a:rPr lang="en-US" i="1" dirty="0"/>
              <a:t>“A position of economic strength that enables an undertaking to prevent effective competition being maintained on the </a:t>
            </a:r>
            <a:r>
              <a:rPr lang="en-US" b="1" i="1" dirty="0"/>
              <a:t>relevant market </a:t>
            </a:r>
            <a:r>
              <a:rPr lang="en-US" i="1" dirty="0"/>
              <a:t>by giving it the power to behave to an appreciable extent independently of its competitors, customers and ultimately, its consumers.”</a:t>
            </a:r>
          </a:p>
          <a:p>
            <a:endParaRPr lang="en-GB" dirty="0"/>
          </a:p>
        </p:txBody>
      </p:sp>
      <p:pic>
        <p:nvPicPr>
          <p:cNvPr id="2" name="Audio 1">
            <a:hlinkClick r:id="" action="ppaction://media"/>
            <a:extLst>
              <a:ext uri="{FF2B5EF4-FFF2-40B4-BE49-F238E27FC236}">
                <a16:creationId xmlns:a16="http://schemas.microsoft.com/office/drawing/2014/main" id="{615CD45D-75F3-452F-B50F-8B86B05974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3677553"/>
      </p:ext>
    </p:extLst>
  </p:cSld>
  <p:clrMapOvr>
    <a:masterClrMapping/>
  </p:clrMapOvr>
  <mc:AlternateContent xmlns:mc="http://schemas.openxmlformats.org/markup-compatibility/2006" xmlns:p14="http://schemas.microsoft.com/office/powerpoint/2010/main">
    <mc:Choice Requires="p14">
      <p:transition spd="slow" p14:dur="2000" advTm="174619"/>
    </mc:Choice>
    <mc:Fallback xmlns="">
      <p:transition spd="slow" advTm="174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DD089-F92C-45A7-9733-EE060E7665B1}"/>
              </a:ext>
            </a:extLst>
          </p:cNvPr>
          <p:cNvSpPr>
            <a:spLocks noGrp="1"/>
          </p:cNvSpPr>
          <p:nvPr>
            <p:ph type="title"/>
          </p:nvPr>
        </p:nvSpPr>
        <p:spPr/>
        <p:txBody>
          <a:bodyPr/>
          <a:lstStyle/>
          <a:p>
            <a:r>
              <a:rPr lang="en-US" b="1" dirty="0"/>
              <a:t>The relevant market</a:t>
            </a:r>
            <a:endParaRPr lang="en-GB" b="1" dirty="0"/>
          </a:p>
        </p:txBody>
      </p:sp>
      <p:sp>
        <p:nvSpPr>
          <p:cNvPr id="3" name="Content Placeholder 2">
            <a:extLst>
              <a:ext uri="{FF2B5EF4-FFF2-40B4-BE49-F238E27FC236}">
                <a16:creationId xmlns:a16="http://schemas.microsoft.com/office/drawing/2014/main" id="{A7FD7D7A-1A28-40A4-95A9-F4FD7CD97CDB}"/>
              </a:ext>
            </a:extLst>
          </p:cNvPr>
          <p:cNvSpPr>
            <a:spLocks noGrp="1"/>
          </p:cNvSpPr>
          <p:nvPr>
            <p:ph idx="1"/>
          </p:nvPr>
        </p:nvSpPr>
        <p:spPr/>
        <p:txBody>
          <a:bodyPr>
            <a:normAutofit fontScale="92500" lnSpcReduction="10000"/>
          </a:bodyPr>
          <a:lstStyle/>
          <a:p>
            <a:r>
              <a:rPr lang="en-US" dirty="0"/>
              <a:t>The question of which market the undertaking is operating in is crucial. Usually the undertaking argues that it operates on a wide market, which makes it a small undertaking while the Commission </a:t>
            </a:r>
            <a:r>
              <a:rPr lang="en-US" dirty="0" err="1"/>
              <a:t>favours</a:t>
            </a:r>
            <a:r>
              <a:rPr lang="en-US" dirty="0"/>
              <a:t> a narrow market making the undertaking a larger operator in that market.</a:t>
            </a:r>
          </a:p>
          <a:p>
            <a:r>
              <a:rPr lang="en-US" b="1" i="1" dirty="0"/>
              <a:t>United Brands [1978] </a:t>
            </a:r>
            <a:r>
              <a:rPr lang="en-US" dirty="0"/>
              <a:t>Commission argued that a large producer of bananas operated in the market for bananas only.  This meant that United Brands had a large share of that narrow market for bananas.  In contrast, United Brands argued that it was part of the fresh fruit market and so only had a small part of that much wider market.</a:t>
            </a:r>
            <a:endParaRPr lang="en-GB" b="1" i="1" dirty="0"/>
          </a:p>
        </p:txBody>
      </p:sp>
      <p:pic>
        <p:nvPicPr>
          <p:cNvPr id="5" name="Audio 4">
            <a:hlinkClick r:id="" action="ppaction://media"/>
            <a:extLst>
              <a:ext uri="{FF2B5EF4-FFF2-40B4-BE49-F238E27FC236}">
                <a16:creationId xmlns:a16="http://schemas.microsoft.com/office/drawing/2014/main" id="{59F74129-C996-4B47-8A56-DC5C24312D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39849852"/>
      </p:ext>
    </p:extLst>
  </p:cSld>
  <p:clrMapOvr>
    <a:masterClrMapping/>
  </p:clrMapOvr>
  <mc:AlternateContent xmlns:mc="http://schemas.openxmlformats.org/markup-compatibility/2006" xmlns:p14="http://schemas.microsoft.com/office/powerpoint/2010/main">
    <mc:Choice Requires="p14">
      <p:transition spd="slow" p14:dur="2000" advTm="195011"/>
    </mc:Choice>
    <mc:Fallback xmlns="">
      <p:transition spd="slow" advTm="195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0F00F-FB24-4B4D-B245-ECCFD4CDD22C}"/>
              </a:ext>
            </a:extLst>
          </p:cNvPr>
          <p:cNvSpPr>
            <a:spLocks noGrp="1"/>
          </p:cNvSpPr>
          <p:nvPr>
            <p:ph type="title"/>
          </p:nvPr>
        </p:nvSpPr>
        <p:spPr>
          <a:xfrm>
            <a:off x="838200" y="365125"/>
            <a:ext cx="10515600" cy="1325563"/>
          </a:xfrm>
        </p:spPr>
        <p:txBody>
          <a:bodyPr anchor="ctr">
            <a:normAutofit/>
          </a:bodyPr>
          <a:lstStyle/>
          <a:p>
            <a:r>
              <a:rPr lang="en-US" dirty="0"/>
              <a:t>SSNIP test continued…</a:t>
            </a:r>
            <a:endParaRPr lang="en-GB" dirty="0"/>
          </a:p>
        </p:txBody>
      </p:sp>
      <p:pic>
        <p:nvPicPr>
          <p:cNvPr id="5" name="Picture 4" descr="A bunch of bananas&#10;&#10;Description automatically generated">
            <a:extLst>
              <a:ext uri="{FF2B5EF4-FFF2-40B4-BE49-F238E27FC236}">
                <a16:creationId xmlns:a16="http://schemas.microsoft.com/office/drawing/2014/main" id="{7BFE5F3E-3DD8-45B9-B895-C575C05DD0D0}"/>
              </a:ext>
            </a:extLst>
          </p:cNvPr>
          <p:cNvPicPr>
            <a:picLocks noChangeAspect="1"/>
          </p:cNvPicPr>
          <p:nvPr/>
        </p:nvPicPr>
        <p:blipFill>
          <a:blip r:embed="rId5"/>
          <a:stretch>
            <a:fillRect/>
          </a:stretch>
        </p:blipFill>
        <p:spPr>
          <a:xfrm>
            <a:off x="838200" y="2496877"/>
            <a:ext cx="4937760" cy="3190125"/>
          </a:xfrm>
          <a:prstGeom prst="rect">
            <a:avLst/>
          </a:prstGeom>
          <a:noFill/>
        </p:spPr>
      </p:pic>
      <p:sp>
        <p:nvSpPr>
          <p:cNvPr id="3" name="Content Placeholder 2">
            <a:extLst>
              <a:ext uri="{FF2B5EF4-FFF2-40B4-BE49-F238E27FC236}">
                <a16:creationId xmlns:a16="http://schemas.microsoft.com/office/drawing/2014/main" id="{526F211C-54D3-4953-89C2-ADDB4335FB70}"/>
              </a:ext>
            </a:extLst>
          </p:cNvPr>
          <p:cNvSpPr>
            <a:spLocks noGrp="1"/>
          </p:cNvSpPr>
          <p:nvPr>
            <p:ph sz="half" idx="2"/>
          </p:nvPr>
        </p:nvSpPr>
        <p:spPr>
          <a:xfrm>
            <a:off x="6419088" y="2011680"/>
            <a:ext cx="4937760" cy="4160520"/>
          </a:xfrm>
        </p:spPr>
        <p:txBody>
          <a:bodyPr>
            <a:normAutofit/>
          </a:bodyPr>
          <a:lstStyle/>
          <a:p>
            <a:pPr>
              <a:lnSpc>
                <a:spcPct val="90000"/>
              </a:lnSpc>
            </a:pPr>
            <a:r>
              <a:rPr lang="en-US" sz="2000"/>
              <a:t>This test must then be applied in the context of data based on the characteristics of the product, price, use of the product and how it is perceived by consumers.  Even with such consideration, there is still scope for uncertainty.</a:t>
            </a:r>
          </a:p>
          <a:p>
            <a:pPr>
              <a:lnSpc>
                <a:spcPct val="90000"/>
              </a:lnSpc>
            </a:pPr>
            <a:r>
              <a:rPr lang="en-US" sz="2000" err="1"/>
              <a:t>Eg</a:t>
            </a:r>
            <a:r>
              <a:rPr lang="en-US" sz="2000"/>
              <a:t> there is no fixed rule on how many consumers are required to switch to an alternative product, or the characteristics of the consumers.</a:t>
            </a:r>
          </a:p>
          <a:p>
            <a:pPr>
              <a:lnSpc>
                <a:spcPct val="90000"/>
              </a:lnSpc>
            </a:pPr>
            <a:r>
              <a:rPr lang="en-US" sz="2000" b="1" i="1"/>
              <a:t>United Brands </a:t>
            </a:r>
            <a:r>
              <a:rPr lang="en-US" sz="2000"/>
              <a:t>is a good example of the demand substitution test.</a:t>
            </a:r>
          </a:p>
        </p:txBody>
      </p:sp>
      <p:sp>
        <p:nvSpPr>
          <p:cNvPr id="14" name="Slide Number Placeholder 6">
            <a:extLst>
              <a:ext uri="{FF2B5EF4-FFF2-40B4-BE49-F238E27FC236}">
                <a16:creationId xmlns:a16="http://schemas.microsoft.com/office/drawing/2014/main" id="{605CDAC5-7350-5B2E-9D94-B8A16CA2068E}"/>
              </a:ext>
            </a:extLst>
          </p:cNvPr>
          <p:cNvSpPr>
            <a:spLocks noGrp="1"/>
          </p:cNvSpPr>
          <p:nvPr>
            <p:ph type="sldNum" sz="quarter" idx="12"/>
          </p:nvPr>
        </p:nvSpPr>
        <p:spPr>
          <a:xfrm>
            <a:off x="8610600" y="6356350"/>
            <a:ext cx="2743200" cy="365125"/>
          </a:xfrm>
        </p:spPr>
        <p:txBody>
          <a:bodyPr/>
          <a:lstStyle/>
          <a:p>
            <a:pPr>
              <a:spcAft>
                <a:spcPts val="600"/>
              </a:spcAft>
            </a:pPr>
            <a:fld id="{B9713C8C-8E70-45D5-AE59-23E60168254E}" type="slidenum">
              <a:rPr lang="en-US" smtClean="0"/>
              <a:pPr>
                <a:spcAft>
                  <a:spcPts val="600"/>
                </a:spcAft>
              </a:pPr>
              <a:t>8</a:t>
            </a:fld>
            <a:endParaRPr lang="en-US"/>
          </a:p>
        </p:txBody>
      </p:sp>
      <p:pic>
        <p:nvPicPr>
          <p:cNvPr id="4" name="Audio 3">
            <a:hlinkClick r:id="" action="ppaction://media"/>
            <a:extLst>
              <a:ext uri="{FF2B5EF4-FFF2-40B4-BE49-F238E27FC236}">
                <a16:creationId xmlns:a16="http://schemas.microsoft.com/office/drawing/2014/main" id="{A1FF2806-E9D3-4235-9921-221F245A8EE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58959571"/>
      </p:ext>
    </p:extLst>
  </p:cSld>
  <p:clrMapOvr>
    <a:masterClrMapping/>
  </p:clrMapOvr>
  <mc:AlternateContent xmlns:mc="http://schemas.openxmlformats.org/markup-compatibility/2006" xmlns:p14="http://schemas.microsoft.com/office/powerpoint/2010/main">
    <mc:Choice Requires="p14">
      <p:transition spd="slow" p14:dur="2000" advTm="197746"/>
    </mc:Choice>
    <mc:Fallback xmlns="">
      <p:transition spd="slow" advTm="197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7B5D2-F5BF-4211-82AD-891A773A66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C2A9E7-1739-4D61-A0BD-0F5AB2BACCBB}"/>
              </a:ext>
            </a:extLst>
          </p:cNvPr>
          <p:cNvSpPr>
            <a:spLocks noGrp="1"/>
          </p:cNvSpPr>
          <p:nvPr>
            <p:ph idx="1"/>
          </p:nvPr>
        </p:nvSpPr>
        <p:spPr/>
        <p:txBody>
          <a:bodyPr>
            <a:normAutofit fontScale="77500" lnSpcReduction="20000"/>
          </a:bodyPr>
          <a:lstStyle/>
          <a:p>
            <a:r>
              <a:rPr lang="en-US" dirty="0"/>
              <a:t>In the previous case the US Supreme Court overlooked the impact of a monopoly price.  Du Pont argued its cellophane was not in a market of its own, but in the same market as foil, polythene and was paper. Supreme Court accepted this because following a small increase in price customers would switch to alternatives.  However, the Supreme Court did not consider why the price of the cellophane was close to the alternatives which was because the producer simply charged a price close to the alternatives to </a:t>
            </a:r>
            <a:r>
              <a:rPr lang="en-US" dirty="0" err="1"/>
              <a:t>maximise</a:t>
            </a:r>
            <a:r>
              <a:rPr lang="en-US" dirty="0"/>
              <a:t> profit. Du Pont could do this because it was the only producer of cellophane and set its own price due to the market power it had.</a:t>
            </a:r>
          </a:p>
          <a:p>
            <a:r>
              <a:rPr lang="en-US" dirty="0"/>
              <a:t>Without that market power the price would have been much lower so that a small increase in price would not have resulted in consumers switching to an alternative.  The market should have been for cellophane only.</a:t>
            </a:r>
            <a:endParaRPr lang="en-GB" dirty="0"/>
          </a:p>
        </p:txBody>
      </p:sp>
      <p:pic>
        <p:nvPicPr>
          <p:cNvPr id="6" name="Audio 5">
            <a:hlinkClick r:id="" action="ppaction://media"/>
            <a:extLst>
              <a:ext uri="{FF2B5EF4-FFF2-40B4-BE49-F238E27FC236}">
                <a16:creationId xmlns:a16="http://schemas.microsoft.com/office/drawing/2014/main" id="{78D9A28B-F2DF-482B-B3CD-9307D9D023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37493052"/>
      </p:ext>
    </p:extLst>
  </p:cSld>
  <p:clrMapOvr>
    <a:masterClrMapping/>
  </p:clrMapOvr>
  <mc:AlternateContent xmlns:mc="http://schemas.openxmlformats.org/markup-compatibility/2006">
    <mc:Choice xmlns:p14="http://schemas.microsoft.com/office/powerpoint/2010/main" Requires="p14">
      <p:transition spd="slow" p14:dur="2000" advTm="215952"/>
    </mc:Choice>
    <mc:Fallback>
      <p:transition spd="slow" advTm="215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tire&#10;&#10;Description automatically generated with medium confidence">
            <a:extLst>
              <a:ext uri="{FF2B5EF4-FFF2-40B4-BE49-F238E27FC236}">
                <a16:creationId xmlns:a16="http://schemas.microsoft.com/office/drawing/2014/main" id="{FAB8479A-6C23-41AB-930C-0F4FBE099A5C}"/>
              </a:ext>
            </a:extLst>
          </p:cNvPr>
          <p:cNvPicPr>
            <a:picLocks noChangeAspect="1"/>
          </p:cNvPicPr>
          <p:nvPr/>
        </p:nvPicPr>
        <p:blipFill rotWithShape="1">
          <a:blip r:embed="rId5"/>
          <a:srcRect t="2115" r="2" b="4587"/>
          <a:stretch/>
        </p:blipFill>
        <p:spPr>
          <a:xfrm>
            <a:off x="838200" y="2011680"/>
            <a:ext cx="4937760" cy="4160520"/>
          </a:xfrm>
          <a:prstGeom prst="rect">
            <a:avLst/>
          </a:prstGeom>
          <a:noFill/>
        </p:spPr>
      </p:pic>
      <p:sp>
        <p:nvSpPr>
          <p:cNvPr id="3" name="Content Placeholder 2">
            <a:extLst>
              <a:ext uri="{FF2B5EF4-FFF2-40B4-BE49-F238E27FC236}">
                <a16:creationId xmlns:a16="http://schemas.microsoft.com/office/drawing/2014/main" id="{F7ADD6BB-1A3D-4EAD-8C19-238E25EEBBF5}"/>
              </a:ext>
            </a:extLst>
          </p:cNvPr>
          <p:cNvSpPr>
            <a:spLocks noGrp="1"/>
          </p:cNvSpPr>
          <p:nvPr>
            <p:ph sz="half" idx="2"/>
          </p:nvPr>
        </p:nvSpPr>
        <p:spPr>
          <a:xfrm>
            <a:off x="6419088" y="2011680"/>
            <a:ext cx="4937760" cy="4160520"/>
          </a:xfrm>
        </p:spPr>
        <p:txBody>
          <a:bodyPr>
            <a:normAutofit/>
          </a:bodyPr>
          <a:lstStyle/>
          <a:p>
            <a:pPr>
              <a:lnSpc>
                <a:spcPct val="90000"/>
              </a:lnSpc>
            </a:pPr>
            <a:r>
              <a:rPr lang="en-US" sz="1800" dirty="0"/>
              <a:t>This test has scope for discretion – </a:t>
            </a:r>
            <a:r>
              <a:rPr lang="en-US" sz="1800" dirty="0" err="1"/>
              <a:t>eg</a:t>
            </a:r>
            <a:r>
              <a:rPr lang="en-US" sz="1800" dirty="0"/>
              <a:t> how much risk or investment is acceptable before it is decided that there is no supply substitute?  What duration is acceptable for the switch in production to take place?</a:t>
            </a:r>
          </a:p>
          <a:p>
            <a:pPr>
              <a:lnSpc>
                <a:spcPct val="90000"/>
              </a:lnSpc>
            </a:pPr>
            <a:r>
              <a:rPr lang="en-US" sz="1800" dirty="0"/>
              <a:t>Case-322/81, </a:t>
            </a:r>
            <a:r>
              <a:rPr lang="en-US" sz="1800" b="1" i="1" dirty="0"/>
              <a:t>Michelin v Commission [1983] </a:t>
            </a:r>
            <a:r>
              <a:rPr lang="en-US" sz="1800" dirty="0"/>
              <a:t>shows the difficulties. Question was whether car </a:t>
            </a:r>
            <a:r>
              <a:rPr lang="en-US" sz="1800" dirty="0" err="1"/>
              <a:t>tyres</a:t>
            </a:r>
            <a:r>
              <a:rPr lang="en-US" sz="1800" dirty="0"/>
              <a:t> and lorry </a:t>
            </a:r>
            <a:r>
              <a:rPr lang="en-US" sz="1800" dirty="0" err="1"/>
              <a:t>tyres</a:t>
            </a:r>
            <a:r>
              <a:rPr lang="en-US" sz="1800" dirty="0"/>
              <a:t> were in the same wider market.  Obviously they are not a demand substitute from a consumer perspective.  But if producers of lorry </a:t>
            </a:r>
            <a:r>
              <a:rPr lang="en-US" sz="1800" dirty="0" err="1"/>
              <a:t>tyres</a:t>
            </a:r>
            <a:r>
              <a:rPr lang="en-US" sz="1800" dirty="0"/>
              <a:t> could switch production to car </a:t>
            </a:r>
            <a:r>
              <a:rPr lang="en-US" sz="1800" dirty="0" err="1"/>
              <a:t>tyres</a:t>
            </a:r>
            <a:r>
              <a:rPr lang="en-US" sz="1800" dirty="0"/>
              <a:t>, the market would be wider.</a:t>
            </a:r>
            <a:endParaRPr lang="en-GB" sz="1800" dirty="0"/>
          </a:p>
        </p:txBody>
      </p:sp>
      <p:sp>
        <p:nvSpPr>
          <p:cNvPr id="16" name="Slide Number Placeholder 6">
            <a:extLst>
              <a:ext uri="{FF2B5EF4-FFF2-40B4-BE49-F238E27FC236}">
                <a16:creationId xmlns:a16="http://schemas.microsoft.com/office/drawing/2014/main" id="{A313AC7A-7EA3-8407-5ABE-5FD546FAE626}"/>
              </a:ext>
            </a:extLst>
          </p:cNvPr>
          <p:cNvSpPr>
            <a:spLocks noGrp="1"/>
          </p:cNvSpPr>
          <p:nvPr>
            <p:ph type="sldNum" sz="quarter" idx="12"/>
          </p:nvPr>
        </p:nvSpPr>
        <p:spPr>
          <a:xfrm>
            <a:off x="8610600" y="6356350"/>
            <a:ext cx="2743200" cy="365125"/>
          </a:xfrm>
        </p:spPr>
        <p:txBody>
          <a:bodyPr/>
          <a:lstStyle/>
          <a:p>
            <a:pPr>
              <a:spcAft>
                <a:spcPts val="600"/>
              </a:spcAft>
            </a:pPr>
            <a:fld id="{B9713C8C-8E70-45D5-AE59-23E60168254E}" type="slidenum">
              <a:rPr lang="en-US" smtClean="0"/>
              <a:pPr>
                <a:spcAft>
                  <a:spcPts val="600"/>
                </a:spcAft>
              </a:pPr>
              <a:t>10</a:t>
            </a:fld>
            <a:endParaRPr lang="en-US"/>
          </a:p>
        </p:txBody>
      </p:sp>
      <p:pic>
        <p:nvPicPr>
          <p:cNvPr id="2" name="Audio 1">
            <a:hlinkClick r:id="" action="ppaction://media"/>
            <a:extLst>
              <a:ext uri="{FF2B5EF4-FFF2-40B4-BE49-F238E27FC236}">
                <a16:creationId xmlns:a16="http://schemas.microsoft.com/office/drawing/2014/main" id="{48CF8273-7512-4ABB-B3E8-41352A15D8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91287969"/>
      </p:ext>
    </p:extLst>
  </p:cSld>
  <p:clrMapOvr>
    <a:masterClrMapping/>
  </p:clrMapOvr>
  <mc:AlternateContent xmlns:mc="http://schemas.openxmlformats.org/markup-compatibility/2006">
    <mc:Choice xmlns:p14="http://schemas.microsoft.com/office/powerpoint/2010/main" Requires="p14">
      <p:transition spd="slow" p14:dur="2000" advTm="173695"/>
    </mc:Choice>
    <mc:Fallback>
      <p:transition spd="slow" advTm="173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5D-4B52-49C0-92FB-39C643171D4B}"/>
              </a:ext>
            </a:extLst>
          </p:cNvPr>
          <p:cNvSpPr>
            <a:spLocks noGrp="1"/>
          </p:cNvSpPr>
          <p:nvPr>
            <p:ph type="title"/>
          </p:nvPr>
        </p:nvSpPr>
        <p:spPr/>
        <p:txBody>
          <a:bodyPr/>
          <a:lstStyle/>
          <a:p>
            <a:r>
              <a:rPr lang="en-US" dirty="0"/>
              <a:t>Additional product market factors</a:t>
            </a:r>
            <a:endParaRPr lang="en-GB" dirty="0"/>
          </a:p>
        </p:txBody>
      </p:sp>
      <p:sp>
        <p:nvSpPr>
          <p:cNvPr id="3" name="Content Placeholder 2">
            <a:extLst>
              <a:ext uri="{FF2B5EF4-FFF2-40B4-BE49-F238E27FC236}">
                <a16:creationId xmlns:a16="http://schemas.microsoft.com/office/drawing/2014/main" id="{A62100D7-8DD4-4A57-8580-2B10EED2EC69}"/>
              </a:ext>
            </a:extLst>
          </p:cNvPr>
          <p:cNvSpPr>
            <a:spLocks noGrp="1"/>
          </p:cNvSpPr>
          <p:nvPr>
            <p:ph idx="1"/>
          </p:nvPr>
        </p:nvSpPr>
        <p:spPr/>
        <p:txBody>
          <a:bodyPr>
            <a:normAutofit fontScale="77500" lnSpcReduction="20000"/>
          </a:bodyPr>
          <a:lstStyle/>
          <a:p>
            <a:r>
              <a:rPr lang="en-US" dirty="0"/>
              <a:t>A raw material could form a market of its own, even if there are substitutes. Cases 6 and 7/73, </a:t>
            </a:r>
            <a:r>
              <a:rPr lang="en-US" b="1" i="1" dirty="0"/>
              <a:t>Commercial Solvents [1974] – </a:t>
            </a:r>
            <a:r>
              <a:rPr lang="en-US" dirty="0"/>
              <a:t>Commercial Solvents had a near monopoly in the production of a chemical (</a:t>
            </a:r>
            <a:r>
              <a:rPr lang="en-US" dirty="0" err="1"/>
              <a:t>aminobutanol</a:t>
            </a:r>
            <a:r>
              <a:rPr lang="en-US" dirty="0"/>
              <a:t>) used to make a particular anti-TB drug (</a:t>
            </a:r>
            <a:r>
              <a:rPr lang="en-US" dirty="0" err="1"/>
              <a:t>ethanbutol</a:t>
            </a:r>
            <a:r>
              <a:rPr lang="en-US" dirty="0"/>
              <a:t>).  </a:t>
            </a:r>
            <a:r>
              <a:rPr lang="en-US" dirty="0" err="1"/>
              <a:t>Zoja</a:t>
            </a:r>
            <a:r>
              <a:rPr lang="en-US" dirty="0"/>
              <a:t> was a producer of this drug and was a buyer of the chemical.  Following an alleged abuse of a dominant position, Commercial Solvents argued the relevant market was for anti-TB drugs – a wide market.</a:t>
            </a:r>
          </a:p>
          <a:p>
            <a:r>
              <a:rPr lang="en-US" dirty="0"/>
              <a:t>But CJ upheld Commission decision that the market was for the chemical.  This was based on the finding that, whilst there were other anti-TB drugs, producers of this drug could not operate without the chemical produced by Commercial Solvents.  Also, producers such as </a:t>
            </a:r>
            <a:r>
              <a:rPr lang="en-US" dirty="0" err="1"/>
              <a:t>Zoja</a:t>
            </a:r>
            <a:r>
              <a:rPr lang="en-US" dirty="0"/>
              <a:t> could not switch to the production of a different drug without sig costs and new equipment.  Similar reasoning applies to in relation to undertakings that produce spare parts for their primary products.</a:t>
            </a:r>
            <a:endParaRPr lang="en-GB" dirty="0"/>
          </a:p>
        </p:txBody>
      </p:sp>
      <p:pic>
        <p:nvPicPr>
          <p:cNvPr id="4" name="Audio 3">
            <a:hlinkClick r:id="" action="ppaction://media"/>
            <a:extLst>
              <a:ext uri="{FF2B5EF4-FFF2-40B4-BE49-F238E27FC236}">
                <a16:creationId xmlns:a16="http://schemas.microsoft.com/office/drawing/2014/main" id="{3BCFDB94-E4BF-4E75-A110-54738300EF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31790062"/>
      </p:ext>
    </p:extLst>
  </p:cSld>
  <p:clrMapOvr>
    <a:masterClrMapping/>
  </p:clrMapOvr>
  <mc:AlternateContent xmlns:mc="http://schemas.openxmlformats.org/markup-compatibility/2006">
    <mc:Choice xmlns:p14="http://schemas.microsoft.com/office/powerpoint/2010/main" Requires="p14">
      <p:transition spd="slow" p14:dur="2000" advTm="110543"/>
    </mc:Choice>
    <mc:Fallback>
      <p:transition spd="slow" advTm="110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091D-030F-40A8-A16B-EFA0D0B606E3}"/>
              </a:ext>
            </a:extLst>
          </p:cNvPr>
          <p:cNvSpPr>
            <a:spLocks noGrp="1"/>
          </p:cNvSpPr>
          <p:nvPr>
            <p:ph type="title"/>
          </p:nvPr>
        </p:nvSpPr>
        <p:spPr/>
        <p:txBody>
          <a:bodyPr/>
          <a:lstStyle/>
          <a:p>
            <a:r>
              <a:rPr lang="en-US" dirty="0"/>
              <a:t>Spare parts can be classed as a separate product market.</a:t>
            </a:r>
            <a:endParaRPr lang="en-GB" dirty="0"/>
          </a:p>
        </p:txBody>
      </p:sp>
      <p:sp>
        <p:nvSpPr>
          <p:cNvPr id="3" name="Content Placeholder 2">
            <a:extLst>
              <a:ext uri="{FF2B5EF4-FFF2-40B4-BE49-F238E27FC236}">
                <a16:creationId xmlns:a16="http://schemas.microsoft.com/office/drawing/2014/main" id="{434B7B9B-A1E1-4335-952E-32B146E2D718}"/>
              </a:ext>
            </a:extLst>
          </p:cNvPr>
          <p:cNvSpPr>
            <a:spLocks noGrp="1"/>
          </p:cNvSpPr>
          <p:nvPr>
            <p:ph idx="1"/>
          </p:nvPr>
        </p:nvSpPr>
        <p:spPr/>
        <p:txBody>
          <a:bodyPr>
            <a:normAutofit fontScale="77500" lnSpcReduction="20000"/>
          </a:bodyPr>
          <a:lstStyle/>
          <a:p>
            <a:r>
              <a:rPr lang="en-US" b="1" i="1" dirty="0"/>
              <a:t>]</a:t>
            </a:r>
            <a:r>
              <a:rPr lang="en-US" dirty="0"/>
              <a:t> Case C-53/92P, </a:t>
            </a:r>
            <a:r>
              <a:rPr lang="en-US" b="1" i="1" dirty="0"/>
              <a:t>Hugin v Commission [1994 ]- </a:t>
            </a:r>
            <a:r>
              <a:rPr lang="en-US" dirty="0"/>
              <a:t>About cash machines. CJ said spare parts formed a distinct market so that </a:t>
            </a:r>
            <a:r>
              <a:rPr lang="en-US" dirty="0" err="1"/>
              <a:t>Hugin</a:t>
            </a:r>
            <a:r>
              <a:rPr lang="en-US" dirty="0"/>
              <a:t> was in a dominant position.  The same would apply to a car manufacturer – it may have a large section of the spare parts market for that brand of car.</a:t>
            </a:r>
          </a:p>
          <a:p>
            <a:r>
              <a:rPr lang="en-US" dirty="0"/>
              <a:t>However, there will be occasions where the primary and secondary products are part of the same market. See </a:t>
            </a:r>
            <a:r>
              <a:rPr lang="en-US" b="1" i="1" dirty="0" err="1"/>
              <a:t>Pelikan</a:t>
            </a:r>
            <a:r>
              <a:rPr lang="en-US" b="1" i="1" dirty="0"/>
              <a:t>/Kyocera </a:t>
            </a:r>
            <a:r>
              <a:rPr lang="en-US" i="1" dirty="0"/>
              <a:t>(25</a:t>
            </a:r>
            <a:r>
              <a:rPr lang="en-US" i="1" baseline="30000" dirty="0"/>
              <a:t>th</a:t>
            </a:r>
            <a:r>
              <a:rPr lang="en-US" i="1" dirty="0"/>
              <a:t> Competition Policy Report </a:t>
            </a:r>
            <a:r>
              <a:rPr lang="en-US" dirty="0"/>
              <a:t>(1995)) – Commission accepted that printers and their corresponding toner cartridges were in the general market for printers.  </a:t>
            </a:r>
          </a:p>
          <a:p>
            <a:r>
              <a:rPr lang="en-US" dirty="0"/>
              <a:t>The cost of cartridges was a factor consumers took account of.  </a:t>
            </a:r>
          </a:p>
          <a:p>
            <a:r>
              <a:rPr lang="en-US" b="1" dirty="0"/>
              <a:t>Commission Notice [1997] </a:t>
            </a:r>
            <a:r>
              <a:rPr lang="en-US" dirty="0"/>
              <a:t>suggests that a detailed analysis must be made when dealing with spare or associated parts.</a:t>
            </a:r>
            <a:endParaRPr lang="en-GB" b="1" dirty="0"/>
          </a:p>
        </p:txBody>
      </p:sp>
      <p:pic>
        <p:nvPicPr>
          <p:cNvPr id="4" name="Audio 3">
            <a:hlinkClick r:id="" action="ppaction://media"/>
            <a:extLst>
              <a:ext uri="{FF2B5EF4-FFF2-40B4-BE49-F238E27FC236}">
                <a16:creationId xmlns:a16="http://schemas.microsoft.com/office/drawing/2014/main" id="{13D33A8D-99F0-4AE1-968C-C4A225A9D3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85881729"/>
      </p:ext>
    </p:extLst>
  </p:cSld>
  <p:clrMapOvr>
    <a:masterClrMapping/>
  </p:clrMapOvr>
  <mc:AlternateContent xmlns:mc="http://schemas.openxmlformats.org/markup-compatibility/2006">
    <mc:Choice xmlns:p14="http://schemas.microsoft.com/office/powerpoint/2010/main" Requires="p14">
      <p:transition spd="slow" p14:dur="2000" advTm="79974"/>
    </mc:Choice>
    <mc:Fallback>
      <p:transition spd="slow" advTm="79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16F60-9ED4-43D1-9389-8E0CA967E9C5}"/>
              </a:ext>
            </a:extLst>
          </p:cNvPr>
          <p:cNvSpPr>
            <a:spLocks noGrp="1"/>
          </p:cNvSpPr>
          <p:nvPr>
            <p:ph type="title"/>
          </p:nvPr>
        </p:nvSpPr>
        <p:spPr/>
        <p:txBody>
          <a:bodyPr/>
          <a:lstStyle/>
          <a:p>
            <a:r>
              <a:rPr lang="en-US" dirty="0"/>
              <a:t>The relevant geographical market(RGM)</a:t>
            </a:r>
            <a:endParaRPr lang="en-GB" dirty="0"/>
          </a:p>
        </p:txBody>
      </p:sp>
      <p:sp>
        <p:nvSpPr>
          <p:cNvPr id="3" name="Content Placeholder 2">
            <a:extLst>
              <a:ext uri="{FF2B5EF4-FFF2-40B4-BE49-F238E27FC236}">
                <a16:creationId xmlns:a16="http://schemas.microsoft.com/office/drawing/2014/main" id="{F5B04CB9-03C5-404E-8B35-689A8A6A6DA4}"/>
              </a:ext>
            </a:extLst>
          </p:cNvPr>
          <p:cNvSpPr>
            <a:spLocks noGrp="1"/>
          </p:cNvSpPr>
          <p:nvPr>
            <p:ph idx="1"/>
          </p:nvPr>
        </p:nvSpPr>
        <p:spPr/>
        <p:txBody>
          <a:bodyPr>
            <a:normAutofit fontScale="92500" lnSpcReduction="20000"/>
          </a:bodyPr>
          <a:lstStyle/>
          <a:p>
            <a:r>
              <a:rPr lang="en-US" dirty="0"/>
              <a:t>Under </a:t>
            </a:r>
            <a:r>
              <a:rPr lang="en-US" b="1" dirty="0"/>
              <a:t>Art 102, </a:t>
            </a:r>
            <a:r>
              <a:rPr lang="en-US" dirty="0"/>
              <a:t>the undertaking must be dominant </a:t>
            </a:r>
            <a:r>
              <a:rPr lang="en-US" i="1" dirty="0"/>
              <a:t>within the common market or a substantial part of it.  </a:t>
            </a:r>
            <a:r>
              <a:rPr lang="en-US" dirty="0"/>
              <a:t>If this is satisfied the conduct is an issue for EU law.  If not it is a matter of national law.</a:t>
            </a:r>
          </a:p>
          <a:p>
            <a:r>
              <a:rPr lang="en-US" dirty="0"/>
              <a:t>If an undertaking is only operating in certain MSs, its geographical market is narrow and dominance will be assessed in that narrow context.</a:t>
            </a:r>
          </a:p>
          <a:p>
            <a:r>
              <a:rPr lang="en-US" dirty="0"/>
              <a:t>RGM based on 2 main factors:-</a:t>
            </a:r>
          </a:p>
          <a:p>
            <a:r>
              <a:rPr lang="en-US" dirty="0"/>
              <a:t>1. the area where suppliers can sell their products</a:t>
            </a:r>
          </a:p>
          <a:p>
            <a:r>
              <a:rPr lang="en-US" dirty="0"/>
              <a:t>2. Consumer access</a:t>
            </a:r>
            <a:endParaRPr lang="en-GB" dirty="0"/>
          </a:p>
        </p:txBody>
      </p:sp>
      <p:pic>
        <p:nvPicPr>
          <p:cNvPr id="4" name="Audio 3">
            <a:hlinkClick r:id="" action="ppaction://media"/>
            <a:extLst>
              <a:ext uri="{FF2B5EF4-FFF2-40B4-BE49-F238E27FC236}">
                <a16:creationId xmlns:a16="http://schemas.microsoft.com/office/drawing/2014/main" id="{A170D17D-12B4-466D-BD18-DBC7DA2F58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07942511"/>
      </p:ext>
    </p:extLst>
  </p:cSld>
  <p:clrMapOvr>
    <a:masterClrMapping/>
  </p:clrMapOvr>
  <mc:AlternateContent xmlns:mc="http://schemas.openxmlformats.org/markup-compatibility/2006">
    <mc:Choice xmlns:p14="http://schemas.microsoft.com/office/powerpoint/2010/main" Requires="p14">
      <p:transition spd="slow" p14:dur="2000" advTm="43745"/>
    </mc:Choice>
    <mc:Fallback>
      <p:transition spd="slow" advTm="43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976F3-23EA-4E10-87CC-A4CB068A7F2C}"/>
              </a:ext>
            </a:extLst>
          </p:cNvPr>
          <p:cNvSpPr>
            <a:spLocks noGrp="1"/>
          </p:cNvSpPr>
          <p:nvPr>
            <p:ph type="title"/>
          </p:nvPr>
        </p:nvSpPr>
        <p:spPr/>
        <p:txBody>
          <a:bodyPr/>
          <a:lstStyle/>
          <a:p>
            <a:r>
              <a:rPr lang="en-US" dirty="0"/>
              <a:t>The area where suppliers can sell their products</a:t>
            </a:r>
            <a:endParaRPr lang="en-GB" dirty="0"/>
          </a:p>
        </p:txBody>
      </p:sp>
      <p:sp>
        <p:nvSpPr>
          <p:cNvPr id="3" name="Content Placeholder 2">
            <a:extLst>
              <a:ext uri="{FF2B5EF4-FFF2-40B4-BE49-F238E27FC236}">
                <a16:creationId xmlns:a16="http://schemas.microsoft.com/office/drawing/2014/main" id="{BB3AE522-3DD2-4B7E-BAC9-A0137EF66E49}"/>
              </a:ext>
            </a:extLst>
          </p:cNvPr>
          <p:cNvSpPr>
            <a:spLocks noGrp="1"/>
          </p:cNvSpPr>
          <p:nvPr>
            <p:ph idx="1"/>
          </p:nvPr>
        </p:nvSpPr>
        <p:spPr/>
        <p:txBody>
          <a:bodyPr/>
          <a:lstStyle/>
          <a:p>
            <a:r>
              <a:rPr lang="en-US" b="1" dirty="0"/>
              <a:t>Commission Notice [1997] </a:t>
            </a:r>
            <a:r>
              <a:rPr lang="en-US" dirty="0"/>
              <a:t>– cost and feasibility of transport.  If transport costs are low enough to make a profit and it is possible to transport the products, the RGM may well be the whole of the EU.</a:t>
            </a:r>
          </a:p>
          <a:p>
            <a:r>
              <a:rPr lang="en-US" b="1" i="1" dirty="0"/>
              <a:t>Hilti v Commission [1991] </a:t>
            </a:r>
            <a:r>
              <a:rPr lang="en-US" dirty="0"/>
              <a:t>– nails for nail guns.</a:t>
            </a:r>
          </a:p>
          <a:p>
            <a:r>
              <a:rPr lang="en-US" dirty="0"/>
              <a:t>The cases do need a factual analysis – </a:t>
            </a:r>
            <a:r>
              <a:rPr lang="en-US" dirty="0" err="1"/>
              <a:t>eg</a:t>
            </a:r>
            <a:r>
              <a:rPr lang="en-US" dirty="0"/>
              <a:t> legal barriers to trade may limit the RGM.</a:t>
            </a:r>
          </a:p>
          <a:p>
            <a:r>
              <a:rPr lang="en-US" dirty="0"/>
              <a:t>Case C-62/86, </a:t>
            </a:r>
            <a:r>
              <a:rPr lang="en-US" b="1" i="1" dirty="0"/>
              <a:t>AKZO </a:t>
            </a:r>
            <a:r>
              <a:rPr lang="en-US" b="1" i="1" dirty="0" err="1"/>
              <a:t>Chemie</a:t>
            </a:r>
            <a:r>
              <a:rPr lang="en-US" b="1" i="1" dirty="0"/>
              <a:t> BV v Commission [1991]</a:t>
            </a:r>
            <a:endParaRPr lang="en-US" dirty="0"/>
          </a:p>
          <a:p>
            <a:endParaRPr lang="en-GB" b="1" i="1" dirty="0"/>
          </a:p>
        </p:txBody>
      </p:sp>
      <p:pic>
        <p:nvPicPr>
          <p:cNvPr id="5" name="Audio 4">
            <a:hlinkClick r:id="" action="ppaction://media"/>
            <a:extLst>
              <a:ext uri="{FF2B5EF4-FFF2-40B4-BE49-F238E27FC236}">
                <a16:creationId xmlns:a16="http://schemas.microsoft.com/office/drawing/2014/main" id="{817795BD-E5E2-4968-A3ED-98CC0DFF2F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83664892"/>
      </p:ext>
    </p:extLst>
  </p:cSld>
  <p:clrMapOvr>
    <a:masterClrMapping/>
  </p:clrMapOvr>
  <mc:AlternateContent xmlns:mc="http://schemas.openxmlformats.org/markup-compatibility/2006">
    <mc:Choice xmlns:p14="http://schemas.microsoft.com/office/powerpoint/2010/main" Requires="p14">
      <p:transition spd="slow" p14:dur="2000" advTm="68082"/>
    </mc:Choice>
    <mc:Fallback>
      <p:transition spd="slow" advTm="68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26C37-A049-4604-8AA7-F7BEA9B7E3B9}"/>
              </a:ext>
            </a:extLst>
          </p:cNvPr>
          <p:cNvSpPr>
            <a:spLocks noGrp="1"/>
          </p:cNvSpPr>
          <p:nvPr>
            <p:ph type="title"/>
          </p:nvPr>
        </p:nvSpPr>
        <p:spPr/>
        <p:txBody>
          <a:bodyPr/>
          <a:lstStyle/>
          <a:p>
            <a:r>
              <a:rPr lang="en-US" dirty="0"/>
              <a:t>Consumer access</a:t>
            </a:r>
            <a:endParaRPr lang="en-GB" dirty="0"/>
          </a:p>
        </p:txBody>
      </p:sp>
      <p:sp>
        <p:nvSpPr>
          <p:cNvPr id="3" name="Content Placeholder 2">
            <a:extLst>
              <a:ext uri="{FF2B5EF4-FFF2-40B4-BE49-F238E27FC236}">
                <a16:creationId xmlns:a16="http://schemas.microsoft.com/office/drawing/2014/main" id="{A63DD1BA-E254-4470-A7B1-275BA297EF1B}"/>
              </a:ext>
            </a:extLst>
          </p:cNvPr>
          <p:cNvSpPr>
            <a:spLocks noGrp="1"/>
          </p:cNvSpPr>
          <p:nvPr>
            <p:ph idx="1"/>
          </p:nvPr>
        </p:nvSpPr>
        <p:spPr/>
        <p:txBody>
          <a:bodyPr>
            <a:normAutofit/>
          </a:bodyPr>
          <a:lstStyle/>
          <a:p>
            <a:r>
              <a:rPr lang="en-US" sz="2400" dirty="0"/>
              <a:t>Case C-241/91, </a:t>
            </a:r>
            <a:r>
              <a:rPr lang="en-US" sz="2400" b="1" i="1" dirty="0"/>
              <a:t>RTE v Commission [1995] </a:t>
            </a:r>
            <a:r>
              <a:rPr lang="en-US" sz="2400" dirty="0"/>
              <a:t>– the refusal of TV broadcasters to make their schedule listings available for the first comprehensive TV guide.</a:t>
            </a:r>
          </a:p>
          <a:p>
            <a:r>
              <a:rPr lang="en-US" sz="2400" dirty="0"/>
              <a:t>The RGM was, in one instance, UK and Ireland.  In relation to other channels RGM was Ireland and Northern Ireland – since these were the regions where consumers had access to the channels </a:t>
            </a:r>
            <a:endParaRPr lang="en-GB" sz="2400" dirty="0"/>
          </a:p>
        </p:txBody>
      </p:sp>
      <p:pic>
        <p:nvPicPr>
          <p:cNvPr id="4" name="Audio 3">
            <a:hlinkClick r:id="" action="ppaction://media"/>
            <a:extLst>
              <a:ext uri="{FF2B5EF4-FFF2-40B4-BE49-F238E27FC236}">
                <a16:creationId xmlns:a16="http://schemas.microsoft.com/office/drawing/2014/main" id="{A5518216-AD48-4B41-A33A-A44C27D662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9067539"/>
      </p:ext>
    </p:extLst>
  </p:cSld>
  <p:clrMapOvr>
    <a:masterClrMapping/>
  </p:clrMapOvr>
  <mc:AlternateContent xmlns:mc="http://schemas.openxmlformats.org/markup-compatibility/2006">
    <mc:Choice xmlns:p14="http://schemas.microsoft.com/office/powerpoint/2010/main" Requires="p14">
      <p:transition spd="slow" p14:dur="2000" advTm="56041"/>
    </mc:Choice>
    <mc:Fallback>
      <p:transition spd="slow" advTm="56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59111-56B6-41C7-91F3-2B892228B5B6}"/>
              </a:ext>
            </a:extLst>
          </p:cNvPr>
          <p:cNvSpPr>
            <a:spLocks noGrp="1"/>
          </p:cNvSpPr>
          <p:nvPr>
            <p:ph type="title"/>
          </p:nvPr>
        </p:nvSpPr>
        <p:spPr/>
        <p:txBody>
          <a:bodyPr/>
          <a:lstStyle/>
          <a:p>
            <a:r>
              <a:rPr lang="en-US" dirty="0"/>
              <a:t>The relevant temporal market (RTM)</a:t>
            </a:r>
            <a:endParaRPr lang="en-GB" dirty="0"/>
          </a:p>
        </p:txBody>
      </p:sp>
      <p:sp>
        <p:nvSpPr>
          <p:cNvPr id="3" name="Content Placeholder 2">
            <a:extLst>
              <a:ext uri="{FF2B5EF4-FFF2-40B4-BE49-F238E27FC236}">
                <a16:creationId xmlns:a16="http://schemas.microsoft.com/office/drawing/2014/main" id="{8BA31464-3E37-40C9-BFB2-DFDA5338BD59}"/>
              </a:ext>
            </a:extLst>
          </p:cNvPr>
          <p:cNvSpPr>
            <a:spLocks noGrp="1"/>
          </p:cNvSpPr>
          <p:nvPr>
            <p:ph idx="1"/>
          </p:nvPr>
        </p:nvSpPr>
        <p:spPr/>
        <p:txBody>
          <a:bodyPr>
            <a:normAutofit/>
          </a:bodyPr>
          <a:lstStyle/>
          <a:p>
            <a:r>
              <a:rPr lang="en-US" sz="2400" dirty="0"/>
              <a:t>Could be relevant to the overall assessment of the relevant market.  .</a:t>
            </a:r>
          </a:p>
          <a:p>
            <a:r>
              <a:rPr lang="en-US" sz="2400" dirty="0"/>
              <a:t>Based on defining the market using certain time periods </a:t>
            </a:r>
            <a:r>
              <a:rPr lang="en-US" sz="2400" dirty="0" err="1"/>
              <a:t>eg</a:t>
            </a:r>
            <a:r>
              <a:rPr lang="en-US" sz="2400" dirty="0"/>
              <a:t> a certain season as in </a:t>
            </a:r>
            <a:r>
              <a:rPr lang="en-US" sz="2400" b="1" i="1" dirty="0"/>
              <a:t>United Brands – </a:t>
            </a:r>
            <a:r>
              <a:rPr lang="en-US" sz="2400" dirty="0"/>
              <a:t>it was argued by the company that it was seasonal; there was more competition between bananas and other fruit in the summer and much less substitution in winter.</a:t>
            </a:r>
          </a:p>
          <a:p>
            <a:r>
              <a:rPr lang="en-US" sz="2400" dirty="0"/>
              <a:t>This was rejected on the facts but it could apply to seasons or peak and off-peak services.</a:t>
            </a:r>
            <a:endParaRPr lang="en-GB" sz="2400" dirty="0"/>
          </a:p>
        </p:txBody>
      </p:sp>
      <p:pic>
        <p:nvPicPr>
          <p:cNvPr id="4" name="Audio 3">
            <a:hlinkClick r:id="" action="ppaction://media"/>
            <a:extLst>
              <a:ext uri="{FF2B5EF4-FFF2-40B4-BE49-F238E27FC236}">
                <a16:creationId xmlns:a16="http://schemas.microsoft.com/office/drawing/2014/main" id="{73A71788-6771-4CE4-B475-B385B40107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22411487"/>
      </p:ext>
    </p:extLst>
  </p:cSld>
  <p:clrMapOvr>
    <a:masterClrMapping/>
  </p:clrMapOvr>
  <mc:AlternateContent xmlns:mc="http://schemas.openxmlformats.org/markup-compatibility/2006">
    <mc:Choice xmlns:p14="http://schemas.microsoft.com/office/powerpoint/2010/main" Requires="p14">
      <p:transition spd="slow" p14:dur="2000" advTm="51026"/>
    </mc:Choice>
    <mc:Fallback>
      <p:transition spd="slow" advTm="51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E0F48-1F75-441E-835D-B26504628201}"/>
              </a:ext>
            </a:extLst>
          </p:cNvPr>
          <p:cNvSpPr>
            <a:spLocks noGrp="1"/>
          </p:cNvSpPr>
          <p:nvPr>
            <p:ph type="title"/>
          </p:nvPr>
        </p:nvSpPr>
        <p:spPr/>
        <p:txBody>
          <a:bodyPr/>
          <a:lstStyle/>
          <a:p>
            <a:r>
              <a:rPr lang="en-US" dirty="0"/>
              <a:t>The assessment of dominance</a:t>
            </a:r>
            <a:endParaRPr lang="en-GB" dirty="0"/>
          </a:p>
        </p:txBody>
      </p:sp>
      <p:sp>
        <p:nvSpPr>
          <p:cNvPr id="3" name="Content Placeholder 2">
            <a:extLst>
              <a:ext uri="{FF2B5EF4-FFF2-40B4-BE49-F238E27FC236}">
                <a16:creationId xmlns:a16="http://schemas.microsoft.com/office/drawing/2014/main" id="{BD47CE34-255E-49B4-99AE-2A31445EDCDF}"/>
              </a:ext>
            </a:extLst>
          </p:cNvPr>
          <p:cNvSpPr>
            <a:spLocks noGrp="1"/>
          </p:cNvSpPr>
          <p:nvPr>
            <p:ph idx="1"/>
          </p:nvPr>
        </p:nvSpPr>
        <p:spPr/>
        <p:txBody>
          <a:bodyPr>
            <a:normAutofit/>
          </a:bodyPr>
          <a:lstStyle/>
          <a:p>
            <a:r>
              <a:rPr lang="en-US" sz="2800" dirty="0"/>
              <a:t>Once the relevant market is determined, the next step to consider is whether the undertaking actually has dominance in that market.  Several factors are relevant to that assessment as follows:-</a:t>
            </a:r>
            <a:endParaRPr lang="en-GB" sz="2800" dirty="0"/>
          </a:p>
        </p:txBody>
      </p:sp>
      <p:pic>
        <p:nvPicPr>
          <p:cNvPr id="4" name="Audio 3">
            <a:hlinkClick r:id="" action="ppaction://media"/>
            <a:extLst>
              <a:ext uri="{FF2B5EF4-FFF2-40B4-BE49-F238E27FC236}">
                <a16:creationId xmlns:a16="http://schemas.microsoft.com/office/drawing/2014/main" id="{AE638FB2-B3FB-4D28-A5F9-FECEDB3819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64188041"/>
      </p:ext>
    </p:extLst>
  </p:cSld>
  <p:clrMapOvr>
    <a:masterClrMapping/>
  </p:clrMapOvr>
  <mc:AlternateContent xmlns:mc="http://schemas.openxmlformats.org/markup-compatibility/2006" xmlns:p14="http://schemas.microsoft.com/office/powerpoint/2010/main">
    <mc:Choice Requires="p14">
      <p:transition spd="slow" p14:dur="2000" advTm="21968"/>
    </mc:Choice>
    <mc:Fallback xmlns="">
      <p:transition spd="slow" advTm="21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BCB97-E83B-42BA-BE2B-3CACA3D10E73}"/>
              </a:ext>
            </a:extLst>
          </p:cNvPr>
          <p:cNvSpPr>
            <a:spLocks noGrp="1"/>
          </p:cNvSpPr>
          <p:nvPr>
            <p:ph type="title"/>
          </p:nvPr>
        </p:nvSpPr>
        <p:spPr/>
        <p:txBody>
          <a:bodyPr/>
          <a:lstStyle/>
          <a:p>
            <a:r>
              <a:rPr lang="en-US" i="1" dirty="0">
                <a:solidFill>
                  <a:srgbClr val="00B0F0"/>
                </a:solidFill>
              </a:rPr>
              <a:t>Market share</a:t>
            </a:r>
            <a:endParaRPr lang="en-GB" i="1" dirty="0">
              <a:solidFill>
                <a:srgbClr val="00B0F0"/>
              </a:solidFill>
            </a:endParaRPr>
          </a:p>
        </p:txBody>
      </p:sp>
      <p:sp>
        <p:nvSpPr>
          <p:cNvPr id="3" name="Content Placeholder 2">
            <a:extLst>
              <a:ext uri="{FF2B5EF4-FFF2-40B4-BE49-F238E27FC236}">
                <a16:creationId xmlns:a16="http://schemas.microsoft.com/office/drawing/2014/main" id="{00850468-544A-4883-AD21-6DBABBBFA5CF}"/>
              </a:ext>
            </a:extLst>
          </p:cNvPr>
          <p:cNvSpPr>
            <a:spLocks noGrp="1"/>
          </p:cNvSpPr>
          <p:nvPr>
            <p:ph idx="1"/>
          </p:nvPr>
        </p:nvSpPr>
        <p:spPr/>
        <p:txBody>
          <a:bodyPr>
            <a:normAutofit fontScale="70000" lnSpcReduction="20000"/>
          </a:bodyPr>
          <a:lstStyle/>
          <a:p>
            <a:r>
              <a:rPr lang="en-US" dirty="0">
                <a:solidFill>
                  <a:schemeClr val="tx1"/>
                </a:solidFill>
              </a:rPr>
              <a:t>THE MOST IMPORTANT FACTOR.</a:t>
            </a:r>
          </a:p>
          <a:p>
            <a:r>
              <a:rPr lang="en-US" dirty="0">
                <a:solidFill>
                  <a:schemeClr val="tx1"/>
                </a:solidFill>
              </a:rPr>
              <a:t>Cases show if have a large market share then more likely to have dominance on that market.</a:t>
            </a:r>
          </a:p>
          <a:p>
            <a:r>
              <a:rPr lang="en-US" b="1" i="1" dirty="0">
                <a:solidFill>
                  <a:schemeClr val="tx1"/>
                </a:solidFill>
              </a:rPr>
              <a:t>Hilti v Commission – </a:t>
            </a:r>
            <a:r>
              <a:rPr lang="en-US" dirty="0">
                <a:solidFill>
                  <a:schemeClr val="tx1"/>
                </a:solidFill>
              </a:rPr>
              <a:t>sig market share of 70-80% was deemed an indication of dominance.</a:t>
            </a:r>
          </a:p>
          <a:p>
            <a:r>
              <a:rPr lang="en-US" b="1" i="1" dirty="0">
                <a:solidFill>
                  <a:schemeClr val="tx1"/>
                </a:solidFill>
              </a:rPr>
              <a:t>AKZO </a:t>
            </a:r>
            <a:r>
              <a:rPr lang="en-US" b="1" i="1" dirty="0" err="1">
                <a:solidFill>
                  <a:schemeClr val="tx1"/>
                </a:solidFill>
              </a:rPr>
              <a:t>Chemie</a:t>
            </a:r>
            <a:r>
              <a:rPr lang="en-US" b="1" i="1" dirty="0">
                <a:solidFill>
                  <a:schemeClr val="tx1"/>
                </a:solidFill>
              </a:rPr>
              <a:t> BV v Commission </a:t>
            </a:r>
            <a:r>
              <a:rPr lang="en-US" dirty="0">
                <a:solidFill>
                  <a:schemeClr val="tx1"/>
                </a:solidFill>
              </a:rPr>
              <a:t>– presumption of dominance if an undertaking has a market share of 50% or more. The presumption can be rebutted but there have been no cases to date where this has been successfully done. This shows the importance of this factor.</a:t>
            </a:r>
          </a:p>
          <a:p>
            <a:r>
              <a:rPr lang="en-US" dirty="0">
                <a:solidFill>
                  <a:schemeClr val="tx1"/>
                </a:solidFill>
              </a:rPr>
              <a:t>There can be a dominant position with a share below 50%.  </a:t>
            </a:r>
            <a:r>
              <a:rPr lang="en-US" b="1" i="1" dirty="0">
                <a:solidFill>
                  <a:schemeClr val="tx1"/>
                </a:solidFill>
              </a:rPr>
              <a:t>United Brands </a:t>
            </a:r>
            <a:r>
              <a:rPr lang="en-US" dirty="0">
                <a:solidFill>
                  <a:schemeClr val="tx1"/>
                </a:solidFill>
              </a:rPr>
              <a:t>– 40-45% share was sufficient. However, any assessment based on market share must consider the shape of the market and therefore the market shares of the next competitors. In </a:t>
            </a:r>
            <a:r>
              <a:rPr lang="en-US" b="1" i="1" dirty="0">
                <a:solidFill>
                  <a:schemeClr val="tx1"/>
                </a:solidFill>
              </a:rPr>
              <a:t>United Brands </a:t>
            </a:r>
            <a:r>
              <a:rPr lang="en-US" dirty="0">
                <a:solidFill>
                  <a:schemeClr val="tx1"/>
                </a:solidFill>
              </a:rPr>
              <a:t>– the next competitors had 16% and 10%.</a:t>
            </a:r>
            <a:endParaRPr lang="en-GB" dirty="0">
              <a:solidFill>
                <a:schemeClr val="tx1"/>
              </a:solidFill>
            </a:endParaRPr>
          </a:p>
        </p:txBody>
      </p:sp>
      <p:pic>
        <p:nvPicPr>
          <p:cNvPr id="4" name="Audio 3">
            <a:hlinkClick r:id="" action="ppaction://media"/>
            <a:extLst>
              <a:ext uri="{FF2B5EF4-FFF2-40B4-BE49-F238E27FC236}">
                <a16:creationId xmlns:a16="http://schemas.microsoft.com/office/drawing/2014/main" id="{0F804741-54E5-4979-BB1A-B01AC20E96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27644217"/>
      </p:ext>
    </p:extLst>
  </p:cSld>
  <p:clrMapOvr>
    <a:masterClrMapping/>
  </p:clrMapOvr>
  <mc:AlternateContent xmlns:mc="http://schemas.openxmlformats.org/markup-compatibility/2006">
    <mc:Choice xmlns:p14="http://schemas.microsoft.com/office/powerpoint/2010/main" Requires="p14">
      <p:transition spd="slow" p14:dur="2000" advTm="190135"/>
    </mc:Choice>
    <mc:Fallback>
      <p:transition spd="slow" advTm="190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669A7-2D45-47E5-8B7D-5F7EE09BAE64}"/>
              </a:ext>
            </a:extLst>
          </p:cNvPr>
          <p:cNvSpPr>
            <a:spLocks noGrp="1"/>
          </p:cNvSpPr>
          <p:nvPr>
            <p:ph type="title"/>
          </p:nvPr>
        </p:nvSpPr>
        <p:spPr/>
        <p:txBody>
          <a:bodyPr/>
          <a:lstStyle/>
          <a:p>
            <a:r>
              <a:rPr lang="en-US" i="1" dirty="0">
                <a:solidFill>
                  <a:srgbClr val="00B0F0"/>
                </a:solidFill>
              </a:rPr>
              <a:t>Barriers to entry</a:t>
            </a:r>
            <a:endParaRPr lang="en-GB" i="1" dirty="0">
              <a:solidFill>
                <a:srgbClr val="00B0F0"/>
              </a:solidFill>
            </a:endParaRPr>
          </a:p>
        </p:txBody>
      </p:sp>
      <p:sp>
        <p:nvSpPr>
          <p:cNvPr id="3" name="Content Placeholder 2">
            <a:extLst>
              <a:ext uri="{FF2B5EF4-FFF2-40B4-BE49-F238E27FC236}">
                <a16:creationId xmlns:a16="http://schemas.microsoft.com/office/drawing/2014/main" id="{D1293ABD-A639-42C2-8691-94115078E2DC}"/>
              </a:ext>
            </a:extLst>
          </p:cNvPr>
          <p:cNvSpPr>
            <a:spLocks noGrp="1"/>
          </p:cNvSpPr>
          <p:nvPr>
            <p:ph idx="1"/>
          </p:nvPr>
        </p:nvSpPr>
        <p:spPr/>
        <p:txBody>
          <a:bodyPr>
            <a:noAutofit/>
          </a:bodyPr>
          <a:lstStyle/>
          <a:p>
            <a:r>
              <a:rPr lang="en-US" sz="2200" dirty="0"/>
              <a:t>An undertaking is likely to be more dominant when it operates in a market into which it is very difficult for a potential competitor to enter. </a:t>
            </a:r>
            <a:r>
              <a:rPr lang="en-US" sz="2200" dirty="0" err="1"/>
              <a:t>Eg</a:t>
            </a:r>
            <a:r>
              <a:rPr lang="en-US" sz="2200" dirty="0"/>
              <a:t> it needs huge investment (</a:t>
            </a:r>
            <a:r>
              <a:rPr lang="en-US" sz="2200" b="1" i="1" dirty="0"/>
              <a:t>United Brands) </a:t>
            </a:r>
            <a:r>
              <a:rPr lang="en-US" sz="2200" dirty="0"/>
              <a:t>or because the undertakings in the market are leaders in innovation (</a:t>
            </a:r>
            <a:r>
              <a:rPr lang="en-US" sz="2200" b="1" i="1" dirty="0"/>
              <a:t>Hoffman La Roche</a:t>
            </a:r>
            <a:r>
              <a:rPr lang="en-US" sz="2200" dirty="0"/>
              <a:t>). </a:t>
            </a:r>
          </a:p>
          <a:p>
            <a:r>
              <a:rPr lang="en-US" sz="2200" dirty="0"/>
              <a:t>The more barriers there are, the more likely it is that an undertaking on the market is dominant because it is in a protected position.  It does not have pressure from potential competitors.  </a:t>
            </a:r>
          </a:p>
          <a:p>
            <a:r>
              <a:rPr lang="en-US" sz="2200" dirty="0"/>
              <a:t>This provides a higher level of independence for an undertaking.  It means that in the general assessment of dominance, barriers to entry amount to a very important factor.</a:t>
            </a:r>
            <a:endParaRPr lang="en-GB" sz="2200" dirty="0"/>
          </a:p>
        </p:txBody>
      </p:sp>
      <p:pic>
        <p:nvPicPr>
          <p:cNvPr id="4" name="Audio 3">
            <a:hlinkClick r:id="" action="ppaction://media"/>
            <a:extLst>
              <a:ext uri="{FF2B5EF4-FFF2-40B4-BE49-F238E27FC236}">
                <a16:creationId xmlns:a16="http://schemas.microsoft.com/office/drawing/2014/main" id="{FA993267-DE8C-4C7D-8753-70332541F8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43823788"/>
      </p:ext>
    </p:extLst>
  </p:cSld>
  <p:clrMapOvr>
    <a:masterClrMapping/>
  </p:clrMapOvr>
  <mc:AlternateContent xmlns:mc="http://schemas.openxmlformats.org/markup-compatibility/2006">
    <mc:Choice xmlns:p14="http://schemas.microsoft.com/office/powerpoint/2010/main" Requires="p14">
      <p:transition spd="slow" p14:dur="2000" advTm="171648"/>
    </mc:Choice>
    <mc:Fallback>
      <p:transition spd="slow" advTm="171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15B06-E615-4918-8787-20DA24D64BB5}"/>
              </a:ext>
            </a:extLst>
          </p:cNvPr>
          <p:cNvSpPr>
            <a:spLocks noGrp="1"/>
          </p:cNvSpPr>
          <p:nvPr>
            <p:ph type="title"/>
          </p:nvPr>
        </p:nvSpPr>
        <p:spPr/>
        <p:txBody>
          <a:bodyPr/>
          <a:lstStyle/>
          <a:p>
            <a:r>
              <a:rPr lang="en-US" i="1" dirty="0">
                <a:solidFill>
                  <a:srgbClr val="00B0F0"/>
                </a:solidFill>
              </a:rPr>
              <a:t>Financial and technical resources</a:t>
            </a:r>
            <a:endParaRPr lang="en-GB" i="1" dirty="0">
              <a:solidFill>
                <a:srgbClr val="00B0F0"/>
              </a:solidFill>
            </a:endParaRPr>
          </a:p>
        </p:txBody>
      </p:sp>
      <p:sp>
        <p:nvSpPr>
          <p:cNvPr id="3" name="Content Placeholder 2">
            <a:extLst>
              <a:ext uri="{FF2B5EF4-FFF2-40B4-BE49-F238E27FC236}">
                <a16:creationId xmlns:a16="http://schemas.microsoft.com/office/drawing/2014/main" id="{39460470-9CBD-46B0-A7E4-33B111D9C8FD}"/>
              </a:ext>
            </a:extLst>
          </p:cNvPr>
          <p:cNvSpPr>
            <a:spLocks noGrp="1"/>
          </p:cNvSpPr>
          <p:nvPr>
            <p:ph idx="1"/>
          </p:nvPr>
        </p:nvSpPr>
        <p:spPr/>
        <p:txBody>
          <a:bodyPr>
            <a:normAutofit/>
          </a:bodyPr>
          <a:lstStyle/>
          <a:p>
            <a:r>
              <a:rPr lang="en-US" sz="2200" dirty="0">
                <a:solidFill>
                  <a:schemeClr val="tx1"/>
                </a:solidFill>
              </a:rPr>
              <a:t>Relevant because enable it to act more independently.</a:t>
            </a:r>
          </a:p>
          <a:p>
            <a:r>
              <a:rPr lang="en-US" sz="2200" b="1" i="1" dirty="0">
                <a:solidFill>
                  <a:schemeClr val="tx1"/>
                </a:solidFill>
              </a:rPr>
              <a:t>United Brands – </a:t>
            </a:r>
            <a:r>
              <a:rPr lang="en-US" sz="2200" dirty="0">
                <a:solidFill>
                  <a:schemeClr val="tx1"/>
                </a:solidFill>
              </a:rPr>
              <a:t>Commission and CJ acknowledged that the company’s financial resources allowed it to heavily advertise for its brand, Chiquita. This can reduce the level of demand (consumer) substitution and allow an undertaking to act more independently.</a:t>
            </a:r>
          </a:p>
          <a:p>
            <a:r>
              <a:rPr lang="en-US" sz="2200" dirty="0">
                <a:solidFill>
                  <a:schemeClr val="tx1"/>
                </a:solidFill>
              </a:rPr>
              <a:t>Also, </a:t>
            </a:r>
            <a:r>
              <a:rPr lang="en-US" sz="2200" b="1" i="1" dirty="0">
                <a:solidFill>
                  <a:schemeClr val="tx1"/>
                </a:solidFill>
              </a:rPr>
              <a:t>United Brands </a:t>
            </a:r>
            <a:r>
              <a:rPr lang="en-US" sz="2200" dirty="0">
                <a:solidFill>
                  <a:schemeClr val="tx1"/>
                </a:solidFill>
              </a:rPr>
              <a:t>had the technical resources to eliminate certain plant diseases as well as perfect ripening techniques again increasing its independence from the market.</a:t>
            </a:r>
            <a:endParaRPr lang="en-GB" sz="2200" dirty="0">
              <a:solidFill>
                <a:schemeClr val="tx1"/>
              </a:solidFill>
            </a:endParaRPr>
          </a:p>
        </p:txBody>
      </p:sp>
      <p:pic>
        <p:nvPicPr>
          <p:cNvPr id="4" name="Audio 3">
            <a:hlinkClick r:id="" action="ppaction://media"/>
            <a:extLst>
              <a:ext uri="{FF2B5EF4-FFF2-40B4-BE49-F238E27FC236}">
                <a16:creationId xmlns:a16="http://schemas.microsoft.com/office/drawing/2014/main" id="{26E69402-518B-45C0-A080-B9BE7B468B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64380389"/>
      </p:ext>
    </p:extLst>
  </p:cSld>
  <p:clrMapOvr>
    <a:masterClrMapping/>
  </p:clrMapOvr>
  <mc:AlternateContent xmlns:mc="http://schemas.openxmlformats.org/markup-compatibility/2006">
    <mc:Choice xmlns:p14="http://schemas.microsoft.com/office/powerpoint/2010/main" Requires="p14">
      <p:transition spd="slow" p14:dur="2000" advTm="84624"/>
    </mc:Choice>
    <mc:Fallback>
      <p:transition spd="slow" advTm="84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71D6A-CCE0-449F-9682-9130856C4315}"/>
              </a:ext>
            </a:extLst>
          </p:cNvPr>
          <p:cNvSpPr>
            <a:spLocks noGrp="1"/>
          </p:cNvSpPr>
          <p:nvPr>
            <p:ph type="title"/>
          </p:nvPr>
        </p:nvSpPr>
        <p:spPr/>
        <p:txBody>
          <a:bodyPr/>
          <a:lstStyle/>
          <a:p>
            <a:r>
              <a:rPr lang="en-US" i="1" dirty="0">
                <a:solidFill>
                  <a:srgbClr val="00B0F0"/>
                </a:solidFill>
              </a:rPr>
              <a:t>Vertical integration</a:t>
            </a:r>
            <a:endParaRPr lang="en-GB" i="1" dirty="0">
              <a:solidFill>
                <a:srgbClr val="00B0F0"/>
              </a:solidFill>
            </a:endParaRPr>
          </a:p>
        </p:txBody>
      </p:sp>
      <p:sp>
        <p:nvSpPr>
          <p:cNvPr id="3" name="Content Placeholder 2">
            <a:extLst>
              <a:ext uri="{FF2B5EF4-FFF2-40B4-BE49-F238E27FC236}">
                <a16:creationId xmlns:a16="http://schemas.microsoft.com/office/drawing/2014/main" id="{6B5CF52B-60D5-4EA3-B3B9-EF0B12C4C836}"/>
              </a:ext>
            </a:extLst>
          </p:cNvPr>
          <p:cNvSpPr>
            <a:spLocks noGrp="1"/>
          </p:cNvSpPr>
          <p:nvPr>
            <p:ph idx="1"/>
          </p:nvPr>
        </p:nvSpPr>
        <p:spPr/>
        <p:txBody>
          <a:bodyPr>
            <a:normAutofit/>
          </a:bodyPr>
          <a:lstStyle/>
          <a:p>
            <a:r>
              <a:rPr lang="en-US" sz="2000" dirty="0">
                <a:solidFill>
                  <a:schemeClr val="tx1"/>
                </a:solidFill>
              </a:rPr>
              <a:t>This means that it operates on a number of levels up or down the supply chain.  </a:t>
            </a:r>
            <a:r>
              <a:rPr lang="en-US" sz="2000" dirty="0" err="1">
                <a:solidFill>
                  <a:schemeClr val="tx1"/>
                </a:solidFill>
              </a:rPr>
              <a:t>Eg</a:t>
            </a:r>
            <a:r>
              <a:rPr lang="en-US" sz="2000" dirty="0">
                <a:solidFill>
                  <a:schemeClr val="tx1"/>
                </a:solidFill>
              </a:rPr>
              <a:t> if is a manufacturer but also a distributor or retailer.</a:t>
            </a:r>
          </a:p>
          <a:p>
            <a:r>
              <a:rPr lang="en-US" sz="2000" dirty="0">
                <a:solidFill>
                  <a:schemeClr val="tx1"/>
                </a:solidFill>
              </a:rPr>
              <a:t>Again this increases independence. Therefore vertical integration is a relevant factor in the overall assessment of dominance.  The early significance of this was shown in </a:t>
            </a:r>
            <a:r>
              <a:rPr lang="en-US" sz="2000" b="1" i="1" dirty="0">
                <a:solidFill>
                  <a:schemeClr val="tx1"/>
                </a:solidFill>
              </a:rPr>
              <a:t>United Brands </a:t>
            </a:r>
            <a:r>
              <a:rPr lang="en-US" sz="2000" dirty="0">
                <a:solidFill>
                  <a:schemeClr val="tx1"/>
                </a:solidFill>
              </a:rPr>
              <a:t>– they owned plantations, ships and refrigeration warehouses in key European ports, as well as ripening facilities.</a:t>
            </a:r>
          </a:p>
          <a:p>
            <a:r>
              <a:rPr lang="en-US" sz="2000" dirty="0">
                <a:solidFill>
                  <a:schemeClr val="tx1"/>
                </a:solidFill>
              </a:rPr>
              <a:t>Such a high degree of vertical integration gave the company more independence from the market.</a:t>
            </a:r>
            <a:endParaRPr lang="en-GB" sz="2000" dirty="0">
              <a:solidFill>
                <a:schemeClr val="tx1"/>
              </a:solidFill>
            </a:endParaRPr>
          </a:p>
        </p:txBody>
      </p:sp>
      <p:pic>
        <p:nvPicPr>
          <p:cNvPr id="4" name="Audio 3">
            <a:hlinkClick r:id="" action="ppaction://media"/>
            <a:extLst>
              <a:ext uri="{FF2B5EF4-FFF2-40B4-BE49-F238E27FC236}">
                <a16:creationId xmlns:a16="http://schemas.microsoft.com/office/drawing/2014/main" id="{59C19731-F3CE-41C3-80F7-AFF6647100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49689416"/>
      </p:ext>
    </p:extLst>
  </p:cSld>
  <p:clrMapOvr>
    <a:masterClrMapping/>
  </p:clrMapOvr>
  <mc:AlternateContent xmlns:mc="http://schemas.openxmlformats.org/markup-compatibility/2006">
    <mc:Choice xmlns:p14="http://schemas.microsoft.com/office/powerpoint/2010/main" Requires="p14">
      <p:transition spd="slow" p14:dur="2000" advTm="70008"/>
    </mc:Choice>
    <mc:Fallback>
      <p:transition spd="slow" advTm="70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53E1A-23E5-48CD-B1E5-19536E8A1986}"/>
              </a:ext>
            </a:extLst>
          </p:cNvPr>
          <p:cNvSpPr>
            <a:spLocks noGrp="1"/>
          </p:cNvSpPr>
          <p:nvPr>
            <p:ph type="title"/>
          </p:nvPr>
        </p:nvSpPr>
        <p:spPr/>
        <p:txBody>
          <a:bodyPr/>
          <a:lstStyle/>
          <a:p>
            <a:r>
              <a:rPr lang="en-US" dirty="0"/>
              <a:t>United Brands</a:t>
            </a:r>
            <a:endParaRPr lang="en-GB" dirty="0"/>
          </a:p>
        </p:txBody>
      </p:sp>
      <p:sp>
        <p:nvSpPr>
          <p:cNvPr id="4" name="Rectangle 3">
            <a:extLst>
              <a:ext uri="{FF2B5EF4-FFF2-40B4-BE49-F238E27FC236}">
                <a16:creationId xmlns:a16="http://schemas.microsoft.com/office/drawing/2014/main" id="{0F3F8404-70BD-49B1-9138-E478A29A401B}"/>
              </a:ext>
            </a:extLst>
          </p:cNvPr>
          <p:cNvSpPr/>
          <p:nvPr/>
        </p:nvSpPr>
        <p:spPr>
          <a:xfrm>
            <a:off x="1304693" y="2319454"/>
            <a:ext cx="2653990" cy="6133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Plantations</a:t>
            </a:r>
            <a:endParaRPr lang="en-GB" dirty="0"/>
          </a:p>
        </p:txBody>
      </p:sp>
      <p:sp>
        <p:nvSpPr>
          <p:cNvPr id="5" name="Rectangle 4">
            <a:extLst>
              <a:ext uri="{FF2B5EF4-FFF2-40B4-BE49-F238E27FC236}">
                <a16:creationId xmlns:a16="http://schemas.microsoft.com/office/drawing/2014/main" id="{A28BD269-422D-4834-A8C6-A776C2AC971D}"/>
              </a:ext>
            </a:extLst>
          </p:cNvPr>
          <p:cNvSpPr/>
          <p:nvPr/>
        </p:nvSpPr>
        <p:spPr>
          <a:xfrm>
            <a:off x="1304693" y="3256156"/>
            <a:ext cx="2653990" cy="6133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Ships</a:t>
            </a:r>
            <a:endParaRPr lang="en-GB" dirty="0"/>
          </a:p>
        </p:txBody>
      </p:sp>
      <p:sp>
        <p:nvSpPr>
          <p:cNvPr id="6" name="Rectangle 5">
            <a:extLst>
              <a:ext uri="{FF2B5EF4-FFF2-40B4-BE49-F238E27FC236}">
                <a16:creationId xmlns:a16="http://schemas.microsoft.com/office/drawing/2014/main" id="{D373B6A7-08F1-4AB7-90F3-A5BB22055DB3}"/>
              </a:ext>
            </a:extLst>
          </p:cNvPr>
          <p:cNvSpPr/>
          <p:nvPr/>
        </p:nvSpPr>
        <p:spPr>
          <a:xfrm>
            <a:off x="1304693" y="4192858"/>
            <a:ext cx="2653990" cy="6133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Warehouses</a:t>
            </a:r>
            <a:endParaRPr lang="en-GB" dirty="0"/>
          </a:p>
        </p:txBody>
      </p:sp>
      <p:sp>
        <p:nvSpPr>
          <p:cNvPr id="7" name="Rectangle 6">
            <a:extLst>
              <a:ext uri="{FF2B5EF4-FFF2-40B4-BE49-F238E27FC236}">
                <a16:creationId xmlns:a16="http://schemas.microsoft.com/office/drawing/2014/main" id="{CD099F9E-B9C1-464A-B9AA-2656FB82872E}"/>
              </a:ext>
            </a:extLst>
          </p:cNvPr>
          <p:cNvSpPr/>
          <p:nvPr/>
        </p:nvSpPr>
        <p:spPr>
          <a:xfrm>
            <a:off x="1304693" y="5177016"/>
            <a:ext cx="2653990" cy="6133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Ripening facilities</a:t>
            </a:r>
            <a:endParaRPr lang="en-GB" dirty="0"/>
          </a:p>
        </p:txBody>
      </p:sp>
      <p:cxnSp>
        <p:nvCxnSpPr>
          <p:cNvPr id="9" name="Straight Arrow Connector 8">
            <a:extLst>
              <a:ext uri="{FF2B5EF4-FFF2-40B4-BE49-F238E27FC236}">
                <a16:creationId xmlns:a16="http://schemas.microsoft.com/office/drawing/2014/main" id="{3BB5C01B-C4B6-40E7-8BE7-F7FBCBBF614B}"/>
              </a:ext>
            </a:extLst>
          </p:cNvPr>
          <p:cNvCxnSpPr/>
          <p:nvPr/>
        </p:nvCxnSpPr>
        <p:spPr>
          <a:xfrm>
            <a:off x="5029200" y="2319454"/>
            <a:ext cx="0" cy="33788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66335354-AA70-4271-BE4C-03809726A859}"/>
              </a:ext>
            </a:extLst>
          </p:cNvPr>
          <p:cNvCxnSpPr/>
          <p:nvPr/>
        </p:nvCxnSpPr>
        <p:spPr>
          <a:xfrm>
            <a:off x="2520176" y="2932771"/>
            <a:ext cx="0" cy="3233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9B8A6EAD-43B1-4D9B-9324-B919E0F19791}"/>
              </a:ext>
            </a:extLst>
          </p:cNvPr>
          <p:cNvCxnSpPr/>
          <p:nvPr/>
        </p:nvCxnSpPr>
        <p:spPr>
          <a:xfrm>
            <a:off x="2520176" y="3869473"/>
            <a:ext cx="0" cy="3233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02E373D-20E3-4E45-A4DE-824568255914}"/>
              </a:ext>
            </a:extLst>
          </p:cNvPr>
          <p:cNvCxnSpPr>
            <a:stCxn id="6" idx="2"/>
          </p:cNvCxnSpPr>
          <p:nvPr/>
        </p:nvCxnSpPr>
        <p:spPr>
          <a:xfrm>
            <a:off x="2631688" y="4806175"/>
            <a:ext cx="11151" cy="3708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3C88CD2B-118A-4540-92DD-3FB63568A209}"/>
              </a:ext>
            </a:extLst>
          </p:cNvPr>
          <p:cNvSpPr/>
          <p:nvPr/>
        </p:nvSpPr>
        <p:spPr>
          <a:xfrm>
            <a:off x="5675971" y="2720898"/>
            <a:ext cx="4549692" cy="2456118"/>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integration is up (or down) the supply chain so the integration is vertical</a:t>
            </a:r>
            <a:endParaRPr lang="en-GB" dirty="0"/>
          </a:p>
        </p:txBody>
      </p:sp>
      <p:pic>
        <p:nvPicPr>
          <p:cNvPr id="3" name="Audio 2">
            <a:hlinkClick r:id="" action="ppaction://media"/>
            <a:extLst>
              <a:ext uri="{FF2B5EF4-FFF2-40B4-BE49-F238E27FC236}">
                <a16:creationId xmlns:a16="http://schemas.microsoft.com/office/drawing/2014/main" id="{E53B3F95-5339-46C2-9F13-2E08E20802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47743303"/>
      </p:ext>
    </p:extLst>
  </p:cSld>
  <p:clrMapOvr>
    <a:masterClrMapping/>
  </p:clrMapOvr>
  <mc:AlternateContent xmlns:mc="http://schemas.openxmlformats.org/markup-compatibility/2006">
    <mc:Choice xmlns:p14="http://schemas.microsoft.com/office/powerpoint/2010/main" Requires="p14">
      <p:transition spd="slow" p14:dur="2000" advTm="42530"/>
    </mc:Choice>
    <mc:Fallback>
      <p:transition spd="slow" advTm="42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71081-08F1-4CCE-9F91-517E1A55D9DF}"/>
              </a:ext>
            </a:extLst>
          </p:cNvPr>
          <p:cNvSpPr>
            <a:spLocks noGrp="1"/>
          </p:cNvSpPr>
          <p:nvPr>
            <p:ph type="title"/>
          </p:nvPr>
        </p:nvSpPr>
        <p:spPr/>
        <p:txBody>
          <a:bodyPr/>
          <a:lstStyle/>
          <a:p>
            <a:r>
              <a:rPr lang="en-US" dirty="0"/>
              <a:t>Abusive conduct</a:t>
            </a:r>
            <a:endParaRPr lang="en-GB" dirty="0"/>
          </a:p>
        </p:txBody>
      </p:sp>
      <p:sp>
        <p:nvSpPr>
          <p:cNvPr id="3" name="Content Placeholder 2">
            <a:extLst>
              <a:ext uri="{FF2B5EF4-FFF2-40B4-BE49-F238E27FC236}">
                <a16:creationId xmlns:a16="http://schemas.microsoft.com/office/drawing/2014/main" id="{AC91540D-7604-4616-B5E6-B972B6117AE9}"/>
              </a:ext>
            </a:extLst>
          </p:cNvPr>
          <p:cNvSpPr>
            <a:spLocks noGrp="1"/>
          </p:cNvSpPr>
          <p:nvPr>
            <p:ph idx="1"/>
          </p:nvPr>
        </p:nvSpPr>
        <p:spPr/>
        <p:txBody>
          <a:bodyPr>
            <a:normAutofit fontScale="70000" lnSpcReduction="20000"/>
          </a:bodyPr>
          <a:lstStyle/>
          <a:p>
            <a:r>
              <a:rPr lang="en-US" dirty="0"/>
              <a:t>Art 102 TFEU provides a non exhaustive list of abusive conduct and case law provides examples and tests to be applied.</a:t>
            </a:r>
          </a:p>
          <a:p>
            <a:r>
              <a:rPr lang="en-US" dirty="0"/>
              <a:t>Conduct that restricts competition will be regarded as abusive (</a:t>
            </a:r>
            <a:r>
              <a:rPr lang="en-US" b="1" i="1" dirty="0"/>
              <a:t>Hoffman La Roche [1979]</a:t>
            </a:r>
            <a:r>
              <a:rPr lang="en-US" dirty="0"/>
              <a:t>).  </a:t>
            </a:r>
          </a:p>
          <a:p>
            <a:r>
              <a:rPr lang="en-US" dirty="0"/>
              <a:t>Based on the cases </a:t>
            </a:r>
            <a:r>
              <a:rPr lang="en-US" b="1" dirty="0"/>
              <a:t>Commission Guidance Paper on Exclusionary Abuse [2009] </a:t>
            </a:r>
            <a:r>
              <a:rPr lang="en-US" dirty="0" err="1"/>
              <a:t>categorises</a:t>
            </a:r>
            <a:r>
              <a:rPr lang="en-US" dirty="0"/>
              <a:t> abusive conduct as being either exploitative or exclusionary.</a:t>
            </a:r>
          </a:p>
          <a:p>
            <a:r>
              <a:rPr lang="en-US" dirty="0"/>
              <a:t>Exploitative – an undertakings market power is used against consumers and customers.</a:t>
            </a:r>
          </a:p>
          <a:p>
            <a:r>
              <a:rPr lang="en-US" dirty="0"/>
              <a:t>Exclusionary – the use of market power to harm competition.</a:t>
            </a:r>
          </a:p>
          <a:p>
            <a:r>
              <a:rPr lang="en-US" dirty="0"/>
              <a:t>Many of the following examples and tests pre date the </a:t>
            </a:r>
            <a:r>
              <a:rPr lang="en-US" b="1" dirty="0"/>
              <a:t>Guidance Paper </a:t>
            </a:r>
            <a:r>
              <a:rPr lang="en-US" dirty="0"/>
              <a:t>– which says that a more economic and effects based approach is to be adopted.  The Commission will look into the claims from the dominant undertaking that its conduct is justified on efficiency grounds that could benefit consumers.</a:t>
            </a:r>
            <a:endParaRPr lang="en-GB" dirty="0"/>
          </a:p>
        </p:txBody>
      </p:sp>
      <p:pic>
        <p:nvPicPr>
          <p:cNvPr id="4" name="Audio 3">
            <a:hlinkClick r:id="" action="ppaction://media"/>
            <a:extLst>
              <a:ext uri="{FF2B5EF4-FFF2-40B4-BE49-F238E27FC236}">
                <a16:creationId xmlns:a16="http://schemas.microsoft.com/office/drawing/2014/main" id="{45433B6B-B94B-4E81-B028-D4E7B3EA95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07651548"/>
      </p:ext>
    </p:extLst>
  </p:cSld>
  <p:clrMapOvr>
    <a:masterClrMapping/>
  </p:clrMapOvr>
  <mc:AlternateContent xmlns:mc="http://schemas.openxmlformats.org/markup-compatibility/2006">
    <mc:Choice xmlns:p14="http://schemas.microsoft.com/office/powerpoint/2010/main" Requires="p14">
      <p:transition spd="slow" p14:dur="2000" advTm="136218"/>
    </mc:Choice>
    <mc:Fallback>
      <p:transition spd="slow" advTm="136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DB7BA-7A5F-4FB2-9C59-7A0B9A001880}"/>
              </a:ext>
            </a:extLst>
          </p:cNvPr>
          <p:cNvSpPr>
            <a:spLocks noGrp="1"/>
          </p:cNvSpPr>
          <p:nvPr>
            <p:ph type="title"/>
          </p:nvPr>
        </p:nvSpPr>
        <p:spPr/>
        <p:txBody>
          <a:bodyPr/>
          <a:lstStyle/>
          <a:p>
            <a:r>
              <a:rPr lang="en-US" i="1" dirty="0">
                <a:solidFill>
                  <a:srgbClr val="00B0F0"/>
                </a:solidFill>
              </a:rPr>
              <a:t>Unfair trading conditions</a:t>
            </a:r>
            <a:endParaRPr lang="en-GB" i="1" dirty="0">
              <a:solidFill>
                <a:srgbClr val="00B0F0"/>
              </a:solidFill>
            </a:endParaRPr>
          </a:p>
        </p:txBody>
      </p:sp>
      <p:sp>
        <p:nvSpPr>
          <p:cNvPr id="3" name="Content Placeholder 2">
            <a:extLst>
              <a:ext uri="{FF2B5EF4-FFF2-40B4-BE49-F238E27FC236}">
                <a16:creationId xmlns:a16="http://schemas.microsoft.com/office/drawing/2014/main" id="{BD61D55A-2DD3-4C2B-A1EE-B5A89877E741}"/>
              </a:ext>
            </a:extLst>
          </p:cNvPr>
          <p:cNvSpPr>
            <a:spLocks noGrp="1"/>
          </p:cNvSpPr>
          <p:nvPr>
            <p:ph idx="1"/>
          </p:nvPr>
        </p:nvSpPr>
        <p:spPr/>
        <p:txBody>
          <a:bodyPr>
            <a:normAutofit/>
          </a:bodyPr>
          <a:lstStyle/>
          <a:p>
            <a:r>
              <a:rPr lang="en-US" sz="2800" b="1" i="1" dirty="0">
                <a:solidFill>
                  <a:schemeClr val="tx2"/>
                </a:solidFill>
              </a:rPr>
              <a:t>United Brands – </a:t>
            </a:r>
            <a:r>
              <a:rPr lang="en-US" sz="2800" dirty="0">
                <a:solidFill>
                  <a:schemeClr val="tx2"/>
                </a:solidFill>
              </a:rPr>
              <a:t>the company banned the resale of </a:t>
            </a:r>
            <a:r>
              <a:rPr lang="en-US" sz="2800" dirty="0" err="1">
                <a:solidFill>
                  <a:schemeClr val="tx2"/>
                </a:solidFill>
              </a:rPr>
              <a:t>unrippened</a:t>
            </a:r>
            <a:r>
              <a:rPr lang="en-US" sz="2800" dirty="0">
                <a:solidFill>
                  <a:schemeClr val="tx2"/>
                </a:solidFill>
              </a:rPr>
              <a:t> bananas meaning that resellers were ltd to a more local market.</a:t>
            </a:r>
            <a:endParaRPr lang="en-GB" sz="2800" b="1" i="1" dirty="0">
              <a:solidFill>
                <a:schemeClr val="tx2"/>
              </a:solidFill>
            </a:endParaRPr>
          </a:p>
        </p:txBody>
      </p:sp>
      <p:pic>
        <p:nvPicPr>
          <p:cNvPr id="4" name="Audio 3">
            <a:hlinkClick r:id="" action="ppaction://media"/>
            <a:extLst>
              <a:ext uri="{FF2B5EF4-FFF2-40B4-BE49-F238E27FC236}">
                <a16:creationId xmlns:a16="http://schemas.microsoft.com/office/drawing/2014/main" id="{BA8EE80F-C506-4A5D-8E7F-8DD6416D17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80567177"/>
      </p:ext>
    </p:extLst>
  </p:cSld>
  <p:clrMapOvr>
    <a:masterClrMapping/>
  </p:clrMapOvr>
  <mc:AlternateContent xmlns:mc="http://schemas.openxmlformats.org/markup-compatibility/2006" xmlns:p14="http://schemas.microsoft.com/office/powerpoint/2010/main">
    <mc:Choice Requires="p14">
      <p:transition spd="slow" p14:dur="2000" advTm="32040"/>
    </mc:Choice>
    <mc:Fallback xmlns="">
      <p:transition spd="slow" advTm="32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BC5C8-E5A4-4E15-A016-C6A21B21CB9F}"/>
              </a:ext>
            </a:extLst>
          </p:cNvPr>
          <p:cNvSpPr>
            <a:spLocks noGrp="1"/>
          </p:cNvSpPr>
          <p:nvPr>
            <p:ph type="title"/>
          </p:nvPr>
        </p:nvSpPr>
        <p:spPr/>
        <p:txBody>
          <a:bodyPr/>
          <a:lstStyle/>
          <a:p>
            <a:r>
              <a:rPr lang="en-US" i="1" dirty="0">
                <a:solidFill>
                  <a:srgbClr val="00B0F0"/>
                </a:solidFill>
              </a:rPr>
              <a:t>Tying/bundling</a:t>
            </a:r>
            <a:endParaRPr lang="en-GB" i="1" dirty="0">
              <a:solidFill>
                <a:srgbClr val="00B0F0"/>
              </a:solidFill>
            </a:endParaRPr>
          </a:p>
        </p:txBody>
      </p:sp>
      <p:sp>
        <p:nvSpPr>
          <p:cNvPr id="3" name="Content Placeholder 2">
            <a:extLst>
              <a:ext uri="{FF2B5EF4-FFF2-40B4-BE49-F238E27FC236}">
                <a16:creationId xmlns:a16="http://schemas.microsoft.com/office/drawing/2014/main" id="{44FC584F-2426-47C4-8E65-39F8B0F775CC}"/>
              </a:ext>
            </a:extLst>
          </p:cNvPr>
          <p:cNvSpPr>
            <a:spLocks noGrp="1"/>
          </p:cNvSpPr>
          <p:nvPr>
            <p:ph idx="1"/>
          </p:nvPr>
        </p:nvSpPr>
        <p:spPr/>
        <p:txBody>
          <a:bodyPr/>
          <a:lstStyle/>
          <a:p>
            <a:r>
              <a:rPr lang="en-US" dirty="0"/>
              <a:t>Where the dominant undertaking only sells some products if the buyer also buys other products from the undertaking. </a:t>
            </a:r>
            <a:r>
              <a:rPr lang="en-US" b="1" i="1" dirty="0"/>
              <a:t>Hoffman La Roche </a:t>
            </a:r>
            <a:r>
              <a:rPr lang="en-US" dirty="0"/>
              <a:t>– company had a dominant position in a number of different vitamin markets.</a:t>
            </a:r>
          </a:p>
          <a:p>
            <a:endParaRPr lang="en-GB" dirty="0"/>
          </a:p>
        </p:txBody>
      </p:sp>
      <p:pic>
        <p:nvPicPr>
          <p:cNvPr id="5" name="Picture 4" descr="A pile of multicolored pills&#10;&#10;Description automatically generated with low confidence">
            <a:extLst>
              <a:ext uri="{FF2B5EF4-FFF2-40B4-BE49-F238E27FC236}">
                <a16:creationId xmlns:a16="http://schemas.microsoft.com/office/drawing/2014/main" id="{AE3E69CD-2A80-455C-BC38-1107F116E635}"/>
              </a:ext>
            </a:extLst>
          </p:cNvPr>
          <p:cNvPicPr>
            <a:picLocks noChangeAspect="1"/>
          </p:cNvPicPr>
          <p:nvPr/>
        </p:nvPicPr>
        <p:blipFill>
          <a:blip r:embed="rId4"/>
          <a:stretch>
            <a:fillRect/>
          </a:stretch>
        </p:blipFill>
        <p:spPr>
          <a:xfrm>
            <a:off x="660400" y="3839918"/>
            <a:ext cx="3822700" cy="2630732"/>
          </a:xfrm>
          <a:prstGeom prst="rect">
            <a:avLst/>
          </a:prstGeom>
        </p:spPr>
      </p:pic>
      <p:sp>
        <p:nvSpPr>
          <p:cNvPr id="6" name="Rectangle 5">
            <a:extLst>
              <a:ext uri="{FF2B5EF4-FFF2-40B4-BE49-F238E27FC236}">
                <a16:creationId xmlns:a16="http://schemas.microsoft.com/office/drawing/2014/main" id="{A0560A9E-0763-4AE7-AF70-356A7807EEAA}"/>
              </a:ext>
            </a:extLst>
          </p:cNvPr>
          <p:cNvSpPr/>
          <p:nvPr/>
        </p:nvSpPr>
        <p:spPr>
          <a:xfrm>
            <a:off x="5727700" y="3839918"/>
            <a:ext cx="5143500" cy="22306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La Roche sold products to customers on the basis that they would purchase all or most of their stock from La Roche and in return the customers were given discounts. If the products could be bought cheaper elsewhere and they could not match it the customers were free to buy the cheaper alternatives.  </a:t>
            </a:r>
          </a:p>
          <a:p>
            <a:pPr algn="ctr"/>
            <a:r>
              <a:rPr lang="en-US" sz="1200" dirty="0"/>
              <a:t>This was good for customers of La Roche but classed as abusive because ltd </a:t>
            </a:r>
            <a:r>
              <a:rPr lang="en-US" sz="1100" dirty="0"/>
              <a:t>the commercial </a:t>
            </a:r>
            <a:r>
              <a:rPr lang="en-US" sz="1400" dirty="0"/>
              <a:t>freedom of the customers.  Also La Roche always had option to undercut any </a:t>
            </a:r>
            <a:r>
              <a:rPr lang="en-US" sz="1200" dirty="0"/>
              <a:t>potential rivals.</a:t>
            </a:r>
            <a:endParaRPr lang="en-GB" dirty="0"/>
          </a:p>
        </p:txBody>
      </p:sp>
      <p:pic>
        <p:nvPicPr>
          <p:cNvPr id="9" name="Audio 8">
            <a:hlinkClick r:id="" action="ppaction://media"/>
            <a:extLst>
              <a:ext uri="{FF2B5EF4-FFF2-40B4-BE49-F238E27FC236}">
                <a16:creationId xmlns:a16="http://schemas.microsoft.com/office/drawing/2014/main" id="{379EF027-27D3-4638-BA67-EDF8C48238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63706999"/>
      </p:ext>
    </p:extLst>
  </p:cSld>
  <p:clrMapOvr>
    <a:masterClrMapping/>
  </p:clrMapOvr>
  <mc:AlternateContent xmlns:mc="http://schemas.openxmlformats.org/markup-compatibility/2006" xmlns:p14="http://schemas.microsoft.com/office/powerpoint/2010/main">
    <mc:Choice Requires="p14">
      <p:transition spd="slow" p14:dur="2000" advTm="81841"/>
    </mc:Choice>
    <mc:Fallback xmlns="">
      <p:transition spd="slow" advTm="81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58F1-1959-4D7C-ABCC-4AC44FE0F295}"/>
              </a:ext>
            </a:extLst>
          </p:cNvPr>
          <p:cNvSpPr>
            <a:spLocks noGrp="1"/>
          </p:cNvSpPr>
          <p:nvPr>
            <p:ph type="title"/>
          </p:nvPr>
        </p:nvSpPr>
        <p:spPr/>
        <p:txBody>
          <a:bodyPr/>
          <a:lstStyle/>
          <a:p>
            <a:r>
              <a:rPr lang="en-US" dirty="0"/>
              <a:t>Microsoft v Commission [2007]</a:t>
            </a:r>
            <a:endParaRPr lang="en-GB" dirty="0"/>
          </a:p>
        </p:txBody>
      </p:sp>
      <p:sp>
        <p:nvSpPr>
          <p:cNvPr id="3" name="Content Placeholder 2">
            <a:extLst>
              <a:ext uri="{FF2B5EF4-FFF2-40B4-BE49-F238E27FC236}">
                <a16:creationId xmlns:a16="http://schemas.microsoft.com/office/drawing/2014/main" id="{F3B4AE28-DB5C-4B56-87F2-BFF1079D324F}"/>
              </a:ext>
            </a:extLst>
          </p:cNvPr>
          <p:cNvSpPr>
            <a:spLocks noGrp="1"/>
          </p:cNvSpPr>
          <p:nvPr>
            <p:ph idx="1"/>
          </p:nvPr>
        </p:nvSpPr>
        <p:spPr/>
        <p:txBody>
          <a:bodyPr>
            <a:normAutofit fontScale="92500" lnSpcReduction="20000"/>
          </a:bodyPr>
          <a:lstStyle/>
          <a:p>
            <a:r>
              <a:rPr lang="en-US" dirty="0"/>
              <a:t>Microsoft in breach of Art 102 because of its bundling practice.</a:t>
            </a:r>
          </a:p>
          <a:p>
            <a:r>
              <a:rPr lang="en-US" dirty="0"/>
              <a:t>Company had a dominant position in operating systems (90% of the market) and pre-installed its Windows Media Player to it.  This excluded other rival media players from the separate market in media playing software.  It also gave consumers no choice about the media software on their computers.  </a:t>
            </a:r>
          </a:p>
          <a:p>
            <a:r>
              <a:rPr lang="en-US" b="1" dirty="0"/>
              <a:t>Commission Guidance Paper on Exclusionary Abuse [2009] </a:t>
            </a:r>
            <a:r>
              <a:rPr lang="en-US" dirty="0"/>
              <a:t>indicates that for abuse of this kind it is necessary for the tied product and the product to which it is tied to be in separate markets.  Also the tying arrangement must be one that can close off the market to competitors.</a:t>
            </a:r>
            <a:endParaRPr lang="en-GB" b="1" dirty="0"/>
          </a:p>
        </p:txBody>
      </p:sp>
      <p:pic>
        <p:nvPicPr>
          <p:cNvPr id="4" name="Audio 3">
            <a:hlinkClick r:id="" action="ppaction://media"/>
            <a:extLst>
              <a:ext uri="{FF2B5EF4-FFF2-40B4-BE49-F238E27FC236}">
                <a16:creationId xmlns:a16="http://schemas.microsoft.com/office/drawing/2014/main" id="{D7C09D6D-1D10-4ADC-9B1C-27C77B4429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90966063"/>
      </p:ext>
    </p:extLst>
  </p:cSld>
  <p:clrMapOvr>
    <a:masterClrMapping/>
  </p:clrMapOvr>
  <mc:AlternateContent xmlns:mc="http://schemas.openxmlformats.org/markup-compatibility/2006" xmlns:p14="http://schemas.microsoft.com/office/powerpoint/2010/main">
    <mc:Choice Requires="p14">
      <p:transition spd="slow" p14:dur="2000" advTm="288406"/>
    </mc:Choice>
    <mc:Fallback xmlns="">
      <p:transition spd="slow" advTm="288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769CF-8367-48E5-98AB-543BF131D4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6F91D6-4534-4C8E-A777-AEAA4FBE9C5B}"/>
              </a:ext>
            </a:extLst>
          </p:cNvPr>
          <p:cNvSpPr>
            <a:spLocks noGrp="1"/>
          </p:cNvSpPr>
          <p:nvPr>
            <p:ph idx="1"/>
          </p:nvPr>
        </p:nvSpPr>
        <p:spPr/>
        <p:txBody>
          <a:bodyPr>
            <a:normAutofit/>
          </a:bodyPr>
          <a:lstStyle/>
          <a:p>
            <a:r>
              <a:rPr lang="en-US" sz="2000" dirty="0"/>
              <a:t>Concerned national post service in Denmark – it gave rebates to advertisers who would pay for their advertising mail (junk mail) to be delivered.  It was argued that these rebates meant that the competing post undertakings could not raise enough revenue from junk mail.  In its preliminary ruling, the CJ made 2 observations:-</a:t>
            </a:r>
          </a:p>
          <a:p>
            <a:r>
              <a:rPr lang="en-US" sz="2000" dirty="0"/>
              <a:t>1. a rebate system could be abusive even without applying the “as efficient competitor” test.  The point here was that the test would not be relevant on the facts anyway.  The dominant undertaking had a statutory monopoly which applied to 70% of mail (mail that was light in weight).  That meant it was virtually impossible for there to be an “as efficient competitor”.</a:t>
            </a:r>
            <a:endParaRPr lang="en-GB" sz="2000" dirty="0"/>
          </a:p>
        </p:txBody>
      </p:sp>
      <p:pic>
        <p:nvPicPr>
          <p:cNvPr id="6" name="Audio 5">
            <a:hlinkClick r:id="" action="ppaction://media"/>
            <a:extLst>
              <a:ext uri="{FF2B5EF4-FFF2-40B4-BE49-F238E27FC236}">
                <a16:creationId xmlns:a16="http://schemas.microsoft.com/office/drawing/2014/main" id="{91F4514B-A195-4A3D-B34F-9AB79435D3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1812914"/>
      </p:ext>
    </p:extLst>
  </p:cSld>
  <p:clrMapOvr>
    <a:masterClrMapping/>
  </p:clrMapOvr>
  <mc:AlternateContent xmlns:mc="http://schemas.openxmlformats.org/markup-compatibility/2006">
    <mc:Choice xmlns:p14="http://schemas.microsoft.com/office/powerpoint/2010/main" Requires="p14">
      <p:transition spd="slow" p14:dur="2000" advTm="156860"/>
    </mc:Choice>
    <mc:Fallback>
      <p:transition spd="slow" advTm="156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4D8C9-538E-41F3-AC83-AD7D6799FE4F}"/>
              </a:ext>
            </a:extLst>
          </p:cNvPr>
          <p:cNvSpPr>
            <a:spLocks noGrp="1"/>
          </p:cNvSpPr>
          <p:nvPr>
            <p:ph type="title"/>
          </p:nvPr>
        </p:nvSpPr>
        <p:spPr/>
        <p:txBody>
          <a:bodyPr/>
          <a:lstStyle/>
          <a:p>
            <a:r>
              <a:rPr lang="en-US" i="1" dirty="0">
                <a:solidFill>
                  <a:srgbClr val="00B0F0"/>
                </a:solidFill>
              </a:rPr>
              <a:t>Discriminatory pricing</a:t>
            </a:r>
            <a:endParaRPr lang="en-GB" i="1" dirty="0">
              <a:solidFill>
                <a:srgbClr val="00B0F0"/>
              </a:solidFill>
            </a:endParaRPr>
          </a:p>
        </p:txBody>
      </p:sp>
      <p:sp>
        <p:nvSpPr>
          <p:cNvPr id="3" name="Content Placeholder 2">
            <a:extLst>
              <a:ext uri="{FF2B5EF4-FFF2-40B4-BE49-F238E27FC236}">
                <a16:creationId xmlns:a16="http://schemas.microsoft.com/office/drawing/2014/main" id="{51D87EE9-8962-40DE-B0D0-811F0F4A6EF4}"/>
              </a:ext>
            </a:extLst>
          </p:cNvPr>
          <p:cNvSpPr>
            <a:spLocks noGrp="1"/>
          </p:cNvSpPr>
          <p:nvPr>
            <p:ph idx="1"/>
          </p:nvPr>
        </p:nvSpPr>
        <p:spPr/>
        <p:txBody>
          <a:bodyPr>
            <a:noAutofit/>
          </a:bodyPr>
          <a:lstStyle/>
          <a:p>
            <a:r>
              <a:rPr lang="en-US" sz="2400" dirty="0"/>
              <a:t>Where a dominant undertaking charges its customers or consumers a different price without any objective justification.  This is mainly seen as an exploitative form of abuse.  </a:t>
            </a:r>
          </a:p>
          <a:p>
            <a:r>
              <a:rPr lang="en-US" sz="2400" b="1" i="1" dirty="0"/>
              <a:t>United Brands </a:t>
            </a:r>
            <a:r>
              <a:rPr lang="en-US" sz="2400" dirty="0"/>
              <a:t>charged different prices to businesses in different MSs without any objective justification.  An objective justification could include increased costs; launching a product in a new market; or even meeting the price of competitors (known as meeting competition).  As well as being exploitative such discriminatory prices fragment the market and contradict the policy of market integration.</a:t>
            </a:r>
            <a:endParaRPr lang="en-GB" sz="2400" b="1" i="1" dirty="0"/>
          </a:p>
        </p:txBody>
      </p:sp>
      <p:pic>
        <p:nvPicPr>
          <p:cNvPr id="4" name="Audio 3">
            <a:hlinkClick r:id="" action="ppaction://media"/>
            <a:extLst>
              <a:ext uri="{FF2B5EF4-FFF2-40B4-BE49-F238E27FC236}">
                <a16:creationId xmlns:a16="http://schemas.microsoft.com/office/drawing/2014/main" id="{A120D225-B3F5-4B0A-A8A8-3ADC837ADC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48291196"/>
      </p:ext>
    </p:extLst>
  </p:cSld>
  <p:clrMapOvr>
    <a:masterClrMapping/>
  </p:clrMapOvr>
  <mc:AlternateContent xmlns:mc="http://schemas.openxmlformats.org/markup-compatibility/2006" xmlns:p14="http://schemas.microsoft.com/office/powerpoint/2010/main">
    <mc:Choice Requires="p14">
      <p:transition spd="slow" p14:dur="2000" advTm="73923"/>
    </mc:Choice>
    <mc:Fallback xmlns="">
      <p:transition spd="slow" advTm="73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B0EE6-00F3-4F83-BA3E-B40D98910EC7}"/>
              </a:ext>
            </a:extLst>
          </p:cNvPr>
          <p:cNvSpPr>
            <a:spLocks noGrp="1"/>
          </p:cNvSpPr>
          <p:nvPr>
            <p:ph type="title"/>
          </p:nvPr>
        </p:nvSpPr>
        <p:spPr/>
        <p:txBody>
          <a:bodyPr/>
          <a:lstStyle/>
          <a:p>
            <a:r>
              <a:rPr lang="en-US" i="1" dirty="0">
                <a:solidFill>
                  <a:srgbClr val="00B0F0"/>
                </a:solidFill>
              </a:rPr>
              <a:t>Predatory pricing</a:t>
            </a:r>
            <a:endParaRPr lang="en-GB" i="1" dirty="0">
              <a:solidFill>
                <a:srgbClr val="00B0F0"/>
              </a:solidFill>
            </a:endParaRPr>
          </a:p>
        </p:txBody>
      </p:sp>
      <p:sp>
        <p:nvSpPr>
          <p:cNvPr id="3" name="Content Placeholder 2">
            <a:extLst>
              <a:ext uri="{FF2B5EF4-FFF2-40B4-BE49-F238E27FC236}">
                <a16:creationId xmlns:a16="http://schemas.microsoft.com/office/drawing/2014/main" id="{8BD26734-859D-4103-9004-00CF1ECC70CD}"/>
              </a:ext>
            </a:extLst>
          </p:cNvPr>
          <p:cNvSpPr>
            <a:spLocks noGrp="1"/>
          </p:cNvSpPr>
          <p:nvPr>
            <p:ph idx="1"/>
          </p:nvPr>
        </p:nvSpPr>
        <p:spPr/>
        <p:txBody>
          <a:bodyPr>
            <a:normAutofit/>
          </a:bodyPr>
          <a:lstStyle/>
          <a:p>
            <a:r>
              <a:rPr lang="en-US" sz="2400" dirty="0"/>
              <a:t>Where an undertaking reduces its prices to a level below its costs – to drive out competition.  It will then recoup its losses by charging higher prices later.  This is something that can only be done with dominance.  It is highly abusive.</a:t>
            </a:r>
          </a:p>
          <a:p>
            <a:r>
              <a:rPr lang="en-US" sz="2400" dirty="0"/>
              <a:t>Test for this is based on the costs of production.  Average variable costs (AVC) relate to the cost of making goods.  This increases as the quantity produced increases.  Average fixed costs (AFC) relate to the costs of over heads so they aren’t directly based on the quantity made and stay fairly constant.  When AVC and AFC are added together, this is called the average total cost (ATC).</a:t>
            </a:r>
            <a:endParaRPr lang="en-GB" sz="2400" dirty="0"/>
          </a:p>
        </p:txBody>
      </p:sp>
      <p:pic>
        <p:nvPicPr>
          <p:cNvPr id="7" name="Audio 6">
            <a:hlinkClick r:id="" action="ppaction://media"/>
            <a:extLst>
              <a:ext uri="{FF2B5EF4-FFF2-40B4-BE49-F238E27FC236}">
                <a16:creationId xmlns:a16="http://schemas.microsoft.com/office/drawing/2014/main" id="{60C7CE9B-1B40-4FF2-9BBA-6374AD73C1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10855063"/>
      </p:ext>
    </p:extLst>
  </p:cSld>
  <p:clrMapOvr>
    <a:masterClrMapping/>
  </p:clrMapOvr>
  <mc:AlternateContent xmlns:mc="http://schemas.openxmlformats.org/markup-compatibility/2006" xmlns:p14="http://schemas.microsoft.com/office/powerpoint/2010/main">
    <mc:Choice Requires="p14">
      <p:transition spd="slow" p14:dur="2000" advTm="115847"/>
    </mc:Choice>
    <mc:Fallback xmlns="">
      <p:transition spd="slow" advTm="115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411BF-C5E0-4D0C-ABD7-21A2AD6DE301}"/>
              </a:ext>
            </a:extLst>
          </p:cNvPr>
          <p:cNvSpPr>
            <a:spLocks noGrp="1"/>
          </p:cNvSpPr>
          <p:nvPr>
            <p:ph type="title"/>
          </p:nvPr>
        </p:nvSpPr>
        <p:spPr/>
        <p:txBody>
          <a:bodyPr/>
          <a:lstStyle/>
          <a:p>
            <a:r>
              <a:rPr lang="en-US" dirty="0"/>
              <a:t>AKZO </a:t>
            </a:r>
            <a:r>
              <a:rPr lang="en-US" dirty="0" err="1"/>
              <a:t>Chemie</a:t>
            </a:r>
            <a:r>
              <a:rPr lang="en-US" dirty="0"/>
              <a:t> BV v Commission [1991]</a:t>
            </a:r>
            <a:endParaRPr lang="en-GB" dirty="0"/>
          </a:p>
        </p:txBody>
      </p:sp>
      <p:sp>
        <p:nvSpPr>
          <p:cNvPr id="3" name="Content Placeholder 2">
            <a:extLst>
              <a:ext uri="{FF2B5EF4-FFF2-40B4-BE49-F238E27FC236}">
                <a16:creationId xmlns:a16="http://schemas.microsoft.com/office/drawing/2014/main" id="{B4A4E28C-2C58-4651-BBDC-627D5443D3CA}"/>
              </a:ext>
            </a:extLst>
          </p:cNvPr>
          <p:cNvSpPr>
            <a:spLocks noGrp="1"/>
          </p:cNvSpPr>
          <p:nvPr>
            <p:ph idx="1"/>
          </p:nvPr>
        </p:nvSpPr>
        <p:spPr/>
        <p:txBody>
          <a:bodyPr>
            <a:normAutofit/>
          </a:bodyPr>
          <a:lstStyle/>
          <a:p>
            <a:r>
              <a:rPr lang="en-US" dirty="0"/>
              <a:t>CJ – if the price charged is below the AVC, there is a presumption of predatory pricing because the price will be so low that the undertaking will be making a loss per unit sold.  However, if the price is simply below ATC but still above AVC, there needs to be evidence of predatory intent.  In addition, at this level it might be possible to justify the low price by meeting competition or launching a new product, or even a closing down sale.</a:t>
            </a:r>
          </a:p>
        </p:txBody>
      </p:sp>
      <p:pic>
        <p:nvPicPr>
          <p:cNvPr id="4" name="Audio 3">
            <a:hlinkClick r:id="" action="ppaction://media"/>
            <a:extLst>
              <a:ext uri="{FF2B5EF4-FFF2-40B4-BE49-F238E27FC236}">
                <a16:creationId xmlns:a16="http://schemas.microsoft.com/office/drawing/2014/main" id="{826DDA89-0965-44EC-B8FE-75FCF00FBF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20954438"/>
      </p:ext>
    </p:extLst>
  </p:cSld>
  <p:clrMapOvr>
    <a:masterClrMapping/>
  </p:clrMapOvr>
  <mc:AlternateContent xmlns:mc="http://schemas.openxmlformats.org/markup-compatibility/2006" xmlns:p14="http://schemas.microsoft.com/office/powerpoint/2010/main">
    <mc:Choice Requires="p14">
      <p:transition spd="slow" p14:dur="2000" advTm="56016"/>
    </mc:Choice>
    <mc:Fallback xmlns="">
      <p:transition spd="slow" advTm="56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968D5-F90A-4A56-9FC8-5E86A63F83AC}"/>
              </a:ext>
            </a:extLst>
          </p:cNvPr>
          <p:cNvSpPr>
            <a:spLocks noGrp="1"/>
          </p:cNvSpPr>
          <p:nvPr>
            <p:ph type="title"/>
          </p:nvPr>
        </p:nvSpPr>
        <p:spPr/>
        <p:txBody>
          <a:bodyPr/>
          <a:lstStyle/>
          <a:p>
            <a:pPr algn="ctr"/>
            <a:r>
              <a:rPr lang="en-GB" b="1" u="sng" dirty="0"/>
              <a:t>Margin Squeezing </a:t>
            </a:r>
          </a:p>
        </p:txBody>
      </p:sp>
      <p:sp>
        <p:nvSpPr>
          <p:cNvPr id="3" name="Content Placeholder 2">
            <a:extLst>
              <a:ext uri="{FF2B5EF4-FFF2-40B4-BE49-F238E27FC236}">
                <a16:creationId xmlns:a16="http://schemas.microsoft.com/office/drawing/2014/main" id="{D0069F60-6CE4-4A9C-AC74-D3AF0537ED27}"/>
              </a:ext>
            </a:extLst>
          </p:cNvPr>
          <p:cNvSpPr>
            <a:spLocks noGrp="1"/>
          </p:cNvSpPr>
          <p:nvPr>
            <p:ph idx="1"/>
          </p:nvPr>
        </p:nvSpPr>
        <p:spPr>
          <a:xfrm>
            <a:off x="838200" y="1536700"/>
            <a:ext cx="10515600" cy="4635500"/>
          </a:xfrm>
        </p:spPr>
        <p:txBody>
          <a:bodyPr>
            <a:normAutofit fontScale="85000" lnSpcReduction="10000"/>
          </a:bodyPr>
          <a:lstStyle/>
          <a:p>
            <a:r>
              <a:rPr lang="en-US" sz="2800" dirty="0"/>
              <a:t>CJ provided guidance on this which can happen when a dominant undertaking operates on the retail market (by selling to consumers) but also operates on the wholesale market by supplying its retail competitors.  These retail competitors then resell to their own consumers.</a:t>
            </a:r>
            <a:endParaRPr lang="en-GB" sz="2800" dirty="0"/>
          </a:p>
          <a:p>
            <a:r>
              <a:rPr lang="en-US" sz="2800" dirty="0"/>
              <a:t>The dominant undertaking could squeeze the profit margins of its retail competitors by charging them a very high price when they buy from the dominant undertaking.  It means that the competitors may have to pass on the increased cost to their own consumers by increasing their prices.  This would drive consumers to shop elsewhere.  Alternatively, the retail competitor could try to operate at a loss.  Either way, the squeezing of the competitors profit margin could drive it out of the market.</a:t>
            </a:r>
            <a:endParaRPr lang="en-GB" sz="2800" dirty="0"/>
          </a:p>
          <a:p>
            <a:endParaRPr lang="en-GB" dirty="0"/>
          </a:p>
        </p:txBody>
      </p:sp>
      <p:sp>
        <p:nvSpPr>
          <p:cNvPr id="6" name="Slide Number Placeholder 5">
            <a:extLst>
              <a:ext uri="{FF2B5EF4-FFF2-40B4-BE49-F238E27FC236}">
                <a16:creationId xmlns:a16="http://schemas.microsoft.com/office/drawing/2014/main" id="{38237C16-5362-48BD-AEA5-39DC49E2C409}"/>
              </a:ext>
            </a:extLst>
          </p:cNvPr>
          <p:cNvSpPr>
            <a:spLocks noGrp="1"/>
          </p:cNvSpPr>
          <p:nvPr>
            <p:ph type="sldNum" sz="quarter" idx="12"/>
          </p:nvPr>
        </p:nvSpPr>
        <p:spPr/>
        <p:txBody>
          <a:bodyPr/>
          <a:lstStyle/>
          <a:p>
            <a:fld id="{B9713C8C-8E70-45D5-AE59-23E60168254E}" type="slidenum">
              <a:rPr lang="en-US" smtClean="0"/>
              <a:t>31</a:t>
            </a:fld>
            <a:endParaRPr lang="en-US" dirty="0"/>
          </a:p>
        </p:txBody>
      </p:sp>
      <p:pic>
        <p:nvPicPr>
          <p:cNvPr id="4" name="Audio 3">
            <a:hlinkClick r:id="" action="ppaction://media"/>
            <a:extLst>
              <a:ext uri="{FF2B5EF4-FFF2-40B4-BE49-F238E27FC236}">
                <a16:creationId xmlns:a16="http://schemas.microsoft.com/office/drawing/2014/main" id="{A236C50B-AE13-45F2-8C0B-C7A6F7135E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70277274"/>
      </p:ext>
    </p:extLst>
  </p:cSld>
  <p:clrMapOvr>
    <a:masterClrMapping/>
  </p:clrMapOvr>
  <mc:AlternateContent xmlns:mc="http://schemas.openxmlformats.org/markup-compatibility/2006">
    <mc:Choice xmlns:p14="http://schemas.microsoft.com/office/powerpoint/2010/main" Requires="p14">
      <p:transition spd="slow" p14:dur="2000" advTm="64215"/>
    </mc:Choice>
    <mc:Fallback>
      <p:transition spd="slow" advTm="64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8CCFC-D817-40AF-B1A0-4A89B592DC80}"/>
              </a:ext>
            </a:extLst>
          </p:cNvPr>
          <p:cNvSpPr>
            <a:spLocks noGrp="1"/>
          </p:cNvSpPr>
          <p:nvPr>
            <p:ph type="title"/>
          </p:nvPr>
        </p:nvSpPr>
        <p:spPr/>
        <p:txBody>
          <a:bodyPr/>
          <a:lstStyle/>
          <a:p>
            <a:r>
              <a:rPr lang="en-US" dirty="0"/>
              <a:t>Case C-280/08, </a:t>
            </a:r>
            <a:r>
              <a:rPr lang="en-US" b="1" i="1" dirty="0"/>
              <a:t>Deutsche Telekom [2010]</a:t>
            </a:r>
            <a:endParaRPr lang="en-GB" dirty="0"/>
          </a:p>
        </p:txBody>
      </p:sp>
      <p:sp>
        <p:nvSpPr>
          <p:cNvPr id="3" name="Content Placeholder 2">
            <a:extLst>
              <a:ext uri="{FF2B5EF4-FFF2-40B4-BE49-F238E27FC236}">
                <a16:creationId xmlns:a16="http://schemas.microsoft.com/office/drawing/2014/main" id="{A9298CF0-B75D-4F1C-9C9D-C83CC5D41627}"/>
              </a:ext>
            </a:extLst>
          </p:cNvPr>
          <p:cNvSpPr>
            <a:spLocks noGrp="1"/>
          </p:cNvSpPr>
          <p:nvPr>
            <p:ph idx="1"/>
          </p:nvPr>
        </p:nvSpPr>
        <p:spPr/>
        <p:txBody>
          <a:bodyPr>
            <a:normAutofit fontScale="70000" lnSpcReduction="20000"/>
          </a:bodyPr>
          <a:lstStyle/>
          <a:p>
            <a:r>
              <a:rPr lang="en-US" dirty="0"/>
              <a:t>A privatized telecommunications company (DT) that owned the telephone network in Germany.  It operated on the retail market but was also under an obligation (from national law) to supply access to other companies that wanted to operate on the retail level.  </a:t>
            </a:r>
          </a:p>
          <a:p>
            <a:r>
              <a:rPr lang="en-US" dirty="0"/>
              <a:t>These competitors complained to the Commission – margins were being squeezed by DT’s high prices.  CJ agreed with Commission that DT was imposing unfair prices in breach of Art 102 TFEU.</a:t>
            </a:r>
          </a:p>
          <a:p>
            <a:r>
              <a:rPr lang="en-US" dirty="0"/>
              <a:t>So when would high prices create a marginal squeeze sufficient for a breach?</a:t>
            </a:r>
          </a:p>
          <a:p>
            <a:r>
              <a:rPr lang="en-US" dirty="0"/>
              <a:t>CJ said that there would be a breach if the dominant undertaking would not be able to cover its costs from operating on the retail level if it had to pay the wholesale price that it was charging its competitors. The idea is that if the dominant undertaking would not be able to cover such costs, a competitor which is not as efficient would not be able to either. This is the “as efficient” test which is confirmed in </a:t>
            </a:r>
            <a:r>
              <a:rPr lang="en-US" b="1" dirty="0"/>
              <a:t>Commission Guidance Paper on Exclusionary Abuse [2009].</a:t>
            </a:r>
            <a:endParaRPr lang="en-GB" dirty="0"/>
          </a:p>
        </p:txBody>
      </p:sp>
      <p:pic>
        <p:nvPicPr>
          <p:cNvPr id="4" name="Audio 3">
            <a:hlinkClick r:id="" action="ppaction://media"/>
            <a:extLst>
              <a:ext uri="{FF2B5EF4-FFF2-40B4-BE49-F238E27FC236}">
                <a16:creationId xmlns:a16="http://schemas.microsoft.com/office/drawing/2014/main" id="{C4422AD2-4BF8-4569-9337-4247A98921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07494022"/>
      </p:ext>
    </p:extLst>
  </p:cSld>
  <p:clrMapOvr>
    <a:masterClrMapping/>
  </p:clrMapOvr>
  <mc:AlternateContent xmlns:mc="http://schemas.openxmlformats.org/markup-compatibility/2006">
    <mc:Choice xmlns:p14="http://schemas.microsoft.com/office/powerpoint/2010/main" Requires="p14">
      <p:transition spd="slow" p14:dur="2000" advTm="263006"/>
    </mc:Choice>
    <mc:Fallback>
      <p:transition spd="slow" advTm="263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AF80-EE54-4900-9954-48E51DDEE027}"/>
              </a:ext>
            </a:extLst>
          </p:cNvPr>
          <p:cNvSpPr>
            <a:spLocks noGrp="1"/>
          </p:cNvSpPr>
          <p:nvPr>
            <p:ph type="title"/>
          </p:nvPr>
        </p:nvSpPr>
        <p:spPr/>
        <p:txBody>
          <a:bodyPr/>
          <a:lstStyle/>
          <a:p>
            <a:r>
              <a:rPr lang="en-US" i="1" dirty="0">
                <a:solidFill>
                  <a:srgbClr val="00B0F0"/>
                </a:solidFill>
              </a:rPr>
              <a:t>Refusal to supply</a:t>
            </a:r>
            <a:endParaRPr lang="en-GB" i="1" dirty="0">
              <a:solidFill>
                <a:srgbClr val="00B0F0"/>
              </a:solidFill>
            </a:endParaRPr>
          </a:p>
        </p:txBody>
      </p:sp>
      <p:sp>
        <p:nvSpPr>
          <p:cNvPr id="3" name="Content Placeholder 2">
            <a:extLst>
              <a:ext uri="{FF2B5EF4-FFF2-40B4-BE49-F238E27FC236}">
                <a16:creationId xmlns:a16="http://schemas.microsoft.com/office/drawing/2014/main" id="{B8547A47-FD9A-48C3-BA49-BF87C6503D03}"/>
              </a:ext>
            </a:extLst>
          </p:cNvPr>
          <p:cNvSpPr>
            <a:spLocks noGrp="1"/>
          </p:cNvSpPr>
          <p:nvPr>
            <p:ph idx="1"/>
          </p:nvPr>
        </p:nvSpPr>
        <p:spPr/>
        <p:txBody>
          <a:bodyPr>
            <a:normAutofit fontScale="85000" lnSpcReduction="20000"/>
          </a:bodyPr>
          <a:lstStyle/>
          <a:p>
            <a:r>
              <a:rPr lang="en-US" dirty="0"/>
              <a:t>CJ – this will be a breach where it cannot be objectively justified.  So, if the refusal appears to increase the market share of the dominant undertaking or to otherwise harm a competitor, it will be a </a:t>
            </a:r>
            <a:r>
              <a:rPr lang="en-US" dirty="0" err="1"/>
              <a:t>braech</a:t>
            </a:r>
            <a:r>
              <a:rPr lang="en-US" dirty="0"/>
              <a:t>.</a:t>
            </a:r>
          </a:p>
          <a:p>
            <a:r>
              <a:rPr lang="en-US" b="1" i="1" dirty="0"/>
              <a:t>United Brands</a:t>
            </a:r>
            <a:r>
              <a:rPr lang="en-US" dirty="0"/>
              <a:t>, company refused to supply one of its Danish wholesalers because the wholesaler had collaborated with a competitor of United Brands.  This refusal was sufficient for a breach.  </a:t>
            </a:r>
            <a:r>
              <a:rPr lang="en-US" b="1" i="1" dirty="0"/>
              <a:t>Commercial Solvents </a:t>
            </a:r>
            <a:r>
              <a:rPr lang="en-US" dirty="0"/>
              <a:t>is another example of refusal to supply.  There it was intended to drive out </a:t>
            </a:r>
            <a:r>
              <a:rPr lang="en-US" dirty="0" err="1"/>
              <a:t>Zoja</a:t>
            </a:r>
            <a:r>
              <a:rPr lang="en-US" dirty="0"/>
              <a:t>, a potential competitor.  Most recently one of the breaches of Art 102 in </a:t>
            </a:r>
            <a:r>
              <a:rPr lang="en-US" b="1" i="1" dirty="0"/>
              <a:t>Microsoft </a:t>
            </a:r>
            <a:r>
              <a:rPr lang="en-US" dirty="0"/>
              <a:t>was a refusal to supply Windows program information to software producers. This meant that the software producers could not compete with Microsoft in the separate software market.</a:t>
            </a:r>
            <a:endParaRPr lang="en-GB" b="1" i="1" dirty="0"/>
          </a:p>
        </p:txBody>
      </p:sp>
      <p:pic>
        <p:nvPicPr>
          <p:cNvPr id="4" name="Audio 3">
            <a:hlinkClick r:id="" action="ppaction://media"/>
            <a:extLst>
              <a:ext uri="{FF2B5EF4-FFF2-40B4-BE49-F238E27FC236}">
                <a16:creationId xmlns:a16="http://schemas.microsoft.com/office/drawing/2014/main" id="{2FE5F73B-E154-4F3E-BFFE-539A10C74F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20193564"/>
      </p:ext>
    </p:extLst>
  </p:cSld>
  <p:clrMapOvr>
    <a:masterClrMapping/>
  </p:clrMapOvr>
  <mc:AlternateContent xmlns:mc="http://schemas.openxmlformats.org/markup-compatibility/2006">
    <mc:Choice xmlns:p14="http://schemas.microsoft.com/office/powerpoint/2010/main" Requires="p14">
      <p:transition spd="slow" p14:dur="2000" advTm="72200"/>
    </mc:Choice>
    <mc:Fallback>
      <p:transition spd="slow" advTm="72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18AC4-9DD5-4AAA-89DD-5630A7DD01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53107D-CB87-4760-BA12-F50288E28BC6}"/>
              </a:ext>
            </a:extLst>
          </p:cNvPr>
          <p:cNvSpPr>
            <a:spLocks noGrp="1"/>
          </p:cNvSpPr>
          <p:nvPr>
            <p:ph idx="1"/>
          </p:nvPr>
        </p:nvSpPr>
        <p:spPr/>
        <p:txBody>
          <a:bodyPr>
            <a:normAutofit/>
          </a:bodyPr>
          <a:lstStyle/>
          <a:p>
            <a:r>
              <a:rPr lang="en-US" sz="2800" dirty="0"/>
              <a:t>According to </a:t>
            </a:r>
            <a:r>
              <a:rPr lang="en-US" sz="2800" b="1" i="1" dirty="0"/>
              <a:t>Commission Guidance Paper on Exclusionary Abuse [2009] </a:t>
            </a:r>
            <a:r>
              <a:rPr lang="en-US" sz="2800" dirty="0"/>
              <a:t>the starting point is that an undertaking should have the commercial freedom to decide who it trades with.  An approach that always restricts this freedom could take away the incentive to invest and innovate, which is not in the interests of consumers.  However, the Commission states that refusal to supply could be a breach if the following 3 conditions are met:-</a:t>
            </a:r>
            <a:endParaRPr lang="en-GB" sz="2800" dirty="0"/>
          </a:p>
        </p:txBody>
      </p:sp>
      <p:pic>
        <p:nvPicPr>
          <p:cNvPr id="4" name="Audio 3">
            <a:hlinkClick r:id="" action="ppaction://media"/>
            <a:extLst>
              <a:ext uri="{FF2B5EF4-FFF2-40B4-BE49-F238E27FC236}">
                <a16:creationId xmlns:a16="http://schemas.microsoft.com/office/drawing/2014/main" id="{259B473A-C7DF-4A3F-A751-D87612790A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8751602"/>
      </p:ext>
    </p:extLst>
  </p:cSld>
  <p:clrMapOvr>
    <a:masterClrMapping/>
  </p:clrMapOvr>
  <mc:AlternateContent xmlns:mc="http://schemas.openxmlformats.org/markup-compatibility/2006">
    <mc:Choice xmlns:p14="http://schemas.microsoft.com/office/powerpoint/2010/main" Requires="p14">
      <p:transition spd="slow" p14:dur="2000" advTm="43041"/>
    </mc:Choice>
    <mc:Fallback>
      <p:transition spd="slow" advTm="43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8329-C7BD-4184-B2BA-AF23B63401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5D2FBF-B085-4752-B686-34C6339FE78B}"/>
              </a:ext>
            </a:extLst>
          </p:cNvPr>
          <p:cNvSpPr>
            <a:spLocks noGrp="1"/>
          </p:cNvSpPr>
          <p:nvPr>
            <p:ph idx="1"/>
          </p:nvPr>
        </p:nvSpPr>
        <p:spPr/>
        <p:txBody>
          <a:bodyPr/>
          <a:lstStyle/>
          <a:p>
            <a:pPr>
              <a:buFont typeface="Wingdings" panose="05000000000000000000" pitchFamily="2" charset="2"/>
              <a:buChar char="§"/>
            </a:pPr>
            <a:r>
              <a:rPr lang="en-US" sz="2800" dirty="0"/>
              <a:t>The refusal relates to a product or service that is objectively necessary to be able to complete on the downstream market;</a:t>
            </a:r>
          </a:p>
          <a:p>
            <a:pPr>
              <a:buFont typeface="Wingdings" panose="05000000000000000000" pitchFamily="2" charset="2"/>
              <a:buChar char="§"/>
            </a:pPr>
            <a:r>
              <a:rPr lang="en-US" sz="2800" dirty="0"/>
              <a:t>The refusal is likely to lead to the elimination of effective competition on the downstream market; and</a:t>
            </a:r>
          </a:p>
          <a:p>
            <a:pPr>
              <a:buFont typeface="Wingdings" panose="05000000000000000000" pitchFamily="2" charset="2"/>
              <a:buChar char="§"/>
            </a:pPr>
            <a:r>
              <a:rPr lang="en-US" sz="2800" dirty="0"/>
              <a:t>The refusal is likely to lead to consumer harm</a:t>
            </a:r>
            <a:r>
              <a:rPr lang="en-US" dirty="0"/>
              <a:t>.</a:t>
            </a:r>
            <a:endParaRPr lang="en-GB" dirty="0"/>
          </a:p>
        </p:txBody>
      </p:sp>
      <p:pic>
        <p:nvPicPr>
          <p:cNvPr id="4" name="Audio 3">
            <a:hlinkClick r:id="" action="ppaction://media"/>
            <a:extLst>
              <a:ext uri="{FF2B5EF4-FFF2-40B4-BE49-F238E27FC236}">
                <a16:creationId xmlns:a16="http://schemas.microsoft.com/office/drawing/2014/main" id="{F3E2DA21-4E77-4587-B658-FF9792B67B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69605929"/>
      </p:ext>
    </p:extLst>
  </p:cSld>
  <p:clrMapOvr>
    <a:masterClrMapping/>
  </p:clrMapOvr>
  <mc:AlternateContent xmlns:mc="http://schemas.openxmlformats.org/markup-compatibility/2006">
    <mc:Choice xmlns:p14="http://schemas.microsoft.com/office/powerpoint/2010/main" Requires="p14">
      <p:transition spd="slow" p14:dur="2000" advTm="66728"/>
    </mc:Choice>
    <mc:Fallback>
      <p:transition spd="slow" advTm="66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EF79-0D32-41C4-9516-BC0CA6591A8C}"/>
              </a:ext>
            </a:extLst>
          </p:cNvPr>
          <p:cNvSpPr>
            <a:spLocks noGrp="1"/>
          </p:cNvSpPr>
          <p:nvPr>
            <p:ph type="title"/>
          </p:nvPr>
        </p:nvSpPr>
        <p:spPr/>
        <p:txBody>
          <a:bodyPr/>
          <a:lstStyle/>
          <a:p>
            <a:pPr algn="ctr"/>
            <a:r>
              <a:rPr lang="en-GB" b="1" u="sng" dirty="0"/>
              <a:t>Summary</a:t>
            </a:r>
          </a:p>
        </p:txBody>
      </p:sp>
      <p:sp>
        <p:nvSpPr>
          <p:cNvPr id="3" name="Content Placeholder 2">
            <a:extLst>
              <a:ext uri="{FF2B5EF4-FFF2-40B4-BE49-F238E27FC236}">
                <a16:creationId xmlns:a16="http://schemas.microsoft.com/office/drawing/2014/main" id="{F7D97CE9-6DA3-4E85-9FE6-9AF735D11B83}"/>
              </a:ext>
            </a:extLst>
          </p:cNvPr>
          <p:cNvSpPr>
            <a:spLocks noGrp="1"/>
          </p:cNvSpPr>
          <p:nvPr>
            <p:ph idx="1"/>
          </p:nvPr>
        </p:nvSpPr>
        <p:spPr/>
        <p:txBody>
          <a:bodyPr/>
          <a:lstStyle/>
          <a:p>
            <a:r>
              <a:rPr lang="en-GB" dirty="0"/>
              <a:t>What is abuse of dominant position? </a:t>
            </a:r>
          </a:p>
          <a:p>
            <a:endParaRPr lang="en-GB" dirty="0"/>
          </a:p>
          <a:p>
            <a:r>
              <a:rPr lang="en-GB" dirty="0"/>
              <a:t>Article 102</a:t>
            </a:r>
          </a:p>
          <a:p>
            <a:endParaRPr lang="en-GB" dirty="0"/>
          </a:p>
          <a:p>
            <a:r>
              <a:rPr lang="en-GB" dirty="0"/>
              <a:t>How to find out if there is dominance?</a:t>
            </a:r>
          </a:p>
        </p:txBody>
      </p:sp>
      <p:sp>
        <p:nvSpPr>
          <p:cNvPr id="6" name="Slide Number Placeholder 5">
            <a:extLst>
              <a:ext uri="{FF2B5EF4-FFF2-40B4-BE49-F238E27FC236}">
                <a16:creationId xmlns:a16="http://schemas.microsoft.com/office/drawing/2014/main" id="{ABB58B16-D7D2-421B-B5E0-49E4EFC9A1F7}"/>
              </a:ext>
            </a:extLst>
          </p:cNvPr>
          <p:cNvSpPr>
            <a:spLocks noGrp="1"/>
          </p:cNvSpPr>
          <p:nvPr>
            <p:ph type="sldNum" sz="quarter" idx="12"/>
          </p:nvPr>
        </p:nvSpPr>
        <p:spPr/>
        <p:txBody>
          <a:bodyPr/>
          <a:lstStyle/>
          <a:p>
            <a:fld id="{B9713C8C-8E70-45D5-AE59-23E60168254E}" type="slidenum">
              <a:rPr lang="en-US" smtClean="0"/>
              <a:t>36</a:t>
            </a:fld>
            <a:endParaRPr lang="en-US" dirty="0"/>
          </a:p>
        </p:txBody>
      </p:sp>
      <p:pic>
        <p:nvPicPr>
          <p:cNvPr id="7" name="Audio 6">
            <a:hlinkClick r:id="" action="ppaction://media"/>
            <a:extLst>
              <a:ext uri="{FF2B5EF4-FFF2-40B4-BE49-F238E27FC236}">
                <a16:creationId xmlns:a16="http://schemas.microsoft.com/office/drawing/2014/main" id="{87949485-C604-43B7-8314-9D1A303994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59204268"/>
      </p:ext>
    </p:extLst>
  </p:cSld>
  <p:clrMapOvr>
    <a:masterClrMapping/>
  </p:clrMapOvr>
  <mc:AlternateContent xmlns:mc="http://schemas.openxmlformats.org/markup-compatibility/2006" xmlns:p14="http://schemas.microsoft.com/office/powerpoint/2010/main">
    <mc:Choice Requires="p14">
      <p:transition spd="slow" p14:dur="2000" advTm="198411"/>
    </mc:Choice>
    <mc:Fallback xmlns="">
      <p:transition spd="slow" advTm="198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6739-4689-40A3-9363-F205EC0C2E4D}"/>
              </a:ext>
            </a:extLst>
          </p:cNvPr>
          <p:cNvSpPr>
            <a:spLocks noGrp="1"/>
          </p:cNvSpPr>
          <p:nvPr>
            <p:ph type="title"/>
          </p:nvPr>
        </p:nvSpPr>
        <p:spPr/>
        <p:txBody>
          <a:bodyPr/>
          <a:lstStyle/>
          <a:p>
            <a:r>
              <a:rPr lang="en-US" dirty="0"/>
              <a:t>Key cases</a:t>
            </a:r>
            <a:endParaRPr lang="en-GB" dirty="0"/>
          </a:p>
        </p:txBody>
      </p:sp>
      <p:sp>
        <p:nvSpPr>
          <p:cNvPr id="3" name="Content Placeholder 2">
            <a:extLst>
              <a:ext uri="{FF2B5EF4-FFF2-40B4-BE49-F238E27FC236}">
                <a16:creationId xmlns:a16="http://schemas.microsoft.com/office/drawing/2014/main" id="{14237DA8-2BE5-4DF2-BD25-9A6E5C88CC4B}"/>
              </a:ext>
            </a:extLst>
          </p:cNvPr>
          <p:cNvSpPr>
            <a:spLocks noGrp="1"/>
          </p:cNvSpPr>
          <p:nvPr>
            <p:ph idx="1"/>
          </p:nvPr>
        </p:nvSpPr>
        <p:spPr/>
        <p:txBody>
          <a:bodyPr/>
          <a:lstStyle/>
          <a:p>
            <a:r>
              <a:rPr lang="en-US" dirty="0"/>
              <a:t>Case 27/76, </a:t>
            </a:r>
            <a:r>
              <a:rPr lang="en-US" b="1" i="1" dirty="0"/>
              <a:t>United Brands v Commission [1978]</a:t>
            </a:r>
          </a:p>
          <a:p>
            <a:r>
              <a:rPr lang="en-US" dirty="0"/>
              <a:t>Case 85/76, </a:t>
            </a:r>
            <a:r>
              <a:rPr lang="en-US" b="1" i="1" dirty="0"/>
              <a:t>Hoffman La Roche [1979]</a:t>
            </a:r>
          </a:p>
          <a:p>
            <a:r>
              <a:rPr lang="en-US" dirty="0"/>
              <a:t>Case 6/72, </a:t>
            </a:r>
            <a:r>
              <a:rPr lang="en-US" b="1" i="1" dirty="0"/>
              <a:t>Continental Can v Commission [1973]</a:t>
            </a:r>
          </a:p>
          <a:p>
            <a:r>
              <a:rPr lang="en-US" dirty="0"/>
              <a:t>Case 322/81, </a:t>
            </a:r>
            <a:r>
              <a:rPr lang="en-US" b="1" i="1" dirty="0"/>
              <a:t>Michelin v Commission [1983]</a:t>
            </a:r>
          </a:p>
          <a:p>
            <a:r>
              <a:rPr lang="en-US" dirty="0"/>
              <a:t>Case 6 and 7/73, </a:t>
            </a:r>
            <a:r>
              <a:rPr lang="en-US" b="1" i="1" dirty="0"/>
              <a:t>Commercial Solvents [1974]</a:t>
            </a:r>
          </a:p>
          <a:p>
            <a:r>
              <a:rPr lang="en-US" dirty="0"/>
              <a:t>Case T-201/04, </a:t>
            </a:r>
            <a:r>
              <a:rPr lang="en-US" b="1" i="1" dirty="0"/>
              <a:t>Microsoft v Commission [2007]</a:t>
            </a:r>
          </a:p>
          <a:p>
            <a:r>
              <a:rPr lang="en-US" dirty="0"/>
              <a:t>Case C-62/86, </a:t>
            </a:r>
            <a:r>
              <a:rPr lang="en-US" b="1" i="1" dirty="0"/>
              <a:t>AKZO v Commission [1991]</a:t>
            </a:r>
            <a:endParaRPr lang="en-GB" dirty="0"/>
          </a:p>
        </p:txBody>
      </p:sp>
      <p:pic>
        <p:nvPicPr>
          <p:cNvPr id="5" name="Audio 4">
            <a:hlinkClick r:id="" action="ppaction://media"/>
            <a:extLst>
              <a:ext uri="{FF2B5EF4-FFF2-40B4-BE49-F238E27FC236}">
                <a16:creationId xmlns:a16="http://schemas.microsoft.com/office/drawing/2014/main" id="{DC8306F9-5577-448F-9B2F-28CA10DCB5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39783658"/>
      </p:ext>
    </p:extLst>
  </p:cSld>
  <p:clrMapOvr>
    <a:masterClrMapping/>
  </p:clrMapOvr>
  <mc:AlternateContent xmlns:mc="http://schemas.openxmlformats.org/markup-compatibility/2006">
    <mc:Choice xmlns:p14="http://schemas.microsoft.com/office/powerpoint/2010/main" Requires="p14">
      <p:transition spd="slow" p14:dur="2000" advTm="22641"/>
    </mc:Choice>
    <mc:Fallback>
      <p:transition spd="slow" advTm="22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40E9-AFCB-4EEC-9B7C-BEC2AF8582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FDC1F1-723A-4C1A-BA4C-8559BF3200F0}"/>
              </a:ext>
            </a:extLst>
          </p:cNvPr>
          <p:cNvSpPr>
            <a:spLocks noGrp="1"/>
          </p:cNvSpPr>
          <p:nvPr>
            <p:ph idx="1"/>
          </p:nvPr>
        </p:nvSpPr>
        <p:spPr/>
        <p:txBody>
          <a:bodyPr/>
          <a:lstStyle/>
          <a:p>
            <a:r>
              <a:rPr lang="en-US" dirty="0"/>
              <a:t>Case C-333/94P, </a:t>
            </a:r>
            <a:r>
              <a:rPr lang="en-US" b="1" i="1" dirty="0"/>
              <a:t>Tetra Pak [1996]</a:t>
            </a:r>
          </a:p>
          <a:p>
            <a:r>
              <a:rPr lang="en-US" dirty="0"/>
              <a:t>Case C-52/09, </a:t>
            </a:r>
            <a:r>
              <a:rPr lang="en-US" b="1" i="1" dirty="0" err="1"/>
              <a:t>Teliasonera</a:t>
            </a:r>
            <a:r>
              <a:rPr lang="en-US" b="1" i="1" dirty="0"/>
              <a:t> [2011]</a:t>
            </a:r>
          </a:p>
          <a:p>
            <a:r>
              <a:rPr lang="en-US" dirty="0"/>
              <a:t>Case T-286/09, </a:t>
            </a:r>
            <a:r>
              <a:rPr lang="en-US" b="1" i="1" dirty="0"/>
              <a:t>Intel [2014]</a:t>
            </a:r>
          </a:p>
          <a:p>
            <a:r>
              <a:rPr lang="en-US" dirty="0"/>
              <a:t>Case C-23/14, </a:t>
            </a:r>
            <a:r>
              <a:rPr lang="en-US" b="1" i="1" dirty="0"/>
              <a:t>Post </a:t>
            </a:r>
            <a:r>
              <a:rPr lang="en-US" b="1" i="1" dirty="0" err="1"/>
              <a:t>Danmark</a:t>
            </a:r>
            <a:r>
              <a:rPr lang="en-US" b="1" i="1" dirty="0"/>
              <a:t> A/S [2015]</a:t>
            </a:r>
            <a:endParaRPr lang="en-GB" dirty="0"/>
          </a:p>
        </p:txBody>
      </p:sp>
    </p:spTree>
    <p:extLst>
      <p:ext uri="{BB962C8B-B14F-4D97-AF65-F5344CB8AC3E}">
        <p14:creationId xmlns:p14="http://schemas.microsoft.com/office/powerpoint/2010/main" val="3413901451"/>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2.xml><?xml version="1.0" encoding="utf-8"?>
<ds:datastoreItem xmlns:ds="http://schemas.openxmlformats.org/officeDocument/2006/customXml" ds:itemID="{9DFCC198-DBFA-46B2-A241-8E3888E6367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{A07444E3-5EFA-4B43-9127-04573DF910E7}tf89080264_win32</Template>
  <TotalTime>553</TotalTime>
  <Words>6359</Words>
  <Application>Microsoft Office PowerPoint</Application>
  <PresentationFormat>Widescreen</PresentationFormat>
  <Paragraphs>273</Paragraphs>
  <Slides>38</Slides>
  <Notes>13</Notes>
  <HiddenSlides>0</HiddenSlides>
  <MMClips>37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Century Gothic</vt:lpstr>
      <vt:lpstr>Elephant</vt:lpstr>
      <vt:lpstr>Wingdings</vt:lpstr>
      <vt:lpstr>Brush</vt:lpstr>
      <vt:lpstr>Abuse of a Dominant position </vt:lpstr>
      <vt:lpstr>Introduction </vt:lpstr>
      <vt:lpstr>Continued </vt:lpstr>
      <vt:lpstr>Dominance and abuse </vt:lpstr>
      <vt:lpstr>Recent approach to competition in the context of Art 102</vt:lpstr>
      <vt:lpstr>What is dominance?</vt:lpstr>
      <vt:lpstr>The relevant market</vt:lpstr>
      <vt:lpstr>SSNIP test continued…</vt:lpstr>
      <vt:lpstr>PowerPoint Presentation</vt:lpstr>
      <vt:lpstr>PowerPoint Presentation</vt:lpstr>
      <vt:lpstr>Additional product market factors</vt:lpstr>
      <vt:lpstr>Spare parts can be classed as a separate product market.</vt:lpstr>
      <vt:lpstr>The relevant geographical market(RGM)</vt:lpstr>
      <vt:lpstr>The area where suppliers can sell their products</vt:lpstr>
      <vt:lpstr>Consumer access</vt:lpstr>
      <vt:lpstr>The relevant temporal market (RTM)</vt:lpstr>
      <vt:lpstr>The assessment of dominance</vt:lpstr>
      <vt:lpstr>Market share</vt:lpstr>
      <vt:lpstr>Barriers to entry</vt:lpstr>
      <vt:lpstr>Financial and technical resources</vt:lpstr>
      <vt:lpstr>Vertical integration</vt:lpstr>
      <vt:lpstr>United Brands</vt:lpstr>
      <vt:lpstr>Abusive conduct</vt:lpstr>
      <vt:lpstr>Unfair trading conditions</vt:lpstr>
      <vt:lpstr>Tying/bundling</vt:lpstr>
      <vt:lpstr>Microsoft v Commission [2007]</vt:lpstr>
      <vt:lpstr>PowerPoint Presentation</vt:lpstr>
      <vt:lpstr>Discriminatory pricing</vt:lpstr>
      <vt:lpstr>Predatory pricing</vt:lpstr>
      <vt:lpstr>AKZO Chemie BV v Commission [1991]</vt:lpstr>
      <vt:lpstr>Margin Squeezing </vt:lpstr>
      <vt:lpstr>Case C-280/08, Deutsche Telekom [2010]</vt:lpstr>
      <vt:lpstr>Refusal to supply</vt:lpstr>
      <vt:lpstr>PowerPoint Presentation</vt:lpstr>
      <vt:lpstr>PowerPoint Presentation</vt:lpstr>
      <vt:lpstr>Summary</vt:lpstr>
      <vt:lpstr>Key cases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Abuse of Dominant position </dc:title>
  <dc:creator>Zita Draper (2107156)</dc:creator>
  <cp:lastModifiedBy>Zita Draper (2107156)</cp:lastModifiedBy>
  <cp:revision>6</cp:revision>
  <dcterms:created xsi:type="dcterms:W3CDTF">2022-03-25T14:49:44Z</dcterms:created>
  <dcterms:modified xsi:type="dcterms:W3CDTF">2022-03-27T20:48:18Z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