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4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7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80" d="100"/>
          <a:sy n="80" d="100"/>
        </p:scale>
        <p:origin x="-1022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1E72B-542F-47D7-B2E6-9AA261B29783}" type="datetimeFigureOut">
              <a:rPr lang="en-GB" smtClean="0"/>
              <a:pPr/>
              <a:t>13/11/2017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4250B-08F9-4655-BED8-1128E32276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1E72B-542F-47D7-B2E6-9AA261B29783}" type="datetimeFigureOut">
              <a:rPr lang="en-GB" smtClean="0"/>
              <a:pPr/>
              <a:t>13/11/2017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4250B-08F9-4655-BED8-1128E32276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1E72B-542F-47D7-B2E6-9AA261B29783}" type="datetimeFigureOut">
              <a:rPr lang="en-GB" smtClean="0"/>
              <a:pPr/>
              <a:t>13/11/2017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4250B-08F9-4655-BED8-1128E32276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1E72B-542F-47D7-B2E6-9AA261B29783}" type="datetimeFigureOut">
              <a:rPr lang="en-GB" smtClean="0"/>
              <a:pPr/>
              <a:t>13/11/2017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4250B-08F9-4655-BED8-1128E32276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1E72B-542F-47D7-B2E6-9AA261B29783}" type="datetimeFigureOut">
              <a:rPr lang="en-GB" smtClean="0"/>
              <a:pPr/>
              <a:t>13/11/2017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4250B-08F9-4655-BED8-1128E32276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1E72B-542F-47D7-B2E6-9AA261B29783}" type="datetimeFigureOut">
              <a:rPr lang="en-GB" smtClean="0"/>
              <a:pPr/>
              <a:t>13/11/2017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4250B-08F9-4655-BED8-1128E32276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1E72B-542F-47D7-B2E6-9AA261B29783}" type="datetimeFigureOut">
              <a:rPr lang="en-GB" smtClean="0"/>
              <a:pPr/>
              <a:t>13/11/2017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4250B-08F9-4655-BED8-1128E32276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1E72B-542F-47D7-B2E6-9AA261B29783}" type="datetimeFigureOut">
              <a:rPr lang="en-GB" smtClean="0"/>
              <a:pPr/>
              <a:t>13/11/2017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4250B-08F9-4655-BED8-1128E32276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1E72B-542F-47D7-B2E6-9AA261B29783}" type="datetimeFigureOut">
              <a:rPr lang="en-GB" smtClean="0"/>
              <a:pPr/>
              <a:t>13/11/2017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4250B-08F9-4655-BED8-1128E32276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1E72B-542F-47D7-B2E6-9AA261B29783}" type="datetimeFigureOut">
              <a:rPr lang="en-GB" smtClean="0"/>
              <a:pPr/>
              <a:t>13/11/2017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4250B-08F9-4655-BED8-1128E32276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A1E72B-542F-47D7-B2E6-9AA261B29783}" type="datetimeFigureOut">
              <a:rPr lang="en-GB" smtClean="0"/>
              <a:pPr/>
              <a:t>13/11/2017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B4250B-08F9-4655-BED8-1128E32276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A1E72B-542F-47D7-B2E6-9AA261B29783}" type="datetimeFigureOut">
              <a:rPr lang="en-GB" smtClean="0"/>
              <a:pPr/>
              <a:t>13/11/2017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B4250B-08F9-4655-BED8-1128E322769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Contract Practice and Procedures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Building contractsDefining responsibilities, allocating  risk and calculating damages 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628800"/>
            <a:ext cx="6984775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What this unit is about• Why a building contract is needed, and  who signs it• The types of Standard forms of building  co...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60648"/>
            <a:ext cx="8280920" cy="6264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Why do we need building contracts?• Building works are expensive  – There is a lot of money at stake• Building works are c...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60648"/>
            <a:ext cx="7632847" cy="6264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The contract basics• Building contracts are the same as all  other contracts  – party A promises to do x if party B    pro...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88640"/>
            <a:ext cx="7992887" cy="6408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What makes building contracts special?• When you buy an existing product you can  satisfy yourself that it is worth the as...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8208911" cy="6192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Types of contract• A verbal agreement is a binding  contract, but fraught with perils  – What was agreed?  – Who agreed it...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8280919" cy="63367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Joint Contracts Tribunal• JCT established in 1931 to draw up agreed  forms of contract for the construction  industry• Mem...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88640"/>
            <a:ext cx="8820471" cy="6408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First principles: the parties to the contract• The contract exists between two parties  – The employer (the person who wil...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60648"/>
            <a:ext cx="8352927" cy="6264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First principles: the fundamental purpose of the contract• Risk management  – The contractor runs a risk that he will not ...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32656"/>
            <a:ext cx="8532439" cy="6192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Types of JCT contract• There are a great number of JCT forms of  contract, suitable for different values of  building proj...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60648"/>
            <a:ext cx="8352927" cy="63367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JCT 2011 suite of Building Contracts1.  Standard Building Contract2.  Intermediate Building Contract3.  Minor Works Buildi...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88640"/>
            <a:ext cx="8064895" cy="6264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Standard Building Contract (SBC)• This is the base form of contract used  for large, conventional building projects  where...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88640"/>
            <a:ext cx="8352927" cy="64807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Intermediate and Minor Works contracts• These two categories cover projects in  descending scale.• The demarcation between...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60648"/>
            <a:ext cx="8208911" cy="6192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Management Building Contract• Used for large, expensive projects• The Contractor is appointed as a member of  the professi...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32656"/>
            <a:ext cx="8136903" cy="6192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Homeowner Contracts• The HO (Home owner) contracts are for use  in small scale domestic construction• HO/B: Building Contr...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60648"/>
            <a:ext cx="8280919" cy="6120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Contract documents• The formal contract is only one of the so  called “contract documents”• The others may comprise:  – Co...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332656"/>
            <a:ext cx="8280919" cy="6192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When is the contract used• If all goes according to plan, the signed  contract documents will remain locked in a  safe and...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60648"/>
            <a:ext cx="8352927" cy="63367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3658418"/>
          </a:xfrm>
        </p:spPr>
        <p:txBody>
          <a:bodyPr>
            <a:normAutofit/>
          </a:bodyPr>
          <a:lstStyle/>
          <a:p>
            <a:r>
              <a:rPr lang="en-GB" sz="6600" b="1" dirty="0" smtClean="0">
                <a:solidFill>
                  <a:srgbClr val="7030A0"/>
                </a:solidFill>
              </a:rPr>
              <a:t>Nec-3 An Introduction</a:t>
            </a:r>
            <a:endParaRPr lang="en-GB" sz="66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Introduction&#10;• The rudiments of NEC&#10;• New (No, really quite mature)&#10;• Engineering (No, anything really)&#10;• Contract (No, a ...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889248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Brief History of NEC&#10;1985 ICE review alternative contract strategies&#10;1986 ICE commissioned new style of contract&#10;1991 Fi...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NEC Amendments April 2013&#10;http://www.neccontract.com/&#10; 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60648"/>
            <a:ext cx="8460432" cy="6192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Why the NEC?&#10;• Constructing the Team - Sir Michael Latham&#10;1994&#10;• Rethinking Construction – Sir John Egan&#10;1998&#10;• Achieving ..."/>
          <p:cNvPicPr>
            <a:picLocks noGrp="1"/>
          </p:cNvPicPr>
          <p:nvPr>
            <p:ph idx="1"/>
          </p:nvPr>
        </p:nvPicPr>
        <p:blipFill>
          <a:blip r:embed="rId2" cstate="print"/>
          <a:srcRect r="8608" b="4755"/>
          <a:stretch>
            <a:fillRect/>
          </a:stretch>
        </p:blipFill>
        <p:spPr bwMode="auto">
          <a:xfrm>
            <a:off x="0" y="0"/>
            <a:ext cx="8572528" cy="6429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Basic Characteristics of NEC&#10;• Contractor lead&#10;• Mutual trust and co-operation (edition 2 onwards)&#10;• Good management encou..."/>
          <p:cNvPicPr>
            <a:picLocks noGrp="1"/>
          </p:cNvPicPr>
          <p:nvPr>
            <p:ph idx="1"/>
          </p:nvPr>
        </p:nvPicPr>
        <p:blipFill>
          <a:blip r:embed="rId2" cstate="print"/>
          <a:srcRect r="7843" b="7883"/>
          <a:stretch>
            <a:fillRect/>
          </a:stretch>
        </p:blipFill>
        <p:spPr bwMode="auto">
          <a:xfrm>
            <a:off x="0" y="0"/>
            <a:ext cx="8715404" cy="6429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Basic Characteristics of NEC&#10;• Modular approach&#10;• Interlocking contracts e.g. Subcontract, PSC, Adjudicator&#10;• Logical cont..."/>
          <p:cNvPicPr>
            <a:picLocks noGrp="1"/>
          </p:cNvPicPr>
          <p:nvPr>
            <p:ph idx="1"/>
          </p:nvPr>
        </p:nvPicPr>
        <p:blipFill>
          <a:blip r:embed="rId2" cstate="print"/>
          <a:srcRect l="1402" r="8149" b="9376"/>
          <a:stretch>
            <a:fillRect/>
          </a:stretch>
        </p:blipFill>
        <p:spPr bwMode="auto">
          <a:xfrm>
            <a:off x="0" y="0"/>
            <a:ext cx="8786842" cy="6286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Using the NEC&#10;• Works well where used properly&#10;• Allows great flexibility in public and private&#10;sectors&#10;• Easy to apportio..."/>
          <p:cNvPicPr>
            <a:picLocks noGrp="1"/>
          </p:cNvPicPr>
          <p:nvPr>
            <p:ph idx="1"/>
          </p:nvPr>
        </p:nvPicPr>
        <p:blipFill>
          <a:blip r:embed="rId2" cstate="print"/>
          <a:srcRect t="11410" r="11699" b="5669"/>
          <a:stretch>
            <a:fillRect/>
          </a:stretch>
        </p:blipFill>
        <p:spPr bwMode="auto">
          <a:xfrm>
            <a:off x="0" y="0"/>
            <a:ext cx="889248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The Present Family of NEC Contracts&#10;• NEC3 April 2013 Edition complete family&#10;of contracts (39 documents including guidanc..."/>
          <p:cNvPicPr>
            <a:picLocks noGrp="1"/>
          </p:cNvPicPr>
          <p:nvPr>
            <p:ph idx="1"/>
          </p:nvPr>
        </p:nvPicPr>
        <p:blipFill>
          <a:blip r:embed="rId2" cstate="print"/>
          <a:srcRect t="12203" r="7386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typical project using NEC Contracts&#10;Client&#10;Project Manager&#10;PSC or PSSC&#10;Consultant Supervisor&#10;PSC or PSSC&#10;Contractor&#10;ECC ..."/>
          <p:cNvPicPr>
            <a:picLocks noGrp="1"/>
          </p:cNvPicPr>
          <p:nvPr>
            <p:ph idx="1"/>
          </p:nvPr>
        </p:nvPicPr>
        <p:blipFill>
          <a:blip r:embed="rId2" cstate="print"/>
          <a:srcRect t="12203" r="3364" b="5534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5400" b="1" dirty="0">
                <a:solidFill>
                  <a:srgbClr val="7030A0"/>
                </a:solidFill>
              </a:rPr>
              <a:t>NEC-3</a:t>
            </a:r>
          </a:p>
          <a:p>
            <a:pPr>
              <a:buNone/>
            </a:pPr>
            <a:r>
              <a:rPr lang="en-GB" sz="5400" b="1" dirty="0">
                <a:solidFill>
                  <a:srgbClr val="7030A0"/>
                </a:solidFill>
              </a:rPr>
              <a:t>Main and Secondary Options and Alternatives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Introduction&#10;• Strategy for choosing the correct contract&#10;• 6 Main Options&#10;• Secondary Option Clauses (X, Y &amp; W)&#10;www.Quigg..."/>
          <p:cNvPicPr>
            <a:picLocks noGrp="1"/>
          </p:cNvPicPr>
          <p:nvPr>
            <p:ph idx="1"/>
          </p:nvPr>
        </p:nvPicPr>
        <p:blipFill>
          <a:blip r:embed="rId2" cstate="print"/>
          <a:srcRect t="11410" r="14080" b="5818"/>
          <a:stretch>
            <a:fillRect/>
          </a:stretch>
        </p:blipFill>
        <p:spPr bwMode="auto">
          <a:xfrm>
            <a:off x="0" y="0"/>
            <a:ext cx="8820472" cy="6669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Contract Strategy&#10;• ECC main option is based on completeness of the&#10;Works Information&#10;• Example Scenarios&#10;• Employer has f..."/>
          <p:cNvPicPr>
            <a:picLocks noGrp="1"/>
          </p:cNvPicPr>
          <p:nvPr>
            <p:ph idx="1"/>
          </p:nvPr>
        </p:nvPicPr>
        <p:blipFill>
          <a:blip r:embed="rId2" cstate="print"/>
          <a:srcRect t="10935" r="6817" b="5504"/>
          <a:stretch>
            <a:fillRect/>
          </a:stretch>
        </p:blipFill>
        <p:spPr bwMode="auto">
          <a:xfrm>
            <a:off x="0" y="0"/>
            <a:ext cx="8676456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Main Option Concepts&#10;• Activity Schedule&#10;• Bill of Quantities&#10;• Cost Reimbursement&#10;• Target Cost&#10;www.QuiggGolden.com&#10; "/>
          <p:cNvPicPr>
            <a:picLocks noGrp="1"/>
          </p:cNvPicPr>
          <p:nvPr>
            <p:ph idx="1"/>
          </p:nvPr>
        </p:nvPicPr>
        <p:blipFill>
          <a:blip r:embed="rId2" cstate="print"/>
          <a:srcRect r="14556" b="5811"/>
          <a:stretch>
            <a:fillRect/>
          </a:stretch>
        </p:blipFill>
        <p:spPr bwMode="auto">
          <a:xfrm>
            <a:off x="0" y="0"/>
            <a:ext cx="8964487" cy="6597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Balance of risk&#10;Contract Type Main&#10;Options&#10;Balance of risk&#10;Employer Contractor&#10;Priced&#10;A&#10;B&#10;Target&#10;C&#10;D&#10;Cost reimbursable E&#10;M..."/>
          <p:cNvPicPr>
            <a:picLocks noGrp="1"/>
          </p:cNvPicPr>
          <p:nvPr>
            <p:ph idx="1"/>
          </p:nvPr>
        </p:nvPicPr>
        <p:blipFill>
          <a:blip r:embed="rId2" cstate="print"/>
          <a:srcRect t="24564" r="685" b="5547"/>
          <a:stretch>
            <a:fillRect/>
          </a:stretch>
        </p:blipFill>
        <p:spPr bwMode="auto">
          <a:xfrm>
            <a:off x="0" y="1124744"/>
            <a:ext cx="9144000" cy="5733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827584" y="548680"/>
            <a:ext cx="83164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 smtClean="0">
                <a:solidFill>
                  <a:srgbClr val="FF0000"/>
                </a:solidFill>
              </a:rPr>
              <a:t>BALANCE OF RISK</a:t>
            </a:r>
            <a:endParaRPr lang="en-GB" sz="5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Main Options – A (1)&#10;• Option A – Priced contract with activity schedule&#10;• Fixed Price Lump Sum contract&#10;• Activity Schedu..."/>
          <p:cNvPicPr>
            <a:picLocks noGrp="1"/>
          </p:cNvPicPr>
          <p:nvPr>
            <p:ph idx="1"/>
          </p:nvPr>
        </p:nvPicPr>
        <p:blipFill>
          <a:blip r:embed="rId2" cstate="print"/>
          <a:srcRect t="10618" r="12413" b="6294"/>
          <a:stretch>
            <a:fillRect/>
          </a:stretch>
        </p:blipFill>
        <p:spPr bwMode="auto">
          <a:xfrm>
            <a:off x="0" y="0"/>
            <a:ext cx="9144000" cy="65973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Main Options – A (2)&#10;• Risk and Reward with Contractor&#10;• Ideally suited to contractor’s design but can be used&#10;for Employe..."/>
          <p:cNvPicPr>
            <a:picLocks noGrp="1"/>
          </p:cNvPicPr>
          <p:nvPr>
            <p:ph idx="1"/>
          </p:nvPr>
        </p:nvPicPr>
        <p:blipFill>
          <a:blip r:embed="rId2" cstate="print"/>
          <a:srcRect t="10460" r="8980" b="6156"/>
          <a:stretch>
            <a:fillRect/>
          </a:stretch>
        </p:blipFill>
        <p:spPr bwMode="auto">
          <a:xfrm>
            <a:off x="0" y="0"/>
            <a:ext cx="8964488" cy="6669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Main Options – B&#10;• Option B – Priced contract with bill of quantities&#10;• Re-measurement contract&#10;• Bill of Quantities&#10;• Pri..."/>
          <p:cNvPicPr>
            <a:picLocks noGrp="1"/>
          </p:cNvPicPr>
          <p:nvPr>
            <p:ph idx="1"/>
          </p:nvPr>
        </p:nvPicPr>
        <p:blipFill>
          <a:blip r:embed="rId2" cstate="print"/>
          <a:srcRect t="11886" r="10032"/>
          <a:stretch>
            <a:fillRect/>
          </a:stretch>
        </p:blipFill>
        <p:spPr bwMode="auto">
          <a:xfrm>
            <a:off x="0" y="0"/>
            <a:ext cx="8892480" cy="6525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Main Options – C (1)&#10;• Option C – Target contract with activity schedule&#10;• Target contract based on lump sum&#10;• Allows Empl..."/>
          <p:cNvPicPr>
            <a:picLocks noGrp="1"/>
          </p:cNvPicPr>
          <p:nvPr>
            <p:ph idx="1"/>
          </p:nvPr>
        </p:nvPicPr>
        <p:blipFill>
          <a:blip r:embed="rId2" cstate="print"/>
          <a:srcRect t="11252" r="7252" b="5388"/>
          <a:stretch>
            <a:fillRect/>
          </a:stretch>
        </p:blipFill>
        <p:spPr bwMode="auto">
          <a:xfrm>
            <a:off x="0" y="0"/>
            <a:ext cx="889248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Main Options – C (2)&#10;• Risk split - Contractor:&#10;• Fixed margin&#10;• Pain/gain&#10;• Risk split – Employer:&#10;• Payment burden&#10;• Pai..."/>
          <p:cNvPicPr>
            <a:picLocks noGrp="1"/>
          </p:cNvPicPr>
          <p:nvPr>
            <p:ph idx="1"/>
          </p:nvPr>
        </p:nvPicPr>
        <p:blipFill>
          <a:blip r:embed="rId2" cstate="print"/>
          <a:srcRect t="10935" r="15609" b="6339"/>
          <a:stretch>
            <a:fillRect/>
          </a:stretch>
        </p:blipFill>
        <p:spPr bwMode="auto">
          <a:xfrm>
            <a:off x="0" y="0"/>
            <a:ext cx="8964488" cy="65973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Main Options – D&#10;• Option D – Target contract with bill of quantities&#10;• Target contract bill of quantities based&#10;• Similar..."/>
          <p:cNvPicPr>
            <a:picLocks noGrp="1"/>
          </p:cNvPicPr>
          <p:nvPr>
            <p:ph idx="1"/>
          </p:nvPr>
        </p:nvPicPr>
        <p:blipFill>
          <a:blip r:embed="rId2" cstate="print"/>
          <a:srcRect t="11886" r="9199" b="6137"/>
          <a:stretch>
            <a:fillRect/>
          </a:stretch>
        </p:blipFill>
        <p:spPr bwMode="auto">
          <a:xfrm>
            <a:off x="0" y="0"/>
            <a:ext cx="8820472" cy="6597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Main Options – E&#10;• Option E – Cost reimbursable contract&#10;• Maximum flexibility in allocation of design&#10;responsibility&#10;• Co..."/>
          <p:cNvPicPr>
            <a:picLocks noGrp="1"/>
          </p:cNvPicPr>
          <p:nvPr>
            <p:ph idx="1"/>
          </p:nvPr>
        </p:nvPicPr>
        <p:blipFill>
          <a:blip r:embed="rId2" cstate="print"/>
          <a:srcRect t="11886" r="11580" b="6136"/>
          <a:stretch>
            <a:fillRect/>
          </a:stretch>
        </p:blipFill>
        <p:spPr bwMode="auto">
          <a:xfrm>
            <a:off x="0" y="0"/>
            <a:ext cx="8676456" cy="6453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Main Options – F&#10;• Option F – Management contract&#10;• Not suitable for allocation of the whole of the&#10;design responsibility ..."/>
          <p:cNvPicPr>
            <a:picLocks noGrp="1"/>
          </p:cNvPicPr>
          <p:nvPr>
            <p:ph idx="1"/>
          </p:nvPr>
        </p:nvPicPr>
        <p:blipFill>
          <a:blip r:embed="rId2" cstate="print"/>
          <a:srcRect t="12044" r="7058" b="5388"/>
          <a:stretch>
            <a:fillRect/>
          </a:stretch>
        </p:blipFill>
        <p:spPr bwMode="auto">
          <a:xfrm>
            <a:off x="0" y="0"/>
            <a:ext cx="8748464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Secondary Option Clauses&#10;• You must elect to include them; No automatic incorporation&#10;• X Clauses (15 in total in Main Con..."/>
          <p:cNvPicPr>
            <a:picLocks noGrp="1"/>
          </p:cNvPicPr>
          <p:nvPr>
            <p:ph idx="1"/>
          </p:nvPr>
        </p:nvPicPr>
        <p:blipFill>
          <a:blip r:embed="rId2" cstate="print"/>
          <a:srcRect t="11252" r="6817" b="5821"/>
          <a:stretch>
            <a:fillRect/>
          </a:stretch>
        </p:blipFill>
        <p:spPr bwMode="auto">
          <a:xfrm>
            <a:off x="0" y="0"/>
            <a:ext cx="8748464" cy="6597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FF0000"/>
                </a:solidFill>
              </a:rPr>
              <a:t>Secondary Options</a:t>
            </a:r>
            <a:endParaRPr lang="en-GB" b="1" dirty="0">
              <a:solidFill>
                <a:srgbClr val="FF0000"/>
              </a:solidFill>
            </a:endParaRPr>
          </a:p>
        </p:txBody>
      </p:sp>
      <p:pic>
        <p:nvPicPr>
          <p:cNvPr id="4" name="Content Placeholder 3" descr="Secondary Options&#10;• X1 price adjustment for inflation&#10;• X2 changes in the law&#10;• X3 multiple currencies&#10;• X4 parent company..."/>
          <p:cNvPicPr>
            <a:picLocks noGrp="1"/>
          </p:cNvPicPr>
          <p:nvPr>
            <p:ph idx="1"/>
          </p:nvPr>
        </p:nvPicPr>
        <p:blipFill>
          <a:blip r:embed="rId2" cstate="print"/>
          <a:srcRect t="23613" r="656" b="6011"/>
          <a:stretch>
            <a:fillRect/>
          </a:stretch>
        </p:blipFill>
        <p:spPr bwMode="auto">
          <a:xfrm>
            <a:off x="0" y="1268760"/>
            <a:ext cx="9143999" cy="53285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Key Options&#10;• W2 and Y(UK)2&#10;• X5 – Sectional completion&#10;• X7 – Delay Damages&#10;• X16 – Retention&#10;• X13 – Performance Bond&#10;ww..."/>
          <p:cNvPicPr>
            <a:picLocks noGrp="1"/>
          </p:cNvPicPr>
          <p:nvPr>
            <p:ph idx="1"/>
          </p:nvPr>
        </p:nvPicPr>
        <p:blipFill>
          <a:blip r:embed="rId2" cstate="print"/>
          <a:srcRect t="11410" r="13081" b="10259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Options using NEC3 ECC&#10;Priced Contract&#10;either&#10;A with AS&#10;or&#10;B with BoQ&#10;Target Contract&#10;either&#10;C with AS&#10;or&#10;D with BoQ&#10;Cost ...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332656"/>
            <a:ext cx="8496944" cy="6264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Engineering Construction Short Contract (ECSC)&#10;• For work that does not require all the procedures in&#10;the ECC&#10;• Single Con..."/>
          <p:cNvPicPr>
            <a:picLocks noGrp="1"/>
          </p:cNvPicPr>
          <p:nvPr>
            <p:ph idx="1"/>
          </p:nvPr>
        </p:nvPicPr>
        <p:blipFill>
          <a:blip r:embed="rId2" cstate="print"/>
          <a:srcRect t="12520" r="9079"/>
          <a:stretch>
            <a:fillRect/>
          </a:stretch>
        </p:blipFill>
        <p:spPr bwMode="auto">
          <a:xfrm>
            <a:off x="0" y="0"/>
            <a:ext cx="8964488" cy="6857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PSC &amp; PSSC&#10;• Used to appoint professionals (by Employer&#10;or Contractor)&#10;• Designers&#10;• Project Manager&#10;• Supervisor&#10;• Same O..."/>
          <p:cNvPicPr>
            <a:picLocks noGrp="1"/>
          </p:cNvPicPr>
          <p:nvPr>
            <p:ph idx="1"/>
          </p:nvPr>
        </p:nvPicPr>
        <p:blipFill>
          <a:blip r:embed="rId2" cstate="print"/>
          <a:srcRect t="11886" r="8919" b="5705"/>
          <a:stretch>
            <a:fillRect/>
          </a:stretch>
        </p:blipFill>
        <p:spPr bwMode="auto">
          <a:xfrm>
            <a:off x="0" y="0"/>
            <a:ext cx="896448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Professional Services Contract (PSC)&#10;• Main Option Clauses:&#10;• A – Priced Contract with Activity Schedule&#10;• C – Target Cont..."/>
          <p:cNvPicPr>
            <a:picLocks noGrp="1"/>
          </p:cNvPicPr>
          <p:nvPr>
            <p:ph idx="1"/>
          </p:nvPr>
        </p:nvPicPr>
        <p:blipFill>
          <a:blip r:embed="rId2" cstate="print"/>
          <a:srcRect t="12203" r="10329" b="5388"/>
          <a:stretch>
            <a:fillRect/>
          </a:stretch>
        </p:blipFill>
        <p:spPr bwMode="auto">
          <a:xfrm>
            <a:off x="0" y="0"/>
            <a:ext cx="8532440" cy="6525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FF0000"/>
                </a:solidFill>
              </a:rPr>
              <a:t>When to use?</a:t>
            </a:r>
            <a:endParaRPr lang="en-GB" b="1" dirty="0">
              <a:solidFill>
                <a:srgbClr val="FF0000"/>
              </a:solidFill>
            </a:endParaRPr>
          </a:p>
        </p:txBody>
      </p:sp>
      <p:pic>
        <p:nvPicPr>
          <p:cNvPr id="4" name="Content Placeholder 3" descr="When to use?&#10;‘a simpler approach to simpler&#10;commissions’&#10;• Choice between the PSSC &amp; PSC should be base&#10;purely on the leve..."/>
          <p:cNvPicPr>
            <a:picLocks noGrp="1"/>
          </p:cNvPicPr>
          <p:nvPr>
            <p:ph idx="1"/>
          </p:nvPr>
        </p:nvPicPr>
        <p:blipFill>
          <a:blip r:embed="rId2" cstate="print"/>
          <a:srcRect t="23613" r="2292"/>
          <a:stretch>
            <a:fillRect/>
          </a:stretch>
        </p:blipFill>
        <p:spPr bwMode="auto">
          <a:xfrm>
            <a:off x="0" y="1196752"/>
            <a:ext cx="9144000" cy="5661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PSSC –v– PSC&#10;PSSC does not include:&#10;• Main Option Clauses&#10;• Secondary Option Clauses&#10;• Sectional Completion&#10;PSSC does incl..."/>
          <p:cNvPicPr>
            <a:picLocks noGrp="1"/>
          </p:cNvPicPr>
          <p:nvPr>
            <p:ph idx="1"/>
          </p:nvPr>
        </p:nvPicPr>
        <p:blipFill>
          <a:blip r:embed="rId2" cstate="print"/>
          <a:srcRect t="11410" r="14319" b="5818"/>
          <a:stretch>
            <a:fillRect/>
          </a:stretch>
        </p:blipFill>
        <p:spPr bwMode="auto">
          <a:xfrm>
            <a:off x="0" y="0"/>
            <a:ext cx="860444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23</Words>
  <Application>Microsoft Office PowerPoint</Application>
  <PresentationFormat>On-screen Show (4:3)</PresentationFormat>
  <Paragraphs>7</Paragraphs>
  <Slides>50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size="51" baseType="lpstr">
      <vt:lpstr>Office Theme</vt:lpstr>
      <vt:lpstr>Contract Practice and Procedures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Nec-3 An Introduction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  <vt:lpstr>Slide 28</vt:lpstr>
      <vt:lpstr>Slide 29</vt:lpstr>
      <vt:lpstr>Slide 30</vt:lpstr>
      <vt:lpstr>Slide 31</vt:lpstr>
      <vt:lpstr>Slide 32</vt:lpstr>
      <vt:lpstr>Slide 33</vt:lpstr>
      <vt:lpstr>Slide 34</vt:lpstr>
      <vt:lpstr>Slide 35</vt:lpstr>
      <vt:lpstr>Slide 36</vt:lpstr>
      <vt:lpstr>Slide 37</vt:lpstr>
      <vt:lpstr>Slide 38</vt:lpstr>
      <vt:lpstr>Slide 39</vt:lpstr>
      <vt:lpstr>Slide 40</vt:lpstr>
      <vt:lpstr>Slide 41</vt:lpstr>
      <vt:lpstr>Slide 42</vt:lpstr>
      <vt:lpstr>Secondary Options</vt:lpstr>
      <vt:lpstr>Slide 44</vt:lpstr>
      <vt:lpstr>Slide 45</vt:lpstr>
      <vt:lpstr>Slide 46</vt:lpstr>
      <vt:lpstr>Slide 47</vt:lpstr>
      <vt:lpstr>Slide 48</vt:lpstr>
      <vt:lpstr>When to use?</vt:lpstr>
      <vt:lpstr>Slide 50</vt:lpstr>
    </vt:vector>
  </TitlesOfParts>
  <Company>Deftones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user</dc:creator>
  <cp:lastModifiedBy>Windows User</cp:lastModifiedBy>
  <cp:revision>34</cp:revision>
  <dcterms:created xsi:type="dcterms:W3CDTF">2016-10-13T07:39:18Z</dcterms:created>
  <dcterms:modified xsi:type="dcterms:W3CDTF">2017-11-13T10:55:28Z</dcterms:modified>
</cp:coreProperties>
</file>