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345" r:id="rId3"/>
    <p:sldId id="346" r:id="rId4"/>
    <p:sldId id="347" r:id="rId5"/>
    <p:sldId id="348" r:id="rId6"/>
    <p:sldId id="349" r:id="rId7"/>
  </p:sldIdLst>
  <p:sldSz cx="9144000" cy="6858000" type="screen4x3"/>
  <p:notesSz cx="7099300" cy="10234613"/>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2" autoAdjust="0"/>
    <p:restoredTop sz="94713" autoAdjust="0"/>
  </p:normalViewPr>
  <p:slideViewPr>
    <p:cSldViewPr>
      <p:cViewPr varScale="1">
        <p:scale>
          <a:sx n="106" d="100"/>
          <a:sy n="106" d="100"/>
        </p:scale>
        <p:origin x="1800"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01B9037-4ECB-4554-930F-4774CE00C045}"/>
              </a:ext>
            </a:extLst>
          </p:cNvPr>
          <p:cNvSpPr>
            <a:spLocks noGrp="1"/>
          </p:cNvSpPr>
          <p:nvPr>
            <p:ph type="hdr" sz="quarter"/>
          </p:nvPr>
        </p:nvSpPr>
        <p:spPr>
          <a:xfrm>
            <a:off x="0" y="0"/>
            <a:ext cx="3076575" cy="511175"/>
          </a:xfrm>
          <a:prstGeom prst="rect">
            <a:avLst/>
          </a:prstGeom>
        </p:spPr>
        <p:txBody>
          <a:bodyPr vert="horz" lIns="91440" tIns="45720" rIns="91440" bIns="45720" rtlCol="0"/>
          <a:lstStyle>
            <a:lvl1pPr algn="l">
              <a:defRPr sz="1200">
                <a:latin typeface="Arial" charset="0"/>
              </a:defRPr>
            </a:lvl1pPr>
          </a:lstStyle>
          <a:p>
            <a:pPr>
              <a:defRPr/>
            </a:pPr>
            <a:endParaRPr lang="en-US"/>
          </a:p>
        </p:txBody>
      </p:sp>
      <p:sp>
        <p:nvSpPr>
          <p:cNvPr id="3" name="Date Placeholder 2">
            <a:extLst>
              <a:ext uri="{FF2B5EF4-FFF2-40B4-BE49-F238E27FC236}">
                <a16:creationId xmlns:a16="http://schemas.microsoft.com/office/drawing/2014/main" id="{02A14FDE-F20A-4EB0-8D36-5F96582E1EE3}"/>
              </a:ext>
            </a:extLst>
          </p:cNvPr>
          <p:cNvSpPr>
            <a:spLocks noGrp="1"/>
          </p:cNvSpPr>
          <p:nvPr>
            <p:ph type="dt" idx="1"/>
          </p:nvPr>
        </p:nvSpPr>
        <p:spPr>
          <a:xfrm>
            <a:off x="4021138" y="0"/>
            <a:ext cx="3076575" cy="511175"/>
          </a:xfrm>
          <a:prstGeom prst="rect">
            <a:avLst/>
          </a:prstGeom>
        </p:spPr>
        <p:txBody>
          <a:bodyPr vert="horz" lIns="91440" tIns="45720" rIns="91440" bIns="45720" rtlCol="0"/>
          <a:lstStyle>
            <a:lvl1pPr algn="r">
              <a:defRPr sz="1200">
                <a:latin typeface="Arial" charset="0"/>
              </a:defRPr>
            </a:lvl1pPr>
          </a:lstStyle>
          <a:p>
            <a:pPr>
              <a:defRPr/>
            </a:pPr>
            <a:fld id="{DAA686BF-B4CF-436B-92BF-7249D1A4E0D4}" type="datetimeFigureOut">
              <a:rPr lang="en-US"/>
              <a:pPr>
                <a:defRPr/>
              </a:pPr>
              <a:t>2/8/2022</a:t>
            </a:fld>
            <a:endParaRPr lang="en-US"/>
          </a:p>
        </p:txBody>
      </p:sp>
      <p:sp>
        <p:nvSpPr>
          <p:cNvPr id="4" name="Slide Image Placeholder 3">
            <a:extLst>
              <a:ext uri="{FF2B5EF4-FFF2-40B4-BE49-F238E27FC236}">
                <a16:creationId xmlns:a16="http://schemas.microsoft.com/office/drawing/2014/main" id="{359420BA-7457-46C6-823A-81D161A71B43}"/>
              </a:ext>
            </a:extLst>
          </p:cNvPr>
          <p:cNvSpPr>
            <a:spLocks noGrp="1" noRot="1" noChangeAspect="1"/>
          </p:cNvSpPr>
          <p:nvPr>
            <p:ph type="sldImg" idx="2"/>
          </p:nvPr>
        </p:nvSpPr>
        <p:spPr>
          <a:xfrm>
            <a:off x="990600" y="768350"/>
            <a:ext cx="5118100" cy="3838575"/>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C08C6543-BC7B-421C-BB75-C02306B60AD1}"/>
              </a:ext>
            </a:extLst>
          </p:cNvPr>
          <p:cNvSpPr>
            <a:spLocks noGrp="1"/>
          </p:cNvSpPr>
          <p:nvPr>
            <p:ph type="body" sz="quarter" idx="3"/>
          </p:nvPr>
        </p:nvSpPr>
        <p:spPr>
          <a:xfrm>
            <a:off x="709613" y="4862513"/>
            <a:ext cx="5680075" cy="460375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D9FFB7C2-7011-4BEE-8082-353E491F8770}"/>
              </a:ext>
            </a:extLst>
          </p:cNvPr>
          <p:cNvSpPr>
            <a:spLocks noGrp="1"/>
          </p:cNvSpPr>
          <p:nvPr>
            <p:ph type="ftr" sz="quarter" idx="4"/>
          </p:nvPr>
        </p:nvSpPr>
        <p:spPr>
          <a:xfrm>
            <a:off x="0" y="9721850"/>
            <a:ext cx="3076575" cy="511175"/>
          </a:xfrm>
          <a:prstGeom prst="rect">
            <a:avLst/>
          </a:prstGeom>
        </p:spPr>
        <p:txBody>
          <a:bodyPr vert="horz" lIns="91440" tIns="45720" rIns="91440" bIns="45720" rtlCol="0" anchor="b"/>
          <a:lstStyle>
            <a:lvl1pPr algn="l">
              <a:defRPr sz="1200">
                <a:latin typeface="Arial" charset="0"/>
              </a:defRPr>
            </a:lvl1pPr>
          </a:lstStyle>
          <a:p>
            <a:pPr>
              <a:defRPr/>
            </a:pPr>
            <a:endParaRPr lang="en-US"/>
          </a:p>
        </p:txBody>
      </p:sp>
      <p:sp>
        <p:nvSpPr>
          <p:cNvPr id="7" name="Slide Number Placeholder 6">
            <a:extLst>
              <a:ext uri="{FF2B5EF4-FFF2-40B4-BE49-F238E27FC236}">
                <a16:creationId xmlns:a16="http://schemas.microsoft.com/office/drawing/2014/main" id="{EFA7BAE5-C966-4EC3-9A66-CF353E96ACEA}"/>
              </a:ext>
            </a:extLst>
          </p:cNvPr>
          <p:cNvSpPr>
            <a:spLocks noGrp="1"/>
          </p:cNvSpPr>
          <p:nvPr>
            <p:ph type="sldNum" sz="quarter" idx="5"/>
          </p:nvPr>
        </p:nvSpPr>
        <p:spPr>
          <a:xfrm>
            <a:off x="4021138" y="9721850"/>
            <a:ext cx="3076575" cy="511175"/>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F5E86AEA-663F-4D9B-8F24-DF7037AF58AA}"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B8906773-B908-453F-B40F-F2692871F631}"/>
              </a:ext>
            </a:extLst>
          </p:cNvPr>
          <p:cNvSpPr>
            <a:spLocks noGrp="1"/>
          </p:cNvSpPr>
          <p:nvPr>
            <p:ph type="dt" sz="half" idx="10"/>
          </p:nvPr>
        </p:nvSpPr>
        <p:spPr/>
        <p:txBody>
          <a:bodyPr/>
          <a:lstStyle>
            <a:lvl1pPr>
              <a:defRPr/>
            </a:lvl1pPr>
          </a:lstStyle>
          <a:p>
            <a:pPr>
              <a:defRPr/>
            </a:pPr>
            <a:fld id="{439D481B-F642-41CD-BE04-BE17FAAB525E}" type="datetimeFigureOut">
              <a:rPr lang="en-US"/>
              <a:pPr>
                <a:defRPr/>
              </a:pPr>
              <a:t>2/8/2022</a:t>
            </a:fld>
            <a:endParaRPr lang="en-US"/>
          </a:p>
        </p:txBody>
      </p:sp>
      <p:sp>
        <p:nvSpPr>
          <p:cNvPr id="5" name="Footer Placeholder 4">
            <a:extLst>
              <a:ext uri="{FF2B5EF4-FFF2-40B4-BE49-F238E27FC236}">
                <a16:creationId xmlns:a16="http://schemas.microsoft.com/office/drawing/2014/main" id="{838F2327-3DD9-4357-9CB5-B082ABFA898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7F46076-2506-43B6-9B01-1879EF27AAAA}"/>
              </a:ext>
            </a:extLst>
          </p:cNvPr>
          <p:cNvSpPr>
            <a:spLocks noGrp="1"/>
          </p:cNvSpPr>
          <p:nvPr>
            <p:ph type="sldNum" sz="quarter" idx="12"/>
          </p:nvPr>
        </p:nvSpPr>
        <p:spPr/>
        <p:txBody>
          <a:bodyPr/>
          <a:lstStyle>
            <a:lvl1pPr>
              <a:defRPr/>
            </a:lvl1pPr>
          </a:lstStyle>
          <a:p>
            <a:fld id="{806FBC29-C210-46B7-BF5B-D1530601EAC6}" type="slidenum">
              <a:rPr lang="en-US" altLang="en-US"/>
              <a:pPr/>
              <a:t>‹#›</a:t>
            </a:fld>
            <a:endParaRPr lang="en-US" altLang="en-US"/>
          </a:p>
        </p:txBody>
      </p:sp>
    </p:spTree>
    <p:extLst>
      <p:ext uri="{BB962C8B-B14F-4D97-AF65-F5344CB8AC3E}">
        <p14:creationId xmlns:p14="http://schemas.microsoft.com/office/powerpoint/2010/main" val="2454464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F66DF7-5896-4163-8F8A-2F5B03DA5B65}"/>
              </a:ext>
            </a:extLst>
          </p:cNvPr>
          <p:cNvSpPr>
            <a:spLocks noGrp="1"/>
          </p:cNvSpPr>
          <p:nvPr>
            <p:ph type="dt" sz="half" idx="10"/>
          </p:nvPr>
        </p:nvSpPr>
        <p:spPr/>
        <p:txBody>
          <a:bodyPr/>
          <a:lstStyle>
            <a:lvl1pPr>
              <a:defRPr/>
            </a:lvl1pPr>
          </a:lstStyle>
          <a:p>
            <a:pPr>
              <a:defRPr/>
            </a:pPr>
            <a:fld id="{F232A024-52AF-47DD-B9DA-2668469A4C93}" type="datetimeFigureOut">
              <a:rPr lang="en-US"/>
              <a:pPr>
                <a:defRPr/>
              </a:pPr>
              <a:t>2/8/2022</a:t>
            </a:fld>
            <a:endParaRPr lang="en-US"/>
          </a:p>
        </p:txBody>
      </p:sp>
      <p:sp>
        <p:nvSpPr>
          <p:cNvPr id="5" name="Footer Placeholder 4">
            <a:extLst>
              <a:ext uri="{FF2B5EF4-FFF2-40B4-BE49-F238E27FC236}">
                <a16:creationId xmlns:a16="http://schemas.microsoft.com/office/drawing/2014/main" id="{E1D85D0C-FDA2-4A17-9ED6-77DCE544BE6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A2D11DF-F9AA-4081-B115-676057D48816}"/>
              </a:ext>
            </a:extLst>
          </p:cNvPr>
          <p:cNvSpPr>
            <a:spLocks noGrp="1"/>
          </p:cNvSpPr>
          <p:nvPr>
            <p:ph type="sldNum" sz="quarter" idx="12"/>
          </p:nvPr>
        </p:nvSpPr>
        <p:spPr/>
        <p:txBody>
          <a:bodyPr/>
          <a:lstStyle>
            <a:lvl1pPr>
              <a:defRPr/>
            </a:lvl1pPr>
          </a:lstStyle>
          <a:p>
            <a:fld id="{645BD57E-CB32-469E-A576-21F6B52B0A3A}" type="slidenum">
              <a:rPr lang="en-US" altLang="en-US"/>
              <a:pPr/>
              <a:t>‹#›</a:t>
            </a:fld>
            <a:endParaRPr lang="en-US" altLang="en-US"/>
          </a:p>
        </p:txBody>
      </p:sp>
    </p:spTree>
    <p:extLst>
      <p:ext uri="{BB962C8B-B14F-4D97-AF65-F5344CB8AC3E}">
        <p14:creationId xmlns:p14="http://schemas.microsoft.com/office/powerpoint/2010/main" val="3670146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F0271C-6683-425E-AD2F-CC04F6A11797}"/>
              </a:ext>
            </a:extLst>
          </p:cNvPr>
          <p:cNvSpPr>
            <a:spLocks noGrp="1"/>
          </p:cNvSpPr>
          <p:nvPr>
            <p:ph type="dt" sz="half" idx="10"/>
          </p:nvPr>
        </p:nvSpPr>
        <p:spPr/>
        <p:txBody>
          <a:bodyPr/>
          <a:lstStyle>
            <a:lvl1pPr>
              <a:defRPr/>
            </a:lvl1pPr>
          </a:lstStyle>
          <a:p>
            <a:pPr>
              <a:defRPr/>
            </a:pPr>
            <a:fld id="{76D155F0-4E9A-4579-BB6B-F240996F1630}" type="datetimeFigureOut">
              <a:rPr lang="en-US"/>
              <a:pPr>
                <a:defRPr/>
              </a:pPr>
              <a:t>2/8/2022</a:t>
            </a:fld>
            <a:endParaRPr lang="en-US"/>
          </a:p>
        </p:txBody>
      </p:sp>
      <p:sp>
        <p:nvSpPr>
          <p:cNvPr id="5" name="Footer Placeholder 4">
            <a:extLst>
              <a:ext uri="{FF2B5EF4-FFF2-40B4-BE49-F238E27FC236}">
                <a16:creationId xmlns:a16="http://schemas.microsoft.com/office/drawing/2014/main" id="{4F087EF7-3958-4981-AC1B-D6EEDB67A2C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10DA6860-411B-4A6A-B678-B135254C15AB}"/>
              </a:ext>
            </a:extLst>
          </p:cNvPr>
          <p:cNvSpPr>
            <a:spLocks noGrp="1"/>
          </p:cNvSpPr>
          <p:nvPr>
            <p:ph type="sldNum" sz="quarter" idx="12"/>
          </p:nvPr>
        </p:nvSpPr>
        <p:spPr/>
        <p:txBody>
          <a:bodyPr/>
          <a:lstStyle>
            <a:lvl1pPr>
              <a:defRPr/>
            </a:lvl1pPr>
          </a:lstStyle>
          <a:p>
            <a:fld id="{3C67A258-5992-471A-AC43-D7BE6E6F5551}" type="slidenum">
              <a:rPr lang="en-US" altLang="en-US"/>
              <a:pPr/>
              <a:t>‹#›</a:t>
            </a:fld>
            <a:endParaRPr lang="en-US" altLang="en-US"/>
          </a:p>
        </p:txBody>
      </p:sp>
    </p:spTree>
    <p:extLst>
      <p:ext uri="{BB962C8B-B14F-4D97-AF65-F5344CB8AC3E}">
        <p14:creationId xmlns:p14="http://schemas.microsoft.com/office/powerpoint/2010/main" val="1311231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8E6F0833-2A96-42DF-9729-CD025DB1AFEC}"/>
              </a:ext>
            </a:extLst>
          </p:cNvPr>
          <p:cNvSpPr>
            <a:spLocks noGrp="1"/>
          </p:cNvSpPr>
          <p:nvPr>
            <p:ph type="dt" sz="half" idx="10"/>
          </p:nvPr>
        </p:nvSpPr>
        <p:spPr/>
        <p:txBody>
          <a:bodyPr/>
          <a:lstStyle>
            <a:lvl1pPr>
              <a:defRPr/>
            </a:lvl1pPr>
          </a:lstStyle>
          <a:p>
            <a:pPr>
              <a:defRPr/>
            </a:pPr>
            <a:fld id="{1FA8EF87-901F-4931-A9D5-1DF04C06C810}" type="datetimeFigureOut">
              <a:rPr lang="en-US"/>
              <a:pPr>
                <a:defRPr/>
              </a:pPr>
              <a:t>2/8/2022</a:t>
            </a:fld>
            <a:endParaRPr lang="en-US"/>
          </a:p>
        </p:txBody>
      </p:sp>
      <p:sp>
        <p:nvSpPr>
          <p:cNvPr id="6" name="Footer Placeholder 4">
            <a:extLst>
              <a:ext uri="{FF2B5EF4-FFF2-40B4-BE49-F238E27FC236}">
                <a16:creationId xmlns:a16="http://schemas.microsoft.com/office/drawing/2014/main" id="{611527A6-182F-45F4-B172-6F161E67122B}"/>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CB3A99CC-6081-4B12-BBBE-5179E3749AB3}"/>
              </a:ext>
            </a:extLst>
          </p:cNvPr>
          <p:cNvSpPr>
            <a:spLocks noGrp="1"/>
          </p:cNvSpPr>
          <p:nvPr>
            <p:ph type="sldNum" sz="quarter" idx="12"/>
          </p:nvPr>
        </p:nvSpPr>
        <p:spPr/>
        <p:txBody>
          <a:bodyPr/>
          <a:lstStyle>
            <a:lvl1pPr>
              <a:defRPr/>
            </a:lvl1pPr>
          </a:lstStyle>
          <a:p>
            <a:fld id="{FF379E20-6A04-4696-AA52-BF416D93D541}" type="slidenum">
              <a:rPr lang="en-US" altLang="en-US"/>
              <a:pPr/>
              <a:t>‹#›</a:t>
            </a:fld>
            <a:endParaRPr lang="en-US" altLang="en-US"/>
          </a:p>
        </p:txBody>
      </p:sp>
    </p:spTree>
    <p:extLst>
      <p:ext uri="{BB962C8B-B14F-4D97-AF65-F5344CB8AC3E}">
        <p14:creationId xmlns:p14="http://schemas.microsoft.com/office/powerpoint/2010/main" val="3634982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264531AB-FF5B-4C70-821D-D606165E956D}"/>
              </a:ext>
            </a:extLst>
          </p:cNvPr>
          <p:cNvSpPr>
            <a:spLocks noGrp="1"/>
          </p:cNvSpPr>
          <p:nvPr>
            <p:ph type="dt" sz="half" idx="10"/>
          </p:nvPr>
        </p:nvSpPr>
        <p:spPr/>
        <p:txBody>
          <a:bodyPr/>
          <a:lstStyle>
            <a:lvl1pPr>
              <a:defRPr/>
            </a:lvl1pPr>
          </a:lstStyle>
          <a:p>
            <a:pPr>
              <a:defRPr/>
            </a:pPr>
            <a:fld id="{4604B4D8-7185-4D77-8CA8-A07DCBC1E9FC}" type="datetimeFigureOut">
              <a:rPr lang="en-US"/>
              <a:pPr>
                <a:defRPr/>
              </a:pPr>
              <a:t>2/8/2022</a:t>
            </a:fld>
            <a:endParaRPr lang="en-US"/>
          </a:p>
        </p:txBody>
      </p:sp>
      <p:sp>
        <p:nvSpPr>
          <p:cNvPr id="8" name="Footer Placeholder 4">
            <a:extLst>
              <a:ext uri="{FF2B5EF4-FFF2-40B4-BE49-F238E27FC236}">
                <a16:creationId xmlns:a16="http://schemas.microsoft.com/office/drawing/2014/main" id="{AB35BCC4-1E94-4CFB-B766-17AA4A12F6F9}"/>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16FE812A-CCDD-44E0-807A-36B702E25F04}"/>
              </a:ext>
            </a:extLst>
          </p:cNvPr>
          <p:cNvSpPr>
            <a:spLocks noGrp="1"/>
          </p:cNvSpPr>
          <p:nvPr>
            <p:ph type="sldNum" sz="quarter" idx="12"/>
          </p:nvPr>
        </p:nvSpPr>
        <p:spPr/>
        <p:txBody>
          <a:bodyPr/>
          <a:lstStyle>
            <a:lvl1pPr>
              <a:defRPr/>
            </a:lvl1pPr>
          </a:lstStyle>
          <a:p>
            <a:fld id="{35F8F25D-3A51-44A5-8F5F-8B1F9E942347}" type="slidenum">
              <a:rPr lang="en-US" altLang="en-US"/>
              <a:pPr/>
              <a:t>‹#›</a:t>
            </a:fld>
            <a:endParaRPr lang="en-US" altLang="en-US"/>
          </a:p>
        </p:txBody>
      </p:sp>
    </p:spTree>
    <p:extLst>
      <p:ext uri="{BB962C8B-B14F-4D97-AF65-F5344CB8AC3E}">
        <p14:creationId xmlns:p14="http://schemas.microsoft.com/office/powerpoint/2010/main" val="2037603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9D5BBE1D-4791-407E-A358-5FF8F20A8050}"/>
              </a:ext>
            </a:extLst>
          </p:cNvPr>
          <p:cNvSpPr>
            <a:spLocks noGrp="1"/>
          </p:cNvSpPr>
          <p:nvPr>
            <p:ph type="dt" sz="half" idx="10"/>
          </p:nvPr>
        </p:nvSpPr>
        <p:spPr/>
        <p:txBody>
          <a:bodyPr/>
          <a:lstStyle>
            <a:lvl1pPr>
              <a:defRPr/>
            </a:lvl1pPr>
          </a:lstStyle>
          <a:p>
            <a:pPr>
              <a:defRPr/>
            </a:pPr>
            <a:fld id="{D7FD84FE-E5F5-42EC-9B4E-4E6201DAD127}" type="datetimeFigureOut">
              <a:rPr lang="en-US"/>
              <a:pPr>
                <a:defRPr/>
              </a:pPr>
              <a:t>2/8/2022</a:t>
            </a:fld>
            <a:endParaRPr lang="en-US"/>
          </a:p>
        </p:txBody>
      </p:sp>
      <p:sp>
        <p:nvSpPr>
          <p:cNvPr id="4" name="Footer Placeholder 4">
            <a:extLst>
              <a:ext uri="{FF2B5EF4-FFF2-40B4-BE49-F238E27FC236}">
                <a16:creationId xmlns:a16="http://schemas.microsoft.com/office/drawing/2014/main" id="{FB688675-D223-4D72-A0D2-E81C26380E57}"/>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FA6600C-CB5C-4C7D-A27D-3084A9AB17D7}"/>
              </a:ext>
            </a:extLst>
          </p:cNvPr>
          <p:cNvSpPr>
            <a:spLocks noGrp="1"/>
          </p:cNvSpPr>
          <p:nvPr>
            <p:ph type="sldNum" sz="quarter" idx="12"/>
          </p:nvPr>
        </p:nvSpPr>
        <p:spPr/>
        <p:txBody>
          <a:bodyPr/>
          <a:lstStyle>
            <a:lvl1pPr>
              <a:defRPr/>
            </a:lvl1pPr>
          </a:lstStyle>
          <a:p>
            <a:fld id="{F0707EC8-3EA4-4BC2-98FF-F7733E40F314}" type="slidenum">
              <a:rPr lang="en-US" altLang="en-US"/>
              <a:pPr/>
              <a:t>‹#›</a:t>
            </a:fld>
            <a:endParaRPr lang="en-US" altLang="en-US"/>
          </a:p>
        </p:txBody>
      </p:sp>
    </p:spTree>
    <p:extLst>
      <p:ext uri="{BB962C8B-B14F-4D97-AF65-F5344CB8AC3E}">
        <p14:creationId xmlns:p14="http://schemas.microsoft.com/office/powerpoint/2010/main" val="2821811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EB89B30-343D-49A5-800E-847C3132BC58}"/>
              </a:ext>
            </a:extLst>
          </p:cNvPr>
          <p:cNvSpPr>
            <a:spLocks noGrp="1"/>
          </p:cNvSpPr>
          <p:nvPr>
            <p:ph type="dt" sz="half" idx="10"/>
          </p:nvPr>
        </p:nvSpPr>
        <p:spPr/>
        <p:txBody>
          <a:bodyPr/>
          <a:lstStyle>
            <a:lvl1pPr>
              <a:defRPr/>
            </a:lvl1pPr>
          </a:lstStyle>
          <a:p>
            <a:pPr>
              <a:defRPr/>
            </a:pPr>
            <a:fld id="{3EFD295D-BFF2-43A0-91F0-B5E8A6F3FEB8}" type="datetimeFigureOut">
              <a:rPr lang="en-US"/>
              <a:pPr>
                <a:defRPr/>
              </a:pPr>
              <a:t>2/8/2022</a:t>
            </a:fld>
            <a:endParaRPr lang="en-US"/>
          </a:p>
        </p:txBody>
      </p:sp>
      <p:sp>
        <p:nvSpPr>
          <p:cNvPr id="3" name="Footer Placeholder 4">
            <a:extLst>
              <a:ext uri="{FF2B5EF4-FFF2-40B4-BE49-F238E27FC236}">
                <a16:creationId xmlns:a16="http://schemas.microsoft.com/office/drawing/2014/main" id="{61BC5549-4E82-463C-9C08-57DF4FD8E37A}"/>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ECD01C67-426B-4F87-91AC-D718645E471B}"/>
              </a:ext>
            </a:extLst>
          </p:cNvPr>
          <p:cNvSpPr>
            <a:spLocks noGrp="1"/>
          </p:cNvSpPr>
          <p:nvPr>
            <p:ph type="sldNum" sz="quarter" idx="12"/>
          </p:nvPr>
        </p:nvSpPr>
        <p:spPr/>
        <p:txBody>
          <a:bodyPr/>
          <a:lstStyle>
            <a:lvl1pPr>
              <a:defRPr/>
            </a:lvl1pPr>
          </a:lstStyle>
          <a:p>
            <a:fld id="{44689EAB-AD67-4283-8F70-08864301C67E}" type="slidenum">
              <a:rPr lang="en-US" altLang="en-US"/>
              <a:pPr/>
              <a:t>‹#›</a:t>
            </a:fld>
            <a:endParaRPr lang="en-US" altLang="en-US"/>
          </a:p>
        </p:txBody>
      </p:sp>
    </p:spTree>
    <p:extLst>
      <p:ext uri="{BB962C8B-B14F-4D97-AF65-F5344CB8AC3E}">
        <p14:creationId xmlns:p14="http://schemas.microsoft.com/office/powerpoint/2010/main" val="1332431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7FA6F9C-5847-4B3C-A20E-B42E361D9972}"/>
              </a:ext>
            </a:extLst>
          </p:cNvPr>
          <p:cNvSpPr>
            <a:spLocks noGrp="1"/>
          </p:cNvSpPr>
          <p:nvPr>
            <p:ph type="dt" sz="half" idx="10"/>
          </p:nvPr>
        </p:nvSpPr>
        <p:spPr/>
        <p:txBody>
          <a:bodyPr/>
          <a:lstStyle>
            <a:lvl1pPr>
              <a:defRPr/>
            </a:lvl1pPr>
          </a:lstStyle>
          <a:p>
            <a:pPr>
              <a:defRPr/>
            </a:pPr>
            <a:fld id="{7B71F5B9-9A38-45F1-9A57-A9105343BFA0}" type="datetimeFigureOut">
              <a:rPr lang="en-US"/>
              <a:pPr>
                <a:defRPr/>
              </a:pPr>
              <a:t>2/8/2022</a:t>
            </a:fld>
            <a:endParaRPr lang="en-US"/>
          </a:p>
        </p:txBody>
      </p:sp>
      <p:sp>
        <p:nvSpPr>
          <p:cNvPr id="6" name="Footer Placeholder 4">
            <a:extLst>
              <a:ext uri="{FF2B5EF4-FFF2-40B4-BE49-F238E27FC236}">
                <a16:creationId xmlns:a16="http://schemas.microsoft.com/office/drawing/2014/main" id="{C8027E93-6355-415E-AAF1-D8466AE1AC76}"/>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0B234292-697A-4EE2-B0FD-8B08ED15C128}"/>
              </a:ext>
            </a:extLst>
          </p:cNvPr>
          <p:cNvSpPr>
            <a:spLocks noGrp="1"/>
          </p:cNvSpPr>
          <p:nvPr>
            <p:ph type="sldNum" sz="quarter" idx="12"/>
          </p:nvPr>
        </p:nvSpPr>
        <p:spPr/>
        <p:txBody>
          <a:bodyPr/>
          <a:lstStyle>
            <a:lvl1pPr>
              <a:defRPr/>
            </a:lvl1pPr>
          </a:lstStyle>
          <a:p>
            <a:fld id="{18819EEE-9FC4-43A5-9276-6E534302CB54}" type="slidenum">
              <a:rPr lang="en-US" altLang="en-US"/>
              <a:pPr/>
              <a:t>‹#›</a:t>
            </a:fld>
            <a:endParaRPr lang="en-US" altLang="en-US"/>
          </a:p>
        </p:txBody>
      </p:sp>
    </p:spTree>
    <p:extLst>
      <p:ext uri="{BB962C8B-B14F-4D97-AF65-F5344CB8AC3E}">
        <p14:creationId xmlns:p14="http://schemas.microsoft.com/office/powerpoint/2010/main" val="807108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7A78DB-F793-4E9F-9428-61CE22B4B8AF}"/>
              </a:ext>
            </a:extLst>
          </p:cNvPr>
          <p:cNvSpPr>
            <a:spLocks noGrp="1"/>
          </p:cNvSpPr>
          <p:nvPr>
            <p:ph type="dt" sz="half" idx="10"/>
          </p:nvPr>
        </p:nvSpPr>
        <p:spPr/>
        <p:txBody>
          <a:bodyPr/>
          <a:lstStyle>
            <a:lvl1pPr>
              <a:defRPr/>
            </a:lvl1pPr>
          </a:lstStyle>
          <a:p>
            <a:pPr>
              <a:defRPr/>
            </a:pPr>
            <a:fld id="{862956C0-EF4A-4AE0-8FFD-B9219AD80A06}" type="datetimeFigureOut">
              <a:rPr lang="en-US"/>
              <a:pPr>
                <a:defRPr/>
              </a:pPr>
              <a:t>2/8/2022</a:t>
            </a:fld>
            <a:endParaRPr lang="en-US"/>
          </a:p>
        </p:txBody>
      </p:sp>
      <p:sp>
        <p:nvSpPr>
          <p:cNvPr id="6" name="Footer Placeholder 4">
            <a:extLst>
              <a:ext uri="{FF2B5EF4-FFF2-40B4-BE49-F238E27FC236}">
                <a16:creationId xmlns:a16="http://schemas.microsoft.com/office/drawing/2014/main" id="{A7DF8303-1069-4EAB-95C4-B5E644F66808}"/>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109F31C7-1A4A-4B67-95AC-CF1D9863B523}"/>
              </a:ext>
            </a:extLst>
          </p:cNvPr>
          <p:cNvSpPr>
            <a:spLocks noGrp="1"/>
          </p:cNvSpPr>
          <p:nvPr>
            <p:ph type="sldNum" sz="quarter" idx="12"/>
          </p:nvPr>
        </p:nvSpPr>
        <p:spPr/>
        <p:txBody>
          <a:bodyPr/>
          <a:lstStyle>
            <a:lvl1pPr>
              <a:defRPr/>
            </a:lvl1pPr>
          </a:lstStyle>
          <a:p>
            <a:fld id="{746BC37A-EBD0-4168-A420-6A27748AEEEA}" type="slidenum">
              <a:rPr lang="en-US" altLang="en-US"/>
              <a:pPr/>
              <a:t>‹#›</a:t>
            </a:fld>
            <a:endParaRPr lang="en-US" altLang="en-US"/>
          </a:p>
        </p:txBody>
      </p:sp>
    </p:spTree>
    <p:extLst>
      <p:ext uri="{BB962C8B-B14F-4D97-AF65-F5344CB8AC3E}">
        <p14:creationId xmlns:p14="http://schemas.microsoft.com/office/powerpoint/2010/main" val="4107897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73D460-1660-4959-B90D-58DDAF8A6EB8}"/>
              </a:ext>
            </a:extLst>
          </p:cNvPr>
          <p:cNvSpPr>
            <a:spLocks noGrp="1"/>
          </p:cNvSpPr>
          <p:nvPr>
            <p:ph type="dt" sz="half" idx="10"/>
          </p:nvPr>
        </p:nvSpPr>
        <p:spPr/>
        <p:txBody>
          <a:bodyPr/>
          <a:lstStyle>
            <a:lvl1pPr>
              <a:defRPr/>
            </a:lvl1pPr>
          </a:lstStyle>
          <a:p>
            <a:pPr>
              <a:defRPr/>
            </a:pPr>
            <a:fld id="{1DCC99C0-2D88-4E2D-AF2B-679512874A29}" type="datetimeFigureOut">
              <a:rPr lang="en-US"/>
              <a:pPr>
                <a:defRPr/>
              </a:pPr>
              <a:t>2/8/2022</a:t>
            </a:fld>
            <a:endParaRPr lang="en-US"/>
          </a:p>
        </p:txBody>
      </p:sp>
      <p:sp>
        <p:nvSpPr>
          <p:cNvPr id="5" name="Footer Placeholder 4">
            <a:extLst>
              <a:ext uri="{FF2B5EF4-FFF2-40B4-BE49-F238E27FC236}">
                <a16:creationId xmlns:a16="http://schemas.microsoft.com/office/drawing/2014/main" id="{4DB1E212-859F-4267-B389-BAA5B64C2AE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27AF420B-54F9-4303-B608-A921CF401656}"/>
              </a:ext>
            </a:extLst>
          </p:cNvPr>
          <p:cNvSpPr>
            <a:spLocks noGrp="1"/>
          </p:cNvSpPr>
          <p:nvPr>
            <p:ph type="sldNum" sz="quarter" idx="12"/>
          </p:nvPr>
        </p:nvSpPr>
        <p:spPr/>
        <p:txBody>
          <a:bodyPr/>
          <a:lstStyle>
            <a:lvl1pPr>
              <a:defRPr/>
            </a:lvl1pPr>
          </a:lstStyle>
          <a:p>
            <a:fld id="{A70AF146-F1DE-4381-8A10-C08FD8ADD25A}" type="slidenum">
              <a:rPr lang="en-US" altLang="en-US"/>
              <a:pPr/>
              <a:t>‹#›</a:t>
            </a:fld>
            <a:endParaRPr lang="en-US" altLang="en-US"/>
          </a:p>
        </p:txBody>
      </p:sp>
    </p:spTree>
    <p:extLst>
      <p:ext uri="{BB962C8B-B14F-4D97-AF65-F5344CB8AC3E}">
        <p14:creationId xmlns:p14="http://schemas.microsoft.com/office/powerpoint/2010/main" val="2224377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7C8C7F-CAD1-4564-B3C2-784C0D1F1C63}"/>
              </a:ext>
            </a:extLst>
          </p:cNvPr>
          <p:cNvSpPr>
            <a:spLocks noGrp="1"/>
          </p:cNvSpPr>
          <p:nvPr>
            <p:ph type="dt" sz="half" idx="10"/>
          </p:nvPr>
        </p:nvSpPr>
        <p:spPr/>
        <p:txBody>
          <a:bodyPr/>
          <a:lstStyle>
            <a:lvl1pPr>
              <a:defRPr/>
            </a:lvl1pPr>
          </a:lstStyle>
          <a:p>
            <a:pPr>
              <a:defRPr/>
            </a:pPr>
            <a:fld id="{3EADF4A4-1932-4396-BA10-4412B92195F2}" type="datetimeFigureOut">
              <a:rPr lang="en-US"/>
              <a:pPr>
                <a:defRPr/>
              </a:pPr>
              <a:t>2/8/2022</a:t>
            </a:fld>
            <a:endParaRPr lang="en-US"/>
          </a:p>
        </p:txBody>
      </p:sp>
      <p:sp>
        <p:nvSpPr>
          <p:cNvPr id="5" name="Footer Placeholder 4">
            <a:extLst>
              <a:ext uri="{FF2B5EF4-FFF2-40B4-BE49-F238E27FC236}">
                <a16:creationId xmlns:a16="http://schemas.microsoft.com/office/drawing/2014/main" id="{3CC30595-D342-4294-AD7A-455D24236D0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AC0B1190-F442-4601-A2AB-AC6D83794C99}"/>
              </a:ext>
            </a:extLst>
          </p:cNvPr>
          <p:cNvSpPr>
            <a:spLocks noGrp="1"/>
          </p:cNvSpPr>
          <p:nvPr>
            <p:ph type="sldNum" sz="quarter" idx="12"/>
          </p:nvPr>
        </p:nvSpPr>
        <p:spPr/>
        <p:txBody>
          <a:bodyPr/>
          <a:lstStyle>
            <a:lvl1pPr>
              <a:defRPr/>
            </a:lvl1pPr>
          </a:lstStyle>
          <a:p>
            <a:fld id="{539A5B95-85F2-4141-A4BF-1DCA3DE0F54D}" type="slidenum">
              <a:rPr lang="en-US" altLang="en-US"/>
              <a:pPr/>
              <a:t>‹#›</a:t>
            </a:fld>
            <a:endParaRPr lang="en-US" altLang="en-US"/>
          </a:p>
        </p:txBody>
      </p:sp>
    </p:spTree>
    <p:extLst>
      <p:ext uri="{BB962C8B-B14F-4D97-AF65-F5344CB8AC3E}">
        <p14:creationId xmlns:p14="http://schemas.microsoft.com/office/powerpoint/2010/main" val="4118150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F198229-2583-48F2-B239-80CE7DA9218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F904D729-89E2-4B7B-A11A-397E3121B12E}"/>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EE9AE7F5-C1A5-40B1-ADF8-845D96A9B781}"/>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935EC1B4-7C91-4EA8-A7D6-3020E4172C23}" type="datetimeFigureOut">
              <a:rPr lang="en-US"/>
              <a:pPr>
                <a:defRPr/>
              </a:pPr>
              <a:t>2/8/2022</a:t>
            </a:fld>
            <a:endParaRPr lang="en-US"/>
          </a:p>
        </p:txBody>
      </p:sp>
      <p:sp>
        <p:nvSpPr>
          <p:cNvPr id="5" name="Footer Placeholder 4">
            <a:extLst>
              <a:ext uri="{FF2B5EF4-FFF2-40B4-BE49-F238E27FC236}">
                <a16:creationId xmlns:a16="http://schemas.microsoft.com/office/drawing/2014/main" id="{1300FEB6-A27B-4306-8CFB-44D847F0BD2C}"/>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367BCC01-384D-40AD-9AE4-B678224F1602}"/>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C39192A1-B116-46FC-8E3A-6A95DAE429E4}"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a:extLst>
              <a:ext uri="{FF2B5EF4-FFF2-40B4-BE49-F238E27FC236}">
                <a16:creationId xmlns:a16="http://schemas.microsoft.com/office/drawing/2014/main" id="{EF2F0BD7-7117-4164-BD9D-023D4ED319C0}"/>
              </a:ext>
            </a:extLst>
          </p:cNvPr>
          <p:cNvSpPr>
            <a:spLocks noGrp="1"/>
          </p:cNvSpPr>
          <p:nvPr>
            <p:ph type="ctrTitle"/>
          </p:nvPr>
        </p:nvSpPr>
        <p:spPr>
          <a:xfrm>
            <a:off x="428625" y="1857375"/>
            <a:ext cx="8486775" cy="2041525"/>
          </a:xfrm>
        </p:spPr>
        <p:txBody>
          <a:bodyPr/>
          <a:lstStyle/>
          <a:p>
            <a:pPr eaLnBrk="1" hangingPunct="1"/>
            <a:br>
              <a:rPr lang="en-GB" altLang="en-US"/>
            </a:br>
            <a:r>
              <a:rPr lang="en-GB" altLang="en-US" sz="3200">
                <a:latin typeface="Cambria" panose="02040503050406030204" pitchFamily="18" charset="0"/>
              </a:rPr>
              <a:t>History of Astrology</a:t>
            </a:r>
            <a:br>
              <a:rPr lang="en-GB" altLang="en-US" sz="3200">
                <a:latin typeface="Cambria" panose="02040503050406030204" pitchFamily="18" charset="0"/>
              </a:rPr>
            </a:br>
            <a:r>
              <a:rPr lang="en-GB" altLang="en-US" sz="3200">
                <a:latin typeface="Cambria" panose="02040503050406030204" pitchFamily="18" charset="0"/>
              </a:rPr>
              <a:t>16</a:t>
            </a:r>
            <a:r>
              <a:rPr lang="en-GB" altLang="en-US" sz="3200" baseline="30000">
                <a:latin typeface="Cambria" panose="02040503050406030204" pitchFamily="18" charset="0"/>
              </a:rPr>
              <a:t>th</a:t>
            </a:r>
            <a:r>
              <a:rPr lang="en-GB" altLang="en-US" sz="3200">
                <a:latin typeface="Cambria" panose="02040503050406030204" pitchFamily="18" charset="0"/>
              </a:rPr>
              <a:t> and 17</a:t>
            </a:r>
            <a:r>
              <a:rPr lang="en-GB" altLang="en-US" sz="3200" baseline="30000">
                <a:latin typeface="Cambria" panose="02040503050406030204" pitchFamily="18" charset="0"/>
              </a:rPr>
              <a:t>th</a:t>
            </a:r>
            <a:r>
              <a:rPr lang="en-GB" altLang="en-US" sz="3200">
                <a:latin typeface="Cambria" panose="02040503050406030204" pitchFamily="18" charset="0"/>
              </a:rPr>
              <a:t> century western astrology</a:t>
            </a:r>
            <a:br>
              <a:rPr lang="en-GB" altLang="en-US" sz="3200">
                <a:latin typeface="Cambria" panose="02040503050406030204" pitchFamily="18" charset="0"/>
              </a:rPr>
            </a:br>
            <a:r>
              <a:rPr lang="en-GB" altLang="en-US" sz="3200">
                <a:latin typeface="Cambria" panose="02040503050406030204" pitchFamily="18" charset="0"/>
              </a:rPr>
              <a:t>Historiography</a:t>
            </a:r>
            <a:br>
              <a:rPr lang="en-GB" altLang="en-US">
                <a:latin typeface="Cambria" panose="02040503050406030204" pitchFamily="18" charset="0"/>
              </a:rPr>
            </a:br>
            <a:br>
              <a:rPr lang="en-GB" altLang="en-US">
                <a:latin typeface="Cambria" panose="02040503050406030204" pitchFamily="18" charset="0"/>
              </a:rPr>
            </a:br>
            <a:endParaRPr lang="en-US" altLang="en-US">
              <a:latin typeface="Cambria" panose="02040503050406030204" pitchFamily="18" charset="0"/>
            </a:endParaRPr>
          </a:p>
        </p:txBody>
      </p:sp>
      <p:sp>
        <p:nvSpPr>
          <p:cNvPr id="3" name="Subtitle 2">
            <a:extLst>
              <a:ext uri="{FF2B5EF4-FFF2-40B4-BE49-F238E27FC236}">
                <a16:creationId xmlns:a16="http://schemas.microsoft.com/office/drawing/2014/main" id="{9C27416B-C16E-4F5B-939A-9C0C0DD49E87}"/>
              </a:ext>
            </a:extLst>
          </p:cNvPr>
          <p:cNvSpPr>
            <a:spLocks noGrp="1"/>
          </p:cNvSpPr>
          <p:nvPr>
            <p:ph type="subTitle" idx="1"/>
          </p:nvPr>
        </p:nvSpPr>
        <p:spPr/>
        <p:txBody>
          <a:bodyPr rtlCol="0">
            <a:normAutofit/>
          </a:bodyPr>
          <a:lstStyle/>
          <a:p>
            <a:pPr eaLnBrk="1" fontAlgn="auto" hangingPunct="1">
              <a:spcAft>
                <a:spcPts val="0"/>
              </a:spcAft>
              <a:defRPr/>
            </a:pPr>
            <a:r>
              <a:rPr lang="en-GB" dirty="0">
                <a:latin typeface="Cambria" pitchFamily="18" charset="0"/>
              </a:rPr>
              <a:t>Nick Campion</a:t>
            </a:r>
          </a:p>
          <a:p>
            <a:pPr eaLnBrk="1" fontAlgn="auto" hangingPunct="1">
              <a:spcAft>
                <a:spcPts val="0"/>
              </a:spcAft>
              <a:defRPr/>
            </a:pPr>
            <a:r>
              <a:rPr lang="en-GB" dirty="0">
                <a:latin typeface="Cambria" pitchFamily="18" charset="0"/>
              </a:rPr>
              <a:t>University of Wales Trinity Saint David</a:t>
            </a:r>
            <a:endParaRPr lang="en-US" dirty="0">
              <a:latin typeface="Cambria" pitchFamily="18" charset="0"/>
            </a:endParaRPr>
          </a:p>
        </p:txBody>
      </p:sp>
      <p:pic>
        <p:nvPicPr>
          <p:cNvPr id="2052" name="Picture 4" descr="TheSophiaCentre.jpg">
            <a:extLst>
              <a:ext uri="{FF2B5EF4-FFF2-40B4-BE49-F238E27FC236}">
                <a16:creationId xmlns:a16="http://schemas.microsoft.com/office/drawing/2014/main" id="{104A738C-C879-4BB8-8C4A-80CE16D42CF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92275" y="0"/>
            <a:ext cx="5400675" cy="1049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593C678E-16A7-4E13-BF6D-D046FE8227CF}"/>
              </a:ext>
            </a:extLst>
          </p:cNvPr>
          <p:cNvSpPr>
            <a:spLocks noGrp="1"/>
          </p:cNvSpPr>
          <p:nvPr>
            <p:ph type="title"/>
          </p:nvPr>
        </p:nvSpPr>
        <p:spPr>
          <a:xfrm>
            <a:off x="611188" y="260350"/>
            <a:ext cx="8229600" cy="1143000"/>
          </a:xfrm>
        </p:spPr>
        <p:txBody>
          <a:bodyPr/>
          <a:lstStyle/>
          <a:p>
            <a:br>
              <a:rPr lang="en-US" altLang="en-US" b="1">
                <a:latin typeface="Cambria" panose="02040503050406030204" pitchFamily="18" charset="0"/>
              </a:rPr>
            </a:br>
            <a:r>
              <a:rPr lang="en-US" altLang="en-US" b="1">
                <a:latin typeface="Cambria" panose="02040503050406030204" pitchFamily="18" charset="0"/>
              </a:rPr>
              <a:t>Required Reading: Historiography</a:t>
            </a:r>
            <a:br>
              <a:rPr lang="en-US" altLang="en-US"/>
            </a:br>
            <a:endParaRPr lang="en-US" altLang="en-US"/>
          </a:p>
        </p:txBody>
      </p:sp>
      <p:sp>
        <p:nvSpPr>
          <p:cNvPr id="3075" name="Content Placeholder 2">
            <a:extLst>
              <a:ext uri="{FF2B5EF4-FFF2-40B4-BE49-F238E27FC236}">
                <a16:creationId xmlns:a16="http://schemas.microsoft.com/office/drawing/2014/main" id="{841A2688-78E9-4DBA-B000-1EA51474B3A4}"/>
              </a:ext>
            </a:extLst>
          </p:cNvPr>
          <p:cNvSpPr>
            <a:spLocks noGrp="1"/>
          </p:cNvSpPr>
          <p:nvPr>
            <p:ph idx="1"/>
          </p:nvPr>
        </p:nvSpPr>
        <p:spPr/>
        <p:txBody>
          <a:bodyPr/>
          <a:lstStyle/>
          <a:p>
            <a:pPr>
              <a:buFont typeface="Arial" panose="020B0604020202020204" pitchFamily="34" charset="0"/>
              <a:buNone/>
            </a:pPr>
            <a:endParaRPr lang="en-US" altLang="en-US"/>
          </a:p>
          <a:p>
            <a:pPr>
              <a:buFont typeface="Arial" panose="020B0604020202020204" pitchFamily="34" charset="0"/>
              <a:buNone/>
            </a:pPr>
            <a:r>
              <a:rPr lang="en-US" altLang="en-US">
                <a:latin typeface="Cambria" panose="02040503050406030204" pitchFamily="18" charset="0"/>
              </a:rPr>
              <a:t>Evans, Richard, </a:t>
            </a:r>
            <a:r>
              <a:rPr lang="en-US" altLang="en-US" i="1">
                <a:latin typeface="Cambria" panose="02040503050406030204" pitchFamily="18" charset="0"/>
              </a:rPr>
              <a:t>In Defence of History</a:t>
            </a:r>
            <a:r>
              <a:rPr lang="en-US" altLang="en-US">
                <a:latin typeface="Cambria" panose="02040503050406030204" pitchFamily="18" charset="0"/>
              </a:rPr>
              <a:t>, London: Granta Books 1997, chapter 6.</a:t>
            </a:r>
          </a:p>
          <a:p>
            <a:pPr>
              <a:buFont typeface="Arial" panose="020B0604020202020204" pitchFamily="34" charset="0"/>
              <a:buNone/>
            </a:pPr>
            <a:r>
              <a:rPr lang="en-GB" altLang="en-US">
                <a:latin typeface="Cambria" panose="02040503050406030204" pitchFamily="18" charset="0"/>
              </a:rPr>
              <a:t>Geertz, Hildred, ‘An Anthropology of Religion and Magic, I’, </a:t>
            </a:r>
            <a:r>
              <a:rPr lang="en-GB" altLang="en-US" i="1">
                <a:latin typeface="Cambria" panose="02040503050406030204" pitchFamily="18" charset="0"/>
              </a:rPr>
              <a:t>Journal of Interdisciplinary History</a:t>
            </a:r>
            <a:r>
              <a:rPr lang="en-GB" altLang="en-US">
                <a:latin typeface="Cambria" panose="02040503050406030204" pitchFamily="18" charset="0"/>
              </a:rPr>
              <a:t>, Vol. 6 no 1 (Summer 1975) pp. 71-89.</a:t>
            </a:r>
            <a:endParaRPr lang="en-US" altLang="en-US">
              <a:latin typeface="Cambria" panose="02040503050406030204" pitchFamily="18" charset="0"/>
            </a:endParaRPr>
          </a:p>
          <a:p>
            <a:pPr>
              <a:buFont typeface="Arial" panose="020B0604020202020204" pitchFamily="34" charset="0"/>
              <a:buNone/>
            </a:pPr>
            <a:r>
              <a:rPr lang="en-GB" altLang="en-US">
                <a:latin typeface="Cambria" panose="02040503050406030204" pitchFamily="18" charset="0"/>
              </a:rPr>
              <a:t>JSTOR</a:t>
            </a:r>
            <a:endParaRPr lang="en-US" altLang="en-US">
              <a:latin typeface="Cambria" panose="02040503050406030204" pitchFamily="18" charset="0"/>
            </a:endParaRPr>
          </a:p>
          <a:p>
            <a:pPr>
              <a:buFont typeface="Arial" panose="020B0604020202020204" pitchFamily="34" charset="0"/>
              <a:buNone/>
            </a:pPr>
            <a:r>
              <a:rPr lang="en-US" altLang="en-US"/>
              <a:t> </a:t>
            </a:r>
          </a:p>
          <a:p>
            <a:endParaRPr lang="en-US" altLang="en-US"/>
          </a:p>
        </p:txBody>
      </p:sp>
      <p:pic>
        <p:nvPicPr>
          <p:cNvPr id="3076" name="Picture 4" descr="TheSophiaCentre.jpg">
            <a:extLst>
              <a:ext uri="{FF2B5EF4-FFF2-40B4-BE49-F238E27FC236}">
                <a16:creationId xmlns:a16="http://schemas.microsoft.com/office/drawing/2014/main" id="{1654D9B0-63A2-4F08-81D6-E49712C622A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48263" y="5229225"/>
            <a:ext cx="3671887" cy="712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A5097176-DD4B-4B3F-962B-671DAB91F49F}"/>
              </a:ext>
            </a:extLst>
          </p:cNvPr>
          <p:cNvSpPr>
            <a:spLocks noGrp="1"/>
          </p:cNvSpPr>
          <p:nvPr>
            <p:ph type="title"/>
          </p:nvPr>
        </p:nvSpPr>
        <p:spPr/>
        <p:txBody>
          <a:bodyPr/>
          <a:lstStyle/>
          <a:p>
            <a:br>
              <a:rPr lang="en-US" altLang="en-US"/>
            </a:br>
            <a:r>
              <a:rPr lang="en-US" altLang="en-US" sz="3600">
                <a:latin typeface="Cambria" panose="02040503050406030204" pitchFamily="18" charset="0"/>
                <a:ea typeface="Cambria" panose="02040503050406030204" pitchFamily="18" charset="0"/>
                <a:cs typeface="Cambria" panose="02040503050406030204" pitchFamily="18" charset="0"/>
              </a:rPr>
              <a:t>RICHARD EVANS CHAP 6: SOCIETY AND THE INDIVIDUAL</a:t>
            </a:r>
            <a:br>
              <a:rPr lang="en-GB" altLang="en-US"/>
            </a:br>
            <a:endParaRPr lang="en-GB" altLang="en-US"/>
          </a:p>
        </p:txBody>
      </p:sp>
      <p:sp>
        <p:nvSpPr>
          <p:cNvPr id="4099" name="Content Placeholder 2">
            <a:extLst>
              <a:ext uri="{FF2B5EF4-FFF2-40B4-BE49-F238E27FC236}">
                <a16:creationId xmlns:a16="http://schemas.microsoft.com/office/drawing/2014/main" id="{3C2B240C-C788-4C96-8F17-87134FBFC695}"/>
              </a:ext>
            </a:extLst>
          </p:cNvPr>
          <p:cNvSpPr>
            <a:spLocks noGrp="1"/>
          </p:cNvSpPr>
          <p:nvPr>
            <p:ph idx="1"/>
          </p:nvPr>
        </p:nvSpPr>
        <p:spPr/>
        <p:txBody>
          <a:bodyPr/>
          <a:lstStyle/>
          <a:p>
            <a:pPr>
              <a:buFont typeface="Arial" panose="020B0604020202020204" pitchFamily="34" charset="0"/>
              <a:buNone/>
            </a:pPr>
            <a:r>
              <a:rPr lang="en-US" altLang="en-US" sz="1800">
                <a:latin typeface="Cambria" panose="02040503050406030204" pitchFamily="18" charset="0"/>
                <a:ea typeface="Cambria" panose="02040503050406030204" pitchFamily="18" charset="0"/>
                <a:cs typeface="Cambria" panose="02040503050406030204" pitchFamily="18" charset="0"/>
              </a:rPr>
              <a:t>Evans debates recent developments in the study of history. </a:t>
            </a:r>
            <a:endParaRPr lang="en-GB" altLang="en-US" sz="1800">
              <a:latin typeface="Cambria" panose="02040503050406030204" pitchFamily="18" charset="0"/>
              <a:ea typeface="Cambria" panose="02040503050406030204" pitchFamily="18" charset="0"/>
              <a:cs typeface="Cambria" panose="02040503050406030204" pitchFamily="18" charset="0"/>
            </a:endParaRPr>
          </a:p>
          <a:p>
            <a:pPr>
              <a:buFont typeface="Arial" panose="020B0604020202020204" pitchFamily="34" charset="0"/>
              <a:buNone/>
            </a:pPr>
            <a:r>
              <a:rPr lang="en-US" altLang="en-US" sz="1800">
                <a:latin typeface="Cambria" panose="02040503050406030204" pitchFamily="18" charset="0"/>
                <a:ea typeface="Cambria" panose="02040503050406030204" pitchFamily="18" charset="0"/>
                <a:cs typeface="Cambria" panose="02040503050406030204" pitchFamily="18" charset="0"/>
              </a:rPr>
              <a:t>p. 161-4. Evans discusses the traditional role of history as the study of great men who acted like autonomous individuals, controlling events. So great was the dominance of this kind of history that social and economic historians often had to create entirely separate departments.</a:t>
            </a:r>
            <a:endParaRPr lang="en-GB" altLang="en-US" sz="1800">
              <a:latin typeface="Cambria" panose="02040503050406030204" pitchFamily="18" charset="0"/>
              <a:ea typeface="Cambria" panose="02040503050406030204" pitchFamily="18" charset="0"/>
              <a:cs typeface="Cambria" panose="02040503050406030204" pitchFamily="18" charset="0"/>
            </a:endParaRPr>
          </a:p>
          <a:p>
            <a:pPr>
              <a:buFont typeface="Arial" panose="020B0604020202020204" pitchFamily="34" charset="0"/>
              <a:buNone/>
            </a:pPr>
            <a:r>
              <a:rPr lang="en-US" altLang="en-US" sz="1800">
                <a:latin typeface="Cambria" panose="02040503050406030204" pitchFamily="18" charset="0"/>
                <a:ea typeface="Cambria" panose="02040503050406030204" pitchFamily="18" charset="0"/>
                <a:cs typeface="Cambria" panose="02040503050406030204" pitchFamily="18" charset="0"/>
              </a:rPr>
              <a:t>p. 165. The most significant broadening of history in the early-mid 20</a:t>
            </a:r>
            <a:r>
              <a:rPr lang="en-US" altLang="en-US" sz="1800" baseline="30000">
                <a:latin typeface="Cambria" panose="02040503050406030204" pitchFamily="18" charset="0"/>
                <a:ea typeface="Cambria" panose="02040503050406030204" pitchFamily="18" charset="0"/>
                <a:cs typeface="Cambria" panose="02040503050406030204" pitchFamily="18" charset="0"/>
              </a:rPr>
              <a:t>th</a:t>
            </a:r>
            <a:r>
              <a:rPr lang="en-US" altLang="en-US" sz="1800">
                <a:latin typeface="Cambria" panose="02040503050406030204" pitchFamily="18" charset="0"/>
                <a:ea typeface="Cambria" panose="02040503050406030204" pitchFamily="18" charset="0"/>
                <a:cs typeface="Cambria" panose="02040503050406030204" pitchFamily="18" charset="0"/>
              </a:rPr>
              <a:t> century was the rise of social history. Under Marxist influence this came to be seen as the study of people and events as the products of social forces (eg a person acts as they do not, for example, because of their moral qualities, but because they belong to a particular socio-economic class). </a:t>
            </a:r>
            <a:endParaRPr lang="en-GB" altLang="en-US" sz="1800">
              <a:latin typeface="Cambria" panose="02040503050406030204" pitchFamily="18" charset="0"/>
              <a:ea typeface="Cambria" panose="02040503050406030204" pitchFamily="18" charset="0"/>
              <a:cs typeface="Cambria" panose="02040503050406030204" pitchFamily="18" charset="0"/>
            </a:endParaRPr>
          </a:p>
          <a:p>
            <a:endParaRPr lang="en-GB" altLang="en-US"/>
          </a:p>
        </p:txBody>
      </p:sp>
      <p:pic>
        <p:nvPicPr>
          <p:cNvPr id="4100" name="Picture 3" descr="Richard Evans.jpg">
            <a:extLst>
              <a:ext uri="{FF2B5EF4-FFF2-40B4-BE49-F238E27FC236}">
                <a16:creationId xmlns:a16="http://schemas.microsoft.com/office/drawing/2014/main" id="{ABA99EA7-0DEA-49B5-B6BF-61FFECD1317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380288" y="4581525"/>
            <a:ext cx="1154112" cy="146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1" name="Picture 4" descr="TheSophiaCentre.jpg">
            <a:extLst>
              <a:ext uri="{FF2B5EF4-FFF2-40B4-BE49-F238E27FC236}">
                <a16:creationId xmlns:a16="http://schemas.microsoft.com/office/drawing/2014/main" id="{B75C4814-A15D-4C45-BD66-2FC5CC37C30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63713" y="5445125"/>
            <a:ext cx="3671887" cy="712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B21B3CCB-FAE9-40B5-B43C-5EB549A774A3}"/>
              </a:ext>
            </a:extLst>
          </p:cNvPr>
          <p:cNvSpPr>
            <a:spLocks noGrp="1"/>
          </p:cNvSpPr>
          <p:nvPr>
            <p:ph type="title"/>
          </p:nvPr>
        </p:nvSpPr>
        <p:spPr/>
        <p:txBody>
          <a:bodyPr/>
          <a:lstStyle/>
          <a:p>
            <a:r>
              <a:rPr lang="en-US" altLang="en-US">
                <a:latin typeface="Cambria" panose="02040503050406030204" pitchFamily="18" charset="0"/>
                <a:ea typeface="Cambria" panose="02040503050406030204" pitchFamily="18" charset="0"/>
                <a:cs typeface="Cambria" panose="02040503050406030204" pitchFamily="18" charset="0"/>
              </a:rPr>
              <a:t>Evans chapter 6</a:t>
            </a:r>
            <a:endParaRPr lang="en-GB" altLang="en-US">
              <a:latin typeface="Cambria" panose="02040503050406030204" pitchFamily="18" charset="0"/>
              <a:ea typeface="Cambria" panose="02040503050406030204" pitchFamily="18" charset="0"/>
              <a:cs typeface="Cambria" panose="02040503050406030204" pitchFamily="18" charset="0"/>
            </a:endParaRPr>
          </a:p>
        </p:txBody>
      </p:sp>
      <p:sp>
        <p:nvSpPr>
          <p:cNvPr id="5123" name="Content Placeholder 2">
            <a:extLst>
              <a:ext uri="{FF2B5EF4-FFF2-40B4-BE49-F238E27FC236}">
                <a16:creationId xmlns:a16="http://schemas.microsoft.com/office/drawing/2014/main" id="{C13A21FB-877B-469F-9BE6-EF62E3B51806}"/>
              </a:ext>
            </a:extLst>
          </p:cNvPr>
          <p:cNvSpPr>
            <a:spLocks noGrp="1"/>
          </p:cNvSpPr>
          <p:nvPr>
            <p:ph idx="1"/>
          </p:nvPr>
        </p:nvSpPr>
        <p:spPr/>
        <p:txBody>
          <a:bodyPr/>
          <a:lstStyle/>
          <a:p>
            <a:pPr>
              <a:buFont typeface="Arial" panose="020B0604020202020204" pitchFamily="34" charset="0"/>
              <a:buNone/>
            </a:pPr>
            <a:r>
              <a:rPr lang="en-US" altLang="en-US" sz="2000">
                <a:latin typeface="Cambria" panose="02040503050406030204" pitchFamily="18" charset="0"/>
                <a:ea typeface="Cambria" panose="02040503050406030204" pitchFamily="18" charset="0"/>
                <a:cs typeface="Cambria" panose="02040503050406030204" pitchFamily="18" charset="0"/>
              </a:rPr>
              <a:t>p.168. In the 1980s this narrow version of social history gave way to the history of society (did this then open the way to the history of astrology – eg Keith Thomas, Patrick Curry?). </a:t>
            </a:r>
          </a:p>
          <a:p>
            <a:pPr>
              <a:buFont typeface="Arial" panose="020B0604020202020204" pitchFamily="34" charset="0"/>
              <a:buNone/>
            </a:pPr>
            <a:r>
              <a:rPr lang="en-US" altLang="en-US" sz="2000">
                <a:latin typeface="Cambria" panose="02040503050406030204" pitchFamily="18" charset="0"/>
                <a:ea typeface="Cambria" panose="02040503050406030204" pitchFamily="18" charset="0"/>
                <a:cs typeface="Cambria" panose="02040503050406030204" pitchFamily="18" charset="0"/>
              </a:rPr>
              <a:t>P. 184: with the decline of social history there is no longer a singly universalizing theory of history (NB Evans doesn’t mention theories of history outside academia – e.g. religious theories, belief in progress)</a:t>
            </a:r>
            <a:endParaRPr lang="en-GB" altLang="en-US" sz="2000">
              <a:latin typeface="Cambria" panose="02040503050406030204" pitchFamily="18" charset="0"/>
              <a:ea typeface="Cambria" panose="02040503050406030204" pitchFamily="18" charset="0"/>
              <a:cs typeface="Cambria" panose="02040503050406030204" pitchFamily="18" charset="0"/>
            </a:endParaRPr>
          </a:p>
          <a:p>
            <a:pPr>
              <a:buFont typeface="Arial" panose="020B0604020202020204" pitchFamily="34" charset="0"/>
              <a:buNone/>
            </a:pPr>
            <a:r>
              <a:rPr lang="en-US" altLang="en-US" sz="2000">
                <a:latin typeface="Cambria" panose="02040503050406030204" pitchFamily="18" charset="0"/>
                <a:ea typeface="Cambria" panose="02040503050406030204" pitchFamily="18" charset="0"/>
                <a:cs typeface="Cambria" panose="02040503050406030204" pitchFamily="18" charset="0"/>
              </a:rPr>
              <a:t>p. 172. The discipline fragments into regional and thematic sub-groups whose only shared characteristic interest is in the evolution of their own subject over time (one of these sub-groups is the history of astrology)</a:t>
            </a:r>
            <a:endParaRPr lang="en-GB" altLang="en-US" sz="2000">
              <a:latin typeface="Cambria" panose="02040503050406030204" pitchFamily="18" charset="0"/>
              <a:ea typeface="Cambria" panose="02040503050406030204" pitchFamily="18" charset="0"/>
              <a:cs typeface="Cambria" panose="02040503050406030204" pitchFamily="18" charset="0"/>
            </a:endParaRPr>
          </a:p>
          <a:p>
            <a:pPr>
              <a:buFont typeface="Arial" panose="020B0604020202020204" pitchFamily="34" charset="0"/>
              <a:buNone/>
            </a:pPr>
            <a:r>
              <a:rPr lang="en-US" altLang="en-US" sz="2000">
                <a:latin typeface="Cambria" panose="02040503050406030204" pitchFamily="18" charset="0"/>
                <a:ea typeface="Cambria" panose="02040503050406030204" pitchFamily="18" charset="0"/>
                <a:cs typeface="Cambria" panose="02040503050406030204" pitchFamily="18" charset="0"/>
              </a:rPr>
              <a:t>p.181-2. Different kinds of methodology, including intellectual history, in which ‘the text is all that can be meaningfully studied’ (p. 182). (Is the history of astrology a branch of intellectual history – the history of ideas?)</a:t>
            </a:r>
            <a:endParaRPr lang="en-GB" altLang="en-US" sz="2000">
              <a:latin typeface="Cambria" panose="02040503050406030204" pitchFamily="18" charset="0"/>
              <a:ea typeface="Cambria" panose="02040503050406030204" pitchFamily="18" charset="0"/>
              <a:cs typeface="Cambria" panose="02040503050406030204" pitchFamily="18" charset="0"/>
            </a:endParaRPr>
          </a:p>
          <a:p>
            <a:endParaRPr lang="en-GB" altLang="en-US"/>
          </a:p>
        </p:txBody>
      </p:sp>
      <p:pic>
        <p:nvPicPr>
          <p:cNvPr id="5124" name="Picture 3" descr="Richard Evans.jpg">
            <a:extLst>
              <a:ext uri="{FF2B5EF4-FFF2-40B4-BE49-F238E27FC236}">
                <a16:creationId xmlns:a16="http://schemas.microsoft.com/office/drawing/2014/main" id="{29BF8974-07BB-42FC-9873-87F31848E98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812088" y="0"/>
            <a:ext cx="1154112" cy="146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5" name="Picture 4" descr="TheSophiaCentre.jpg">
            <a:extLst>
              <a:ext uri="{FF2B5EF4-FFF2-40B4-BE49-F238E27FC236}">
                <a16:creationId xmlns:a16="http://schemas.microsoft.com/office/drawing/2014/main" id="{7DBA91D4-24E9-4F1B-8CCE-22A8AAA04F1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92725" y="6021388"/>
            <a:ext cx="3671888" cy="71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AA3EEC84-D316-4216-A8E1-EDDD5A99DD47}"/>
              </a:ext>
            </a:extLst>
          </p:cNvPr>
          <p:cNvSpPr>
            <a:spLocks noGrp="1"/>
          </p:cNvSpPr>
          <p:nvPr>
            <p:ph type="title"/>
          </p:nvPr>
        </p:nvSpPr>
        <p:spPr/>
        <p:txBody>
          <a:bodyPr/>
          <a:lstStyle/>
          <a:p>
            <a:r>
              <a:rPr lang="en-US" altLang="en-US">
                <a:latin typeface="Cambria" panose="02040503050406030204" pitchFamily="18" charset="0"/>
                <a:ea typeface="Cambria" panose="02040503050406030204" pitchFamily="18" charset="0"/>
                <a:cs typeface="Cambria" panose="02040503050406030204" pitchFamily="18" charset="0"/>
              </a:rPr>
              <a:t>Evans Chap 6</a:t>
            </a:r>
            <a:endParaRPr lang="en-GB" altLang="en-US">
              <a:latin typeface="Cambria" panose="02040503050406030204" pitchFamily="18" charset="0"/>
              <a:ea typeface="Cambria" panose="02040503050406030204" pitchFamily="18" charset="0"/>
              <a:cs typeface="Cambria" panose="02040503050406030204" pitchFamily="18" charset="0"/>
            </a:endParaRPr>
          </a:p>
        </p:txBody>
      </p:sp>
      <p:sp>
        <p:nvSpPr>
          <p:cNvPr id="6147" name="Content Placeholder 2">
            <a:extLst>
              <a:ext uri="{FF2B5EF4-FFF2-40B4-BE49-F238E27FC236}">
                <a16:creationId xmlns:a16="http://schemas.microsoft.com/office/drawing/2014/main" id="{31685574-7428-4B1A-AEBC-79B5376FECCD}"/>
              </a:ext>
            </a:extLst>
          </p:cNvPr>
          <p:cNvSpPr>
            <a:spLocks noGrp="1"/>
          </p:cNvSpPr>
          <p:nvPr>
            <p:ph idx="1"/>
          </p:nvPr>
        </p:nvSpPr>
        <p:spPr/>
        <p:txBody>
          <a:bodyPr/>
          <a:lstStyle/>
          <a:p>
            <a:pPr>
              <a:buFont typeface="Arial" panose="020B0604020202020204" pitchFamily="34" charset="0"/>
              <a:buNone/>
            </a:pPr>
            <a:r>
              <a:rPr lang="en-US" altLang="en-US" sz="1600">
                <a:latin typeface="Cambria" panose="02040503050406030204" pitchFamily="18" charset="0"/>
                <a:ea typeface="Cambria" panose="02040503050406030204" pitchFamily="18" charset="0"/>
                <a:cs typeface="Cambria" panose="02040503050406030204" pitchFamily="18" charset="0"/>
              </a:rPr>
              <a:t>p. 189: ‘On the face of it, postmodernism, with its dethroning of the author and its elevation of impersonal discourses to the centre of historical analysis, would seem to echo this view [the end of the study of the individual in history]. Yet ironically, in view of its suspicion of the notion of individuality, postmodernism has also done a great deal to re-establish the place of the individual in history, thought his has been in a very different mode from the political historians’ traditional cult of ‘great men’. </a:t>
            </a:r>
            <a:r>
              <a:rPr lang="en-US" altLang="en-US" sz="1600" b="1">
                <a:latin typeface="Cambria" panose="02040503050406030204" pitchFamily="18" charset="0"/>
                <a:ea typeface="Cambria" panose="02040503050406030204" pitchFamily="18" charset="0"/>
                <a:cs typeface="Cambria" panose="02040503050406030204" pitchFamily="18" charset="0"/>
              </a:rPr>
              <a:t>Postmodernism’s suspicion of the mainstream, its privileging of the marginal, the bizarre and the obscure, has produced a large amount of historical writing recreating the world of little known individuals…’</a:t>
            </a:r>
          </a:p>
          <a:p>
            <a:pPr>
              <a:buFont typeface="Arial" panose="020B0604020202020204" pitchFamily="34" charset="0"/>
              <a:buNone/>
            </a:pPr>
            <a:endParaRPr lang="en-GB" altLang="en-US" sz="1600" b="1">
              <a:latin typeface="Cambria" panose="02040503050406030204" pitchFamily="18" charset="0"/>
              <a:ea typeface="Cambria" panose="02040503050406030204" pitchFamily="18" charset="0"/>
              <a:cs typeface="Cambria" panose="02040503050406030204" pitchFamily="18" charset="0"/>
            </a:endParaRPr>
          </a:p>
          <a:p>
            <a:pPr>
              <a:buFont typeface="Arial" panose="020B0604020202020204" pitchFamily="34" charset="0"/>
              <a:buNone/>
            </a:pPr>
            <a:r>
              <a:rPr lang="en-US" altLang="en-US" sz="1600"/>
              <a:t>We can dismiss Evans’ use of language such as ‘bizarre’ (why is the belief in, or practice of, astrology more bizarre than the belief in the coming socialist paradise, salvation through one religion or another, or notion that science can provide all answers to all questions?) but he clearly sets out a model in which the rise of postmodernism in the 1980s  provided a context for the study of the history of astrology as a phenomenon in itself, free from judgment and censure.</a:t>
            </a:r>
          </a:p>
        </p:txBody>
      </p:sp>
      <p:pic>
        <p:nvPicPr>
          <p:cNvPr id="6148" name="Picture 3" descr="Richard Evans.jpg">
            <a:extLst>
              <a:ext uri="{FF2B5EF4-FFF2-40B4-BE49-F238E27FC236}">
                <a16:creationId xmlns:a16="http://schemas.microsoft.com/office/drawing/2014/main" id="{462607B6-195B-4117-880F-179FCB34FB9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812088" y="0"/>
            <a:ext cx="1154112" cy="146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4" descr="TheSophiaCentre.jpg">
            <a:extLst>
              <a:ext uri="{FF2B5EF4-FFF2-40B4-BE49-F238E27FC236}">
                <a16:creationId xmlns:a16="http://schemas.microsoft.com/office/drawing/2014/main" id="{738D664B-D2F6-436D-A52F-64B3070933C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19700" y="5876925"/>
            <a:ext cx="3671888" cy="71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F4361A71-567C-4386-9C70-9735843A42B6}"/>
              </a:ext>
            </a:extLst>
          </p:cNvPr>
          <p:cNvSpPr>
            <a:spLocks noGrp="1"/>
          </p:cNvSpPr>
          <p:nvPr>
            <p:ph type="title"/>
          </p:nvPr>
        </p:nvSpPr>
        <p:spPr/>
        <p:txBody>
          <a:bodyPr/>
          <a:lstStyle/>
          <a:p>
            <a:r>
              <a:rPr lang="en-GB" altLang="en-US">
                <a:latin typeface="Cambria" panose="02040503050406030204" pitchFamily="18" charset="0"/>
              </a:rPr>
              <a:t>Hildred Geertz, ‘An Anthropology of Religion and Magic</a:t>
            </a:r>
            <a:endParaRPr lang="en-GB" altLang="en-US"/>
          </a:p>
        </p:txBody>
      </p:sp>
      <p:sp>
        <p:nvSpPr>
          <p:cNvPr id="7171" name="Content Placeholder 2">
            <a:extLst>
              <a:ext uri="{FF2B5EF4-FFF2-40B4-BE49-F238E27FC236}">
                <a16:creationId xmlns:a16="http://schemas.microsoft.com/office/drawing/2014/main" id="{86758E2F-23FB-48F9-8710-EE00316998C3}"/>
              </a:ext>
            </a:extLst>
          </p:cNvPr>
          <p:cNvSpPr>
            <a:spLocks noGrp="1"/>
          </p:cNvSpPr>
          <p:nvPr>
            <p:ph idx="1"/>
          </p:nvPr>
        </p:nvSpPr>
        <p:spPr/>
        <p:txBody>
          <a:bodyPr/>
          <a:lstStyle/>
          <a:p>
            <a:pPr>
              <a:buFont typeface="Arial" panose="020B0604020202020204" pitchFamily="34" charset="0"/>
              <a:buNone/>
            </a:pPr>
            <a:r>
              <a:rPr lang="en-GB" altLang="en-US" sz="1800">
                <a:latin typeface="Cambria" panose="02040503050406030204" pitchFamily="18" charset="0"/>
                <a:ea typeface="Cambria" panose="02040503050406030204" pitchFamily="18" charset="0"/>
                <a:cs typeface="Cambria" panose="02040503050406030204" pitchFamily="18" charset="0"/>
              </a:rPr>
              <a:t>Critiques the view in Keith </a:t>
            </a:r>
            <a:r>
              <a:rPr lang="en-US" altLang="en-US" sz="1800">
                <a:latin typeface="Cambria" panose="02040503050406030204" pitchFamily="18" charset="0"/>
                <a:ea typeface="Cambria" panose="02040503050406030204" pitchFamily="18" charset="0"/>
                <a:cs typeface="Cambria" panose="02040503050406030204" pitchFamily="18" charset="0"/>
              </a:rPr>
              <a:t>Thomas, </a:t>
            </a:r>
            <a:r>
              <a:rPr lang="en-US" altLang="en-US" sz="1800" i="1">
                <a:latin typeface="Cambria" panose="02040503050406030204" pitchFamily="18" charset="0"/>
                <a:ea typeface="Cambria" panose="02040503050406030204" pitchFamily="18" charset="0"/>
                <a:cs typeface="Cambria" panose="02040503050406030204" pitchFamily="18" charset="0"/>
              </a:rPr>
              <a:t>Religion and the Decline of Magic</a:t>
            </a:r>
            <a:r>
              <a:rPr lang="en-US" altLang="en-US" sz="1800">
                <a:latin typeface="Cambria" panose="02040503050406030204" pitchFamily="18" charset="0"/>
                <a:ea typeface="Cambria" panose="02040503050406030204" pitchFamily="18" charset="0"/>
                <a:cs typeface="Cambria" panose="02040503050406030204" pitchFamily="18" charset="0"/>
              </a:rPr>
              <a:t>, (Harmondsworth, Middlesex: Peregrine Books, 1971).</a:t>
            </a:r>
          </a:p>
          <a:p>
            <a:pPr>
              <a:buFont typeface="Arial" panose="020B0604020202020204" pitchFamily="34" charset="0"/>
              <a:buNone/>
            </a:pPr>
            <a:r>
              <a:rPr lang="en-US" altLang="en-US" sz="1800">
                <a:latin typeface="Cambria" panose="02040503050406030204" pitchFamily="18" charset="0"/>
                <a:ea typeface="Cambria" panose="02040503050406030204" pitchFamily="18" charset="0"/>
                <a:cs typeface="Cambria" panose="02040503050406030204" pitchFamily="18" charset="0"/>
              </a:rPr>
              <a:t>P. 72: Thomas regards religion and magic as entirely distinct: religion is coherent and organised, magic is incoherent and disorganised. In addition, 17</a:t>
            </a:r>
            <a:r>
              <a:rPr lang="en-US" altLang="en-US" sz="1800" baseline="30000">
                <a:latin typeface="Cambria" panose="02040503050406030204" pitchFamily="18" charset="0"/>
                <a:ea typeface="Cambria" panose="02040503050406030204" pitchFamily="18" charset="0"/>
                <a:cs typeface="Cambria" panose="02040503050406030204" pitchFamily="18" charset="0"/>
              </a:rPr>
              <a:t>th</a:t>
            </a:r>
            <a:r>
              <a:rPr lang="en-US" altLang="en-US" sz="1800">
                <a:latin typeface="Cambria" panose="02040503050406030204" pitchFamily="18" charset="0"/>
                <a:ea typeface="Cambria" panose="02040503050406030204" pitchFamily="18" charset="0"/>
                <a:cs typeface="Cambria" panose="02040503050406030204" pitchFamily="18" charset="0"/>
              </a:rPr>
              <a:t> century England is primitive.</a:t>
            </a:r>
          </a:p>
          <a:p>
            <a:pPr>
              <a:buFont typeface="Arial" panose="020B0604020202020204" pitchFamily="34" charset="0"/>
              <a:buNone/>
            </a:pPr>
            <a:r>
              <a:rPr lang="en-US" altLang="en-US" sz="1800">
                <a:latin typeface="Cambria" panose="02040503050406030204" pitchFamily="18" charset="0"/>
                <a:ea typeface="Cambria" panose="02040503050406030204" pitchFamily="18" charset="0"/>
                <a:cs typeface="Cambria" panose="02040503050406030204" pitchFamily="18" charset="0"/>
              </a:rPr>
              <a:t>As an anthropologist Geertz finds this model misleading.  She critiques historians’ acceptance of 20</a:t>
            </a:r>
            <a:r>
              <a:rPr lang="en-US" altLang="en-US" sz="1800" baseline="30000">
                <a:latin typeface="Cambria" panose="02040503050406030204" pitchFamily="18" charset="0"/>
                <a:ea typeface="Cambria" panose="02040503050406030204" pitchFamily="18" charset="0"/>
                <a:cs typeface="Cambria" panose="02040503050406030204" pitchFamily="18" charset="0"/>
              </a:rPr>
              <a:t>th</a:t>
            </a:r>
            <a:r>
              <a:rPr lang="en-US" altLang="en-US" sz="1800">
                <a:latin typeface="Cambria" panose="02040503050406030204" pitchFamily="18" charset="0"/>
                <a:ea typeface="Cambria" panose="02040503050406030204" pitchFamily="18" charset="0"/>
                <a:cs typeface="Cambria" panose="02040503050406030204" pitchFamily="18" charset="0"/>
              </a:rPr>
              <a:t> century sceptical views which see magic as misguided, primitive, appealing to people who seek security, and so on. Such views, Geertz says, have nothing to do with 17</a:t>
            </a:r>
            <a:r>
              <a:rPr lang="en-US" altLang="en-US" sz="1800" baseline="30000">
                <a:latin typeface="Cambria" panose="02040503050406030204" pitchFamily="18" charset="0"/>
                <a:ea typeface="Cambria" panose="02040503050406030204" pitchFamily="18" charset="0"/>
                <a:cs typeface="Cambria" panose="02040503050406030204" pitchFamily="18" charset="0"/>
              </a:rPr>
              <a:t>th</a:t>
            </a:r>
            <a:r>
              <a:rPr lang="en-US" altLang="en-US" sz="1800">
                <a:latin typeface="Cambria" panose="02040503050406030204" pitchFamily="18" charset="0"/>
                <a:ea typeface="Cambria" panose="02040503050406030204" pitchFamily="18" charset="0"/>
                <a:cs typeface="Cambria" panose="02040503050406030204" pitchFamily="18" charset="0"/>
              </a:rPr>
              <a:t> experience and will obscure understanding of them. </a:t>
            </a:r>
          </a:p>
          <a:p>
            <a:pPr>
              <a:buFont typeface="Arial" panose="020B0604020202020204" pitchFamily="34" charset="0"/>
              <a:buNone/>
            </a:pPr>
            <a:r>
              <a:rPr lang="en-US" altLang="en-US" sz="1800">
                <a:latin typeface="Cambria" panose="02040503050406030204" pitchFamily="18" charset="0"/>
                <a:ea typeface="Cambria" panose="02040503050406030204" pitchFamily="18" charset="0"/>
                <a:cs typeface="Cambria" panose="02040503050406030204" pitchFamily="18" charset="0"/>
              </a:rPr>
              <a:t>Geertz doesn’t mention astrology, but Thomas deals with it in detail.</a:t>
            </a:r>
          </a:p>
          <a:p>
            <a:pPr>
              <a:buFont typeface="Arial" panose="020B0604020202020204" pitchFamily="34" charset="0"/>
              <a:buNone/>
            </a:pPr>
            <a:r>
              <a:rPr lang="en-US" altLang="en-US" sz="1800">
                <a:latin typeface="Cambria" panose="02040503050406030204" pitchFamily="18" charset="0"/>
                <a:ea typeface="Cambria" panose="02040503050406030204" pitchFamily="18" charset="0"/>
                <a:cs typeface="Cambria" panose="02040503050406030204" pitchFamily="18" charset="0"/>
              </a:rPr>
              <a:t>Thomas’s book remains an essential source book but his descriptive and analytical  framework may be challenged.</a:t>
            </a:r>
          </a:p>
          <a:p>
            <a:pPr>
              <a:buFont typeface="Arial" panose="020B0604020202020204" pitchFamily="34" charset="0"/>
              <a:buNone/>
            </a:pPr>
            <a:r>
              <a:rPr lang="en-US" altLang="en-US" sz="1800">
                <a:latin typeface="Cambria" panose="02040503050406030204" pitchFamily="18" charset="0"/>
                <a:ea typeface="Cambria" panose="02040503050406030204" pitchFamily="18" charset="0"/>
                <a:cs typeface="Cambria" panose="02040503050406030204" pitchFamily="18" charset="0"/>
              </a:rPr>
              <a:t>(NB – a personal anecdote – Hildred Geertz was the partner of Clifford Geertz – a mighty anthropological team)</a:t>
            </a:r>
          </a:p>
          <a:p>
            <a:pPr>
              <a:buFont typeface="Arial" panose="020B0604020202020204" pitchFamily="34" charset="0"/>
              <a:buNone/>
            </a:pPr>
            <a:endParaRPr lang="en-GB" altLang="en-US"/>
          </a:p>
          <a:p>
            <a:endParaRPr lang="en-GB" altLang="en-US"/>
          </a:p>
        </p:txBody>
      </p:sp>
      <p:pic>
        <p:nvPicPr>
          <p:cNvPr id="7172" name="Picture 3" descr="Hildred Geertz.jpg">
            <a:extLst>
              <a:ext uri="{FF2B5EF4-FFF2-40B4-BE49-F238E27FC236}">
                <a16:creationId xmlns:a16="http://schemas.microsoft.com/office/drawing/2014/main" id="{25E69B35-D758-44C0-BE78-4D32E69BBFA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164388" y="5849938"/>
            <a:ext cx="900112" cy="1008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4" descr="TheSophiaCentre.jpg">
            <a:extLst>
              <a:ext uri="{FF2B5EF4-FFF2-40B4-BE49-F238E27FC236}">
                <a16:creationId xmlns:a16="http://schemas.microsoft.com/office/drawing/2014/main" id="{4A6CC193-529E-4706-AE6F-2020636DBAD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48038" y="6145213"/>
            <a:ext cx="3671887" cy="71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1143</TotalTime>
  <Words>804</Words>
  <Application>Microsoft Office PowerPoint</Application>
  <PresentationFormat>On-screen Show (4:3)</PresentationFormat>
  <Paragraphs>29</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Cambria</vt:lpstr>
      <vt:lpstr>Office Theme</vt:lpstr>
      <vt:lpstr> History of Astrology 16th and 17th century western astrology Historiography  </vt:lpstr>
      <vt:lpstr> Required Reading: Historiography </vt:lpstr>
      <vt:lpstr> RICHARD EVANS CHAP 6: SOCIETY AND THE INDIVIDUAL </vt:lpstr>
      <vt:lpstr>Evans chapter 6</vt:lpstr>
      <vt:lpstr>Evans Chap 6</vt:lpstr>
      <vt:lpstr>Hildred Geertz, ‘An Anthropology of Religion and Magic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156</cp:revision>
  <dcterms:created xsi:type="dcterms:W3CDTF">2011-06-20T13:00:10Z</dcterms:created>
  <dcterms:modified xsi:type="dcterms:W3CDTF">2022-02-08T16:37:01Z</dcterms:modified>
</cp:coreProperties>
</file>