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sldIdLst>
    <p:sldId id="257" r:id="rId5"/>
    <p:sldId id="258" r:id="rId6"/>
    <p:sldId id="259" r:id="rId7"/>
    <p:sldId id="260" r:id="rId8"/>
    <p:sldId id="261"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69" autoAdjust="0"/>
    <p:restoredTop sz="94619" autoAdjust="0"/>
  </p:normalViewPr>
  <p:slideViewPr>
    <p:cSldViewPr snapToGrid="0">
      <p:cViewPr varScale="1">
        <p:scale>
          <a:sx n="90" d="100"/>
          <a:sy n="90" d="100"/>
        </p:scale>
        <p:origin x="12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11/26/2020</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11/26/2020</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11/26/2020</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11/26/2020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11/26/2020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11/26/2020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11/26/2020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11/26/2020</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11/26/2020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11/26/2020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11/26/2020</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11/26/2020</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US" dirty="0"/>
              <a:t>Case Study Analysis</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0993546" cy="468233"/>
          </a:xfrm>
        </p:spPr>
        <p:txBody>
          <a:bodyPr>
            <a:normAutofit/>
          </a:bodyPr>
          <a:lstStyle/>
          <a:p>
            <a:endParaRPr lang="en-US" dirty="0"/>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081867"/>
            <a:ext cx="11260667" cy="3310466"/>
          </a:xfrm>
          <a:prstGeom prst="rect">
            <a:avLst/>
          </a:prstGeom>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62972-3449-42D1-8185-B4BEFD52AB44}"/>
              </a:ext>
            </a:extLst>
          </p:cNvPr>
          <p:cNvSpPr>
            <a:spLocks noGrp="1"/>
          </p:cNvSpPr>
          <p:nvPr>
            <p:ph type="title"/>
          </p:nvPr>
        </p:nvSpPr>
        <p:spPr/>
        <p:txBody>
          <a:bodyPr/>
          <a:lstStyle/>
          <a:p>
            <a:r>
              <a:rPr lang="en-US" dirty="0"/>
              <a:t>Case Question: Jeans</a:t>
            </a:r>
          </a:p>
        </p:txBody>
      </p:sp>
      <p:sp>
        <p:nvSpPr>
          <p:cNvPr id="6" name="Rectangle 1">
            <a:extLst>
              <a:ext uri="{FF2B5EF4-FFF2-40B4-BE49-F238E27FC236}">
                <a16:creationId xmlns:a16="http://schemas.microsoft.com/office/drawing/2014/main" id="{6D203638-0AA6-4625-A36D-F03505DED05C}"/>
              </a:ext>
            </a:extLst>
          </p:cNvPr>
          <p:cNvSpPr>
            <a:spLocks noGrp="1" noChangeArrowheads="1"/>
          </p:cNvSpPr>
          <p:nvPr>
            <p:ph idx="1"/>
          </p:nvPr>
        </p:nvSpPr>
        <p:spPr bwMode="auto">
          <a:xfrm>
            <a:off x="581192" y="2107907"/>
            <a:ext cx="10061103"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029200" algn="l"/>
              </a:tabLst>
              <a:defRPr>
                <a:solidFill>
                  <a:schemeClr val="tx1"/>
                </a:solidFill>
                <a:latin typeface="Arial" panose="020B0604020202020204" pitchFamily="34" charset="0"/>
              </a:defRPr>
            </a:lvl1pPr>
            <a:lvl2pPr eaLnBrk="0" fontAlgn="base" hangingPunct="0">
              <a:spcBef>
                <a:spcPct val="0"/>
              </a:spcBef>
              <a:spcAft>
                <a:spcPct val="0"/>
              </a:spcAft>
              <a:tabLst>
                <a:tab pos="5029200" algn="l"/>
              </a:tabLst>
              <a:defRPr>
                <a:solidFill>
                  <a:schemeClr val="tx1"/>
                </a:solidFill>
                <a:latin typeface="Arial" panose="020B0604020202020204" pitchFamily="34" charset="0"/>
              </a:defRPr>
            </a:lvl2pPr>
            <a:lvl3pPr eaLnBrk="0" fontAlgn="base" hangingPunct="0">
              <a:spcBef>
                <a:spcPct val="0"/>
              </a:spcBef>
              <a:spcAft>
                <a:spcPct val="0"/>
              </a:spcAft>
              <a:tabLst>
                <a:tab pos="5029200" algn="l"/>
              </a:tabLst>
              <a:defRPr>
                <a:solidFill>
                  <a:schemeClr val="tx1"/>
                </a:solidFill>
                <a:latin typeface="Arial" panose="020B0604020202020204" pitchFamily="34" charset="0"/>
              </a:defRPr>
            </a:lvl3pPr>
            <a:lvl4pPr eaLnBrk="0" fontAlgn="base" hangingPunct="0">
              <a:spcBef>
                <a:spcPct val="0"/>
              </a:spcBef>
              <a:spcAft>
                <a:spcPct val="0"/>
              </a:spcAft>
              <a:tabLst>
                <a:tab pos="5029200" algn="l"/>
              </a:tabLst>
              <a:defRPr>
                <a:solidFill>
                  <a:schemeClr val="tx1"/>
                </a:solidFill>
                <a:latin typeface="Arial" panose="020B0604020202020204" pitchFamily="34" charset="0"/>
              </a:defRPr>
            </a:lvl4pPr>
            <a:lvl5pPr eaLnBrk="0" fontAlgn="base" hangingPunct="0">
              <a:spcBef>
                <a:spcPct val="0"/>
              </a:spcBef>
              <a:spcAft>
                <a:spcPct val="0"/>
              </a:spcAft>
              <a:tabLst>
                <a:tab pos="5029200" algn="l"/>
              </a:tabLst>
              <a:defRPr>
                <a:solidFill>
                  <a:schemeClr val="tx1"/>
                </a:solidFill>
                <a:latin typeface="Arial" panose="020B0604020202020204" pitchFamily="34" charset="0"/>
              </a:defRPr>
            </a:lvl5pPr>
            <a:lvl6pPr eaLnBrk="0" fontAlgn="base" hangingPunct="0">
              <a:spcBef>
                <a:spcPct val="0"/>
              </a:spcBef>
              <a:spcAft>
                <a:spcPct val="0"/>
              </a:spcAft>
              <a:tabLst>
                <a:tab pos="5029200" algn="l"/>
              </a:tabLst>
              <a:defRPr>
                <a:solidFill>
                  <a:schemeClr val="tx1"/>
                </a:solidFill>
                <a:latin typeface="Arial" panose="020B0604020202020204" pitchFamily="34" charset="0"/>
              </a:defRPr>
            </a:lvl6pPr>
            <a:lvl7pPr eaLnBrk="0" fontAlgn="base" hangingPunct="0">
              <a:spcBef>
                <a:spcPct val="0"/>
              </a:spcBef>
              <a:spcAft>
                <a:spcPct val="0"/>
              </a:spcAft>
              <a:tabLst>
                <a:tab pos="5029200" algn="l"/>
              </a:tabLst>
              <a:defRPr>
                <a:solidFill>
                  <a:schemeClr val="tx1"/>
                </a:solidFill>
                <a:latin typeface="Arial" panose="020B0604020202020204" pitchFamily="34" charset="0"/>
              </a:defRPr>
            </a:lvl7pPr>
            <a:lvl8pPr eaLnBrk="0" fontAlgn="base" hangingPunct="0">
              <a:spcBef>
                <a:spcPct val="0"/>
              </a:spcBef>
              <a:spcAft>
                <a:spcPct val="0"/>
              </a:spcAft>
              <a:tabLst>
                <a:tab pos="5029200" algn="l"/>
              </a:tabLst>
              <a:defRPr>
                <a:solidFill>
                  <a:schemeClr val="tx1"/>
                </a:solidFill>
                <a:latin typeface="Arial" panose="020B0604020202020204" pitchFamily="34" charset="0"/>
              </a:defRPr>
            </a:lvl8pPr>
            <a:lvl9pPr eaLnBrk="0" fontAlgn="base" hangingPunct="0">
              <a:spcBef>
                <a:spcPct val="0"/>
              </a:spcBef>
              <a:spcAft>
                <a:spcPct val="0"/>
              </a:spcAft>
              <a:tabLst>
                <a:tab pos="5029200" algn="l"/>
              </a:tabLst>
              <a:defRPr>
                <a:solidFill>
                  <a:schemeClr val="tx1"/>
                </a:solidFill>
                <a:latin typeface="Arial" panose="020B0604020202020204" pitchFamily="34" charset="0"/>
              </a:defRPr>
            </a:lvl9pPr>
          </a:lstStyle>
          <a:p>
            <a:pPr marL="0" marR="0" lvl="0" indent="0" algn="just" defTabSz="914400" rtl="0" eaLnBrk="0" fontAlgn="base" latinLnBrk="0" hangingPunct="0">
              <a:lnSpc>
                <a:spcPct val="100000"/>
              </a:lnSpc>
              <a:spcBef>
                <a:spcPct val="0"/>
              </a:spcBef>
              <a:spcAft>
                <a:spcPct val="0"/>
              </a:spcAft>
              <a:buClrTx/>
              <a:buSzTx/>
              <a:buFontTx/>
              <a:buNone/>
              <a:tabLst>
                <a:tab pos="5029200" algn="l"/>
              </a:tabLst>
            </a:pPr>
            <a:r>
              <a:rPr kumimoji="0" lang="en-GB" altLang="en-US" sz="1600" b="0" i="0" u="none" strike="noStrike" cap="none" normalizeH="0" baseline="0" dirty="0">
                <a:ln>
                  <a:noFill/>
                </a:ln>
                <a:solidFill>
                  <a:schemeClr val="tx1"/>
                </a:solidFill>
                <a:effectLst/>
                <a:latin typeface="Times New Roman" panose="02020603050405020304" pitchFamily="18" charset="0"/>
                <a:ea typeface="Arial Unicode MS"/>
                <a:cs typeface="Times New Roman" panose="02020603050405020304" pitchFamily="18" charset="0"/>
              </a:rPr>
              <a:t>Denim, the tough material usually associated with hard-living cowboys and American road movies, is in need of a facelift. Denim jeans may have been a wardrobe essential for everyone from popstars to presidents for much of the Eighties and Nineties, but sales took a dive in 1997 and have been struggling to come back ever since.</a:t>
            </a:r>
            <a:endParaRPr kumimoji="0" lang="en-GB" altLang="en-US" sz="1600" b="0" i="0" u="none" strike="noStrike" cap="none" normalizeH="0" baseline="0" dirty="0">
              <a:ln>
                <a:noFill/>
              </a:ln>
              <a:solidFill>
                <a:schemeClr val="tx1"/>
              </a:solidFill>
              <a:effectLst/>
              <a:latin typeface="Verdana" panose="020B0604030504040204" pitchFamily="34" charset="0"/>
              <a:ea typeface="Arial Unicode MS"/>
              <a:cs typeface="Arial Unicode MS"/>
            </a:endParaRPr>
          </a:p>
          <a:p>
            <a:pPr marL="0" marR="0" lvl="0" indent="0" algn="just" defTabSz="914400" rtl="0" eaLnBrk="0" fontAlgn="base" latinLnBrk="0" hangingPunct="0">
              <a:lnSpc>
                <a:spcPct val="100000"/>
              </a:lnSpc>
              <a:spcBef>
                <a:spcPct val="0"/>
              </a:spcBef>
              <a:spcAft>
                <a:spcPct val="0"/>
              </a:spcAft>
              <a:buClrTx/>
              <a:buSzTx/>
              <a:buFontTx/>
              <a:buNone/>
              <a:tabLst>
                <a:tab pos="5029200" algn="l"/>
              </a:tabLst>
            </a:pPr>
            <a:r>
              <a:rPr kumimoji="0" lang="en-GB" altLang="en-US" sz="1600" b="0" i="0" u="none" strike="noStrike" cap="none" normalizeH="0" baseline="0" dirty="0">
                <a:ln>
                  <a:noFill/>
                </a:ln>
                <a:solidFill>
                  <a:schemeClr val="tx1"/>
                </a:solidFill>
                <a:effectLst/>
                <a:latin typeface="Times New Roman" panose="02020603050405020304" pitchFamily="18" charset="0"/>
                <a:ea typeface="Arial Unicode MS"/>
                <a:cs typeface="Times New Roman" panose="02020603050405020304" pitchFamily="18" charset="0"/>
              </a:rPr>
              <a:t>Europe's manufacturers of denim jean trousers face a major upheaval in 2004, when duty on imported denim – at present 14% – is abolished as part of GATT trade agreements. The prospect of a flood of textiles from outside the EU means denim jeans manufacturers will face new competition from overseas and the probability of falling prices.</a:t>
            </a:r>
            <a:endParaRPr kumimoji="0" lang="en-GB" altLang="en-US" sz="1600" b="0" i="0" u="none" strike="noStrike" cap="none" normalizeH="0" baseline="0" dirty="0">
              <a:ln>
                <a:noFill/>
              </a:ln>
              <a:solidFill>
                <a:schemeClr val="tx1"/>
              </a:solidFill>
              <a:effectLst/>
              <a:latin typeface="Verdana" panose="020B0604030504040204" pitchFamily="34" charset="0"/>
              <a:ea typeface="Arial Unicode MS"/>
              <a:cs typeface="Arial Unicode MS"/>
            </a:endParaRPr>
          </a:p>
          <a:p>
            <a:pPr marL="0" marR="0" lvl="0" indent="0" algn="just" defTabSz="914400" rtl="0" eaLnBrk="0" fontAlgn="base" latinLnBrk="0" hangingPunct="0">
              <a:lnSpc>
                <a:spcPct val="100000"/>
              </a:lnSpc>
              <a:spcBef>
                <a:spcPct val="0"/>
              </a:spcBef>
              <a:spcAft>
                <a:spcPct val="0"/>
              </a:spcAft>
              <a:buClrTx/>
              <a:buSzTx/>
              <a:buFontTx/>
              <a:buNone/>
              <a:tabLst>
                <a:tab pos="5029200" algn="l"/>
              </a:tabLst>
            </a:pPr>
            <a:r>
              <a:rPr kumimoji="0" lang="en-GB" altLang="en-US" sz="1600" b="0" i="0" u="none" strike="noStrike" cap="none" normalizeH="0" baseline="0" dirty="0">
                <a:ln>
                  <a:noFill/>
                </a:ln>
                <a:solidFill>
                  <a:schemeClr val="tx1"/>
                </a:solidFill>
                <a:effectLst/>
                <a:latin typeface="Times New Roman" panose="02020603050405020304" pitchFamily="18" charset="0"/>
                <a:ea typeface="Arial Unicode MS"/>
                <a:cs typeface="Times New Roman" panose="02020603050405020304" pitchFamily="18" charset="0"/>
              </a:rPr>
              <a:t>Further, the increasing popularity of combat pants and sportswear continues to undermine sales of denim jean trousers in Europe. Last year sales of denim jean trousers declined by 11% in volume terms. The core market for denim jean trousers is youngsters but recent research indicates that young people are disappointed in denim jeans manufacturers' failure to innovate and introduce new styles.</a:t>
            </a:r>
            <a:endParaRPr kumimoji="0" lang="en-GB" altLang="en-US" sz="1600" b="0" i="0" u="none" strike="noStrike" cap="none" normalizeH="0" baseline="0" dirty="0">
              <a:ln>
                <a:noFill/>
              </a:ln>
              <a:solidFill>
                <a:schemeClr val="tx1"/>
              </a:solidFill>
              <a:effectLst/>
              <a:latin typeface="Verdana" panose="020B0604030504040204" pitchFamily="34" charset="0"/>
              <a:ea typeface="Arial Unicode MS"/>
              <a:cs typeface="Arial Unicode MS"/>
            </a:endParaRPr>
          </a:p>
          <a:p>
            <a:pPr marL="0" marR="0" lvl="0" indent="0" algn="just" defTabSz="914400" rtl="0" eaLnBrk="0" fontAlgn="base" latinLnBrk="0" hangingPunct="0">
              <a:lnSpc>
                <a:spcPct val="100000"/>
              </a:lnSpc>
              <a:spcBef>
                <a:spcPct val="0"/>
              </a:spcBef>
              <a:spcAft>
                <a:spcPct val="0"/>
              </a:spcAft>
              <a:buClrTx/>
              <a:buSzTx/>
              <a:buFontTx/>
              <a:buNone/>
              <a:tabLst>
                <a:tab pos="5029200" algn="l"/>
              </a:tabLst>
            </a:pPr>
            <a:r>
              <a:rPr kumimoji="0" lang="en-GB" altLang="en-US" sz="1600" b="0" i="1" u="none" strike="noStrike" cap="none" normalizeH="0" baseline="0" dirty="0">
                <a:ln>
                  <a:noFill/>
                </a:ln>
                <a:solidFill>
                  <a:schemeClr val="tx1"/>
                </a:solidFill>
                <a:effectLst/>
                <a:latin typeface="Times New Roman" panose="02020603050405020304" pitchFamily="18" charset="0"/>
                <a:ea typeface="Arial Unicode MS"/>
                <a:cs typeface="Times New Roman" panose="02020603050405020304" pitchFamily="18" charset="0"/>
              </a:rPr>
              <a:t>Source</a:t>
            </a:r>
            <a:r>
              <a:rPr kumimoji="0" lang="en-GB" altLang="en-US" sz="1600" b="1" i="0" u="none" strike="noStrike" cap="none" normalizeH="0" baseline="0" dirty="0">
                <a:ln>
                  <a:noFill/>
                </a:ln>
                <a:solidFill>
                  <a:schemeClr val="tx1"/>
                </a:solidFill>
                <a:effectLst/>
                <a:latin typeface="Times New Roman" panose="02020603050405020304" pitchFamily="18" charset="0"/>
                <a:ea typeface="Arial Unicode MS"/>
                <a:cs typeface="Times New Roman" panose="02020603050405020304" pitchFamily="18" charset="0"/>
              </a:rPr>
              <a:t>: based on extracts from MAD and Marketing magazine. </a:t>
            </a:r>
            <a:endParaRPr kumimoji="0" lang="en-GB" altLang="en-US" sz="1600" b="0" i="0" u="none" strike="noStrike" cap="none" normalizeH="0" baseline="0" dirty="0">
              <a:ln>
                <a:noFill/>
              </a:ln>
              <a:solidFill>
                <a:schemeClr val="tx1"/>
              </a:solidFill>
              <a:effectLst/>
              <a:latin typeface="Verdana" panose="020B0604030504040204" pitchFamily="34" charset="0"/>
              <a:ea typeface="Arial Unicode MS"/>
              <a:cs typeface="Arial Unicode MS"/>
            </a:endParaRPr>
          </a:p>
          <a:p>
            <a:pPr marL="0" marR="0" lvl="0" indent="0" algn="just" defTabSz="914400" rtl="0" eaLnBrk="0" fontAlgn="base" latinLnBrk="0" hangingPunct="0">
              <a:lnSpc>
                <a:spcPct val="100000"/>
              </a:lnSpc>
              <a:spcBef>
                <a:spcPct val="0"/>
              </a:spcBef>
              <a:spcAft>
                <a:spcPct val="0"/>
              </a:spcAft>
              <a:buClrTx/>
              <a:buSzTx/>
              <a:buFontTx/>
              <a:buNone/>
              <a:tabLst>
                <a:tab pos="5029200" algn="l"/>
              </a:tabLst>
            </a:pPr>
            <a:r>
              <a:rPr kumimoji="0" lang="en-GB" altLang="en-US" sz="1600" b="1" i="1" u="none" strike="noStrike" cap="none" normalizeH="0" baseline="0" dirty="0">
                <a:ln>
                  <a:noFill/>
                </a:ln>
                <a:solidFill>
                  <a:schemeClr val="tx1"/>
                </a:solidFill>
                <a:effectLst/>
                <a:latin typeface="Times New Roman" panose="02020603050405020304" pitchFamily="18" charset="0"/>
                <a:ea typeface="Arial Unicode MS"/>
                <a:cs typeface="Times New Roman" panose="02020603050405020304" pitchFamily="18" charset="0"/>
              </a:rPr>
              <a:t>Required:</a:t>
            </a:r>
            <a:endParaRPr kumimoji="0" lang="en-GB" altLang="en-US" sz="1600" b="0" i="0" u="none" strike="noStrike" cap="none" normalizeH="0" baseline="0" dirty="0">
              <a:ln>
                <a:noFill/>
              </a:ln>
              <a:solidFill>
                <a:schemeClr val="tx1"/>
              </a:solidFill>
              <a:effectLst/>
              <a:latin typeface="Verdana" panose="020B0604030504040204" pitchFamily="34" charset="0"/>
              <a:ea typeface="Arial Unicode MS"/>
              <a:cs typeface="Arial Unicode MS"/>
            </a:endParaRPr>
          </a:p>
          <a:p>
            <a:pPr marL="0" marR="0" lvl="0" indent="0" algn="just" defTabSz="914400" rtl="0" eaLnBrk="0" fontAlgn="base" latinLnBrk="0" hangingPunct="0">
              <a:lnSpc>
                <a:spcPct val="100000"/>
              </a:lnSpc>
              <a:spcBef>
                <a:spcPct val="0"/>
              </a:spcBef>
              <a:spcAft>
                <a:spcPct val="0"/>
              </a:spcAft>
              <a:buClrTx/>
              <a:buSzTx/>
              <a:buFontTx/>
              <a:buNone/>
              <a:tabLst>
                <a:tab pos="5029200" algn="l"/>
              </a:tabLst>
            </a:pPr>
            <a:r>
              <a:rPr kumimoji="0" lang="en-GB" altLang="en-US" sz="1600" b="0" i="0" u="none" strike="noStrike" cap="none" normalizeH="0" baseline="0" dirty="0">
                <a:ln>
                  <a:noFill/>
                </a:ln>
                <a:solidFill>
                  <a:schemeClr val="tx1"/>
                </a:solidFill>
                <a:effectLst/>
                <a:latin typeface="Times New Roman" panose="02020603050405020304" pitchFamily="18" charset="0"/>
                <a:ea typeface="Arial Unicode MS"/>
                <a:cs typeface="Times New Roman" panose="02020603050405020304" pitchFamily="18" charset="0"/>
              </a:rPr>
              <a:t>Imagine you have been asked to provide strategic marketing advice to a leading European manufacturer of premium branded denim jean trousers. Describe the strategic options available to the denim jeans manufacturer and outline a marketing strategy to optimise the company's position in these difficult market conditions.</a:t>
            </a:r>
            <a:endParaRPr kumimoji="0" lang="en-GB"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3784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DBF0B-C9CB-411F-B76C-FE8EA0F40958}"/>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F9081A42-A8C8-4DD6-BF2B-53B486405A13}"/>
              </a:ext>
            </a:extLst>
          </p:cNvPr>
          <p:cNvSpPr>
            <a:spLocks noGrp="1"/>
          </p:cNvSpPr>
          <p:nvPr>
            <p:ph idx="1"/>
          </p:nvPr>
        </p:nvSpPr>
        <p:spPr/>
        <p:txBody>
          <a:bodyPr>
            <a:normAutofit lnSpcReduction="10000"/>
          </a:bodyPr>
          <a:lstStyle/>
          <a:p>
            <a:pPr marL="342900" lvl="0" indent="-342900" fontAlgn="base">
              <a:spcAft>
                <a:spcPts val="0"/>
              </a:spcAft>
              <a:buFont typeface="+mj-lt"/>
              <a:buAutoNum type="arabicPeriod"/>
            </a:pPr>
            <a:r>
              <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Conduct a PESTLE analysis</a:t>
            </a:r>
            <a:endParaRPr lang="en-GB" sz="16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p>
          <a:p>
            <a:pPr marL="0" indent="0" fontAlgn="base">
              <a:spcAft>
                <a:spcPts val="0"/>
              </a:spcAft>
              <a:buNone/>
            </a:pPr>
            <a:r>
              <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2. Relate the Porter’s 5 Forces model</a:t>
            </a:r>
            <a:endParaRPr lang="en-GB" sz="1600" dirty="0">
              <a:effectLst/>
              <a:latin typeface="Times New Roman" panose="02020603050405020304" pitchFamily="18" charset="0"/>
              <a:ea typeface="Times New Roman" panose="02020603050405020304" pitchFamily="18" charset="0"/>
            </a:endParaRPr>
          </a:p>
          <a:p>
            <a:pPr marL="0" indent="0" fontAlgn="base">
              <a:spcAft>
                <a:spcPts val="0"/>
              </a:spcAft>
              <a:buNone/>
            </a:pPr>
            <a:endPar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endParaRPr>
          </a:p>
          <a:p>
            <a:pPr marL="0" indent="0" fontAlgn="base">
              <a:spcAft>
                <a:spcPts val="0"/>
              </a:spcAft>
              <a:buNone/>
            </a:pPr>
            <a:r>
              <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3. Conduct a SWOT Analysis</a:t>
            </a:r>
            <a:endParaRPr lang="en-GB" sz="1600" dirty="0">
              <a:effectLst/>
              <a:latin typeface="Times New Roman" panose="02020603050405020304" pitchFamily="18" charset="0"/>
              <a:ea typeface="Times New Roman" panose="02020603050405020304" pitchFamily="18" charset="0"/>
            </a:endParaRPr>
          </a:p>
          <a:p>
            <a:pPr marL="0" indent="0" fontAlgn="base">
              <a:spcAft>
                <a:spcPts val="0"/>
              </a:spcAft>
              <a:buNone/>
            </a:pPr>
            <a:endParaRPr lang="en-GB" sz="1600" dirty="0">
              <a:effectLst/>
              <a:latin typeface="Times New Roman" panose="02020603050405020304" pitchFamily="18" charset="0"/>
              <a:ea typeface="Times New Roman" panose="02020603050405020304" pitchFamily="18" charset="0"/>
            </a:endParaRPr>
          </a:p>
          <a:p>
            <a:pPr marL="0" lvl="0" indent="0" fontAlgn="base">
              <a:spcAft>
                <a:spcPts val="0"/>
              </a:spcAft>
              <a:buNone/>
            </a:pPr>
            <a:r>
              <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4. What are the main </a:t>
            </a:r>
            <a:r>
              <a:rPr lang="en-GB" sz="1600" b="1">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objectives </a:t>
            </a:r>
            <a:r>
              <a:rPr lang="en-GB" sz="1600" b="1">
                <a:solidFill>
                  <a:srgbClr val="000000"/>
                </a:solidFill>
                <a:latin typeface="Verdana" panose="020B0604030504040204" pitchFamily="34" charset="0"/>
                <a:ea typeface="Times New Roman" panose="02020603050405020304" pitchFamily="18" charset="0"/>
                <a:cs typeface="Segoe UI" panose="020B0502040204020203" pitchFamily="34" charset="0"/>
              </a:rPr>
              <a:t>of</a:t>
            </a:r>
            <a:r>
              <a:rPr lang="en-GB" sz="1600" b="1">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r>
              <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the European Jeans Manufacturer</a:t>
            </a:r>
            <a:endParaRPr lang="en-GB" sz="1600" dirty="0">
              <a:effectLst/>
              <a:latin typeface="Times New Roman" panose="02020603050405020304" pitchFamily="18" charset="0"/>
              <a:ea typeface="Times New Roman" panose="02020603050405020304" pitchFamily="18" charset="0"/>
            </a:endParaRPr>
          </a:p>
          <a:p>
            <a:pPr fontAlgn="base">
              <a:spcAft>
                <a:spcPts val="0"/>
              </a:spcAft>
            </a:pPr>
            <a:endParaRPr lang="en-GB" sz="16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5. Determine Segmentation, Targeting and Positioning for the European Jeans Manufacturer</a:t>
            </a:r>
            <a:endParaRPr lang="en-GB" sz="1600" dirty="0">
              <a:effectLst/>
              <a:latin typeface="Times New Roman" panose="02020603050405020304" pitchFamily="18" charset="0"/>
              <a:ea typeface="Times New Roman" panose="02020603050405020304" pitchFamily="18" charset="0"/>
            </a:endParaRPr>
          </a:p>
          <a:p>
            <a:pPr marL="0" lvl="0" indent="0" fontAlgn="base">
              <a:spcAft>
                <a:spcPts val="0"/>
              </a:spcAft>
              <a:buNone/>
            </a:pPr>
            <a:endParaRPr lang="en-GB" sz="16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 </a:t>
            </a:r>
            <a:endParaRPr lang="en-GB" sz="1600" dirty="0">
              <a:effectLst/>
              <a:latin typeface="Times New Roman" panose="02020603050405020304" pitchFamily="18" charset="0"/>
              <a:ea typeface="Times New Roman" panose="02020603050405020304" pitchFamily="18" charset="0"/>
            </a:endParaRPr>
          </a:p>
          <a:p>
            <a:pPr marL="0" indent="0" fontAlgn="base">
              <a:spcAft>
                <a:spcPts val="0"/>
              </a:spcAft>
              <a:buNone/>
            </a:pPr>
            <a:r>
              <a:rPr lang="en-GB" sz="1600" b="1" dirty="0">
                <a:solidFill>
                  <a:srgbClr val="000000"/>
                </a:solidFill>
                <a:effectLst/>
                <a:latin typeface="Verdana" panose="020B0604030504040204" pitchFamily="34" charset="0"/>
                <a:ea typeface="Times New Roman" panose="02020603050405020304" pitchFamily="18" charset="0"/>
                <a:cs typeface="Segoe UI" panose="020B0502040204020203" pitchFamily="34" charset="0"/>
              </a:rPr>
              <a:t>6. Determine the Marketing Mix strategies for the European Jeans Manufacturer</a:t>
            </a:r>
            <a:endParaRPr lang="en-GB" sz="1600" dirty="0">
              <a:effectLst/>
              <a:latin typeface="Times New Roman" panose="02020603050405020304" pitchFamily="18" charset="0"/>
              <a:ea typeface="Times New Roman" panose="02020603050405020304" pitchFamily="18" charset="0"/>
            </a:endParaRPr>
          </a:p>
          <a:p>
            <a:pPr marL="0" lvl="0" indent="0" fontAlgn="base">
              <a:spcAft>
                <a:spcPts val="0"/>
              </a:spcAft>
              <a:buNone/>
            </a:pPr>
            <a:endParaRPr lang="en-GB" sz="16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6114382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BCCED-1423-4C75-8ED0-BF2EF4BE2185}"/>
              </a:ext>
            </a:extLst>
          </p:cNvPr>
          <p:cNvSpPr>
            <a:spLocks noGrp="1"/>
          </p:cNvSpPr>
          <p:nvPr>
            <p:ph type="title"/>
          </p:nvPr>
        </p:nvSpPr>
        <p:spPr/>
        <p:txBody>
          <a:bodyPr/>
          <a:lstStyle/>
          <a:p>
            <a:r>
              <a:rPr lang="en-GB" dirty="0"/>
              <a:t>Case Question: </a:t>
            </a:r>
            <a:r>
              <a:rPr lang="en-GB" dirty="0" err="1"/>
              <a:t>Aquados</a:t>
            </a:r>
            <a:endParaRPr lang="en-GB" dirty="0"/>
          </a:p>
        </p:txBody>
      </p:sp>
      <p:sp>
        <p:nvSpPr>
          <p:cNvPr id="3" name="Content Placeholder 2">
            <a:extLst>
              <a:ext uri="{FF2B5EF4-FFF2-40B4-BE49-F238E27FC236}">
                <a16:creationId xmlns:a16="http://schemas.microsoft.com/office/drawing/2014/main" id="{96300D00-FC64-4473-AD52-D25FE562DB91}"/>
              </a:ext>
            </a:extLst>
          </p:cNvPr>
          <p:cNvSpPr>
            <a:spLocks noGrp="1"/>
          </p:cNvSpPr>
          <p:nvPr>
            <p:ph idx="1"/>
          </p:nvPr>
        </p:nvSpPr>
        <p:spPr>
          <a:xfrm>
            <a:off x="581192" y="2009553"/>
            <a:ext cx="11029615" cy="3965797"/>
          </a:xfrm>
        </p:spPr>
        <p:txBody>
          <a:bodyPr>
            <a:normAutofit fontScale="70000" lnSpcReduction="20000"/>
          </a:bodyPr>
          <a:lstStyle/>
          <a:p>
            <a:pPr marL="0" marR="359410" indent="0" algn="just">
              <a:buNone/>
            </a:pPr>
            <a:r>
              <a:rPr lang="en-GB" sz="2000" b="1" spc="75" dirty="0" err="1">
                <a:solidFill>
                  <a:srgbClr val="003366"/>
                </a:solidFill>
                <a:effectLst/>
                <a:latin typeface="Times New Roman" panose="02020603050405020304" pitchFamily="18" charset="0"/>
                <a:ea typeface="Arial Unicode MS"/>
                <a:cs typeface="Arial Unicode MS"/>
              </a:rPr>
              <a:t>Aquados</a:t>
            </a:r>
            <a:r>
              <a:rPr lang="en-GB" sz="2000" b="1" spc="75" dirty="0">
                <a:solidFill>
                  <a:srgbClr val="003366"/>
                </a:solidFill>
                <a:effectLst/>
                <a:latin typeface="Times New Roman" panose="02020603050405020304" pitchFamily="18" charset="0"/>
                <a:ea typeface="Arial Unicode MS"/>
                <a:cs typeface="Arial Unicode MS"/>
              </a:rPr>
              <a:t> takes on the soap powder giants</a:t>
            </a:r>
            <a:endParaRPr lang="en-GB" sz="2000" b="1" spc="75" dirty="0">
              <a:solidFill>
                <a:srgbClr val="003366"/>
              </a:solidFill>
              <a:effectLst/>
              <a:latin typeface="Verdana" panose="020B0604030504040204" pitchFamily="34" charset="0"/>
              <a:ea typeface="Arial Unicode MS"/>
              <a:cs typeface="Arial Unicode MS"/>
            </a:endParaRPr>
          </a:p>
          <a:p>
            <a:pPr marL="0" marR="359410" indent="0" algn="just">
              <a:buNone/>
            </a:pPr>
            <a:r>
              <a:rPr lang="en-GB" sz="2000" dirty="0">
                <a:effectLst/>
                <a:latin typeface="Times New Roman" panose="02020603050405020304" pitchFamily="18" charset="0"/>
                <a:ea typeface="Arial Unicode MS"/>
                <a:cs typeface="Arial Unicode MS"/>
              </a:rPr>
              <a:t>A new washing powder, created by a Glasgow-based company, is set to take on the pharmaceutical giants in the battle for supremacy in the supermarkets.</a:t>
            </a:r>
            <a:endParaRPr lang="en-GB" sz="2000" dirty="0">
              <a:effectLst/>
              <a:latin typeface="Verdana" panose="020B0604030504040204" pitchFamily="34" charset="0"/>
              <a:ea typeface="Arial Unicode MS"/>
              <a:cs typeface="Arial Unicode MS"/>
            </a:endParaRPr>
          </a:p>
          <a:p>
            <a:pPr marL="0" marR="359410" indent="0" algn="just">
              <a:buNone/>
            </a:pPr>
            <a:r>
              <a:rPr lang="en-GB" sz="2000" dirty="0" err="1">
                <a:effectLst/>
                <a:latin typeface="Times New Roman" panose="02020603050405020304" pitchFamily="18" charset="0"/>
                <a:ea typeface="Arial Unicode MS"/>
                <a:cs typeface="Arial Unicode MS"/>
              </a:rPr>
              <a:t>Aquados</a:t>
            </a:r>
            <a:r>
              <a:rPr lang="en-GB" sz="2000" dirty="0">
                <a:effectLst/>
                <a:latin typeface="Times New Roman" panose="02020603050405020304" pitchFamily="18" charset="0"/>
                <a:ea typeface="Arial Unicode MS"/>
                <a:cs typeface="Arial Unicode MS"/>
              </a:rPr>
              <a:t>, which was originally formulated for the industrial market (the company has recently secured a contract to supply 400 of McDonalds' UK restaurants), launched its product in supermarkets including Asda, Safeway and Sainsbury's in November last year and already claims to have captured at least three per cent share of the market.</a:t>
            </a:r>
            <a:endParaRPr lang="en-GB" sz="2000" dirty="0">
              <a:effectLst/>
              <a:latin typeface="Verdana" panose="020B0604030504040204" pitchFamily="34" charset="0"/>
              <a:ea typeface="Arial Unicode MS"/>
              <a:cs typeface="Arial Unicode MS"/>
            </a:endParaRPr>
          </a:p>
          <a:p>
            <a:pPr marL="0" marR="359410" indent="0" algn="just">
              <a:buNone/>
            </a:pPr>
            <a:r>
              <a:rPr lang="en-GB" sz="2000" dirty="0" err="1">
                <a:effectLst/>
                <a:latin typeface="Times New Roman" panose="02020603050405020304" pitchFamily="18" charset="0"/>
                <a:ea typeface="Arial Unicode MS"/>
                <a:cs typeface="Arial Unicode MS"/>
              </a:rPr>
              <a:t>Aquados</a:t>
            </a:r>
            <a:r>
              <a:rPr lang="en-GB" sz="2000" dirty="0">
                <a:effectLst/>
                <a:latin typeface="Times New Roman" panose="02020603050405020304" pitchFamily="18" charset="0"/>
                <a:ea typeface="Arial Unicode MS"/>
                <a:cs typeface="Arial Unicode MS"/>
              </a:rPr>
              <a:t> powder comes in small plastic sachets which are placed directly into the washing machine drum and dissolve upon contact with water, ensuring the right amount of powder is used without compromising quality by compressing it into tablet form.</a:t>
            </a:r>
            <a:endParaRPr lang="en-GB" sz="2000" dirty="0">
              <a:effectLst/>
              <a:latin typeface="Verdana" panose="020B0604030504040204" pitchFamily="34" charset="0"/>
              <a:ea typeface="Arial Unicode MS"/>
              <a:cs typeface="Arial Unicode MS"/>
            </a:endParaRPr>
          </a:p>
          <a:p>
            <a:pPr marL="0" marR="359410" indent="0" algn="just">
              <a:buNone/>
            </a:pPr>
            <a:r>
              <a:rPr lang="en-GB" sz="2000" dirty="0">
                <a:effectLst/>
                <a:latin typeface="Times New Roman" panose="02020603050405020304" pitchFamily="18" charset="0"/>
                <a:ea typeface="Arial Unicode MS"/>
                <a:cs typeface="Arial Unicode MS"/>
              </a:rPr>
              <a:t>It is also claimed that </a:t>
            </a:r>
            <a:r>
              <a:rPr lang="en-GB" sz="2000" dirty="0" err="1">
                <a:effectLst/>
                <a:latin typeface="Times New Roman" panose="02020603050405020304" pitchFamily="18" charset="0"/>
                <a:ea typeface="Arial Unicode MS"/>
                <a:cs typeface="Arial Unicode MS"/>
              </a:rPr>
              <a:t>Aquados</a:t>
            </a:r>
            <a:r>
              <a:rPr lang="en-GB" sz="2000" dirty="0">
                <a:effectLst/>
                <a:latin typeface="Times New Roman" panose="02020603050405020304" pitchFamily="18" charset="0"/>
                <a:ea typeface="Arial Unicode MS"/>
                <a:cs typeface="Arial Unicode MS"/>
              </a:rPr>
              <a:t> is more environmentally friendly – </a:t>
            </a:r>
            <a:r>
              <a:rPr lang="en-GB" sz="2000" dirty="0" err="1">
                <a:effectLst/>
                <a:latin typeface="Times New Roman" panose="02020603050405020304" pitchFamily="18" charset="0"/>
                <a:ea typeface="Arial Unicode MS"/>
                <a:cs typeface="Arial Unicode MS"/>
              </a:rPr>
              <a:t>Aquados</a:t>
            </a:r>
            <a:r>
              <a:rPr lang="en-GB" sz="2000" dirty="0">
                <a:effectLst/>
                <a:latin typeface="Times New Roman" panose="02020603050405020304" pitchFamily="18" charset="0"/>
                <a:ea typeface="Arial Unicode MS"/>
                <a:cs typeface="Arial Unicode MS"/>
              </a:rPr>
              <a:t> packaging is much smaller than any other washing powder on the supermarket shelves, leaving less waste.</a:t>
            </a:r>
            <a:endParaRPr lang="en-GB" sz="2000" dirty="0">
              <a:effectLst/>
              <a:latin typeface="Verdana" panose="020B0604030504040204" pitchFamily="34" charset="0"/>
              <a:ea typeface="Arial Unicode MS"/>
              <a:cs typeface="Arial Unicode MS"/>
            </a:endParaRPr>
          </a:p>
          <a:p>
            <a:pPr marL="0" marR="359410" indent="0" algn="just">
              <a:buNone/>
            </a:pPr>
            <a:r>
              <a:rPr lang="en-GB" sz="2000" b="0" i="1" dirty="0">
                <a:effectLst/>
                <a:latin typeface="Times New Roman" panose="02020603050405020304" pitchFamily="18" charset="0"/>
                <a:ea typeface="Arial Unicode MS"/>
                <a:cs typeface="Arial Unicode MS"/>
              </a:rPr>
              <a:t>Source</a:t>
            </a:r>
            <a:r>
              <a:rPr lang="en-GB" sz="2000" b="1" dirty="0">
                <a:effectLst/>
                <a:latin typeface="Times New Roman" panose="02020603050405020304" pitchFamily="18" charset="0"/>
                <a:ea typeface="Arial Unicode MS"/>
                <a:cs typeface="Arial Unicode MS"/>
              </a:rPr>
              <a:t>: based on an extract in the </a:t>
            </a:r>
            <a:r>
              <a:rPr lang="en-GB" sz="2000" b="0" i="1" dirty="0">
                <a:effectLst/>
                <a:latin typeface="Times New Roman" panose="02020603050405020304" pitchFamily="18" charset="0"/>
                <a:ea typeface="Arial Unicode MS"/>
                <a:cs typeface="Arial Unicode MS"/>
              </a:rPr>
              <a:t>Business Scotsman</a:t>
            </a:r>
            <a:r>
              <a:rPr lang="en-GB" sz="2000" b="1" dirty="0">
                <a:effectLst/>
                <a:latin typeface="Times New Roman" panose="02020603050405020304" pitchFamily="18" charset="0"/>
                <a:ea typeface="Arial Unicode MS"/>
                <a:cs typeface="Arial Unicode MS"/>
              </a:rPr>
              <a:t> </a:t>
            </a:r>
          </a:p>
          <a:p>
            <a:pPr marL="0" marR="359410" indent="0" algn="just">
              <a:buNone/>
            </a:pPr>
            <a:r>
              <a:rPr lang="en-GB" sz="2000" b="1" i="1" dirty="0">
                <a:effectLst/>
                <a:latin typeface="Times New Roman" panose="02020603050405020304" pitchFamily="18" charset="0"/>
                <a:ea typeface="Arial Unicode MS"/>
                <a:cs typeface="Arial Unicode MS"/>
              </a:rPr>
              <a:t>Required:</a:t>
            </a:r>
            <a:endParaRPr lang="en-GB" sz="2000" dirty="0">
              <a:effectLst/>
              <a:latin typeface="Verdana" panose="020B0604030504040204" pitchFamily="34" charset="0"/>
              <a:ea typeface="Arial Unicode MS"/>
              <a:cs typeface="Arial Unicode MS"/>
            </a:endParaRPr>
          </a:p>
          <a:p>
            <a:pPr marL="0" marR="359410" indent="0" algn="just">
              <a:buNone/>
            </a:pPr>
            <a:r>
              <a:rPr lang="en-GB" sz="2000" dirty="0">
                <a:effectLst/>
                <a:latin typeface="Times New Roman" panose="02020603050405020304" pitchFamily="18" charset="0"/>
                <a:ea typeface="Arial Unicode MS"/>
                <a:cs typeface="Arial Unicode MS"/>
              </a:rPr>
              <a:t>Advise </a:t>
            </a:r>
            <a:r>
              <a:rPr lang="en-GB" sz="2000" dirty="0" err="1">
                <a:effectLst/>
                <a:latin typeface="Times New Roman" panose="02020603050405020304" pitchFamily="18" charset="0"/>
                <a:ea typeface="Arial Unicode MS"/>
                <a:cs typeface="Arial Unicode MS"/>
              </a:rPr>
              <a:t>Aquados</a:t>
            </a:r>
            <a:r>
              <a:rPr lang="en-GB" sz="2000" dirty="0">
                <a:effectLst/>
                <a:latin typeface="Times New Roman" panose="02020603050405020304" pitchFamily="18" charset="0"/>
                <a:ea typeface="Arial Unicode MS"/>
                <a:cs typeface="Arial Unicode MS"/>
              </a:rPr>
              <a:t> on the development of an effective promotional programme to increase its share of both the industrial and consumer washing powder market.</a:t>
            </a:r>
            <a:endParaRPr lang="en-GB" sz="2000" dirty="0">
              <a:effectLst/>
              <a:latin typeface="Verdana" panose="020B0604030504040204" pitchFamily="34" charset="0"/>
              <a:ea typeface="Arial Unicode MS"/>
              <a:cs typeface="Arial Unicode MS"/>
            </a:endParaRPr>
          </a:p>
          <a:p>
            <a:endParaRPr lang="en-GB" dirty="0"/>
          </a:p>
        </p:txBody>
      </p:sp>
    </p:spTree>
    <p:extLst>
      <p:ext uri="{BB962C8B-B14F-4D97-AF65-F5344CB8AC3E}">
        <p14:creationId xmlns:p14="http://schemas.microsoft.com/office/powerpoint/2010/main" val="41834454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9453-030C-42E9-996F-75E8292C9A20}"/>
              </a:ext>
            </a:extLst>
          </p:cNvPr>
          <p:cNvSpPr>
            <a:spLocks noGrp="1"/>
          </p:cNvSpPr>
          <p:nvPr>
            <p:ph type="title"/>
          </p:nvPr>
        </p:nvSpPr>
        <p:spPr/>
        <p:txBody>
          <a:bodyPr/>
          <a:lstStyle/>
          <a:p>
            <a:r>
              <a:rPr lang="en-GB" dirty="0"/>
              <a:t>Promotional Plan</a:t>
            </a:r>
          </a:p>
        </p:txBody>
      </p:sp>
      <p:sp>
        <p:nvSpPr>
          <p:cNvPr id="3" name="Content Placeholder 2">
            <a:extLst>
              <a:ext uri="{FF2B5EF4-FFF2-40B4-BE49-F238E27FC236}">
                <a16:creationId xmlns:a16="http://schemas.microsoft.com/office/drawing/2014/main" id="{F31F9C8F-D2E1-4EAF-8F11-9FCF4B19151D}"/>
              </a:ext>
            </a:extLst>
          </p:cNvPr>
          <p:cNvSpPr>
            <a:spLocks noGrp="1"/>
          </p:cNvSpPr>
          <p:nvPr>
            <p:ph idx="1"/>
          </p:nvPr>
        </p:nvSpPr>
        <p:spPr/>
        <p:txBody>
          <a:bodyPr/>
          <a:lstStyle/>
          <a:p>
            <a:pPr marL="342900" indent="-342900">
              <a:buFont typeface="+mj-lt"/>
              <a:buAutoNum type="arabicPeriod"/>
            </a:pPr>
            <a:r>
              <a:rPr lang="en-GB" dirty="0"/>
              <a:t>Promotional Objectives</a:t>
            </a:r>
          </a:p>
          <a:p>
            <a:pPr marL="342900" indent="-342900">
              <a:buFont typeface="+mj-lt"/>
              <a:buAutoNum type="arabicPeriod"/>
            </a:pPr>
            <a:r>
              <a:rPr lang="en-GB" dirty="0"/>
              <a:t>Segmentation, Targeting and Positioning</a:t>
            </a:r>
          </a:p>
          <a:p>
            <a:pPr marL="342900" indent="-342900">
              <a:buFont typeface="+mj-lt"/>
              <a:buAutoNum type="arabicPeriod"/>
            </a:pPr>
            <a:r>
              <a:rPr lang="en-GB" dirty="0"/>
              <a:t>Promotional mix </a:t>
            </a:r>
          </a:p>
          <a:p>
            <a:pPr marL="342900" indent="-342900">
              <a:buFont typeface="+mj-lt"/>
              <a:buAutoNum type="arabicPeriod"/>
            </a:pPr>
            <a:r>
              <a:rPr lang="en-GB" dirty="0"/>
              <a:t>Promotional strategies</a:t>
            </a:r>
          </a:p>
        </p:txBody>
      </p:sp>
    </p:spTree>
    <p:extLst>
      <p:ext uri="{BB962C8B-B14F-4D97-AF65-F5344CB8AC3E}">
        <p14:creationId xmlns:p14="http://schemas.microsoft.com/office/powerpoint/2010/main" val="1323555752"/>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{F268BEC9-A147-4A28-8F31-93E8BB46E5F2}tf33552983_win32</Template>
  <TotalTime>28</TotalTime>
  <Words>533</Words>
  <Application>Microsoft Office PowerPoint</Application>
  <PresentationFormat>Widescreen</PresentationFormat>
  <Paragraphs>35</Paragraphs>
  <Slides>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vt:i4>
      </vt:variant>
    </vt:vector>
  </HeadingPairs>
  <TitlesOfParts>
    <vt:vector size="12" baseType="lpstr">
      <vt:lpstr>Arial</vt:lpstr>
      <vt:lpstr>Franklin Gothic Book</vt:lpstr>
      <vt:lpstr>Franklin Gothic Demi</vt:lpstr>
      <vt:lpstr>Times New Roman</vt:lpstr>
      <vt:lpstr>Verdana</vt:lpstr>
      <vt:lpstr>Wingdings 2</vt:lpstr>
      <vt:lpstr>DividendVTI</vt:lpstr>
      <vt:lpstr>Case Study Analysis</vt:lpstr>
      <vt:lpstr>Case Question: Jeans</vt:lpstr>
      <vt:lpstr>Marketing Plan</vt:lpstr>
      <vt:lpstr>Case Question: Aquados</vt:lpstr>
      <vt:lpstr>Promotional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Analysis</dc:title>
  <dc:creator>Tushara Balendran</dc:creator>
  <cp:lastModifiedBy>Tushara Balendran</cp:lastModifiedBy>
  <cp:revision>5</cp:revision>
  <dcterms:created xsi:type="dcterms:W3CDTF">2020-11-25T13:02:25Z</dcterms:created>
  <dcterms:modified xsi:type="dcterms:W3CDTF">2020-11-26T08:15:40Z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