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257" r:id="rId6"/>
    <p:sldId id="258" r:id="rId7"/>
    <p:sldId id="260" r:id="rId8"/>
    <p:sldId id="261" r:id="rId9"/>
    <p:sldId id="279" r:id="rId10"/>
    <p:sldId id="281" r:id="rId11"/>
    <p:sldId id="280" r:id="rId12"/>
    <p:sldId id="259" r:id="rId13"/>
    <p:sldId id="262" r:id="rId14"/>
    <p:sldId id="263" r:id="rId15"/>
    <p:sldId id="277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82" r:id="rId24"/>
    <p:sldId id="271" r:id="rId25"/>
    <p:sldId id="272" r:id="rId26"/>
    <p:sldId id="273" r:id="rId27"/>
    <p:sldId id="275" r:id="rId28"/>
    <p:sldId id="276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6B04FE8-0751-46BD-BBB0-49C789064EC9}">
          <p14:sldIdLst>
            <p14:sldId id="256"/>
            <p14:sldId id="257"/>
          </p14:sldIdLst>
        </p14:section>
        <p14:section name="Assessment one" id="{9E5E3AED-5E9B-4C70-A643-7029F5BAF34B}">
          <p14:sldIdLst>
            <p14:sldId id="258"/>
            <p14:sldId id="260"/>
            <p14:sldId id="261"/>
            <p14:sldId id="279"/>
            <p14:sldId id="281"/>
            <p14:sldId id="280"/>
          </p14:sldIdLst>
        </p14:section>
        <p14:section name="Assessment two" id="{3E917A51-4FBB-409B-A80D-6D83C768B071}">
          <p14:sldIdLst>
            <p14:sldId id="259"/>
            <p14:sldId id="262"/>
            <p14:sldId id="263"/>
            <p14:sldId id="277"/>
            <p14:sldId id="264"/>
            <p14:sldId id="265"/>
            <p14:sldId id="266"/>
            <p14:sldId id="267"/>
            <p14:sldId id="268"/>
            <p14:sldId id="269"/>
            <p14:sldId id="270"/>
            <p14:sldId id="282"/>
            <p14:sldId id="271"/>
            <p14:sldId id="272"/>
            <p14:sldId id="273"/>
            <p14:sldId id="275"/>
            <p14:sldId id="27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815"/>
    <p:restoredTop sz="94670"/>
  </p:normalViewPr>
  <p:slideViewPr>
    <p:cSldViewPr>
      <p:cViewPr varScale="1">
        <p:scale>
          <a:sx n="45" d="100"/>
          <a:sy n="45" d="100"/>
        </p:scale>
        <p:origin x="176" y="15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9A77F-5664-4B34-A43A-D3320F7EF9BA}" type="datetimeFigureOut">
              <a:rPr lang="en-US" smtClean="0"/>
              <a:t>11/5/23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67E6F-A9F2-4C05-845E-35606B260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56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2448272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International Business Communications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Week five: Assessment workshop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42062-48F5-4618-A86F-B0DDC4782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384DEB-E39B-4ADD-90F6-9943EC89BF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224" t="22794" r="27258" b="25724"/>
          <a:stretch/>
        </p:blipFill>
        <p:spPr>
          <a:xfrm>
            <a:off x="107505" y="188640"/>
            <a:ext cx="8928992" cy="6394722"/>
          </a:xfrm>
        </p:spPr>
      </p:pic>
    </p:spTree>
    <p:extLst>
      <p:ext uri="{BB962C8B-B14F-4D97-AF65-F5344CB8AC3E}">
        <p14:creationId xmlns:p14="http://schemas.microsoft.com/office/powerpoint/2010/main" val="186553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DCC7E-3791-48B3-A8B1-64F66C8D5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6511FD-4C31-F4C2-84BD-D08EC294E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546960-46B9-CC7C-F0F8-248B8E359E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577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D02F1-FD90-4EAA-91CD-71BC17A6F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6EBDB-073E-446D-A38D-732B0AF72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would you go about this report? </a:t>
            </a:r>
          </a:p>
          <a:p>
            <a:endParaRPr lang="en-GB" dirty="0"/>
          </a:p>
          <a:p>
            <a:r>
              <a:rPr lang="en-GB" dirty="0"/>
              <a:t>What would you consider to be key sections/components in this report?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687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D5A3C-F973-4952-9D26-5FF5F3647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Suggested structure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C4F22-9D71-4ED0-86D5-113B134D9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36712"/>
            <a:ext cx="8435280" cy="468052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5600" dirty="0"/>
              <a:t>Suggested structure for the report: 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1. An inclusive introduction to the context of British business communications.</a:t>
            </a:r>
          </a:p>
          <a:p>
            <a:pPr marL="0" indent="0">
              <a:buNone/>
            </a:pPr>
            <a:r>
              <a:rPr lang="en-US" sz="5600" dirty="0"/>
              <a:t> </a:t>
            </a:r>
          </a:p>
          <a:p>
            <a:pPr marL="0" indent="0">
              <a:buNone/>
            </a:pPr>
            <a:r>
              <a:rPr lang="en-US" sz="5600" dirty="0"/>
              <a:t>2. A brief introduction to the selected </a:t>
            </a:r>
            <a:r>
              <a:rPr lang="en-US" sz="5600" dirty="0" err="1"/>
              <a:t>organisation</a:t>
            </a:r>
            <a:r>
              <a:rPr lang="en-US" sz="5600" dirty="0"/>
              <a:t> of your choice (An </a:t>
            </a:r>
            <a:r>
              <a:rPr lang="en-US" sz="5600" dirty="0" err="1"/>
              <a:t>organisation</a:t>
            </a:r>
            <a:r>
              <a:rPr lang="en-US" sz="5600" dirty="0"/>
              <a:t> of your choice - if unsure, please discuss this with your lecturer).</a:t>
            </a:r>
          </a:p>
          <a:p>
            <a:pPr marL="0" indent="0">
              <a:buNone/>
            </a:pPr>
            <a:r>
              <a:rPr lang="en-US" sz="5600" dirty="0"/>
              <a:t> </a:t>
            </a:r>
          </a:p>
          <a:p>
            <a:pPr marL="0" indent="0">
              <a:buNone/>
            </a:pPr>
            <a:r>
              <a:rPr lang="en-US" sz="5600" dirty="0"/>
              <a:t>3. Evaluation of at least two EU countries by applying the following: Country facts to understand further the cultural differences such as social contexts and profile, language, possible risks, and </a:t>
            </a:r>
            <a:r>
              <a:rPr lang="en-US" sz="5600" dirty="0" err="1"/>
              <a:t>labour</a:t>
            </a:r>
            <a:r>
              <a:rPr lang="en-US" sz="5600" dirty="0"/>
              <a:t> outlooks such as diversity of backgrounds within the workforce, and one of the following (Hofstede, Samovar, </a:t>
            </a:r>
            <a:r>
              <a:rPr lang="en-US" sz="5600" dirty="0" err="1"/>
              <a:t>Jandt</a:t>
            </a:r>
            <a:r>
              <a:rPr lang="en-US" sz="5600" dirty="0"/>
              <a:t> etc.).</a:t>
            </a:r>
          </a:p>
          <a:p>
            <a:pPr marL="0" indent="0">
              <a:buNone/>
            </a:pPr>
            <a:r>
              <a:rPr lang="en-US" sz="5600" dirty="0"/>
              <a:t> </a:t>
            </a:r>
          </a:p>
          <a:p>
            <a:pPr marL="0" indent="0">
              <a:buNone/>
            </a:pPr>
            <a:r>
              <a:rPr lang="en-US" sz="5600" dirty="0"/>
              <a:t>4. As part of your evaluation of the two different EU countries, discuss and </a:t>
            </a:r>
            <a:r>
              <a:rPr lang="en-US" sz="5600" dirty="0" err="1"/>
              <a:t>analyse</a:t>
            </a:r>
            <a:r>
              <a:rPr lang="en-US" sz="5600" dirty="0"/>
              <a:t> the communication barriers the British business could experience.</a:t>
            </a:r>
          </a:p>
          <a:p>
            <a:pPr marL="0" indent="0">
              <a:buNone/>
            </a:pPr>
            <a:r>
              <a:rPr lang="en-US" sz="5600" dirty="0"/>
              <a:t> </a:t>
            </a:r>
          </a:p>
          <a:p>
            <a:pPr marL="0" indent="0">
              <a:buNone/>
            </a:pPr>
            <a:r>
              <a:rPr lang="en-US" sz="5600" dirty="0"/>
              <a:t>5. Provide appropriate recommendations on which country should the British business expand into and strategies to overcome communication challenges to enable the </a:t>
            </a:r>
            <a:r>
              <a:rPr lang="en-US" sz="5600" dirty="0" err="1"/>
              <a:t>organisation</a:t>
            </a:r>
            <a:r>
              <a:rPr lang="en-US" sz="5600" dirty="0"/>
              <a:t> to succeed in providing a positive environment for everyone to succeed.</a:t>
            </a:r>
          </a:p>
          <a:p>
            <a:pPr marL="0" indent="0">
              <a:buNone/>
            </a:pPr>
            <a:r>
              <a:rPr lang="en-US" sz="5600" dirty="0"/>
              <a:t> </a:t>
            </a:r>
          </a:p>
          <a:p>
            <a:pPr marL="0" indent="0">
              <a:buNone/>
            </a:pPr>
            <a:r>
              <a:rPr lang="en-US" sz="5600" dirty="0"/>
              <a:t>6. Conclude: Your conclusion should be inclusive.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7. Reference list 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r>
              <a:rPr lang="en-US" sz="5600" dirty="0"/>
              <a:t>7. Appendix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308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528A8-98C4-D191-6A50-13D284340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01A03-FA44-C89B-A7BA-7434C19D0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What sort of evidence can we include to support the writing?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531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6FB67-269A-784C-F447-C34BBE8A2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Review the assessment criteria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9F568-7440-E83C-BA44-700CEFA1FB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Please refer to the marketing criteria used in the assessment. </a:t>
            </a:r>
          </a:p>
          <a:p>
            <a:endParaRPr lang="en-US" dirty="0"/>
          </a:p>
          <a:p>
            <a:r>
              <a:rPr lang="en-US" dirty="0"/>
              <a:t>Review the sections/criteria for the research-informed literature. </a:t>
            </a:r>
          </a:p>
        </p:txBody>
      </p:sp>
    </p:spTree>
    <p:extLst>
      <p:ext uri="{BB962C8B-B14F-4D97-AF65-F5344CB8AC3E}">
        <p14:creationId xmlns:p14="http://schemas.microsoft.com/office/powerpoint/2010/main" val="3192198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EC1D0-7F85-8E2C-8180-0C546675C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F07A5-7726-F445-070D-EF6BE170C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/>
              <a:t>How can the appendix used in academic writing?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/>
              <a:t>What can we include there?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946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0FC73-DB6B-4E40-A20F-E7423B6D3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731499-AA51-2183-E08B-79EA538F18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3F91E4-DFE7-79E2-843A-1670247F45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857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DF489-B6E7-441A-AE76-1D1207B41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3E466-7101-4D7B-AC87-E876E78C7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would be your key considerations for developing your presentation slides? </a:t>
            </a:r>
          </a:p>
          <a:p>
            <a:endParaRPr lang="en-GB" dirty="0"/>
          </a:p>
          <a:p>
            <a:r>
              <a:rPr lang="en-GB" dirty="0"/>
              <a:t>What sort of research can you include in your presentation?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012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1B024-CDC7-4198-B71D-1999807C2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6A7B6-7AA0-4518-9687-95A73BB1B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your consideration in relation to the structure and layout of this presentation? </a:t>
            </a:r>
          </a:p>
          <a:p>
            <a:endParaRPr lang="en-GB" dirty="0"/>
          </a:p>
          <a:p>
            <a:r>
              <a:rPr lang="en-GB" dirty="0"/>
              <a:t>How many slides can we include to deliver a 10 - 15 minutes presentation??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9256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673F1-6EEF-46D5-B532-31688ABEA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019BD-1A84-4FB7-9E58-B8A50F9FBB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following slides can be considered as a suggested structure for your presentation. However, please feel free to develop your own unique approach in your presentation (Ensure that you answer the stated assessment requirements: Relate to the assessment brief for full clarity on this).  This is just </a:t>
            </a:r>
            <a:r>
              <a:rPr lang="en-GB"/>
              <a:t>an example. </a:t>
            </a:r>
            <a:endParaRPr lang="en-GB" dirty="0"/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Note: Please stick to the timeframe given for the assessment. 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2378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of the presentation, your name and ID, and module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Main content / Agenda of the presentation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context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(A UK company is going to Germany to do business)</a:t>
            </a:r>
          </a:p>
          <a:p>
            <a:endParaRPr lang="en-GB" dirty="0"/>
          </a:p>
          <a:p>
            <a:r>
              <a:rPr lang="en-GB" dirty="0"/>
              <a:t>Give as many details as vision, mission or any other relevant details. </a:t>
            </a:r>
          </a:p>
          <a:p>
            <a:r>
              <a:rPr lang="en-GB" dirty="0"/>
              <a:t>Statistics maybe.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German culture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differences between the UK and Germany. </a:t>
            </a:r>
          </a:p>
          <a:p>
            <a:endParaRPr lang="en-GB" dirty="0"/>
          </a:p>
          <a:p>
            <a:r>
              <a:rPr lang="en-GB" dirty="0"/>
              <a:t>Use examples when relevant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German culture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differences between the UK and Germany. </a:t>
            </a:r>
          </a:p>
          <a:p>
            <a:endParaRPr lang="en-GB" dirty="0"/>
          </a:p>
          <a:p>
            <a:r>
              <a:rPr lang="en-GB" dirty="0"/>
              <a:t>Use examples when relevant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275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Success and failure factors of succeeding in Germany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A3F04-B8EB-4FC0-9B7B-F3B0940CC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US" dirty="0"/>
              <a:t>Use examples based on the German context </a:t>
            </a:r>
          </a:p>
        </p:txBody>
      </p:sp>
    </p:spTree>
    <p:extLst>
      <p:ext uri="{BB962C8B-B14F-4D97-AF65-F5344CB8AC3E}">
        <p14:creationId xmlns:p14="http://schemas.microsoft.com/office/powerpoint/2010/main" val="40198806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Cultural sensitivity in Germany/ The differences from the UK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 similarities and variations between the UK and Germany, such as language, ethnic makeup of the people, social structures, religious values, and business- and work-related attitudes.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34E71-58DA-6BAE-4A65-DBAB1507F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Cultural sensitivity in Germany/ The differences from the UK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1189C-E5B0-2385-C354-F3195FA0C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 similarities and variations between the UK and Germany, such as language, ethnic makeup of the people, social structures, religious values, and business- and work-related attitudes.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8315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Hofstede cultural Dimensions: UK and Germany 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Hofstede cultural Dimensions: UK and Germany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9885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are required to provide your recommendations and business communication solutions to enable success (a British business opening their office in Germany)</a:t>
            </a:r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79006-228E-433A-B2F5-C42C4564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sure to provide recommendations for the British company's success in Germany at the presentation's conclusion.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Try to support your work by variety of sources such as reports, academic papers, news from British/German contexts, industry focused publications …etc. </a:t>
            </a:r>
          </a:p>
          <a:p>
            <a:endParaRPr lang="en-GB" dirty="0"/>
          </a:p>
          <a:p>
            <a:r>
              <a:rPr lang="en-GB" dirty="0"/>
              <a:t>More research can enhance the quality and accuracy of your work/presentation.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192</TotalTime>
  <Words>687</Words>
  <Application>Microsoft Macintosh PowerPoint</Application>
  <PresentationFormat>On-screen Show (4:3)</PresentationFormat>
  <Paragraphs>78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Myriad Pro</vt:lpstr>
      <vt:lpstr>20140311PresentationUWTSDTemplate</vt:lpstr>
      <vt:lpstr>International Business Communications   Week five: Assessment workshop</vt:lpstr>
      <vt:lpstr>PowerPoint Presentation</vt:lpstr>
      <vt:lpstr>PowerPoint Presentation</vt:lpstr>
      <vt:lpstr>Discussion </vt:lpstr>
      <vt:lpstr>Suggested structure </vt:lpstr>
      <vt:lpstr>Discussion </vt:lpstr>
      <vt:lpstr>Review the assessment criteria </vt:lpstr>
      <vt:lpstr>Discussion </vt:lpstr>
      <vt:lpstr>PowerPoint Presentation</vt:lpstr>
      <vt:lpstr>Discussion </vt:lpstr>
      <vt:lpstr>Discussion </vt:lpstr>
      <vt:lpstr>PowerPoint Presentation</vt:lpstr>
      <vt:lpstr>Title of the presentation, your name and ID, and module </vt:lpstr>
      <vt:lpstr>Main content / Agenda of the presentation </vt:lpstr>
      <vt:lpstr>Introduction to the context </vt:lpstr>
      <vt:lpstr>Introduce the German culture </vt:lpstr>
      <vt:lpstr>Introduce the German culture </vt:lpstr>
      <vt:lpstr>Success and failure factors of succeeding in Germany </vt:lpstr>
      <vt:lpstr>Cultural sensitivity in Germany/ The differences from the UK </vt:lpstr>
      <vt:lpstr>Cultural sensitivity in Germany/ The differences from the UK </vt:lpstr>
      <vt:lpstr>Hofstede cultural Dimensions: UK and Germany  </vt:lpstr>
      <vt:lpstr>Hofstede cultural Dimensions: UK and Germany</vt:lpstr>
      <vt:lpstr>your recommendations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Microsoft Office User</cp:lastModifiedBy>
  <cp:revision>16</cp:revision>
  <dcterms:created xsi:type="dcterms:W3CDTF">2015-04-14T15:21:28Z</dcterms:created>
  <dcterms:modified xsi:type="dcterms:W3CDTF">2023-11-05T13:31:48Z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