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39"/>
  </p:notesMasterIdLst>
  <p:sldIdLst>
    <p:sldId id="292" r:id="rId9"/>
    <p:sldId id="294" r:id="rId10"/>
    <p:sldId id="1091" r:id="rId11"/>
    <p:sldId id="1247" r:id="rId12"/>
    <p:sldId id="1250" r:id="rId13"/>
    <p:sldId id="1218" r:id="rId14"/>
    <p:sldId id="1237" r:id="rId15"/>
    <p:sldId id="1251" r:id="rId16"/>
    <p:sldId id="1252" r:id="rId17"/>
    <p:sldId id="1253" r:id="rId18"/>
    <p:sldId id="1254" r:id="rId19"/>
    <p:sldId id="1255" r:id="rId20"/>
    <p:sldId id="1257" r:id="rId21"/>
    <p:sldId id="1256" r:id="rId22"/>
    <p:sldId id="1258" r:id="rId23"/>
    <p:sldId id="1259" r:id="rId24"/>
    <p:sldId id="1260" r:id="rId25"/>
    <p:sldId id="1261" r:id="rId26"/>
    <p:sldId id="1262" r:id="rId27"/>
    <p:sldId id="1263" r:id="rId28"/>
    <p:sldId id="1264" r:id="rId29"/>
    <p:sldId id="1265" r:id="rId30"/>
    <p:sldId id="1266" r:id="rId31"/>
    <p:sldId id="1267" r:id="rId32"/>
    <p:sldId id="1268" r:id="rId33"/>
    <p:sldId id="1269" r:id="rId34"/>
    <p:sldId id="1270" r:id="rId35"/>
    <p:sldId id="1271" r:id="rId36"/>
    <p:sldId id="1272" r:id="rId37"/>
    <p:sldId id="1184"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86741" autoAdjust="0"/>
  </p:normalViewPr>
  <p:slideViewPr>
    <p:cSldViewPr snapToGrid="0">
      <p:cViewPr varScale="1">
        <p:scale>
          <a:sx n="96" d="100"/>
          <a:sy n="96" d="100"/>
        </p:scale>
        <p:origin x="27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notesMaster" Target="notesMasters/notesMaster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22/07/2024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3981657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1098717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1862823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1152190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245493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1091332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2965180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36333069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33901125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22627812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1437870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547994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21825972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6958942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14858563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11333281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19972088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6564987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2435695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6942341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3224076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5766405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2419469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695284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54298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30464627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3965168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7/22/2024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pewresearch.org/internet/2012/11/01/how-teens-do-research-in-the-digital-world/"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hyperlink" Target="https://www.pewresearch.org/internet/2012/05/07/main-report-16/"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800" b="1" dirty="0">
                <a:effectLst>
                  <a:outerShdw blurRad="38100" dist="38100" dir="2700000" algn="tl">
                    <a:srgbClr val="000000">
                      <a:alpha val="43137"/>
                    </a:srgbClr>
                  </a:outerShdw>
                </a:effectLst>
              </a:rPr>
              <a:t>Academic Project – </a:t>
            </a:r>
          </a:p>
          <a:p>
            <a:r>
              <a:rPr lang="en-GB" sz="4800" b="1" dirty="0">
                <a:effectLst>
                  <a:outerShdw blurRad="38100" dist="38100" dir="2700000" algn="tl">
                    <a:srgbClr val="000000">
                      <a:alpha val="43137"/>
                    </a:srgbClr>
                  </a:outerShdw>
                </a:effectLst>
              </a:rPr>
              <a:t>Assignment and</a:t>
            </a:r>
          </a:p>
          <a:p>
            <a:r>
              <a:rPr lang="en-GB" sz="4800" b="1" dirty="0">
                <a:effectLst>
                  <a:outerShdw blurRad="38100" dist="38100" dir="2700000" algn="tl">
                    <a:srgbClr val="000000">
                      <a:alpha val="43137"/>
                    </a:srgbClr>
                  </a:outerShdw>
                </a:effectLst>
              </a:rPr>
              <a:t>Literature Review</a:t>
            </a:r>
          </a:p>
          <a:p>
            <a:endParaRPr lang="en-GB" sz="2400" b="1" i="1" dirty="0"/>
          </a:p>
          <a:p>
            <a:r>
              <a:rPr lang="en-GB" sz="3200" b="1" i="1" dirty="0"/>
              <a:t>Module Name: Group Project</a:t>
            </a:r>
          </a:p>
          <a:p>
            <a:r>
              <a:rPr lang="en-GB" sz="3200" b="1" i="1" dirty="0"/>
              <a:t>Module Code: ACBA4014</a:t>
            </a:r>
            <a:br>
              <a:rPr lang="en-GB" sz="2400" i="1" dirty="0"/>
            </a:br>
            <a:endParaRPr lang="en-GB" sz="2400" i="1" dirty="0"/>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endParaRPr lang="en-GB"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Assignment Writing</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100" y="914400"/>
            <a:ext cx="6984526" cy="4482548"/>
          </a:xfrm>
        </p:spPr>
        <p:txBody>
          <a:bodyPr/>
          <a:lstStyle/>
          <a:p>
            <a:pPr indent="0" algn="just">
              <a:lnSpc>
                <a:spcPct val="100000"/>
              </a:lnSpc>
              <a:spcBef>
                <a:spcPts val="1001"/>
              </a:spcBef>
              <a:buNone/>
              <a:tabLst>
                <a:tab pos="0" algn="l"/>
              </a:tabLst>
            </a:pPr>
            <a:r>
              <a:rPr lang="en-GB" sz="2800" b="1" strike="noStrike" spc="-1" dirty="0">
                <a:solidFill>
                  <a:srgbClr val="000000"/>
                </a:solidFill>
                <a:latin typeface="Calibri"/>
              </a:rPr>
              <a:t>Some factors to consider:</a:t>
            </a:r>
          </a:p>
          <a:p>
            <a:pPr marL="628590" indent="-342900" algn="just">
              <a:lnSpc>
                <a:spcPct val="100000"/>
              </a:lnSpc>
              <a:spcBef>
                <a:spcPts val="1001"/>
              </a:spcBef>
              <a:buFont typeface="Arial" panose="020B0604020202020204" pitchFamily="34" charset="0"/>
              <a:buChar char="•"/>
              <a:tabLst>
                <a:tab pos="0" algn="l"/>
              </a:tabLst>
            </a:pPr>
            <a:r>
              <a:rPr lang="en-GB" sz="2400" strike="noStrike" spc="-1" dirty="0">
                <a:solidFill>
                  <a:srgbClr val="000000"/>
                </a:solidFill>
                <a:latin typeface="Calibri"/>
              </a:rPr>
              <a:t>Planning your project</a:t>
            </a:r>
          </a:p>
          <a:p>
            <a:pPr marL="628590" indent="-342900" algn="just">
              <a:lnSpc>
                <a:spcPct val="100000"/>
              </a:lnSpc>
              <a:spcBef>
                <a:spcPts val="1001"/>
              </a:spcBef>
              <a:buFont typeface="Arial" panose="020B0604020202020204" pitchFamily="34" charset="0"/>
              <a:buChar char="•"/>
              <a:tabLst>
                <a:tab pos="0" algn="l"/>
              </a:tabLst>
            </a:pPr>
            <a:r>
              <a:rPr lang="en-GB" sz="2400" strike="noStrike" spc="-1" dirty="0">
                <a:solidFill>
                  <a:srgbClr val="000000"/>
                </a:solidFill>
                <a:latin typeface="Calibri"/>
              </a:rPr>
              <a:t>Planning your report</a:t>
            </a:r>
          </a:p>
          <a:p>
            <a:pPr marL="1028700" lvl="1" indent="-342900" algn="just">
              <a:lnSpc>
                <a:spcPct val="100000"/>
              </a:lnSpc>
              <a:spcBef>
                <a:spcPts val="1001"/>
              </a:spcBef>
              <a:tabLst>
                <a:tab pos="0" algn="l"/>
              </a:tabLst>
            </a:pPr>
            <a:r>
              <a:rPr lang="en-GB" spc="-1" dirty="0">
                <a:solidFill>
                  <a:srgbClr val="000000"/>
                </a:solidFill>
                <a:latin typeface="Calibri"/>
              </a:rPr>
              <a:t>Structure:-</a:t>
            </a:r>
          </a:p>
          <a:p>
            <a:pPr marL="1600200" lvl="2" indent="-457200" algn="just">
              <a:lnSpc>
                <a:spcPct val="100000"/>
              </a:lnSpc>
              <a:spcBef>
                <a:spcPts val="1001"/>
              </a:spcBef>
              <a:buFont typeface="+mj-lt"/>
              <a:buAutoNum type="arabicPeriod"/>
              <a:tabLst>
                <a:tab pos="0" algn="l"/>
              </a:tabLst>
            </a:pPr>
            <a:r>
              <a:rPr lang="en-GB" sz="2400" strike="noStrike" spc="-1" dirty="0">
                <a:solidFill>
                  <a:srgbClr val="000000"/>
                </a:solidFill>
                <a:latin typeface="Calibri"/>
              </a:rPr>
              <a:t>Introduction – Say what you are going to be saying.</a:t>
            </a:r>
          </a:p>
          <a:p>
            <a:pPr marL="1600200" lvl="2" indent="-457200" algn="just">
              <a:lnSpc>
                <a:spcPct val="100000"/>
              </a:lnSpc>
              <a:spcBef>
                <a:spcPts val="1001"/>
              </a:spcBef>
              <a:buFont typeface="+mj-lt"/>
              <a:buAutoNum type="arabicPeriod"/>
              <a:tabLst>
                <a:tab pos="0" algn="l"/>
              </a:tabLst>
            </a:pPr>
            <a:r>
              <a:rPr lang="en-GB" sz="2400" spc="-1" dirty="0">
                <a:solidFill>
                  <a:srgbClr val="000000"/>
                </a:solidFill>
                <a:latin typeface="Calibri"/>
              </a:rPr>
              <a:t>Body – Say it.</a:t>
            </a:r>
          </a:p>
          <a:p>
            <a:pPr marL="1600200" lvl="2" indent="-457200" algn="just">
              <a:lnSpc>
                <a:spcPct val="100000"/>
              </a:lnSpc>
              <a:spcBef>
                <a:spcPts val="1001"/>
              </a:spcBef>
              <a:buFont typeface="+mj-lt"/>
              <a:buAutoNum type="arabicPeriod"/>
              <a:tabLst>
                <a:tab pos="0" algn="l"/>
              </a:tabLst>
            </a:pPr>
            <a:r>
              <a:rPr lang="en-GB" sz="2400" strike="noStrike" spc="-1" dirty="0">
                <a:solidFill>
                  <a:srgbClr val="000000"/>
                </a:solidFill>
                <a:latin typeface="Calibri"/>
              </a:rPr>
              <a:t>C</a:t>
            </a:r>
            <a:r>
              <a:rPr lang="en-GB" sz="2400" spc="-1" dirty="0">
                <a:solidFill>
                  <a:srgbClr val="000000"/>
                </a:solidFill>
                <a:latin typeface="Calibri"/>
              </a:rPr>
              <a:t>onclusion – Say it again (summarise it)</a:t>
            </a:r>
            <a:endParaRPr lang="en-GB" sz="2400" strike="noStrike" spc="-1" dirty="0">
              <a:solidFill>
                <a:srgbClr val="000000"/>
              </a:solidFill>
              <a:latin typeface="Calibri"/>
            </a:endParaRPr>
          </a:p>
        </p:txBody>
      </p:sp>
      <p:pic>
        <p:nvPicPr>
          <p:cNvPr id="1026" name="Picture 2">
            <a:extLst>
              <a:ext uri="{FF2B5EF4-FFF2-40B4-BE49-F238E27FC236}">
                <a16:creationId xmlns:a16="http://schemas.microsoft.com/office/drawing/2014/main" id="{3BA5DDDF-FEE5-8DBD-BC5E-BF8999977A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6859"/>
          <a:stretch/>
        </p:blipFill>
        <p:spPr bwMode="auto">
          <a:xfrm>
            <a:off x="7430450" y="0"/>
            <a:ext cx="4761550" cy="5700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3328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Planning Your Project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100" y="914400"/>
            <a:ext cx="6984526" cy="3170582"/>
          </a:xfrm>
        </p:spPr>
        <p:txBody>
          <a:bodyPr/>
          <a:lstStyle/>
          <a:p>
            <a:pPr marL="285840" indent="0" algn="l">
              <a:lnSpc>
                <a:spcPct val="100000"/>
              </a:lnSpc>
              <a:spcBef>
                <a:spcPts val="1001"/>
              </a:spcBef>
              <a:buNone/>
              <a:tabLst>
                <a:tab pos="0" algn="l"/>
              </a:tabLst>
            </a:pPr>
            <a:r>
              <a:rPr lang="en-GB" sz="2800" b="1" strike="noStrike" spc="-1" dirty="0">
                <a:solidFill>
                  <a:srgbClr val="000000"/>
                </a:solidFill>
                <a:latin typeface="Arial Narrow"/>
              </a:rPr>
              <a:t>Other considerations:</a:t>
            </a:r>
          </a:p>
          <a:p>
            <a:pPr marL="285840" indent="0" algn="l">
              <a:lnSpc>
                <a:spcPct val="100000"/>
              </a:lnSpc>
              <a:spcBef>
                <a:spcPts val="1001"/>
              </a:spcBef>
              <a:buNone/>
              <a:tabLst>
                <a:tab pos="0" algn="l"/>
              </a:tabLst>
            </a:pPr>
            <a:endParaRPr lang="es-ES" sz="2400" b="0" strike="noStrike" spc="-1" dirty="0">
              <a:solidFill>
                <a:srgbClr val="000000"/>
              </a:solidFill>
              <a:latin typeface="Calibri"/>
            </a:endParaRPr>
          </a:p>
          <a:p>
            <a:pPr marL="857310" lvl="1" indent="-457200" algn="just">
              <a:lnSpc>
                <a:spcPct val="100000"/>
              </a:lnSpc>
              <a:spcBef>
                <a:spcPts val="1001"/>
              </a:spcBef>
              <a:buClr>
                <a:srgbClr val="000000"/>
              </a:buClr>
              <a:buFont typeface="+mj-lt"/>
              <a:buAutoNum type="arabicPeriod"/>
              <a:tabLst>
                <a:tab pos="0" algn="l"/>
              </a:tabLst>
            </a:pPr>
            <a:r>
              <a:rPr lang="en-US" b="0" strike="noStrike" spc="-1" dirty="0">
                <a:solidFill>
                  <a:srgbClr val="000000"/>
                </a:solidFill>
              </a:rPr>
              <a:t>Time Management</a:t>
            </a:r>
            <a:endParaRPr lang="es-ES" b="0" strike="noStrike" spc="-1" dirty="0">
              <a:solidFill>
                <a:srgbClr val="000000"/>
              </a:solidFill>
            </a:endParaRPr>
          </a:p>
          <a:p>
            <a:pPr marL="857310" lvl="1" indent="-457200" algn="just">
              <a:lnSpc>
                <a:spcPct val="100000"/>
              </a:lnSpc>
              <a:spcBef>
                <a:spcPts val="1001"/>
              </a:spcBef>
              <a:buClr>
                <a:srgbClr val="000000"/>
              </a:buClr>
              <a:buFont typeface="+mj-lt"/>
              <a:buAutoNum type="arabicPeriod"/>
              <a:tabLst>
                <a:tab pos="0" algn="l"/>
              </a:tabLst>
            </a:pPr>
            <a:r>
              <a:rPr lang="en-GB" spc="-1" dirty="0">
                <a:solidFill>
                  <a:srgbClr val="000000"/>
                </a:solidFill>
              </a:rPr>
              <a:t>Notes</a:t>
            </a:r>
            <a:endParaRPr lang="es-ES" spc="-1" dirty="0">
              <a:solidFill>
                <a:srgbClr val="000000"/>
              </a:solidFill>
            </a:endParaRPr>
          </a:p>
          <a:p>
            <a:pPr marL="857310" lvl="1" indent="-457200" algn="just">
              <a:lnSpc>
                <a:spcPct val="100000"/>
              </a:lnSpc>
              <a:spcBef>
                <a:spcPts val="1001"/>
              </a:spcBef>
              <a:buClr>
                <a:srgbClr val="000000"/>
              </a:buClr>
              <a:buFont typeface="+mj-lt"/>
              <a:buAutoNum type="arabicPeriod"/>
              <a:tabLst>
                <a:tab pos="0" algn="l"/>
              </a:tabLst>
            </a:pPr>
            <a:r>
              <a:rPr lang="en-US" b="0" strike="noStrike" spc="-1" dirty="0">
                <a:solidFill>
                  <a:srgbClr val="000000"/>
                </a:solidFill>
              </a:rPr>
              <a:t>Drafts and rewrites</a:t>
            </a:r>
            <a:endParaRPr lang="es-ES" b="0" strike="noStrike" spc="-1" dirty="0">
              <a:solidFill>
                <a:srgbClr val="000000"/>
              </a:solidFill>
            </a:endParaRPr>
          </a:p>
        </p:txBody>
      </p:sp>
      <p:pic>
        <p:nvPicPr>
          <p:cNvPr id="1026" name="Picture 2">
            <a:extLst>
              <a:ext uri="{FF2B5EF4-FFF2-40B4-BE49-F238E27FC236}">
                <a16:creationId xmlns:a16="http://schemas.microsoft.com/office/drawing/2014/main" id="{3BA5DDDF-FEE5-8DBD-BC5E-BF8999977A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6859"/>
          <a:stretch/>
        </p:blipFill>
        <p:spPr bwMode="auto">
          <a:xfrm>
            <a:off x="7430450" y="0"/>
            <a:ext cx="4761550" cy="5700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507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B34BE244-7750-E289-3851-84CE66D70997}"/>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852" r="16336"/>
          <a:stretch/>
        </p:blipFill>
        <p:spPr>
          <a:xfrm>
            <a:off x="5542722" y="45704"/>
            <a:ext cx="6649278" cy="563472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8" y="99391"/>
            <a:ext cx="5453902" cy="1502616"/>
          </a:xfrm>
        </p:spPr>
        <p:txBody>
          <a:bodyPr>
            <a:normAutofit/>
          </a:bodyPr>
          <a:lstStyle/>
          <a:p>
            <a:r>
              <a:rPr lang="en-US" sz="4000" b="1" dirty="0">
                <a:solidFill>
                  <a:schemeClr val="accent1">
                    <a:lumMod val="50000"/>
                  </a:schemeClr>
                </a:solidFill>
              </a:rPr>
              <a:t>Project Objectives</a:t>
            </a:r>
          </a:p>
        </p:txBody>
      </p:sp>
      <p:sp>
        <p:nvSpPr>
          <p:cNvPr id="6" name="TextBox 5">
            <a:extLst>
              <a:ext uri="{FF2B5EF4-FFF2-40B4-BE49-F238E27FC236}">
                <a16:creationId xmlns:a16="http://schemas.microsoft.com/office/drawing/2014/main" id="{4D4631D0-F5B3-6709-B3FC-F8B7093A78A3}"/>
              </a:ext>
            </a:extLst>
          </p:cNvPr>
          <p:cNvSpPr txBox="1"/>
          <p:nvPr/>
        </p:nvSpPr>
        <p:spPr>
          <a:xfrm>
            <a:off x="261098" y="1209805"/>
            <a:ext cx="5281624" cy="4524315"/>
          </a:xfrm>
          <a:prstGeom prst="rect">
            <a:avLst/>
          </a:prstGeom>
          <a:noFill/>
        </p:spPr>
        <p:txBody>
          <a:bodyPr wrap="square">
            <a:spAutoFit/>
          </a:bodyPr>
          <a:lstStyle/>
          <a:p>
            <a:r>
              <a:rPr lang="en-US" sz="2400" b="1" dirty="0"/>
              <a:t>Objectives for research are a very important consideration.</a:t>
            </a:r>
          </a:p>
          <a:p>
            <a:pPr marL="800100" lvl="1" indent="-342900">
              <a:buFont typeface="Arial" panose="020B0604020202020204" pitchFamily="34" charset="0"/>
              <a:buChar char="•"/>
            </a:pPr>
            <a:r>
              <a:rPr lang="en-US" sz="2400" b="1" dirty="0"/>
              <a:t>Aim</a:t>
            </a:r>
            <a:r>
              <a:rPr lang="en-US" sz="2400" dirty="0"/>
              <a:t> – The general statement.</a:t>
            </a:r>
          </a:p>
          <a:p>
            <a:pPr marL="800100" lvl="1" indent="-342900">
              <a:buFont typeface="Arial" panose="020B0604020202020204" pitchFamily="34" charset="0"/>
              <a:buChar char="•"/>
            </a:pPr>
            <a:r>
              <a:rPr lang="en-US" sz="2400" b="1" dirty="0"/>
              <a:t>Objectives</a:t>
            </a:r>
            <a:r>
              <a:rPr lang="en-US" sz="2400" dirty="0"/>
              <a:t> – Specific statements to be evaluated (to meet the aim)</a:t>
            </a:r>
          </a:p>
          <a:p>
            <a:pPr marL="1257300" lvl="2" indent="-342900">
              <a:buFont typeface="Arial" panose="020B0604020202020204" pitchFamily="34" charset="0"/>
              <a:buChar char="•"/>
            </a:pPr>
            <a:r>
              <a:rPr lang="en-US" sz="2400" dirty="0"/>
              <a:t>Generally have objectives OR hypothesis</a:t>
            </a:r>
          </a:p>
          <a:p>
            <a:pPr marL="1257300" lvl="2" indent="-342900">
              <a:buFont typeface="Arial" panose="020B0604020202020204" pitchFamily="34" charset="0"/>
              <a:buChar char="•"/>
            </a:pPr>
            <a:r>
              <a:rPr lang="en-US" sz="2400" dirty="0"/>
              <a:t>An hypothesis is a specific statement of prediction.</a:t>
            </a:r>
          </a:p>
          <a:p>
            <a:pPr marL="1257300" lvl="2" indent="-342900">
              <a:buFont typeface="Arial" panose="020B0604020202020204" pitchFamily="34" charset="0"/>
              <a:buChar char="•"/>
            </a:pPr>
            <a:r>
              <a:rPr lang="en-US" sz="2400" dirty="0"/>
              <a:t>An hypothesis describes terms that you expect will happen in your study</a:t>
            </a:r>
            <a:endParaRPr lang="en-GB" sz="2400" dirty="0"/>
          </a:p>
        </p:txBody>
      </p:sp>
    </p:spTree>
    <p:extLst>
      <p:ext uri="{BB962C8B-B14F-4D97-AF65-F5344CB8AC3E}">
        <p14:creationId xmlns:p14="http://schemas.microsoft.com/office/powerpoint/2010/main" val="328314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Simple example</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914400"/>
            <a:ext cx="10809752" cy="4780722"/>
          </a:xfrm>
        </p:spPr>
        <p:txBody>
          <a:bodyPr/>
          <a:lstStyle/>
          <a:p>
            <a:pPr marL="0" lvl="0" indent="0" algn="l"/>
            <a:r>
              <a:rPr lang="en-US" sz="2400" b="1" dirty="0">
                <a:solidFill>
                  <a:schemeClr val="tx1"/>
                </a:solidFill>
              </a:rPr>
              <a:t>The effect of taking </a:t>
            </a:r>
            <a:r>
              <a:rPr lang="en-US" sz="2400" b="1" dirty="0" err="1">
                <a:solidFill>
                  <a:schemeClr val="tx1"/>
                </a:solidFill>
              </a:rPr>
              <a:t>tranquillisers</a:t>
            </a:r>
            <a:r>
              <a:rPr lang="en-US" sz="2400" b="1" dirty="0">
                <a:solidFill>
                  <a:schemeClr val="tx1"/>
                </a:solidFill>
              </a:rPr>
              <a:t> on the exam performance of students in computer networks and security.</a:t>
            </a:r>
          </a:p>
          <a:p>
            <a:pPr marL="0" lvl="0" indent="0" algn="l"/>
            <a:endParaRPr lang="en-US" sz="2400" b="1" dirty="0">
              <a:solidFill>
                <a:schemeClr val="tx1"/>
              </a:solidFill>
            </a:endParaRPr>
          </a:p>
          <a:p>
            <a:pPr marL="0" lvl="0" indent="0" algn="l"/>
            <a:r>
              <a:rPr lang="en-US" sz="2400" b="1" dirty="0">
                <a:solidFill>
                  <a:schemeClr val="tx1"/>
                </a:solidFill>
              </a:rPr>
              <a:t>Hypothesis: </a:t>
            </a:r>
            <a:r>
              <a:rPr lang="en-US" sz="2400" dirty="0">
                <a:solidFill>
                  <a:schemeClr val="tx1"/>
                </a:solidFill>
              </a:rPr>
              <a:t>Students will benefit from them</a:t>
            </a:r>
          </a:p>
          <a:p>
            <a:pPr marL="0" lvl="0" indent="0" algn="l"/>
            <a:endParaRPr lang="en-US" sz="2400" dirty="0">
              <a:solidFill>
                <a:schemeClr val="tx1"/>
              </a:solidFill>
            </a:endParaRPr>
          </a:p>
          <a:p>
            <a:pPr marL="0" lvl="0" indent="0" algn="l"/>
            <a:r>
              <a:rPr lang="en-US" sz="2400" b="1" dirty="0">
                <a:solidFill>
                  <a:schemeClr val="tx1"/>
                </a:solidFill>
              </a:rPr>
              <a:t>Methods</a:t>
            </a:r>
          </a:p>
          <a:p>
            <a:pPr marL="457200" lvl="0" indent="-457200" algn="l">
              <a:buFont typeface="Arial" panose="020B0604020202020204" pitchFamily="34" charset="0"/>
              <a:buChar char="•"/>
            </a:pPr>
            <a:r>
              <a:rPr lang="en-US" sz="2400" dirty="0">
                <a:solidFill>
                  <a:schemeClr val="tx1"/>
                </a:solidFill>
              </a:rPr>
              <a:t>Before the exam, students who had requested </a:t>
            </a:r>
            <a:r>
              <a:rPr lang="en-US" sz="2400" dirty="0" err="1">
                <a:solidFill>
                  <a:schemeClr val="tx1"/>
                </a:solidFill>
              </a:rPr>
              <a:t>tranquillisers</a:t>
            </a:r>
            <a:r>
              <a:rPr lang="en-US" sz="2400" dirty="0">
                <a:solidFill>
                  <a:schemeClr val="tx1"/>
                </a:solidFill>
              </a:rPr>
              <a:t> were identified and formed the experimental group.</a:t>
            </a:r>
          </a:p>
          <a:p>
            <a:pPr marL="457200" lvl="0" indent="-457200" algn="l">
              <a:buFont typeface="Arial" panose="020B0604020202020204" pitchFamily="34" charset="0"/>
              <a:buChar char="•"/>
            </a:pPr>
            <a:r>
              <a:rPr lang="en-US" sz="2400" dirty="0">
                <a:solidFill>
                  <a:schemeClr val="tx1"/>
                </a:solidFill>
              </a:rPr>
              <a:t>Students from the same class were also selected and matched with students in the experimental group on such variables as previous exam results, IQ, gender and medical records. These formed the control group.</a:t>
            </a:r>
          </a:p>
        </p:txBody>
      </p:sp>
    </p:spTree>
    <p:extLst>
      <p:ext uri="{BB962C8B-B14F-4D97-AF65-F5344CB8AC3E}">
        <p14:creationId xmlns:p14="http://schemas.microsoft.com/office/powerpoint/2010/main" val="1204745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Good Research Consideration – Reliability</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40" y="1239970"/>
            <a:ext cx="3712816" cy="4455151"/>
          </a:xfrm>
        </p:spPr>
        <p:txBody>
          <a:bodyPr/>
          <a:lstStyle/>
          <a:p>
            <a:pPr marL="342900" lvl="0" indent="-342900" algn="l">
              <a:buFont typeface="Arial" panose="020B0604020202020204" pitchFamily="34" charset="0"/>
              <a:buChar char="•"/>
            </a:pPr>
            <a:r>
              <a:rPr lang="en-US" sz="2400" dirty="0">
                <a:solidFill>
                  <a:schemeClr val="tx1"/>
                </a:solidFill>
              </a:rPr>
              <a:t>Results should be consistent</a:t>
            </a:r>
          </a:p>
          <a:p>
            <a:pPr marL="342900" lvl="0" indent="-342900" algn="l">
              <a:buFont typeface="Arial" panose="020B0604020202020204" pitchFamily="34" charset="0"/>
              <a:buChar char="•"/>
            </a:pPr>
            <a:r>
              <a:rPr lang="en-US" sz="2400" dirty="0">
                <a:solidFill>
                  <a:schemeClr val="tx1"/>
                </a:solidFill>
              </a:rPr>
              <a:t>The results of an experiment should be the same when re-tested on the  same people at different times.</a:t>
            </a:r>
          </a:p>
          <a:p>
            <a:pPr marL="342900" lvl="0" indent="-342900" algn="l">
              <a:buFont typeface="Arial" panose="020B0604020202020204" pitchFamily="34" charset="0"/>
              <a:buChar char="•"/>
            </a:pPr>
            <a:r>
              <a:rPr lang="en-US" sz="2400" dirty="0">
                <a:solidFill>
                  <a:schemeClr val="tx1"/>
                </a:solidFill>
              </a:rPr>
              <a:t>If they are not consistent it indicates random error</a:t>
            </a:r>
          </a:p>
          <a:p>
            <a:pPr marL="0" lvl="0" indent="0" algn="l"/>
            <a:endParaRPr lang="en-US" sz="2800" dirty="0">
              <a:solidFill>
                <a:schemeClr val="tx1"/>
              </a:solidFill>
            </a:endParaRPr>
          </a:p>
        </p:txBody>
      </p:sp>
      <p:pic>
        <p:nvPicPr>
          <p:cNvPr id="2" name="Picture 1">
            <a:extLst>
              <a:ext uri="{FF2B5EF4-FFF2-40B4-BE49-F238E27FC236}">
                <a16:creationId xmlns:a16="http://schemas.microsoft.com/office/drawing/2014/main" id="{2D924F78-6B81-012E-9A67-1744864D8F52}"/>
              </a:ext>
            </a:extLst>
          </p:cNvPr>
          <p:cNvPicPr>
            <a:picLocks noChangeAspect="1"/>
          </p:cNvPicPr>
          <p:nvPr/>
        </p:nvPicPr>
        <p:blipFill>
          <a:blip r:embed="rId3"/>
          <a:stretch>
            <a:fillRect/>
          </a:stretch>
        </p:blipFill>
        <p:spPr>
          <a:xfrm>
            <a:off x="4432455" y="1239971"/>
            <a:ext cx="7759545" cy="4060006"/>
          </a:xfrm>
          <a:prstGeom prst="rect">
            <a:avLst/>
          </a:prstGeom>
        </p:spPr>
      </p:pic>
    </p:spTree>
    <p:extLst>
      <p:ext uri="{BB962C8B-B14F-4D97-AF65-F5344CB8AC3E}">
        <p14:creationId xmlns:p14="http://schemas.microsoft.com/office/powerpoint/2010/main" val="3566363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Good Research Consideration – Validity</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40" y="1239970"/>
            <a:ext cx="3712816" cy="4455151"/>
          </a:xfrm>
        </p:spPr>
        <p:txBody>
          <a:bodyPr/>
          <a:lstStyle/>
          <a:p>
            <a:pPr marL="342900" lvl="0" indent="-342900" algn="l">
              <a:buFont typeface="Arial" panose="020B0604020202020204" pitchFamily="34" charset="0"/>
              <a:buChar char="•"/>
            </a:pPr>
            <a:r>
              <a:rPr lang="en-US" sz="2400" dirty="0">
                <a:solidFill>
                  <a:schemeClr val="tx1"/>
                </a:solidFill>
              </a:rPr>
              <a:t>The measuring device must measure what it’s supposed to measure.</a:t>
            </a:r>
          </a:p>
          <a:p>
            <a:pPr marL="743010" lvl="1" indent="-342900"/>
            <a:r>
              <a:rPr lang="en-US" sz="2000" b="1" dirty="0">
                <a:solidFill>
                  <a:schemeClr val="tx1"/>
                </a:solidFill>
              </a:rPr>
              <a:t>Internal validity </a:t>
            </a:r>
            <a:r>
              <a:rPr lang="en-US" sz="2000" dirty="0">
                <a:solidFill>
                  <a:schemeClr val="tx1"/>
                </a:solidFill>
              </a:rPr>
              <a:t>- The extent to which the observed relationship reflects the actual relationship between the variables in a study.</a:t>
            </a:r>
          </a:p>
          <a:p>
            <a:pPr marL="743010" lvl="1" indent="-342900"/>
            <a:r>
              <a:rPr lang="en-US" sz="2000" b="1" dirty="0">
                <a:solidFill>
                  <a:schemeClr val="tx1"/>
                </a:solidFill>
              </a:rPr>
              <a:t>External validity - </a:t>
            </a:r>
            <a:r>
              <a:rPr lang="en-US" sz="2000" dirty="0">
                <a:solidFill>
                  <a:schemeClr val="tx1"/>
                </a:solidFill>
              </a:rPr>
              <a:t>The extent to which the results </a:t>
            </a:r>
            <a:r>
              <a:rPr lang="en-US" sz="2000" dirty="0" err="1">
                <a:solidFill>
                  <a:schemeClr val="tx1"/>
                </a:solidFill>
              </a:rPr>
              <a:t>generalise</a:t>
            </a:r>
            <a:r>
              <a:rPr lang="en-US" sz="2000" dirty="0">
                <a:solidFill>
                  <a:schemeClr val="tx1"/>
                </a:solidFill>
              </a:rPr>
              <a:t> to other participants and other situations.</a:t>
            </a:r>
          </a:p>
          <a:p>
            <a:pPr marL="743010" lvl="1" indent="-342900"/>
            <a:endParaRPr lang="en-US" sz="2000" dirty="0">
              <a:solidFill>
                <a:schemeClr val="tx1"/>
              </a:solidFill>
            </a:endParaRPr>
          </a:p>
          <a:p>
            <a:pPr marL="0" indent="0" algn="l"/>
            <a:endParaRPr lang="en-US" dirty="0">
              <a:solidFill>
                <a:schemeClr val="tx1"/>
              </a:solidFill>
            </a:endParaRPr>
          </a:p>
        </p:txBody>
      </p:sp>
      <p:pic>
        <p:nvPicPr>
          <p:cNvPr id="2" name="Picture 1">
            <a:extLst>
              <a:ext uri="{FF2B5EF4-FFF2-40B4-BE49-F238E27FC236}">
                <a16:creationId xmlns:a16="http://schemas.microsoft.com/office/drawing/2014/main" id="{2D924F78-6B81-012E-9A67-1744864D8F52}"/>
              </a:ext>
            </a:extLst>
          </p:cNvPr>
          <p:cNvPicPr>
            <a:picLocks noChangeAspect="1"/>
          </p:cNvPicPr>
          <p:nvPr/>
        </p:nvPicPr>
        <p:blipFill>
          <a:blip r:embed="rId3"/>
          <a:stretch>
            <a:fillRect/>
          </a:stretch>
        </p:blipFill>
        <p:spPr>
          <a:xfrm>
            <a:off x="4432455" y="1239971"/>
            <a:ext cx="7759545" cy="4060006"/>
          </a:xfrm>
          <a:prstGeom prst="rect">
            <a:avLst/>
          </a:prstGeom>
        </p:spPr>
      </p:pic>
    </p:spTree>
    <p:extLst>
      <p:ext uri="{BB962C8B-B14F-4D97-AF65-F5344CB8AC3E}">
        <p14:creationId xmlns:p14="http://schemas.microsoft.com/office/powerpoint/2010/main" val="8666483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Good Research Consideration – Comparison</a:t>
            </a:r>
          </a:p>
        </p:txBody>
      </p:sp>
      <p:pic>
        <p:nvPicPr>
          <p:cNvPr id="5" name="Content Placeholder 4">
            <a:extLst>
              <a:ext uri="{FF2B5EF4-FFF2-40B4-BE49-F238E27FC236}">
                <a16:creationId xmlns:a16="http://schemas.microsoft.com/office/drawing/2014/main" id="{645420E3-D7F1-DFA7-9707-D0425C9AA528}"/>
              </a:ext>
            </a:extLst>
          </p:cNvPr>
          <p:cNvPicPr>
            <a:picLocks noGrp="1" noChangeAspect="1"/>
          </p:cNvPicPr>
          <p:nvPr>
            <p:ph idx="1"/>
          </p:nvPr>
        </p:nvPicPr>
        <p:blipFill>
          <a:blip r:embed="rId3"/>
          <a:stretch>
            <a:fillRect/>
          </a:stretch>
        </p:blipFill>
        <p:spPr>
          <a:xfrm>
            <a:off x="408557" y="1306995"/>
            <a:ext cx="11374885" cy="4244009"/>
          </a:xfrm>
          <a:prstGeom prst="rect">
            <a:avLst/>
          </a:prstGeom>
        </p:spPr>
      </p:pic>
    </p:spTree>
    <p:extLst>
      <p:ext uri="{BB962C8B-B14F-4D97-AF65-F5344CB8AC3E}">
        <p14:creationId xmlns:p14="http://schemas.microsoft.com/office/powerpoint/2010/main" val="12186930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Good Research Consideration</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11040076" cy="4891795"/>
          </a:xfrm>
        </p:spPr>
        <p:txBody>
          <a:bodyPr/>
          <a:lstStyle/>
          <a:p>
            <a:pPr algn="l"/>
            <a:r>
              <a:rPr lang="en-US" sz="2800" b="1" dirty="0">
                <a:solidFill>
                  <a:schemeClr val="tx1"/>
                </a:solidFill>
              </a:rPr>
              <a:t>How should research be done?</a:t>
            </a:r>
          </a:p>
          <a:p>
            <a:pPr algn="l"/>
            <a:endParaRPr lang="en-US" sz="2800" b="1" dirty="0">
              <a:solidFill>
                <a:schemeClr val="tx1"/>
              </a:solidFill>
            </a:endParaRPr>
          </a:p>
          <a:p>
            <a:pPr lvl="1"/>
            <a:r>
              <a:rPr lang="en-US" dirty="0">
                <a:solidFill>
                  <a:schemeClr val="tx1"/>
                </a:solidFill>
              </a:rPr>
              <a:t>Imaginative</a:t>
            </a:r>
          </a:p>
          <a:p>
            <a:pPr lvl="1"/>
            <a:r>
              <a:rPr lang="en-US" dirty="0">
                <a:solidFill>
                  <a:schemeClr val="tx1"/>
                </a:solidFill>
              </a:rPr>
              <a:t>Underestimate / overestimate</a:t>
            </a:r>
          </a:p>
          <a:p>
            <a:pPr lvl="1"/>
            <a:r>
              <a:rPr lang="en-US" dirty="0">
                <a:solidFill>
                  <a:schemeClr val="tx1"/>
                </a:solidFill>
              </a:rPr>
              <a:t>‘workmanlike’</a:t>
            </a:r>
          </a:p>
          <a:p>
            <a:pPr lvl="2"/>
            <a:r>
              <a:rPr lang="en-US" sz="2400" dirty="0">
                <a:solidFill>
                  <a:schemeClr val="tx1"/>
                </a:solidFill>
              </a:rPr>
              <a:t>‘Genius is 1% inspiration and 99% perspiration’ Henry Ford</a:t>
            </a:r>
          </a:p>
          <a:p>
            <a:pPr lvl="1"/>
            <a:r>
              <a:rPr lang="en-US" dirty="0">
                <a:solidFill>
                  <a:schemeClr val="tx1"/>
                </a:solidFill>
              </a:rPr>
              <a:t>Demonstrate: understanding of the wider academic debate within your ‘field’ and contribute to that ‘field’</a:t>
            </a:r>
          </a:p>
          <a:p>
            <a:pPr lvl="1"/>
            <a:r>
              <a:rPr lang="en-US" dirty="0">
                <a:solidFill>
                  <a:schemeClr val="tx1"/>
                </a:solidFill>
              </a:rPr>
              <a:t>Apprenticeship</a:t>
            </a:r>
          </a:p>
          <a:p>
            <a:pPr lvl="1"/>
            <a:endParaRPr lang="en-GB" b="1" dirty="0">
              <a:solidFill>
                <a:schemeClr val="tx1"/>
              </a:solidFill>
            </a:endParaRPr>
          </a:p>
        </p:txBody>
      </p:sp>
    </p:spTree>
    <p:extLst>
      <p:ext uri="{BB962C8B-B14F-4D97-AF65-F5344CB8AC3E}">
        <p14:creationId xmlns:p14="http://schemas.microsoft.com/office/powerpoint/2010/main" val="33279323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Good Research Consideration</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11040076" cy="4891795"/>
          </a:xfrm>
        </p:spPr>
        <p:txBody>
          <a:bodyPr/>
          <a:lstStyle/>
          <a:p>
            <a:pPr algn="l"/>
            <a:r>
              <a:rPr lang="en-US" sz="2800" b="1" dirty="0">
                <a:solidFill>
                  <a:schemeClr val="tx1"/>
                </a:solidFill>
              </a:rPr>
              <a:t>How should research be done?</a:t>
            </a:r>
          </a:p>
          <a:p>
            <a:pPr algn="l"/>
            <a:endParaRPr lang="en-US" sz="2800" b="1" dirty="0">
              <a:solidFill>
                <a:schemeClr val="tx1"/>
              </a:solidFill>
            </a:endParaRPr>
          </a:p>
          <a:p>
            <a:pPr lvl="1"/>
            <a:r>
              <a:rPr lang="en-US" dirty="0">
                <a:solidFill>
                  <a:schemeClr val="tx1"/>
                </a:solidFill>
              </a:rPr>
              <a:t>Professional</a:t>
            </a:r>
          </a:p>
          <a:p>
            <a:pPr lvl="1"/>
            <a:endParaRPr lang="en-US" dirty="0">
              <a:solidFill>
                <a:schemeClr val="tx1"/>
              </a:solidFill>
            </a:endParaRPr>
          </a:p>
          <a:p>
            <a:pPr lvl="1"/>
            <a:r>
              <a:rPr lang="en-US" dirty="0">
                <a:solidFill>
                  <a:schemeClr val="tx1"/>
                </a:solidFill>
              </a:rPr>
              <a:t>Independent critical thought is vital</a:t>
            </a:r>
          </a:p>
          <a:p>
            <a:pPr lvl="2"/>
            <a:r>
              <a:rPr lang="en-US" sz="2400" dirty="0">
                <a:solidFill>
                  <a:schemeClr val="tx1"/>
                </a:solidFill>
              </a:rPr>
              <a:t>Developing a concept/method (need for a conceptual framework)</a:t>
            </a:r>
          </a:p>
          <a:p>
            <a:pPr lvl="2"/>
            <a:r>
              <a:rPr lang="en-US" sz="2400" dirty="0">
                <a:solidFill>
                  <a:schemeClr val="tx1"/>
                </a:solidFill>
              </a:rPr>
              <a:t>Think critically about your research</a:t>
            </a:r>
          </a:p>
          <a:p>
            <a:pPr lvl="2"/>
            <a:r>
              <a:rPr lang="en-US" sz="2400" dirty="0"/>
              <a:t>D</a:t>
            </a:r>
            <a:r>
              <a:rPr lang="en-US" sz="2400" dirty="0">
                <a:solidFill>
                  <a:schemeClr val="tx1"/>
                </a:solidFill>
              </a:rPr>
              <a:t>evelop existing research</a:t>
            </a:r>
          </a:p>
          <a:p>
            <a:pPr lvl="2"/>
            <a:endParaRPr lang="en-US" sz="2400" dirty="0">
              <a:solidFill>
                <a:schemeClr val="tx1"/>
              </a:solidFill>
            </a:endParaRPr>
          </a:p>
          <a:p>
            <a:pPr lvl="1"/>
            <a:r>
              <a:rPr lang="en-US" dirty="0">
                <a:solidFill>
                  <a:schemeClr val="tx1"/>
                </a:solidFill>
              </a:rPr>
              <a:t>Does not require genius</a:t>
            </a:r>
          </a:p>
          <a:p>
            <a:pPr lvl="1"/>
            <a:endParaRPr lang="en-GB" b="1" dirty="0">
              <a:solidFill>
                <a:schemeClr val="tx1"/>
              </a:solidFill>
            </a:endParaRPr>
          </a:p>
        </p:txBody>
      </p:sp>
    </p:spTree>
    <p:extLst>
      <p:ext uri="{BB962C8B-B14F-4D97-AF65-F5344CB8AC3E}">
        <p14:creationId xmlns:p14="http://schemas.microsoft.com/office/powerpoint/2010/main" val="32076310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11040076" cy="4891795"/>
          </a:xfrm>
        </p:spPr>
        <p:txBody>
          <a:bodyPr/>
          <a:lstStyle/>
          <a:p>
            <a:pPr algn="l"/>
            <a:r>
              <a:rPr lang="en-US" sz="2800" b="1" dirty="0">
                <a:solidFill>
                  <a:schemeClr val="tx1"/>
                </a:solidFill>
              </a:rPr>
              <a:t>Setting your work within an academic and vocational arena:</a:t>
            </a:r>
          </a:p>
          <a:p>
            <a:pPr algn="l"/>
            <a:endParaRPr lang="en-US" sz="2400" b="1" dirty="0">
              <a:solidFill>
                <a:schemeClr val="tx1"/>
              </a:solidFill>
            </a:endParaRPr>
          </a:p>
          <a:p>
            <a:pPr marL="457200" lvl="1" indent="0">
              <a:buNone/>
            </a:pPr>
            <a:r>
              <a:rPr lang="en-GB" b="1" dirty="0">
                <a:solidFill>
                  <a:schemeClr val="tx1"/>
                </a:solidFill>
              </a:rPr>
              <a:t>Q. What is the purpose of a literature review?</a:t>
            </a:r>
          </a:p>
          <a:p>
            <a:pPr marL="457200" lvl="1" indent="0">
              <a:buNone/>
            </a:pPr>
            <a:r>
              <a:rPr lang="en-GB" b="1" dirty="0">
                <a:solidFill>
                  <a:schemeClr val="tx1"/>
                </a:solidFill>
              </a:rPr>
              <a:t>	Q. Where do you begin?</a:t>
            </a:r>
            <a:endParaRPr lang="en-US" b="1" dirty="0">
              <a:solidFill>
                <a:schemeClr val="tx1"/>
              </a:solidFill>
            </a:endParaRPr>
          </a:p>
          <a:p>
            <a:pPr marL="457200" lvl="1" indent="0">
              <a:buNone/>
            </a:pPr>
            <a:endParaRPr lang="en-US" b="1" dirty="0"/>
          </a:p>
          <a:p>
            <a:pPr marL="457200" lvl="1" indent="0">
              <a:buNone/>
            </a:pPr>
            <a:endParaRPr lang="en-US" b="1" dirty="0"/>
          </a:p>
          <a:p>
            <a:pPr lvl="1"/>
            <a:r>
              <a:rPr lang="en-US" dirty="0"/>
              <a:t>The internet has changed the very meaning of research.</a:t>
            </a:r>
          </a:p>
          <a:p>
            <a:pPr lvl="2"/>
            <a:r>
              <a:rPr lang="en-GB" dirty="0">
                <a:solidFill>
                  <a:schemeClr val="tx1"/>
                </a:solidFill>
                <a:hlinkClick r:id="rId3"/>
              </a:rPr>
              <a:t>https://www.pewresearch.org/internet/2012/11/01/how-teens-do-research-in-the-digital-world/</a:t>
            </a:r>
            <a:endParaRPr lang="en-GB" dirty="0">
              <a:solidFill>
                <a:schemeClr val="tx1"/>
              </a:solidFill>
            </a:endParaRPr>
          </a:p>
          <a:p>
            <a:pPr lvl="2"/>
            <a:r>
              <a:rPr lang="en-GB" dirty="0">
                <a:solidFill>
                  <a:schemeClr val="tx1"/>
                </a:solidFill>
                <a:hlinkClick r:id="rId4"/>
              </a:rPr>
              <a:t>https://www.pewresearch.org/internet/2012/05/07/main-report-16/</a:t>
            </a:r>
            <a:endParaRPr lang="en-GB" dirty="0">
              <a:solidFill>
                <a:schemeClr val="tx1"/>
              </a:solidFill>
            </a:endParaRPr>
          </a:p>
          <a:p>
            <a:pPr lvl="2"/>
            <a:endParaRPr lang="en-GB" dirty="0">
              <a:solidFill>
                <a:schemeClr val="tx1"/>
              </a:solidFill>
            </a:endParaRPr>
          </a:p>
        </p:txBody>
      </p:sp>
    </p:spTree>
    <p:extLst>
      <p:ext uri="{BB962C8B-B14F-4D97-AF65-F5344CB8AC3E}">
        <p14:creationId xmlns:p14="http://schemas.microsoft.com/office/powerpoint/2010/main" val="25259904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General Aim and Scope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7869686" cy="4891795"/>
          </a:xfrm>
        </p:spPr>
        <p:txBody>
          <a:bodyPr/>
          <a:lstStyle/>
          <a:p>
            <a:pPr marL="514290" indent="-457200" algn="l">
              <a:buFont typeface="Arial" panose="020B0604020202020204" pitchFamily="34" charset="0"/>
              <a:buChar char="•"/>
            </a:pPr>
            <a:r>
              <a:rPr lang="en-US" sz="2800" b="1" dirty="0">
                <a:solidFill>
                  <a:schemeClr val="tx1"/>
                </a:solidFill>
              </a:rPr>
              <a:t>Aim</a:t>
            </a:r>
          </a:p>
          <a:p>
            <a:pPr marL="914400" lvl="1" indent="-457200"/>
            <a:r>
              <a:rPr lang="en-US" dirty="0">
                <a:solidFill>
                  <a:schemeClr val="tx1"/>
                </a:solidFill>
              </a:rPr>
              <a:t>Broad understanding</a:t>
            </a:r>
          </a:p>
          <a:p>
            <a:pPr marL="914400" lvl="1" indent="-457200"/>
            <a:r>
              <a:rPr lang="en-US" dirty="0">
                <a:solidFill>
                  <a:schemeClr val="tx1"/>
                </a:solidFill>
              </a:rPr>
              <a:t>Help identify research questions</a:t>
            </a:r>
          </a:p>
          <a:p>
            <a:pPr marL="914400" lvl="1" indent="-457200"/>
            <a:r>
              <a:rPr lang="en-US" dirty="0">
                <a:solidFill>
                  <a:schemeClr val="tx1"/>
                </a:solidFill>
              </a:rPr>
              <a:t>Help develop methodology</a:t>
            </a:r>
          </a:p>
          <a:p>
            <a:pPr marL="914400" lvl="1" indent="-457200"/>
            <a:r>
              <a:rPr lang="en-US" dirty="0">
                <a:solidFill>
                  <a:schemeClr val="tx1"/>
                </a:solidFill>
              </a:rPr>
              <a:t>Varies between Qual. &amp; Quant.</a:t>
            </a:r>
          </a:p>
          <a:p>
            <a:pPr marL="514290" indent="-457200" algn="l">
              <a:buFont typeface="Arial" panose="020B0604020202020204" pitchFamily="34" charset="0"/>
              <a:buChar char="•"/>
            </a:pPr>
            <a:r>
              <a:rPr lang="en-US" sz="2800" b="1" dirty="0">
                <a:solidFill>
                  <a:schemeClr val="tx1"/>
                </a:solidFill>
              </a:rPr>
              <a:t>Scope</a:t>
            </a:r>
          </a:p>
          <a:p>
            <a:pPr marL="914400" lvl="1" indent="-457200"/>
            <a:r>
              <a:rPr lang="en-US" dirty="0">
                <a:solidFill>
                  <a:schemeClr val="tx1"/>
                </a:solidFill>
              </a:rPr>
              <a:t>No formula</a:t>
            </a:r>
          </a:p>
          <a:p>
            <a:pPr marL="914400" lvl="1" indent="-457200"/>
            <a:r>
              <a:rPr lang="en-US" dirty="0">
                <a:solidFill>
                  <a:schemeClr val="tx1"/>
                </a:solidFill>
              </a:rPr>
              <a:t>New areas of research</a:t>
            </a:r>
          </a:p>
          <a:p>
            <a:pPr marL="914400" lvl="1" indent="-457200"/>
            <a:r>
              <a:rPr lang="en-US" dirty="0">
                <a:solidFill>
                  <a:schemeClr val="tx1"/>
                </a:solidFill>
              </a:rPr>
              <a:t>Traditional areas of research</a:t>
            </a:r>
          </a:p>
        </p:txBody>
      </p:sp>
      <p:pic>
        <p:nvPicPr>
          <p:cNvPr id="5" name="Picture 4">
            <a:extLst>
              <a:ext uri="{FF2B5EF4-FFF2-40B4-BE49-F238E27FC236}">
                <a16:creationId xmlns:a16="http://schemas.microsoft.com/office/drawing/2014/main" id="{033FFE17-683E-1DF3-D542-1B42FEFB518E}"/>
              </a:ext>
            </a:extLst>
          </p:cNvPr>
          <p:cNvPicPr>
            <a:picLocks noChangeAspect="1"/>
          </p:cNvPicPr>
          <p:nvPr/>
        </p:nvPicPr>
        <p:blipFill>
          <a:blip r:embed="rId3"/>
          <a:stretch>
            <a:fillRect/>
          </a:stretch>
        </p:blipFill>
        <p:spPr>
          <a:xfrm>
            <a:off x="7792278" y="643187"/>
            <a:ext cx="3898151" cy="5094548"/>
          </a:xfrm>
          <a:prstGeom prst="rect">
            <a:avLst/>
          </a:prstGeom>
        </p:spPr>
      </p:pic>
    </p:spTree>
    <p:extLst>
      <p:ext uri="{BB962C8B-B14F-4D97-AF65-F5344CB8AC3E}">
        <p14:creationId xmlns:p14="http://schemas.microsoft.com/office/powerpoint/2010/main" val="212671759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52B8B19-0B0B-1E1E-114C-B6025D4D5FDF}"/>
              </a:ext>
            </a:extLst>
          </p:cNvPr>
          <p:cNvPicPr>
            <a:picLocks noChangeAspect="1"/>
          </p:cNvPicPr>
          <p:nvPr/>
        </p:nvPicPr>
        <p:blipFill>
          <a:blip r:embed="rId3"/>
          <a:stretch>
            <a:fillRect/>
          </a:stretch>
        </p:blipFill>
        <p:spPr>
          <a:xfrm>
            <a:off x="9532967" y="3091070"/>
            <a:ext cx="2542818" cy="2542818"/>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11040076" cy="4891795"/>
          </a:xfrm>
        </p:spPr>
        <p:txBody>
          <a:bodyPr/>
          <a:lstStyle/>
          <a:p>
            <a:pPr marL="57090" indent="0" algn="l"/>
            <a:r>
              <a:rPr lang="en-US" sz="2800" b="1" dirty="0">
                <a:solidFill>
                  <a:schemeClr val="tx1"/>
                </a:solidFill>
              </a:rPr>
              <a:t>Source Educational Evaluation Rubric (SEER)</a:t>
            </a:r>
          </a:p>
          <a:p>
            <a:pPr marL="57090" indent="0" algn="l"/>
            <a:endParaRPr lang="en-US" sz="2800" b="1" dirty="0">
              <a:solidFill>
                <a:schemeClr val="tx1"/>
              </a:solidFill>
            </a:endParaRPr>
          </a:p>
          <a:p>
            <a:pPr marL="514290" indent="-457200" algn="l">
              <a:buFont typeface="+mj-lt"/>
              <a:buAutoNum type="arabicPeriod"/>
            </a:pPr>
            <a:r>
              <a:rPr lang="en-US" sz="2400" b="1" dirty="0">
                <a:solidFill>
                  <a:schemeClr val="tx1"/>
                </a:solidFill>
              </a:rPr>
              <a:t>Authority: </a:t>
            </a:r>
            <a:r>
              <a:rPr lang="en-US" sz="2400" dirty="0">
                <a:solidFill>
                  <a:schemeClr val="tx1"/>
                </a:solidFill>
              </a:rPr>
              <a:t>Is the site well regarded, cited, and written by experts in the field?</a:t>
            </a:r>
          </a:p>
          <a:p>
            <a:pPr marL="514290" indent="-457200" algn="l">
              <a:buFont typeface="+mj-lt"/>
              <a:buAutoNum type="arabicPeriod"/>
            </a:pPr>
            <a:r>
              <a:rPr lang="en-US" sz="2400" b="1" dirty="0">
                <a:solidFill>
                  <a:schemeClr val="tx1"/>
                </a:solidFill>
              </a:rPr>
              <a:t>Educational Value: </a:t>
            </a:r>
            <a:r>
              <a:rPr lang="en-US" sz="2400" dirty="0">
                <a:solidFill>
                  <a:schemeClr val="tx1"/>
                </a:solidFill>
              </a:rPr>
              <a:t>Does the site content help advance educational goals?</a:t>
            </a:r>
          </a:p>
          <a:p>
            <a:pPr marL="514290" indent="-457200" algn="l">
              <a:buFont typeface="+mj-lt"/>
              <a:buAutoNum type="arabicPeriod"/>
            </a:pPr>
            <a:r>
              <a:rPr lang="en-US" sz="2400" b="1" dirty="0">
                <a:solidFill>
                  <a:schemeClr val="tx1"/>
                </a:solidFill>
              </a:rPr>
              <a:t>Intent: </a:t>
            </a:r>
            <a:r>
              <a:rPr lang="en-US" sz="2400" dirty="0">
                <a:solidFill>
                  <a:schemeClr val="tx1"/>
                </a:solidFill>
              </a:rPr>
              <a:t>Is the site a well-respected source of content intended to inform users?</a:t>
            </a:r>
          </a:p>
          <a:p>
            <a:pPr marL="514290" indent="-457200" algn="l">
              <a:buFont typeface="+mj-lt"/>
              <a:buAutoNum type="arabicPeriod"/>
            </a:pPr>
            <a:r>
              <a:rPr lang="en-US" sz="2400" b="1" dirty="0">
                <a:solidFill>
                  <a:schemeClr val="tx1"/>
                </a:solidFill>
              </a:rPr>
              <a:t>Originality: </a:t>
            </a:r>
            <a:r>
              <a:rPr lang="en-US" sz="2400" dirty="0">
                <a:solidFill>
                  <a:schemeClr val="tx1"/>
                </a:solidFill>
              </a:rPr>
              <a:t>Is the site a source of original content and viewpoints?</a:t>
            </a:r>
          </a:p>
          <a:p>
            <a:pPr marL="514290" indent="-457200" algn="l">
              <a:buFont typeface="+mj-lt"/>
              <a:buAutoNum type="arabicPeriod"/>
            </a:pPr>
            <a:r>
              <a:rPr lang="en-US" sz="2400" b="1" dirty="0">
                <a:solidFill>
                  <a:schemeClr val="tx1"/>
                </a:solidFill>
              </a:rPr>
              <a:t>Quality: </a:t>
            </a:r>
            <a:r>
              <a:rPr lang="en-US" sz="2400" dirty="0">
                <a:solidFill>
                  <a:schemeClr val="tx1"/>
                </a:solidFill>
              </a:rPr>
              <a:t>Is the site highly vetted with good coverage of the topical area?</a:t>
            </a:r>
          </a:p>
          <a:p>
            <a:pPr marL="57090" indent="0" algn="l"/>
            <a:endParaRPr lang="en-GB" sz="2800" b="1" dirty="0">
              <a:solidFill>
                <a:schemeClr val="tx1"/>
              </a:solidFill>
            </a:endParaRPr>
          </a:p>
        </p:txBody>
      </p:sp>
    </p:spTree>
    <p:extLst>
      <p:ext uri="{BB962C8B-B14F-4D97-AF65-F5344CB8AC3E}">
        <p14:creationId xmlns:p14="http://schemas.microsoft.com/office/powerpoint/2010/main" val="42591909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marL="57090" indent="0" algn="l"/>
            <a:r>
              <a:rPr lang="en-US" sz="2800" b="1" dirty="0">
                <a:solidFill>
                  <a:schemeClr val="tx1"/>
                </a:solidFill>
              </a:rPr>
              <a:t>Be logical and systematic</a:t>
            </a:r>
          </a:p>
          <a:p>
            <a:pPr marL="514290" indent="-457200" algn="l">
              <a:buFont typeface="Arial" panose="020B0604020202020204" pitchFamily="34" charset="0"/>
              <a:buChar char="•"/>
            </a:pPr>
            <a:r>
              <a:rPr lang="en-US" sz="2400" b="1" dirty="0">
                <a:solidFill>
                  <a:schemeClr val="tx1"/>
                </a:solidFill>
              </a:rPr>
              <a:t>Start with recent articles (work backwards)</a:t>
            </a:r>
          </a:p>
          <a:p>
            <a:pPr marL="514290" indent="-457200" algn="l">
              <a:buFont typeface="Arial" panose="020B0604020202020204" pitchFamily="34" charset="0"/>
              <a:buChar char="•"/>
            </a:pPr>
            <a:r>
              <a:rPr lang="en-US" sz="2400" b="1" dirty="0">
                <a:solidFill>
                  <a:schemeClr val="tx1"/>
                </a:solidFill>
              </a:rPr>
              <a:t>Check abstract/summary</a:t>
            </a:r>
          </a:p>
          <a:p>
            <a:pPr marL="514290" indent="-457200" algn="l">
              <a:buFont typeface="Arial" panose="020B0604020202020204" pitchFamily="34" charset="0"/>
              <a:buChar char="•"/>
            </a:pPr>
            <a:r>
              <a:rPr lang="en-US" sz="2400" b="1" dirty="0">
                <a:solidFill>
                  <a:schemeClr val="tx1"/>
                </a:solidFill>
              </a:rPr>
              <a:t>Record (VITAL)</a:t>
            </a:r>
          </a:p>
          <a:p>
            <a:pPr marL="914400" lvl="1" indent="-457200"/>
            <a:r>
              <a:rPr lang="en-US" dirty="0">
                <a:solidFill>
                  <a:schemeClr val="tx1"/>
                </a:solidFill>
              </a:rPr>
              <a:t>Ref software, Index cards/excel etc.</a:t>
            </a:r>
          </a:p>
          <a:p>
            <a:pPr marL="1371600" lvl="2" indent="-457200"/>
            <a:r>
              <a:rPr lang="en-US" dirty="0">
                <a:solidFill>
                  <a:schemeClr val="tx1"/>
                </a:solidFill>
              </a:rPr>
              <a:t>referencing details</a:t>
            </a:r>
          </a:p>
          <a:p>
            <a:pPr marL="1371600" lvl="2" indent="-457200"/>
            <a:r>
              <a:rPr lang="en-US" dirty="0">
                <a:solidFill>
                  <a:schemeClr val="tx1"/>
                </a:solidFill>
              </a:rPr>
              <a:t>main points / results / methods</a:t>
            </a:r>
          </a:p>
          <a:p>
            <a:pPr marL="1371600" lvl="2" indent="-457200"/>
            <a:r>
              <a:rPr lang="en-US" dirty="0">
                <a:solidFill>
                  <a:schemeClr val="tx1"/>
                </a:solidFill>
              </a:rPr>
              <a:t>additional refs</a:t>
            </a:r>
          </a:p>
          <a:p>
            <a:pPr marL="1371600" lvl="2" indent="-457200"/>
            <a:r>
              <a:rPr lang="en-US" dirty="0" err="1">
                <a:solidFill>
                  <a:schemeClr val="tx1"/>
                </a:solidFill>
              </a:rPr>
              <a:t>colour</a:t>
            </a:r>
            <a:r>
              <a:rPr lang="en-US" dirty="0">
                <a:solidFill>
                  <a:schemeClr val="tx1"/>
                </a:solidFill>
              </a:rPr>
              <a:t> coding</a:t>
            </a:r>
          </a:p>
          <a:p>
            <a:pPr marL="1371600" lvl="2" indent="-457200"/>
            <a:r>
              <a:rPr lang="en-US" dirty="0">
                <a:solidFill>
                  <a:schemeClr val="tx1"/>
                </a:solidFill>
              </a:rPr>
              <a:t>location (class mark/website)</a:t>
            </a:r>
          </a:p>
          <a:p>
            <a:pPr marL="1371600" lvl="2" indent="-457200"/>
            <a:r>
              <a:rPr lang="en-US" dirty="0">
                <a:solidFill>
                  <a:schemeClr val="tx1"/>
                </a:solidFill>
              </a:rPr>
              <a:t>Data base</a:t>
            </a:r>
          </a:p>
          <a:p>
            <a:pPr marL="1828800" lvl="3" indent="-457200"/>
            <a:r>
              <a:rPr lang="en-US" sz="2000" dirty="0" err="1">
                <a:solidFill>
                  <a:schemeClr val="tx1"/>
                </a:solidFill>
              </a:rPr>
              <a:t>Refworks</a:t>
            </a:r>
            <a:r>
              <a:rPr lang="en-US" sz="2000" dirty="0">
                <a:solidFill>
                  <a:schemeClr val="tx1"/>
                </a:solidFill>
              </a:rPr>
              <a:t> (University supported), Zotero, Mendeley </a:t>
            </a:r>
            <a:r>
              <a:rPr lang="en-US" sz="2000" dirty="0" err="1">
                <a:solidFill>
                  <a:schemeClr val="tx1"/>
                </a:solidFill>
              </a:rPr>
              <a:t>etc</a:t>
            </a:r>
            <a:endParaRPr lang="en-US" sz="2000" dirty="0">
              <a:solidFill>
                <a:schemeClr val="tx1"/>
              </a:solidFill>
            </a:endParaRP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Tree>
    <p:extLst>
      <p:ext uri="{BB962C8B-B14F-4D97-AF65-F5344CB8AC3E}">
        <p14:creationId xmlns:p14="http://schemas.microsoft.com/office/powerpoint/2010/main" val="5555059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marL="57090" indent="0" algn="l"/>
            <a:r>
              <a:rPr lang="en-US" sz="2800" b="1" dirty="0">
                <a:solidFill>
                  <a:schemeClr val="tx1"/>
                </a:solidFill>
              </a:rPr>
              <a:t>Finding the literature</a:t>
            </a:r>
          </a:p>
          <a:p>
            <a:pPr marL="514290" indent="-457200" algn="l">
              <a:buFont typeface="Arial" panose="020B0604020202020204" pitchFamily="34" charset="0"/>
              <a:buChar char="•"/>
            </a:pPr>
            <a:r>
              <a:rPr lang="en-US" sz="2400" dirty="0">
                <a:solidFill>
                  <a:schemeClr val="tx1"/>
                </a:solidFill>
              </a:rPr>
              <a:t>Check your time frame</a:t>
            </a:r>
          </a:p>
          <a:p>
            <a:pPr marL="514290" indent="-457200" algn="l">
              <a:buFont typeface="Arial" panose="020B0604020202020204" pitchFamily="34" charset="0"/>
              <a:buChar char="•"/>
            </a:pPr>
            <a:r>
              <a:rPr lang="en-US" sz="2400" dirty="0">
                <a:solidFill>
                  <a:schemeClr val="tx1"/>
                </a:solidFill>
              </a:rPr>
              <a:t>College library </a:t>
            </a:r>
          </a:p>
          <a:p>
            <a:pPr marL="914400" lvl="1" indent="-457200"/>
            <a:r>
              <a:rPr lang="en-US" dirty="0">
                <a:solidFill>
                  <a:schemeClr val="tx1"/>
                </a:solidFill>
              </a:rPr>
              <a:t>ILL</a:t>
            </a:r>
          </a:p>
          <a:p>
            <a:pPr marL="914400" lvl="1" indent="-457200"/>
            <a:r>
              <a:rPr lang="en-US" dirty="0">
                <a:solidFill>
                  <a:schemeClr val="tx1"/>
                </a:solidFill>
              </a:rPr>
              <a:t>Data bases: Science Direct</a:t>
            </a:r>
          </a:p>
          <a:p>
            <a:pPr marL="914400" lvl="1" indent="-457200"/>
            <a:r>
              <a:rPr lang="en-US" dirty="0">
                <a:solidFill>
                  <a:schemeClr val="tx1"/>
                </a:solidFill>
              </a:rPr>
              <a:t>Google scholar</a:t>
            </a:r>
          </a:p>
          <a:p>
            <a:pPr marL="514290" indent="-457200" algn="l">
              <a:buFont typeface="Arial" panose="020B0604020202020204" pitchFamily="34" charset="0"/>
              <a:buChar char="•"/>
            </a:pPr>
            <a:r>
              <a:rPr lang="en-US" sz="2400" dirty="0">
                <a:solidFill>
                  <a:schemeClr val="tx1"/>
                </a:solidFill>
              </a:rPr>
              <a:t>Computer search </a:t>
            </a:r>
          </a:p>
          <a:p>
            <a:pPr marL="514290" indent="-457200" algn="l">
              <a:buFont typeface="Arial" panose="020B0604020202020204" pitchFamily="34" charset="0"/>
              <a:buChar char="•"/>
            </a:pPr>
            <a:r>
              <a:rPr lang="en-US" sz="2400" dirty="0">
                <a:solidFill>
                  <a:schemeClr val="tx1"/>
                </a:solidFill>
              </a:rPr>
              <a:t>Check for theoretical and empirical sources</a:t>
            </a:r>
          </a:p>
          <a:p>
            <a:pPr marL="514290" indent="-457200" algn="l">
              <a:buFont typeface="Arial" panose="020B0604020202020204" pitchFamily="34" charset="0"/>
              <a:buChar char="•"/>
            </a:pPr>
            <a:r>
              <a:rPr lang="en-US" sz="2400" dirty="0">
                <a:solidFill>
                  <a:schemeClr val="tx1"/>
                </a:solidFill>
              </a:rPr>
              <a:t>Reference lists of contemporary articles</a:t>
            </a: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Tree>
    <p:extLst>
      <p:ext uri="{BB962C8B-B14F-4D97-AF65-F5344CB8AC3E}">
        <p14:creationId xmlns:p14="http://schemas.microsoft.com/office/powerpoint/2010/main" val="40317157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marL="57090" indent="0" algn="l"/>
            <a:r>
              <a:rPr lang="en-US" sz="2800" b="1">
                <a:solidFill>
                  <a:schemeClr val="tx1"/>
                </a:solidFill>
              </a:rPr>
              <a:t>Assess your literature – Is it CRAAP?</a:t>
            </a:r>
          </a:p>
          <a:p>
            <a:pPr marL="57090" indent="0" algn="l"/>
            <a:endParaRPr lang="en-US" sz="2800" b="1">
              <a:solidFill>
                <a:schemeClr val="tx1"/>
              </a:solidFill>
            </a:endParaRPr>
          </a:p>
          <a:p>
            <a:pPr marL="57090" indent="0" algn="l"/>
            <a:r>
              <a:rPr lang="en-US" sz="2800" b="1">
                <a:solidFill>
                  <a:schemeClr val="tx1"/>
                </a:solidFill>
              </a:rPr>
              <a:t>The CRAAP Test:</a:t>
            </a:r>
          </a:p>
          <a:p>
            <a:pPr marL="971550" lvl="1" indent="-514350">
              <a:buFont typeface="+mj-lt"/>
              <a:buAutoNum type="arabicPeriod"/>
            </a:pPr>
            <a:r>
              <a:rPr lang="en-US">
                <a:solidFill>
                  <a:schemeClr val="tx1"/>
                </a:solidFill>
              </a:rPr>
              <a:t>Currency</a:t>
            </a:r>
          </a:p>
          <a:p>
            <a:pPr marL="971550" lvl="1" indent="-514350">
              <a:buFont typeface="+mj-lt"/>
              <a:buAutoNum type="arabicPeriod"/>
            </a:pPr>
            <a:r>
              <a:rPr lang="en-US">
                <a:solidFill>
                  <a:schemeClr val="tx1"/>
                </a:solidFill>
              </a:rPr>
              <a:t>Relevance</a:t>
            </a:r>
          </a:p>
          <a:p>
            <a:pPr marL="971550" lvl="1" indent="-514350">
              <a:buFont typeface="+mj-lt"/>
              <a:buAutoNum type="arabicPeriod"/>
            </a:pPr>
            <a:r>
              <a:rPr lang="en-US">
                <a:solidFill>
                  <a:schemeClr val="tx1"/>
                </a:solidFill>
              </a:rPr>
              <a:t>Accuracy</a:t>
            </a:r>
          </a:p>
          <a:p>
            <a:pPr marL="971550" lvl="1" indent="-514350">
              <a:buFont typeface="+mj-lt"/>
              <a:buAutoNum type="arabicPeriod"/>
            </a:pPr>
            <a:r>
              <a:rPr lang="en-US">
                <a:solidFill>
                  <a:schemeClr val="tx1"/>
                </a:solidFill>
              </a:rPr>
              <a:t>Authority</a:t>
            </a:r>
          </a:p>
          <a:p>
            <a:pPr marL="971550" lvl="1" indent="-514350">
              <a:buFont typeface="+mj-lt"/>
              <a:buAutoNum type="arabicPeriod"/>
            </a:pPr>
            <a:r>
              <a:rPr lang="en-US">
                <a:solidFill>
                  <a:schemeClr val="tx1"/>
                </a:solidFill>
              </a:rPr>
              <a:t>Purpose</a:t>
            </a:r>
          </a:p>
          <a:p>
            <a:pPr marL="971550" lvl="1" indent="-514350">
              <a:buFont typeface="+mj-lt"/>
              <a:buAutoNum type="arabicPeriod"/>
            </a:pPr>
            <a:endParaRPr lang="en-US">
              <a:solidFill>
                <a:schemeClr val="tx1"/>
              </a:solidFill>
            </a:endParaRPr>
          </a:p>
          <a:p>
            <a:pPr marL="457200" lvl="1" indent="0">
              <a:buNone/>
            </a:pPr>
            <a:endParaRPr lang="en-US">
              <a:solidFill>
                <a:schemeClr val="tx1"/>
              </a:solidFill>
            </a:endParaRP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
        <p:nvSpPr>
          <p:cNvPr id="7" name="TextBox 6">
            <a:extLst>
              <a:ext uri="{FF2B5EF4-FFF2-40B4-BE49-F238E27FC236}">
                <a16:creationId xmlns:a16="http://schemas.microsoft.com/office/drawing/2014/main" id="{5DF37B0D-1574-C0B0-05BB-BC8366AD1D5B}"/>
              </a:ext>
            </a:extLst>
          </p:cNvPr>
          <p:cNvSpPr txBox="1"/>
          <p:nvPr/>
        </p:nvSpPr>
        <p:spPr>
          <a:xfrm>
            <a:off x="3075017" y="5741758"/>
            <a:ext cx="6097656" cy="307777"/>
          </a:xfrm>
          <a:prstGeom prst="rect">
            <a:avLst/>
          </a:prstGeom>
          <a:noFill/>
        </p:spPr>
        <p:txBody>
          <a:bodyPr wrap="square">
            <a:spAutoFit/>
          </a:bodyPr>
          <a:lstStyle/>
          <a:p>
            <a:pPr algn="ctr"/>
            <a:r>
              <a:rPr lang="en-GB" sz="1400" dirty="0">
                <a:solidFill>
                  <a:srgbClr val="FFC000"/>
                </a:solidFill>
              </a:rPr>
              <a:t>https://researchguides.ben.edu/source-evaluation</a:t>
            </a:r>
          </a:p>
        </p:txBody>
      </p:sp>
    </p:spTree>
    <p:extLst>
      <p:ext uri="{BB962C8B-B14F-4D97-AF65-F5344CB8AC3E}">
        <p14:creationId xmlns:p14="http://schemas.microsoft.com/office/powerpoint/2010/main" val="318968939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marL="57090" indent="0" algn="l"/>
            <a:r>
              <a:rPr lang="en-US" sz="2800" b="1" dirty="0">
                <a:solidFill>
                  <a:schemeClr val="tx1"/>
                </a:solidFill>
              </a:rPr>
              <a:t>Assess your literature – Is it CRAAP?</a:t>
            </a:r>
          </a:p>
          <a:p>
            <a:pPr marL="57090" indent="0" algn="l"/>
            <a:endParaRPr lang="en-US" sz="2800" b="1" dirty="0">
              <a:solidFill>
                <a:schemeClr val="tx1"/>
              </a:solidFill>
            </a:endParaRPr>
          </a:p>
          <a:p>
            <a:pPr lvl="1"/>
            <a:r>
              <a:rPr lang="en-US" b="1" dirty="0">
                <a:solidFill>
                  <a:schemeClr val="tx1"/>
                </a:solidFill>
              </a:rPr>
              <a:t>Currency</a:t>
            </a:r>
          </a:p>
          <a:p>
            <a:pPr lvl="2"/>
            <a:r>
              <a:rPr lang="en-US" sz="2400" dirty="0">
                <a:solidFill>
                  <a:schemeClr val="tx1"/>
                </a:solidFill>
              </a:rPr>
              <a:t>When was the information published or posted?</a:t>
            </a:r>
          </a:p>
          <a:p>
            <a:pPr lvl="2"/>
            <a:r>
              <a:rPr lang="en-US" sz="2400" dirty="0">
                <a:solidFill>
                  <a:schemeClr val="tx1"/>
                </a:solidFill>
              </a:rPr>
              <a:t>Has the information been revised or updated?</a:t>
            </a:r>
          </a:p>
          <a:p>
            <a:pPr lvl="2"/>
            <a:r>
              <a:rPr lang="en-US" sz="2400" dirty="0">
                <a:solidFill>
                  <a:schemeClr val="tx1"/>
                </a:solidFill>
              </a:rPr>
              <a:t>Is the information current or </a:t>
            </a:r>
            <a:r>
              <a:rPr lang="en-US" sz="2400" dirty="0" err="1">
                <a:solidFill>
                  <a:schemeClr val="tx1"/>
                </a:solidFill>
              </a:rPr>
              <a:t>out-of</a:t>
            </a:r>
            <a:r>
              <a:rPr lang="en-US" sz="2400" dirty="0">
                <a:solidFill>
                  <a:schemeClr val="tx1"/>
                </a:solidFill>
              </a:rPr>
              <a:t> date for your topic?</a:t>
            </a:r>
          </a:p>
          <a:p>
            <a:pPr lvl="2"/>
            <a:r>
              <a:rPr lang="en-US" sz="2400" dirty="0">
                <a:solidFill>
                  <a:schemeClr val="tx1"/>
                </a:solidFill>
              </a:rPr>
              <a:t>Are the links functional? </a:t>
            </a: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
        <p:nvSpPr>
          <p:cNvPr id="2" name="TextBox 1">
            <a:extLst>
              <a:ext uri="{FF2B5EF4-FFF2-40B4-BE49-F238E27FC236}">
                <a16:creationId xmlns:a16="http://schemas.microsoft.com/office/drawing/2014/main" id="{D730A9B9-B9B5-5D92-617D-E1B19D62C323}"/>
              </a:ext>
            </a:extLst>
          </p:cNvPr>
          <p:cNvSpPr txBox="1"/>
          <p:nvPr/>
        </p:nvSpPr>
        <p:spPr>
          <a:xfrm>
            <a:off x="3075017" y="5741758"/>
            <a:ext cx="6097656" cy="307777"/>
          </a:xfrm>
          <a:prstGeom prst="rect">
            <a:avLst/>
          </a:prstGeom>
          <a:noFill/>
        </p:spPr>
        <p:txBody>
          <a:bodyPr wrap="square">
            <a:spAutoFit/>
          </a:bodyPr>
          <a:lstStyle/>
          <a:p>
            <a:pPr algn="ctr"/>
            <a:r>
              <a:rPr lang="en-GB" sz="1400" dirty="0">
                <a:solidFill>
                  <a:srgbClr val="FFC000"/>
                </a:solidFill>
              </a:rPr>
              <a:t>https://researchguides.ben.edu/source-evaluation</a:t>
            </a:r>
          </a:p>
        </p:txBody>
      </p:sp>
    </p:spTree>
    <p:extLst>
      <p:ext uri="{BB962C8B-B14F-4D97-AF65-F5344CB8AC3E}">
        <p14:creationId xmlns:p14="http://schemas.microsoft.com/office/powerpoint/2010/main" val="38305399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marL="57090" indent="0" algn="l"/>
            <a:r>
              <a:rPr lang="en-US" sz="2800" b="1" dirty="0">
                <a:solidFill>
                  <a:schemeClr val="tx1"/>
                </a:solidFill>
              </a:rPr>
              <a:t>Assess your literature – Is it CRAAP?</a:t>
            </a:r>
          </a:p>
          <a:p>
            <a:pPr marL="57090" indent="0" algn="l"/>
            <a:endParaRPr lang="en-US" sz="2800" b="1" dirty="0">
              <a:solidFill>
                <a:schemeClr val="tx1"/>
              </a:solidFill>
            </a:endParaRPr>
          </a:p>
          <a:p>
            <a:pPr lvl="1"/>
            <a:r>
              <a:rPr lang="en-US" b="1" dirty="0">
                <a:solidFill>
                  <a:schemeClr val="tx1"/>
                </a:solidFill>
              </a:rPr>
              <a:t>Relevance</a:t>
            </a:r>
          </a:p>
          <a:p>
            <a:pPr lvl="2"/>
            <a:r>
              <a:rPr lang="en-US" sz="2400" dirty="0">
                <a:solidFill>
                  <a:schemeClr val="tx1"/>
                </a:solidFill>
              </a:rPr>
              <a:t>    Does the information relate to your topic or answer your question?</a:t>
            </a:r>
          </a:p>
          <a:p>
            <a:pPr lvl="2"/>
            <a:r>
              <a:rPr lang="en-US" sz="2400" dirty="0">
                <a:solidFill>
                  <a:schemeClr val="tx1"/>
                </a:solidFill>
              </a:rPr>
              <a:t>    Who is the intended audience?</a:t>
            </a:r>
          </a:p>
          <a:p>
            <a:pPr lvl="2"/>
            <a:r>
              <a:rPr lang="en-US" sz="2400" dirty="0">
                <a:solidFill>
                  <a:schemeClr val="tx1"/>
                </a:solidFill>
              </a:rPr>
              <a:t>    Is the information at an appropriate level (i.e. not too elementary or advanced for your needs)?</a:t>
            </a:r>
          </a:p>
          <a:p>
            <a:pPr lvl="2"/>
            <a:r>
              <a:rPr lang="en-US" sz="2400" dirty="0">
                <a:solidFill>
                  <a:schemeClr val="tx1"/>
                </a:solidFill>
              </a:rPr>
              <a:t>    Have you looked at a variety of sources before determining this is one you will use?</a:t>
            </a:r>
          </a:p>
          <a:p>
            <a:pPr lvl="2"/>
            <a:r>
              <a:rPr lang="en-US" sz="2400" dirty="0">
                <a:solidFill>
                  <a:schemeClr val="tx1"/>
                </a:solidFill>
              </a:rPr>
              <a:t>    Would you be comfortable using this source for a research paper?</a:t>
            </a:r>
          </a:p>
          <a:p>
            <a:pPr marL="457200" lvl="1" indent="0">
              <a:buNone/>
            </a:pPr>
            <a:endParaRPr lang="en-US" dirty="0">
              <a:solidFill>
                <a:schemeClr val="tx1"/>
              </a:solidFill>
            </a:endParaRPr>
          </a:p>
          <a:p>
            <a:pPr marL="457200" lvl="1" indent="0">
              <a:buNone/>
            </a:pPr>
            <a:endParaRPr lang="en-US" dirty="0">
              <a:solidFill>
                <a:schemeClr val="tx1"/>
              </a:solidFill>
            </a:endParaRP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
        <p:nvSpPr>
          <p:cNvPr id="2" name="TextBox 1">
            <a:extLst>
              <a:ext uri="{FF2B5EF4-FFF2-40B4-BE49-F238E27FC236}">
                <a16:creationId xmlns:a16="http://schemas.microsoft.com/office/drawing/2014/main" id="{A0884DDC-5A26-895E-627D-9198E5A44EE7}"/>
              </a:ext>
            </a:extLst>
          </p:cNvPr>
          <p:cNvSpPr txBox="1"/>
          <p:nvPr/>
        </p:nvSpPr>
        <p:spPr>
          <a:xfrm>
            <a:off x="3075017" y="5741758"/>
            <a:ext cx="6097656" cy="307777"/>
          </a:xfrm>
          <a:prstGeom prst="rect">
            <a:avLst/>
          </a:prstGeom>
          <a:noFill/>
        </p:spPr>
        <p:txBody>
          <a:bodyPr wrap="square">
            <a:spAutoFit/>
          </a:bodyPr>
          <a:lstStyle/>
          <a:p>
            <a:pPr algn="ctr"/>
            <a:r>
              <a:rPr lang="en-GB" sz="1400" dirty="0">
                <a:solidFill>
                  <a:srgbClr val="FFC000"/>
                </a:solidFill>
              </a:rPr>
              <a:t>https://researchguides.ben.edu/source-evaluation</a:t>
            </a:r>
          </a:p>
        </p:txBody>
      </p:sp>
    </p:spTree>
    <p:extLst>
      <p:ext uri="{BB962C8B-B14F-4D97-AF65-F5344CB8AC3E}">
        <p14:creationId xmlns:p14="http://schemas.microsoft.com/office/powerpoint/2010/main" val="30189729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marL="57090" indent="0" algn="l"/>
            <a:r>
              <a:rPr lang="en-US" sz="2800" b="1" dirty="0">
                <a:solidFill>
                  <a:schemeClr val="tx1"/>
                </a:solidFill>
              </a:rPr>
              <a:t>Assess your literature – Is it CRAAP?</a:t>
            </a:r>
          </a:p>
          <a:p>
            <a:pPr marL="914400" lvl="2" indent="0">
              <a:buNone/>
            </a:pPr>
            <a:endParaRPr lang="en-US" dirty="0">
              <a:solidFill>
                <a:schemeClr val="tx1"/>
              </a:solidFill>
            </a:endParaRPr>
          </a:p>
          <a:p>
            <a:pPr lvl="1"/>
            <a:r>
              <a:rPr lang="en-US" b="1" dirty="0">
                <a:solidFill>
                  <a:schemeClr val="tx1"/>
                </a:solidFill>
              </a:rPr>
              <a:t>Accuracy</a:t>
            </a:r>
            <a:endParaRPr lang="en-US" dirty="0">
              <a:solidFill>
                <a:schemeClr val="tx1"/>
              </a:solidFill>
            </a:endParaRPr>
          </a:p>
          <a:p>
            <a:pPr lvl="2"/>
            <a:r>
              <a:rPr lang="en-US" sz="2400" dirty="0">
                <a:solidFill>
                  <a:schemeClr val="tx1"/>
                </a:solidFill>
              </a:rPr>
              <a:t>    Where does the information come from?</a:t>
            </a:r>
          </a:p>
          <a:p>
            <a:pPr lvl="2"/>
            <a:r>
              <a:rPr lang="en-US" sz="2400" dirty="0">
                <a:solidFill>
                  <a:schemeClr val="tx1"/>
                </a:solidFill>
              </a:rPr>
              <a:t>    Is the information supported by evidence?</a:t>
            </a:r>
          </a:p>
          <a:p>
            <a:pPr lvl="2"/>
            <a:r>
              <a:rPr lang="en-US" sz="2400" dirty="0">
                <a:solidFill>
                  <a:schemeClr val="tx1"/>
                </a:solidFill>
              </a:rPr>
              <a:t>    Has the information been reviewed or refereed?</a:t>
            </a:r>
          </a:p>
          <a:p>
            <a:pPr lvl="2"/>
            <a:r>
              <a:rPr lang="en-US" sz="2400" dirty="0">
                <a:solidFill>
                  <a:schemeClr val="tx1"/>
                </a:solidFill>
              </a:rPr>
              <a:t>    Can you verify any of the information in another source or from personal knowledge?</a:t>
            </a:r>
          </a:p>
          <a:p>
            <a:pPr lvl="2"/>
            <a:r>
              <a:rPr lang="en-US" sz="2400" dirty="0">
                <a:solidFill>
                  <a:schemeClr val="tx1"/>
                </a:solidFill>
              </a:rPr>
              <a:t>    Does the language or tone seem biased and free of emotion?</a:t>
            </a:r>
          </a:p>
          <a:p>
            <a:pPr lvl="2"/>
            <a:r>
              <a:rPr lang="en-US" sz="2400" dirty="0">
                <a:solidFill>
                  <a:schemeClr val="tx1"/>
                </a:solidFill>
              </a:rPr>
              <a:t>    Are there spelling, grammar, or other typographical errors?</a:t>
            </a:r>
          </a:p>
          <a:p>
            <a:pPr lvl="2"/>
            <a:endParaRPr lang="en-US" dirty="0">
              <a:solidFill>
                <a:schemeClr val="tx1"/>
              </a:solidFill>
            </a:endParaRPr>
          </a:p>
          <a:p>
            <a:pPr marL="457200" lvl="1" indent="0">
              <a:buNone/>
            </a:pPr>
            <a:endParaRPr lang="en-US" dirty="0">
              <a:solidFill>
                <a:schemeClr val="tx1"/>
              </a:solidFill>
            </a:endParaRPr>
          </a:p>
          <a:p>
            <a:pPr marL="457200" lvl="1" indent="0">
              <a:buNone/>
            </a:pPr>
            <a:endParaRPr lang="en-US" dirty="0">
              <a:solidFill>
                <a:schemeClr val="tx1"/>
              </a:solidFill>
            </a:endParaRP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
        <p:nvSpPr>
          <p:cNvPr id="2" name="TextBox 1">
            <a:extLst>
              <a:ext uri="{FF2B5EF4-FFF2-40B4-BE49-F238E27FC236}">
                <a16:creationId xmlns:a16="http://schemas.microsoft.com/office/drawing/2014/main" id="{29E7A117-078F-C1E7-8D02-17F1954C1D3C}"/>
              </a:ext>
            </a:extLst>
          </p:cNvPr>
          <p:cNvSpPr txBox="1"/>
          <p:nvPr/>
        </p:nvSpPr>
        <p:spPr>
          <a:xfrm>
            <a:off x="3075017" y="5741758"/>
            <a:ext cx="6097656" cy="307777"/>
          </a:xfrm>
          <a:prstGeom prst="rect">
            <a:avLst/>
          </a:prstGeom>
          <a:noFill/>
        </p:spPr>
        <p:txBody>
          <a:bodyPr wrap="square">
            <a:spAutoFit/>
          </a:bodyPr>
          <a:lstStyle/>
          <a:p>
            <a:pPr algn="ctr"/>
            <a:r>
              <a:rPr lang="en-GB" sz="1400" dirty="0">
                <a:solidFill>
                  <a:srgbClr val="FFC000"/>
                </a:solidFill>
              </a:rPr>
              <a:t>https://researchguides.ben.edu/source-evaluation</a:t>
            </a:r>
          </a:p>
        </p:txBody>
      </p:sp>
    </p:spTree>
    <p:extLst>
      <p:ext uri="{BB962C8B-B14F-4D97-AF65-F5344CB8AC3E}">
        <p14:creationId xmlns:p14="http://schemas.microsoft.com/office/powerpoint/2010/main" val="16889508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795130"/>
            <a:ext cx="8229505" cy="5100517"/>
          </a:xfrm>
        </p:spPr>
        <p:txBody>
          <a:bodyPr/>
          <a:lstStyle/>
          <a:p>
            <a:pPr marL="57090" indent="0" algn="l"/>
            <a:r>
              <a:rPr lang="en-US" sz="2800" b="1" dirty="0">
                <a:solidFill>
                  <a:schemeClr val="tx1"/>
                </a:solidFill>
              </a:rPr>
              <a:t>Assess your literature – Is it CRAAP?</a:t>
            </a:r>
          </a:p>
          <a:p>
            <a:pPr marL="914400" lvl="2" indent="0">
              <a:buNone/>
            </a:pPr>
            <a:endParaRPr lang="en-US" dirty="0">
              <a:solidFill>
                <a:schemeClr val="tx1"/>
              </a:solidFill>
            </a:endParaRPr>
          </a:p>
          <a:p>
            <a:pPr lvl="1"/>
            <a:r>
              <a:rPr lang="en-US" b="1" dirty="0">
                <a:solidFill>
                  <a:schemeClr val="tx1"/>
                </a:solidFill>
              </a:rPr>
              <a:t>Authority</a:t>
            </a:r>
          </a:p>
          <a:p>
            <a:pPr lvl="2"/>
            <a:r>
              <a:rPr lang="en-US" dirty="0">
                <a:solidFill>
                  <a:schemeClr val="tx1"/>
                </a:solidFill>
              </a:rPr>
              <a:t>Who is the author/publisher/source/sponsor?</a:t>
            </a:r>
          </a:p>
          <a:p>
            <a:pPr lvl="2"/>
            <a:r>
              <a:rPr lang="en-US" dirty="0">
                <a:solidFill>
                  <a:schemeClr val="tx1"/>
                </a:solidFill>
              </a:rPr>
              <a:t>Are the author's credentials or organizational affiliations given?</a:t>
            </a:r>
          </a:p>
          <a:p>
            <a:pPr lvl="2"/>
            <a:r>
              <a:rPr lang="en-US" dirty="0">
                <a:solidFill>
                  <a:schemeClr val="tx1"/>
                </a:solidFill>
              </a:rPr>
              <a:t>What are the author's credentials or organizational affiliations given?</a:t>
            </a:r>
          </a:p>
          <a:p>
            <a:pPr lvl="2"/>
            <a:r>
              <a:rPr lang="en-US" dirty="0">
                <a:solidFill>
                  <a:schemeClr val="tx1"/>
                </a:solidFill>
              </a:rPr>
              <a:t>What are the author's qualifications to write on the topic?</a:t>
            </a:r>
          </a:p>
          <a:p>
            <a:pPr lvl="2"/>
            <a:r>
              <a:rPr lang="en-US" dirty="0">
                <a:solidFill>
                  <a:schemeClr val="tx1"/>
                </a:solidFill>
              </a:rPr>
              <a:t>Is there contact information, such as a publisher or e-mail address?</a:t>
            </a:r>
          </a:p>
          <a:p>
            <a:pPr lvl="2"/>
            <a:r>
              <a:rPr lang="en-US" dirty="0">
                <a:solidFill>
                  <a:schemeClr val="tx1"/>
                </a:solidFill>
              </a:rPr>
              <a:t>Does the URL reveal anything about the author or source?</a:t>
            </a:r>
          </a:p>
          <a:p>
            <a:pPr lvl="3"/>
            <a:r>
              <a:rPr lang="en-US" dirty="0">
                <a:solidFill>
                  <a:schemeClr val="tx1"/>
                </a:solidFill>
              </a:rPr>
              <a:t> </a:t>
            </a:r>
            <a:r>
              <a:rPr lang="en-US" b="1" dirty="0">
                <a:solidFill>
                  <a:schemeClr val="tx1"/>
                </a:solidFill>
              </a:rPr>
              <a:t>examples:</a:t>
            </a:r>
          </a:p>
          <a:p>
            <a:pPr lvl="4"/>
            <a:r>
              <a:rPr lang="en-US" sz="1600" dirty="0">
                <a:solidFill>
                  <a:schemeClr val="tx1"/>
                </a:solidFill>
              </a:rPr>
              <a:t>    .com (commercial), .</a:t>
            </a:r>
            <a:r>
              <a:rPr lang="en-US" sz="1600" dirty="0" err="1">
                <a:solidFill>
                  <a:schemeClr val="tx1"/>
                </a:solidFill>
              </a:rPr>
              <a:t>edu</a:t>
            </a:r>
            <a:r>
              <a:rPr lang="en-US" sz="1600" dirty="0">
                <a:solidFill>
                  <a:schemeClr val="tx1"/>
                </a:solidFill>
              </a:rPr>
              <a:t> (educational), .gov (U.S. government)</a:t>
            </a:r>
          </a:p>
          <a:p>
            <a:pPr lvl="4"/>
            <a:r>
              <a:rPr lang="en-US" sz="1600" dirty="0">
                <a:solidFill>
                  <a:schemeClr val="tx1"/>
                </a:solidFill>
              </a:rPr>
              <a:t>    .org (nonprofit organization), or</a:t>
            </a:r>
          </a:p>
          <a:p>
            <a:pPr lvl="4"/>
            <a:r>
              <a:rPr lang="en-US" sz="1600" dirty="0">
                <a:solidFill>
                  <a:schemeClr val="tx1"/>
                </a:solidFill>
              </a:rPr>
              <a:t>    </a:t>
            </a:r>
            <a:r>
              <a:rPr lang="en-US" sz="1600" dirty="0" err="1">
                <a:solidFill>
                  <a:schemeClr val="tx1"/>
                </a:solidFill>
              </a:rPr>
              <a:t>.net</a:t>
            </a:r>
            <a:r>
              <a:rPr lang="en-US" sz="1600" dirty="0">
                <a:solidFill>
                  <a:schemeClr val="tx1"/>
                </a:solidFill>
              </a:rPr>
              <a:t> (network)</a:t>
            </a:r>
          </a:p>
          <a:p>
            <a:pPr lvl="3"/>
            <a:endParaRPr lang="en-US" dirty="0">
              <a:solidFill>
                <a:schemeClr val="tx1"/>
              </a:solidFill>
            </a:endParaRPr>
          </a:p>
          <a:p>
            <a:pPr marL="457200" lvl="1" indent="0">
              <a:buNone/>
            </a:pPr>
            <a:endParaRPr lang="en-US" dirty="0">
              <a:solidFill>
                <a:schemeClr val="tx1"/>
              </a:solidFill>
            </a:endParaRP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
        <p:nvSpPr>
          <p:cNvPr id="2" name="TextBox 1">
            <a:extLst>
              <a:ext uri="{FF2B5EF4-FFF2-40B4-BE49-F238E27FC236}">
                <a16:creationId xmlns:a16="http://schemas.microsoft.com/office/drawing/2014/main" id="{0A885F9F-2361-3335-A3AF-FC97E12F9939}"/>
              </a:ext>
            </a:extLst>
          </p:cNvPr>
          <p:cNvSpPr txBox="1"/>
          <p:nvPr/>
        </p:nvSpPr>
        <p:spPr>
          <a:xfrm>
            <a:off x="3075017" y="5741758"/>
            <a:ext cx="6097656" cy="307777"/>
          </a:xfrm>
          <a:prstGeom prst="rect">
            <a:avLst/>
          </a:prstGeom>
          <a:noFill/>
        </p:spPr>
        <p:txBody>
          <a:bodyPr wrap="square">
            <a:spAutoFit/>
          </a:bodyPr>
          <a:lstStyle/>
          <a:p>
            <a:pPr algn="ctr"/>
            <a:r>
              <a:rPr lang="en-GB" sz="1400" dirty="0">
                <a:solidFill>
                  <a:srgbClr val="FFC000"/>
                </a:solidFill>
              </a:rPr>
              <a:t>https://researchguides.ben.edu/source-evaluation</a:t>
            </a:r>
          </a:p>
        </p:txBody>
      </p:sp>
    </p:spTree>
    <p:extLst>
      <p:ext uri="{BB962C8B-B14F-4D97-AF65-F5344CB8AC3E}">
        <p14:creationId xmlns:p14="http://schemas.microsoft.com/office/powerpoint/2010/main" val="15775849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Literature</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marL="57090" indent="0" algn="l"/>
            <a:r>
              <a:rPr lang="en-US" sz="2800" b="1" dirty="0">
                <a:solidFill>
                  <a:schemeClr val="tx1"/>
                </a:solidFill>
              </a:rPr>
              <a:t>Assess your literature – Is it CRAAP?</a:t>
            </a:r>
          </a:p>
          <a:p>
            <a:pPr marL="914400" lvl="2" indent="0">
              <a:buNone/>
            </a:pPr>
            <a:endParaRPr lang="en-US" dirty="0">
              <a:solidFill>
                <a:schemeClr val="tx1"/>
              </a:solidFill>
            </a:endParaRPr>
          </a:p>
          <a:p>
            <a:pPr lvl="1"/>
            <a:r>
              <a:rPr lang="en-US" b="1" dirty="0">
                <a:solidFill>
                  <a:schemeClr val="tx1"/>
                </a:solidFill>
              </a:rPr>
              <a:t>Purpose</a:t>
            </a:r>
          </a:p>
          <a:p>
            <a:pPr lvl="2"/>
            <a:r>
              <a:rPr lang="en-US" sz="2400" dirty="0">
                <a:solidFill>
                  <a:schemeClr val="tx1"/>
                </a:solidFill>
              </a:rPr>
              <a:t>What is the purpose of the information? to inform? teach? sell? entertain? persuade?</a:t>
            </a:r>
          </a:p>
          <a:p>
            <a:pPr lvl="2"/>
            <a:r>
              <a:rPr lang="en-US" sz="2400" dirty="0">
                <a:solidFill>
                  <a:schemeClr val="tx1"/>
                </a:solidFill>
              </a:rPr>
              <a:t>    Do the authors/sponsors make their intentions or purpose clear?</a:t>
            </a:r>
          </a:p>
          <a:p>
            <a:pPr lvl="2"/>
            <a:r>
              <a:rPr lang="en-US" sz="2400" dirty="0">
                <a:solidFill>
                  <a:schemeClr val="tx1"/>
                </a:solidFill>
              </a:rPr>
              <a:t>    Is the information fact? opinion? propaganda?</a:t>
            </a:r>
          </a:p>
          <a:p>
            <a:pPr lvl="2"/>
            <a:r>
              <a:rPr lang="en-US" sz="2400" dirty="0">
                <a:solidFill>
                  <a:schemeClr val="tx1"/>
                </a:solidFill>
              </a:rPr>
              <a:t>    Does the point of view appear objective and impartial?</a:t>
            </a:r>
          </a:p>
          <a:p>
            <a:pPr lvl="2"/>
            <a:r>
              <a:rPr lang="en-US" sz="2400" dirty="0">
                <a:solidFill>
                  <a:schemeClr val="tx1"/>
                </a:solidFill>
              </a:rPr>
              <a:t>    Are there political, ideological, cultural, religious, institutional, or personal biases?</a:t>
            </a:r>
          </a:p>
          <a:p>
            <a:pPr lvl="2"/>
            <a:endParaRPr lang="en-US" dirty="0">
              <a:solidFill>
                <a:schemeClr val="tx1"/>
              </a:solidFill>
            </a:endParaRPr>
          </a:p>
          <a:p>
            <a:pPr marL="457200" lvl="1" indent="0">
              <a:buNone/>
            </a:pPr>
            <a:endParaRPr lang="en-US" dirty="0">
              <a:solidFill>
                <a:schemeClr val="tx1"/>
              </a:solidFill>
            </a:endParaRP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
        <p:nvSpPr>
          <p:cNvPr id="2" name="TextBox 1">
            <a:extLst>
              <a:ext uri="{FF2B5EF4-FFF2-40B4-BE49-F238E27FC236}">
                <a16:creationId xmlns:a16="http://schemas.microsoft.com/office/drawing/2014/main" id="{C47E51FB-6D8C-4F43-E9EC-B848C458647D}"/>
              </a:ext>
            </a:extLst>
          </p:cNvPr>
          <p:cNvSpPr txBox="1"/>
          <p:nvPr/>
        </p:nvSpPr>
        <p:spPr>
          <a:xfrm>
            <a:off x="3075017" y="5741758"/>
            <a:ext cx="6097656" cy="307777"/>
          </a:xfrm>
          <a:prstGeom prst="rect">
            <a:avLst/>
          </a:prstGeom>
          <a:noFill/>
        </p:spPr>
        <p:txBody>
          <a:bodyPr wrap="square">
            <a:spAutoFit/>
          </a:bodyPr>
          <a:lstStyle/>
          <a:p>
            <a:pPr algn="ctr"/>
            <a:r>
              <a:rPr lang="en-GB" sz="1400" dirty="0">
                <a:solidFill>
                  <a:srgbClr val="FFC000"/>
                </a:solidFill>
              </a:rPr>
              <a:t>https://researchguides.ben.edu/source-evaluation</a:t>
            </a:r>
          </a:p>
        </p:txBody>
      </p:sp>
    </p:spTree>
    <p:extLst>
      <p:ext uri="{BB962C8B-B14F-4D97-AF65-F5344CB8AC3E}">
        <p14:creationId xmlns:p14="http://schemas.microsoft.com/office/powerpoint/2010/main" val="36077597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Consideration of Writing</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003852"/>
            <a:ext cx="8229505" cy="4891795"/>
          </a:xfrm>
        </p:spPr>
        <p:txBody>
          <a:bodyPr/>
          <a:lstStyle/>
          <a:p>
            <a:pPr lvl="1"/>
            <a:r>
              <a:rPr lang="en-US" sz="2800" dirty="0">
                <a:solidFill>
                  <a:schemeClr val="tx1"/>
                </a:solidFill>
              </a:rPr>
              <a:t>Outline the topic- e.g.. Hist., subject area</a:t>
            </a:r>
          </a:p>
          <a:p>
            <a:pPr lvl="1"/>
            <a:r>
              <a:rPr lang="en-US" sz="2800" dirty="0">
                <a:solidFill>
                  <a:schemeClr val="tx1"/>
                </a:solidFill>
              </a:rPr>
              <a:t>Briefly explain how the material was selected</a:t>
            </a:r>
          </a:p>
          <a:p>
            <a:pPr lvl="1"/>
            <a:r>
              <a:rPr lang="en-US" sz="2800" dirty="0">
                <a:solidFill>
                  <a:schemeClr val="tx1"/>
                </a:solidFill>
              </a:rPr>
              <a:t>Describe the work that has been done </a:t>
            </a:r>
          </a:p>
          <a:p>
            <a:pPr lvl="2"/>
            <a:r>
              <a:rPr lang="en-US" sz="2400" dirty="0">
                <a:solidFill>
                  <a:schemeClr val="tx1"/>
                </a:solidFill>
              </a:rPr>
              <a:t>Critical (where appropriate)</a:t>
            </a:r>
          </a:p>
          <a:p>
            <a:pPr lvl="2"/>
            <a:r>
              <a:rPr lang="en-US" sz="2400" dirty="0" err="1">
                <a:solidFill>
                  <a:schemeClr val="tx1"/>
                </a:solidFill>
              </a:rPr>
              <a:t>Summarise</a:t>
            </a:r>
            <a:r>
              <a:rPr lang="en-US" sz="2400" dirty="0">
                <a:solidFill>
                  <a:schemeClr val="tx1"/>
                </a:solidFill>
              </a:rPr>
              <a:t> and </a:t>
            </a:r>
            <a:r>
              <a:rPr lang="en-US" sz="2400" dirty="0" err="1">
                <a:solidFill>
                  <a:schemeClr val="tx1"/>
                </a:solidFill>
              </a:rPr>
              <a:t>synthesise</a:t>
            </a:r>
            <a:r>
              <a:rPr lang="en-US" sz="2400" dirty="0">
                <a:solidFill>
                  <a:schemeClr val="tx1"/>
                </a:solidFill>
              </a:rPr>
              <a:t> the main directions / contradictions</a:t>
            </a:r>
          </a:p>
          <a:p>
            <a:pPr lvl="2"/>
            <a:r>
              <a:rPr lang="en-US" sz="2400" dirty="0">
                <a:solidFill>
                  <a:schemeClr val="tx1"/>
                </a:solidFill>
              </a:rPr>
              <a:t>Balanced </a:t>
            </a:r>
          </a:p>
          <a:p>
            <a:pPr lvl="2"/>
            <a:r>
              <a:rPr lang="en-US" sz="2400" dirty="0">
                <a:solidFill>
                  <a:schemeClr val="tx1"/>
                </a:solidFill>
              </a:rPr>
              <a:t>Note methods and results used</a:t>
            </a:r>
          </a:p>
          <a:p>
            <a:pPr lvl="2"/>
            <a:r>
              <a:rPr lang="en-US" sz="2400" dirty="0">
                <a:solidFill>
                  <a:schemeClr val="tx1"/>
                </a:solidFill>
              </a:rPr>
              <a:t>Note areas not adequately covered</a:t>
            </a:r>
          </a:p>
          <a:p>
            <a:pPr lvl="2"/>
            <a:r>
              <a:rPr lang="en-US" sz="2400" dirty="0">
                <a:solidFill>
                  <a:schemeClr val="tx1"/>
                </a:solidFill>
              </a:rPr>
              <a:t>Critique and critical thought</a:t>
            </a:r>
          </a:p>
          <a:p>
            <a:pPr lvl="1"/>
            <a:endParaRPr lang="en-US" dirty="0">
              <a:solidFill>
                <a:schemeClr val="tx1"/>
              </a:solidFill>
            </a:endParaRPr>
          </a:p>
          <a:p>
            <a:pPr marL="457200" lvl="1" indent="0">
              <a:buNone/>
            </a:pPr>
            <a:endParaRPr lang="en-US" dirty="0">
              <a:solidFill>
                <a:schemeClr val="tx1"/>
              </a:solidFill>
            </a:endParaRPr>
          </a:p>
          <a:p>
            <a:pPr marL="57090" indent="0" algn="l"/>
            <a:endParaRPr lang="en-GB" sz="2800" b="1" dirty="0">
              <a:solidFill>
                <a:schemeClr val="tx1"/>
              </a:solidFill>
            </a:endParaRPr>
          </a:p>
        </p:txBody>
      </p:sp>
      <p:pic>
        <p:nvPicPr>
          <p:cNvPr id="5" name="Picture 4">
            <a:extLst>
              <a:ext uri="{FF2B5EF4-FFF2-40B4-BE49-F238E27FC236}">
                <a16:creationId xmlns:a16="http://schemas.microsoft.com/office/drawing/2014/main" id="{0FED9C2F-A385-60B8-E518-14B160E7DD98}"/>
              </a:ext>
            </a:extLst>
          </p:cNvPr>
          <p:cNvPicPr>
            <a:picLocks noChangeAspect="1"/>
          </p:cNvPicPr>
          <p:nvPr/>
        </p:nvPicPr>
        <p:blipFill>
          <a:blip r:embed="rId3"/>
          <a:stretch>
            <a:fillRect/>
          </a:stretch>
        </p:blipFill>
        <p:spPr>
          <a:xfrm>
            <a:off x="8867616" y="4293704"/>
            <a:ext cx="3324383" cy="1417125"/>
          </a:xfrm>
          <a:prstGeom prst="rect">
            <a:avLst/>
          </a:prstGeom>
        </p:spPr>
      </p:pic>
      <p:pic>
        <p:nvPicPr>
          <p:cNvPr id="6" name="Picture 5">
            <a:extLst>
              <a:ext uri="{FF2B5EF4-FFF2-40B4-BE49-F238E27FC236}">
                <a16:creationId xmlns:a16="http://schemas.microsoft.com/office/drawing/2014/main" id="{03ACE802-927A-E212-AD53-7D0C36873F38}"/>
              </a:ext>
            </a:extLst>
          </p:cNvPr>
          <p:cNvPicPr>
            <a:picLocks noChangeAspect="1"/>
          </p:cNvPicPr>
          <p:nvPr/>
        </p:nvPicPr>
        <p:blipFill>
          <a:blip r:embed="rId4"/>
          <a:stretch>
            <a:fillRect/>
          </a:stretch>
        </p:blipFill>
        <p:spPr>
          <a:xfrm>
            <a:off x="8862391" y="960782"/>
            <a:ext cx="3329609" cy="3329609"/>
          </a:xfrm>
          <a:prstGeom prst="rect">
            <a:avLst/>
          </a:prstGeom>
        </p:spPr>
      </p:pic>
    </p:spTree>
    <p:extLst>
      <p:ext uri="{BB962C8B-B14F-4D97-AF65-F5344CB8AC3E}">
        <p14:creationId xmlns:p14="http://schemas.microsoft.com/office/powerpoint/2010/main" val="284599195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Characteristics</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118307"/>
            <a:ext cx="7040123" cy="4546997"/>
          </a:xfrm>
        </p:spPr>
        <p:txBody>
          <a:bodyPr/>
          <a:lstStyle/>
          <a:p>
            <a:pPr marL="457200" lvl="1" indent="0">
              <a:buNone/>
            </a:pPr>
            <a:r>
              <a:rPr lang="en-US" sz="2800" b="1" dirty="0">
                <a:solidFill>
                  <a:schemeClr val="tx1"/>
                </a:solidFill>
              </a:rPr>
              <a:t>A good literature review should be </a:t>
            </a:r>
            <a:r>
              <a:rPr lang="en-US" sz="2800" b="1" dirty="0" err="1">
                <a:solidFill>
                  <a:schemeClr val="tx1"/>
                </a:solidFill>
              </a:rPr>
              <a:t>characterised</a:t>
            </a:r>
            <a:r>
              <a:rPr lang="en-US" sz="2800" b="1" dirty="0">
                <a:solidFill>
                  <a:schemeClr val="tx1"/>
                </a:solidFill>
              </a:rPr>
              <a:t> by:</a:t>
            </a:r>
          </a:p>
          <a:p>
            <a:pPr lvl="1"/>
            <a:r>
              <a:rPr lang="en-US" sz="2800" dirty="0">
                <a:solidFill>
                  <a:schemeClr val="tx1"/>
                </a:solidFill>
              </a:rPr>
              <a:t>Purposes of a review being accomplished</a:t>
            </a:r>
          </a:p>
          <a:p>
            <a:pPr lvl="1"/>
            <a:r>
              <a:rPr lang="en-US" sz="2800" dirty="0">
                <a:solidFill>
                  <a:schemeClr val="tx1"/>
                </a:solidFill>
              </a:rPr>
              <a:t>Evidence of a critique (analysis and synthesis)</a:t>
            </a:r>
          </a:p>
          <a:p>
            <a:pPr lvl="1"/>
            <a:r>
              <a:rPr lang="en-US" sz="2800" dirty="0">
                <a:solidFill>
                  <a:schemeClr val="tx1"/>
                </a:solidFill>
              </a:rPr>
              <a:t>Primary sources</a:t>
            </a:r>
          </a:p>
          <a:p>
            <a:pPr lvl="1"/>
            <a:r>
              <a:rPr lang="en-US" sz="2800" dirty="0">
                <a:solidFill>
                  <a:schemeClr val="tx1"/>
                </a:solidFill>
              </a:rPr>
              <a:t>Number of references used</a:t>
            </a:r>
          </a:p>
          <a:p>
            <a:pPr lvl="1"/>
            <a:r>
              <a:rPr lang="en-US" sz="2800" dirty="0">
                <a:solidFill>
                  <a:schemeClr val="tx1"/>
                </a:solidFill>
              </a:rPr>
              <a:t>Paraphrase rather than quote</a:t>
            </a:r>
          </a:p>
          <a:p>
            <a:pPr lvl="1"/>
            <a:r>
              <a:rPr lang="en-US" sz="2800" dirty="0">
                <a:solidFill>
                  <a:schemeClr val="tx1"/>
                </a:solidFill>
              </a:rPr>
              <a:t>Logical structure and reasoning</a:t>
            </a:r>
          </a:p>
          <a:p>
            <a:pPr marL="457200" lvl="1" indent="0">
              <a:buNone/>
            </a:pPr>
            <a:r>
              <a:rPr lang="en-US" sz="2000" dirty="0">
                <a:solidFill>
                  <a:schemeClr val="tx1"/>
                </a:solidFill>
              </a:rPr>
              <a:t>[Wood, 2014]</a:t>
            </a:r>
          </a:p>
          <a:p>
            <a:pPr marL="457200" lvl="1" indent="0">
              <a:buNone/>
            </a:pPr>
            <a:endParaRPr lang="en-US" dirty="0">
              <a:solidFill>
                <a:schemeClr val="tx1"/>
              </a:solidFill>
            </a:endParaRPr>
          </a:p>
          <a:p>
            <a:pPr marL="57090" indent="0" algn="l"/>
            <a:endParaRPr lang="en-GB" sz="2800" b="1" dirty="0">
              <a:solidFill>
                <a:schemeClr val="tx1"/>
              </a:solidFill>
            </a:endParaRPr>
          </a:p>
        </p:txBody>
      </p:sp>
      <p:pic>
        <p:nvPicPr>
          <p:cNvPr id="2" name="Picture 1">
            <a:extLst>
              <a:ext uri="{FF2B5EF4-FFF2-40B4-BE49-F238E27FC236}">
                <a16:creationId xmlns:a16="http://schemas.microsoft.com/office/drawing/2014/main" id="{D22316E1-373D-9A13-F4C8-8C273BA9E3BA}"/>
              </a:ext>
            </a:extLst>
          </p:cNvPr>
          <p:cNvPicPr>
            <a:picLocks noChangeAspect="1"/>
          </p:cNvPicPr>
          <p:nvPr/>
        </p:nvPicPr>
        <p:blipFill rotWithShape="1">
          <a:blip r:embed="rId3"/>
          <a:srcRect l="21253" r="5874"/>
          <a:stretch/>
        </p:blipFill>
        <p:spPr>
          <a:xfrm>
            <a:off x="7673008" y="1118307"/>
            <a:ext cx="4442791" cy="4084674"/>
          </a:xfrm>
          <a:prstGeom prst="rect">
            <a:avLst/>
          </a:prstGeom>
          <a:solidFill>
            <a:schemeClr val="accent1"/>
          </a:solidFill>
        </p:spPr>
      </p:pic>
    </p:spTree>
    <p:extLst>
      <p:ext uri="{BB962C8B-B14F-4D97-AF65-F5344CB8AC3E}">
        <p14:creationId xmlns:p14="http://schemas.microsoft.com/office/powerpoint/2010/main" val="15872219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The Literature Review – Final Thought</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118307"/>
            <a:ext cx="7040123" cy="4546997"/>
          </a:xfrm>
        </p:spPr>
        <p:txBody>
          <a:bodyPr/>
          <a:lstStyle/>
          <a:p>
            <a:pPr lvl="1"/>
            <a:r>
              <a:rPr lang="en-US" sz="2800" b="1" dirty="0">
                <a:solidFill>
                  <a:schemeClr val="tx1"/>
                </a:solidFill>
              </a:rPr>
              <a:t>A literature review is a piece of evaluative and interpretive prose, not a list describing or </a:t>
            </a:r>
            <a:r>
              <a:rPr lang="en-US" sz="2800" b="1" dirty="0" err="1">
                <a:solidFill>
                  <a:schemeClr val="tx1"/>
                </a:solidFill>
              </a:rPr>
              <a:t>summarising</a:t>
            </a:r>
            <a:r>
              <a:rPr lang="en-US" sz="2800" b="1" dirty="0">
                <a:solidFill>
                  <a:schemeClr val="tx1"/>
                </a:solidFill>
              </a:rPr>
              <a:t> one piece of literature after another (Gammon, 2016)</a:t>
            </a:r>
          </a:p>
          <a:p>
            <a:pPr lvl="1"/>
            <a:endParaRPr lang="en-US" sz="2800" b="1" dirty="0">
              <a:solidFill>
                <a:schemeClr val="tx1"/>
              </a:solidFill>
            </a:endParaRPr>
          </a:p>
          <a:p>
            <a:pPr lvl="1"/>
            <a:r>
              <a:rPr lang="en-US" sz="2800" b="1" dirty="0" err="1">
                <a:solidFill>
                  <a:schemeClr val="tx1"/>
                </a:solidFill>
              </a:rPr>
              <a:t>Synthesise</a:t>
            </a:r>
            <a:r>
              <a:rPr lang="en-US" sz="2800" b="1" dirty="0">
                <a:solidFill>
                  <a:schemeClr val="tx1"/>
                </a:solidFill>
              </a:rPr>
              <a:t> and evaluate in relation to your conceptual framework.</a:t>
            </a:r>
          </a:p>
          <a:p>
            <a:pPr marL="457200" lvl="1" indent="0">
              <a:buNone/>
            </a:pPr>
            <a:endParaRPr lang="en-US" dirty="0">
              <a:solidFill>
                <a:schemeClr val="tx1"/>
              </a:solidFill>
            </a:endParaRPr>
          </a:p>
          <a:p>
            <a:pPr marL="57090" indent="0" algn="l"/>
            <a:endParaRPr lang="en-GB" sz="2800" b="1" dirty="0">
              <a:solidFill>
                <a:schemeClr val="tx1"/>
              </a:solidFill>
            </a:endParaRPr>
          </a:p>
        </p:txBody>
      </p:sp>
      <p:pic>
        <p:nvPicPr>
          <p:cNvPr id="2" name="Picture 1">
            <a:extLst>
              <a:ext uri="{FF2B5EF4-FFF2-40B4-BE49-F238E27FC236}">
                <a16:creationId xmlns:a16="http://schemas.microsoft.com/office/drawing/2014/main" id="{D22316E1-373D-9A13-F4C8-8C273BA9E3BA}"/>
              </a:ext>
            </a:extLst>
          </p:cNvPr>
          <p:cNvPicPr>
            <a:picLocks noChangeAspect="1"/>
          </p:cNvPicPr>
          <p:nvPr/>
        </p:nvPicPr>
        <p:blipFill rotWithShape="1">
          <a:blip r:embed="rId3"/>
          <a:srcRect l="21253" r="5874"/>
          <a:stretch/>
        </p:blipFill>
        <p:spPr>
          <a:xfrm>
            <a:off x="7673008" y="1118307"/>
            <a:ext cx="4442791" cy="4084674"/>
          </a:xfrm>
          <a:prstGeom prst="rect">
            <a:avLst/>
          </a:prstGeom>
          <a:solidFill>
            <a:schemeClr val="accent1"/>
          </a:solidFill>
        </p:spPr>
      </p:pic>
    </p:spTree>
    <p:extLst>
      <p:ext uri="{BB962C8B-B14F-4D97-AF65-F5344CB8AC3E}">
        <p14:creationId xmlns:p14="http://schemas.microsoft.com/office/powerpoint/2010/main" val="41049112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Referencing</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118307"/>
            <a:ext cx="7040123" cy="4546997"/>
          </a:xfrm>
        </p:spPr>
        <p:txBody>
          <a:bodyPr/>
          <a:lstStyle/>
          <a:p>
            <a:pPr lvl="1"/>
            <a:r>
              <a:rPr lang="en-US" sz="2800" b="1" dirty="0">
                <a:solidFill>
                  <a:schemeClr val="tx1"/>
                </a:solidFill>
              </a:rPr>
              <a:t>Using Citations</a:t>
            </a:r>
          </a:p>
          <a:p>
            <a:pPr lvl="2"/>
            <a:endParaRPr lang="en-US" b="1" dirty="0"/>
          </a:p>
          <a:p>
            <a:pPr lvl="2"/>
            <a:r>
              <a:rPr lang="en-US" dirty="0">
                <a:solidFill>
                  <a:schemeClr val="tx1"/>
                </a:solidFill>
              </a:rPr>
              <a:t>Always use speech marks and italics for direct citations</a:t>
            </a:r>
            <a:endParaRPr lang="en-US" dirty="0"/>
          </a:p>
          <a:p>
            <a:pPr lvl="2"/>
            <a:r>
              <a:rPr lang="en-US" dirty="0">
                <a:solidFill>
                  <a:schemeClr val="tx1"/>
                </a:solidFill>
              </a:rPr>
              <a:t>Always reference a direct citation</a:t>
            </a:r>
          </a:p>
          <a:p>
            <a:pPr lvl="2"/>
            <a:r>
              <a:rPr lang="en-US" dirty="0">
                <a:solidFill>
                  <a:schemeClr val="tx1"/>
                </a:solidFill>
              </a:rPr>
              <a:t>Citations are used when the context is important and cannot be paraphrased (They also do not count towards the word count).</a:t>
            </a:r>
          </a:p>
          <a:p>
            <a:pPr lvl="2"/>
            <a:endParaRPr lang="en-US" dirty="0">
              <a:solidFill>
                <a:schemeClr val="tx1"/>
              </a:solidFill>
            </a:endParaRPr>
          </a:p>
        </p:txBody>
      </p:sp>
      <p:pic>
        <p:nvPicPr>
          <p:cNvPr id="2" name="Picture 1">
            <a:extLst>
              <a:ext uri="{FF2B5EF4-FFF2-40B4-BE49-F238E27FC236}">
                <a16:creationId xmlns:a16="http://schemas.microsoft.com/office/drawing/2014/main" id="{D22316E1-373D-9A13-F4C8-8C273BA9E3BA}"/>
              </a:ext>
            </a:extLst>
          </p:cNvPr>
          <p:cNvPicPr>
            <a:picLocks noChangeAspect="1"/>
          </p:cNvPicPr>
          <p:nvPr/>
        </p:nvPicPr>
        <p:blipFill rotWithShape="1">
          <a:blip r:embed="rId3"/>
          <a:srcRect l="21253" r="5874"/>
          <a:stretch/>
        </p:blipFill>
        <p:spPr>
          <a:xfrm>
            <a:off x="7673008" y="1118307"/>
            <a:ext cx="4442791" cy="4084674"/>
          </a:xfrm>
          <a:prstGeom prst="rect">
            <a:avLst/>
          </a:prstGeom>
          <a:solidFill>
            <a:schemeClr val="accent1"/>
          </a:solidFill>
        </p:spPr>
      </p:pic>
      <p:pic>
        <p:nvPicPr>
          <p:cNvPr id="10" name="Picture 9">
            <a:extLst>
              <a:ext uri="{FF2B5EF4-FFF2-40B4-BE49-F238E27FC236}">
                <a16:creationId xmlns:a16="http://schemas.microsoft.com/office/drawing/2014/main" id="{D247EADE-20ED-86C9-5937-851D31B2993F}"/>
              </a:ext>
            </a:extLst>
          </p:cNvPr>
          <p:cNvPicPr>
            <a:picLocks noChangeAspect="1"/>
          </p:cNvPicPr>
          <p:nvPr/>
        </p:nvPicPr>
        <p:blipFill>
          <a:blip r:embed="rId4"/>
          <a:stretch>
            <a:fillRect/>
          </a:stretch>
        </p:blipFill>
        <p:spPr>
          <a:xfrm>
            <a:off x="994969" y="3971651"/>
            <a:ext cx="6315956" cy="9621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069741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Referencing</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118307"/>
            <a:ext cx="5304487" cy="4546997"/>
          </a:xfrm>
        </p:spPr>
        <p:txBody>
          <a:bodyPr/>
          <a:lstStyle/>
          <a:p>
            <a:pPr lvl="1"/>
            <a:r>
              <a:rPr lang="en-US" sz="2800" b="1" dirty="0">
                <a:solidFill>
                  <a:schemeClr val="tx1"/>
                </a:solidFill>
              </a:rPr>
              <a:t>Listing References</a:t>
            </a:r>
          </a:p>
          <a:p>
            <a:pPr lvl="2"/>
            <a:endParaRPr lang="en-US" b="1" dirty="0"/>
          </a:p>
          <a:p>
            <a:pPr lvl="1"/>
            <a:r>
              <a:rPr lang="en-US" dirty="0">
                <a:solidFill>
                  <a:schemeClr val="tx1"/>
                </a:solidFill>
              </a:rPr>
              <a:t>Use a bibliography tool.</a:t>
            </a:r>
            <a:endParaRPr lang="en-US" dirty="0"/>
          </a:p>
          <a:p>
            <a:pPr lvl="1"/>
            <a:r>
              <a:rPr lang="en-US" dirty="0">
                <a:solidFill>
                  <a:schemeClr val="tx1"/>
                </a:solidFill>
              </a:rPr>
              <a:t>For journals and books:</a:t>
            </a:r>
          </a:p>
          <a:p>
            <a:pPr lvl="2"/>
            <a:r>
              <a:rPr lang="en-US" dirty="0">
                <a:solidFill>
                  <a:schemeClr val="tx1"/>
                </a:solidFill>
              </a:rPr>
              <a:t>Names, separated by commas</a:t>
            </a:r>
          </a:p>
          <a:p>
            <a:pPr lvl="2"/>
            <a:r>
              <a:rPr lang="en-US" dirty="0"/>
              <a:t>Title, in speech marks</a:t>
            </a:r>
          </a:p>
          <a:p>
            <a:pPr lvl="2"/>
            <a:r>
              <a:rPr lang="en-US" dirty="0">
                <a:solidFill>
                  <a:schemeClr val="tx1"/>
                </a:solidFill>
              </a:rPr>
              <a:t>Paper name / Publisher</a:t>
            </a:r>
          </a:p>
          <a:p>
            <a:pPr lvl="2"/>
            <a:r>
              <a:rPr lang="en-US" dirty="0"/>
              <a:t>Volume / edition / pages</a:t>
            </a:r>
            <a:endParaRPr lang="en-US" dirty="0">
              <a:solidFill>
                <a:schemeClr val="tx1"/>
              </a:solidFill>
            </a:endParaRPr>
          </a:p>
          <a:p>
            <a:pPr lvl="1"/>
            <a:r>
              <a:rPr lang="en-US" dirty="0">
                <a:solidFill>
                  <a:schemeClr val="tx1"/>
                </a:solidFill>
              </a:rPr>
              <a:t>For websites:</a:t>
            </a:r>
          </a:p>
          <a:p>
            <a:pPr lvl="2"/>
            <a:r>
              <a:rPr lang="en-US" dirty="0"/>
              <a:t>Website name / title</a:t>
            </a:r>
          </a:p>
          <a:p>
            <a:pPr lvl="2"/>
            <a:r>
              <a:rPr lang="en-US" dirty="0" err="1">
                <a:solidFill>
                  <a:schemeClr val="tx1"/>
                </a:solidFill>
              </a:rPr>
              <a:t>url</a:t>
            </a:r>
            <a:r>
              <a:rPr lang="en-US" dirty="0">
                <a:solidFill>
                  <a:schemeClr val="tx1"/>
                </a:solidFill>
              </a:rPr>
              <a:t> / address</a:t>
            </a:r>
          </a:p>
          <a:p>
            <a:pPr lvl="2"/>
            <a:r>
              <a:rPr lang="en-US" dirty="0"/>
              <a:t>IMPORTANT – when </a:t>
            </a:r>
            <a:r>
              <a:rPr lang="en-US" dirty="0" err="1"/>
              <a:t>accessessed</a:t>
            </a:r>
            <a:endParaRPr lang="en-US" dirty="0">
              <a:solidFill>
                <a:schemeClr val="tx1"/>
              </a:solidFill>
            </a:endParaRPr>
          </a:p>
          <a:p>
            <a:pPr lvl="2"/>
            <a:endParaRPr lang="en-US" dirty="0">
              <a:solidFill>
                <a:schemeClr val="tx1"/>
              </a:solidFill>
            </a:endParaRPr>
          </a:p>
        </p:txBody>
      </p:sp>
      <p:pic>
        <p:nvPicPr>
          <p:cNvPr id="6" name="Picture 5">
            <a:extLst>
              <a:ext uri="{FF2B5EF4-FFF2-40B4-BE49-F238E27FC236}">
                <a16:creationId xmlns:a16="http://schemas.microsoft.com/office/drawing/2014/main" id="{7B89ED67-A724-BF2E-F4E5-2EE4ECBFCE14}"/>
              </a:ext>
            </a:extLst>
          </p:cNvPr>
          <p:cNvPicPr>
            <a:picLocks noChangeAspect="1"/>
          </p:cNvPicPr>
          <p:nvPr/>
        </p:nvPicPr>
        <p:blipFill>
          <a:blip r:embed="rId3"/>
          <a:stretch>
            <a:fillRect/>
          </a:stretch>
        </p:blipFill>
        <p:spPr>
          <a:xfrm>
            <a:off x="5937372" y="1598071"/>
            <a:ext cx="6049219" cy="3801005"/>
          </a:xfrm>
          <a:prstGeom prst="rect">
            <a:avLst/>
          </a:prstGeom>
        </p:spPr>
      </p:pic>
    </p:spTree>
    <p:extLst>
      <p:ext uri="{BB962C8B-B14F-4D97-AF65-F5344CB8AC3E}">
        <p14:creationId xmlns:p14="http://schemas.microsoft.com/office/powerpoint/2010/main" val="42046724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Referencing</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118307"/>
            <a:ext cx="10956141" cy="4546997"/>
          </a:xfrm>
        </p:spPr>
        <p:txBody>
          <a:bodyPr/>
          <a:lstStyle/>
          <a:p>
            <a:pPr lvl="1"/>
            <a:r>
              <a:rPr lang="en-US" sz="2800" b="1" dirty="0">
                <a:solidFill>
                  <a:schemeClr val="tx1"/>
                </a:solidFill>
              </a:rPr>
              <a:t>More than one publication</a:t>
            </a:r>
          </a:p>
          <a:p>
            <a:pPr lvl="2"/>
            <a:endParaRPr lang="en-US" b="1" dirty="0"/>
          </a:p>
          <a:p>
            <a:pPr lvl="1"/>
            <a:r>
              <a:rPr lang="en-US" dirty="0">
                <a:solidFill>
                  <a:schemeClr val="tx1"/>
                </a:solidFill>
              </a:rPr>
              <a:t>It is good practice to back up your research with multiple publications</a:t>
            </a:r>
          </a:p>
          <a:p>
            <a:pPr lvl="1"/>
            <a:r>
              <a:rPr lang="en-US" dirty="0"/>
              <a:t>Always include all numbers of references to literature in the text</a:t>
            </a:r>
          </a:p>
          <a:p>
            <a:pPr lvl="1"/>
            <a:r>
              <a:rPr lang="en-US" dirty="0">
                <a:solidFill>
                  <a:schemeClr val="tx1"/>
                </a:solidFill>
              </a:rPr>
              <a:t>This can be done either by all numbers in one bracket or individual brackets for each reference. Both are acceptable</a:t>
            </a:r>
          </a:p>
          <a:p>
            <a:pPr lvl="2"/>
            <a:endParaRPr lang="en-US" dirty="0">
              <a:solidFill>
                <a:schemeClr val="tx1"/>
              </a:solidFill>
            </a:endParaRPr>
          </a:p>
        </p:txBody>
      </p:sp>
      <p:pic>
        <p:nvPicPr>
          <p:cNvPr id="5" name="Picture 4">
            <a:extLst>
              <a:ext uri="{FF2B5EF4-FFF2-40B4-BE49-F238E27FC236}">
                <a16:creationId xmlns:a16="http://schemas.microsoft.com/office/drawing/2014/main" id="{3E6F9EEB-9777-3AF3-5E81-2AB614AA1261}"/>
              </a:ext>
            </a:extLst>
          </p:cNvPr>
          <p:cNvPicPr>
            <a:picLocks noChangeAspect="1"/>
          </p:cNvPicPr>
          <p:nvPr/>
        </p:nvPicPr>
        <p:blipFill>
          <a:blip r:embed="rId3"/>
          <a:stretch>
            <a:fillRect/>
          </a:stretch>
        </p:blipFill>
        <p:spPr>
          <a:xfrm>
            <a:off x="1977401" y="3438939"/>
            <a:ext cx="8267108" cy="21667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212552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D5999DD-A82F-2AC9-B50E-99232AC66C88}"/>
              </a:ext>
            </a:extLst>
          </p:cNvPr>
          <p:cNvPicPr>
            <a:picLocks noChangeAspect="1"/>
          </p:cNvPicPr>
          <p:nvPr/>
        </p:nvPicPr>
        <p:blipFill>
          <a:blip r:embed="rId3"/>
          <a:stretch>
            <a:fillRect/>
          </a:stretch>
        </p:blipFill>
        <p:spPr>
          <a:xfrm>
            <a:off x="5508769" y="914400"/>
            <a:ext cx="6683231" cy="4740965"/>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11725492" cy="790290"/>
          </a:xfrm>
        </p:spPr>
        <p:txBody>
          <a:bodyPr>
            <a:normAutofit/>
          </a:bodyPr>
          <a:lstStyle/>
          <a:p>
            <a:r>
              <a:rPr lang="en-US" sz="4000" b="1" dirty="0">
                <a:solidFill>
                  <a:schemeClr val="accent1">
                    <a:lumMod val="50000"/>
                  </a:schemeClr>
                </a:solidFill>
              </a:rPr>
              <a:t>Referencing – Final Thoughts</a:t>
            </a:r>
          </a:p>
        </p:txBody>
      </p:sp>
      <p:sp>
        <p:nvSpPr>
          <p:cNvPr id="4" name="Content Placeholder 3">
            <a:extLst>
              <a:ext uri="{FF2B5EF4-FFF2-40B4-BE49-F238E27FC236}">
                <a16:creationId xmlns:a16="http://schemas.microsoft.com/office/drawing/2014/main" id="{977146E4-0E77-2EA6-2B9E-ACE59A4507F7}"/>
              </a:ext>
            </a:extLst>
          </p:cNvPr>
          <p:cNvSpPr>
            <a:spLocks noGrp="1"/>
          </p:cNvSpPr>
          <p:nvPr>
            <p:ph idx="1"/>
          </p:nvPr>
        </p:nvSpPr>
        <p:spPr>
          <a:xfrm>
            <a:off x="632885" y="1118307"/>
            <a:ext cx="5463115" cy="4546997"/>
          </a:xfrm>
        </p:spPr>
        <p:txBody>
          <a:bodyPr/>
          <a:lstStyle/>
          <a:p>
            <a:pPr lvl="1"/>
            <a:r>
              <a:rPr lang="en-US" sz="2800" dirty="0">
                <a:solidFill>
                  <a:schemeClr val="tx1"/>
                </a:solidFill>
              </a:rPr>
              <a:t>Correct referencing is important and so it is essential to get it right.</a:t>
            </a:r>
          </a:p>
          <a:p>
            <a:pPr lvl="1"/>
            <a:r>
              <a:rPr lang="en-US" sz="2800" dirty="0">
                <a:solidFill>
                  <a:schemeClr val="tx1"/>
                </a:solidFill>
              </a:rPr>
              <a:t>Try and replicate journal standards in your own work.</a:t>
            </a:r>
          </a:p>
          <a:p>
            <a:pPr lvl="1"/>
            <a:r>
              <a:rPr lang="en-US" sz="2800" dirty="0"/>
              <a:t>All references in the text [numbered in square brackets] should be in the reference list / bibliography and vice versa.</a:t>
            </a:r>
            <a:endParaRPr lang="en-US" sz="2800" dirty="0">
              <a:solidFill>
                <a:schemeClr val="tx1"/>
              </a:solidFill>
            </a:endParaRPr>
          </a:p>
        </p:txBody>
      </p:sp>
    </p:spTree>
    <p:extLst>
      <p:ext uri="{BB962C8B-B14F-4D97-AF65-F5344CB8AC3E}">
        <p14:creationId xmlns:p14="http://schemas.microsoft.com/office/powerpoint/2010/main" val="38882421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Any Questions?</a:t>
            </a:r>
          </a:p>
          <a:p>
            <a:endParaRPr lang="en-GB" dirty="0"/>
          </a:p>
        </p:txBody>
      </p:sp>
    </p:spTree>
    <p:extLst>
      <p:ext uri="{BB962C8B-B14F-4D97-AF65-F5344CB8AC3E}">
        <p14:creationId xmlns:p14="http://schemas.microsoft.com/office/powerpoint/2010/main" val="3465531438"/>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3341C0C2-F5F1-4B28-B166-BFFEC8B89FE5}">
  <ds:schemaRefs>
    <ds:schemaRef ds:uri="9902240c-f584-4322-946e-7b0be23bca91"/>
    <ds:schemaRef ds:uri="http://purl.org/dc/elements/1.1/"/>
    <ds:schemaRef ds:uri="http://www.w3.org/XML/1998/namespace"/>
    <ds:schemaRef ds:uri="http://schemas.microsoft.com/office/2006/documentManagement/types"/>
    <ds:schemaRef ds:uri="http://purl.org/dc/terms/"/>
    <ds:schemaRef ds:uri="d2ec016d-25cf-4c07-aa6b-c53e267faa6f"/>
    <ds:schemaRef ds:uri="http://schemas.microsoft.com/office/infopath/2007/PartnerControls"/>
    <ds:schemaRef ds:uri="http://schemas.microsoft.com/office/2006/metadata/propertie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1561</Words>
  <Application>Microsoft Office PowerPoint</Application>
  <PresentationFormat>Widescreen</PresentationFormat>
  <Paragraphs>274</Paragraphs>
  <Slides>30</Slides>
  <Notes>27</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30</vt:i4>
      </vt:variant>
    </vt:vector>
  </HeadingPairs>
  <TitlesOfParts>
    <vt:vector size="39" baseType="lpstr">
      <vt:lpstr>Arial</vt:lpstr>
      <vt:lpstr>Arial Narrow</vt:lpstr>
      <vt:lpstr>Calibri</vt:lpstr>
      <vt:lpstr>Calibri Light</vt:lpstr>
      <vt:lpstr>UWTSD 200 Holding Page</vt:lpstr>
      <vt:lpstr>UWTSD 200_Title Page</vt:lpstr>
      <vt:lpstr>UWTSD 200_Text 1</vt:lpstr>
      <vt:lpstr>UWTSD 200_Title Page 2</vt:lpstr>
      <vt:lpstr>UWTSD 200_Subtitle 4</vt:lpstr>
      <vt:lpstr>PowerPoint Presentation</vt:lpstr>
      <vt:lpstr>PowerPoint Presentation</vt:lpstr>
      <vt:lpstr>Assignment Writing</vt:lpstr>
      <vt:lpstr>Planning Your Project</vt:lpstr>
      <vt:lpstr>Project Objectives</vt:lpstr>
      <vt:lpstr>Simple example</vt:lpstr>
      <vt:lpstr>Good Research Consideration – Reliability</vt:lpstr>
      <vt:lpstr>Good Research Consideration – Validity</vt:lpstr>
      <vt:lpstr>Good Research Consideration – Comparison</vt:lpstr>
      <vt:lpstr>Good Research Consideration</vt:lpstr>
      <vt:lpstr>Good Research Consideration</vt:lpstr>
      <vt:lpstr>The Literature Review</vt:lpstr>
      <vt:lpstr>The Literature Review – General Aim and Scope</vt:lpstr>
      <vt:lpstr>The Literature Review – Consideration of Literature</vt:lpstr>
      <vt:lpstr>The Literature Review – Consideration of Literature</vt:lpstr>
      <vt:lpstr>The Literature Review – Consideration of Literature</vt:lpstr>
      <vt:lpstr>The Literature Review – Consideration of Literature</vt:lpstr>
      <vt:lpstr>The Literature Review – Consideration of Literature</vt:lpstr>
      <vt:lpstr>The Literature Review – Consideration of Literature</vt:lpstr>
      <vt:lpstr>The Literature Review – Consideration of Literature</vt:lpstr>
      <vt:lpstr>The Literature Review – Consideration of Literature</vt:lpstr>
      <vt:lpstr>The Literature Review – Consideration of Literature</vt:lpstr>
      <vt:lpstr>The Literature Review – Consideration of Writing</vt:lpstr>
      <vt:lpstr>The Literature Review – Characteristics</vt:lpstr>
      <vt:lpstr>The Literature Review – Final Thought</vt:lpstr>
      <vt:lpstr>Referencing</vt:lpstr>
      <vt:lpstr>Referencing</vt:lpstr>
      <vt:lpstr>Referencing</vt:lpstr>
      <vt:lpstr>Referencing – Final Thoughts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Mark Huntly</cp:lastModifiedBy>
  <cp:revision>127</cp:revision>
  <dcterms:created xsi:type="dcterms:W3CDTF">2021-03-05T06:07:01Z</dcterms:created>
  <dcterms:modified xsi:type="dcterms:W3CDTF">2024-07-22T12:41:46Z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