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75" r:id="rId6"/>
    <p:sldId id="261" r:id="rId7"/>
    <p:sldId id="276" r:id="rId8"/>
    <p:sldId id="263" r:id="rId9"/>
    <p:sldId id="264" r:id="rId10"/>
    <p:sldId id="265" r:id="rId11"/>
    <p:sldId id="266" r:id="rId12"/>
    <p:sldId id="277" r:id="rId13"/>
    <p:sldId id="268" r:id="rId14"/>
    <p:sldId id="278" r:id="rId15"/>
    <p:sldId id="270" r:id="rId16"/>
    <p:sldId id="279"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787" autoAdjust="0"/>
  </p:normalViewPr>
  <p:slideViewPr>
    <p:cSldViewPr snapToGrid="0">
      <p:cViewPr varScale="1">
        <p:scale>
          <a:sx n="88" d="100"/>
          <a:sy n="88" d="100"/>
        </p:scale>
        <p:origin x="147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E2693A-ACBB-4AEF-9E9C-DA3ECA6DD476}" type="datetimeFigureOut">
              <a:rPr lang="en-IN" smtClean="0"/>
              <a:t>16-07-2026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02AEE5-2059-4686-9C7D-8EFF4C9331C3}" type="slidenum">
              <a:rPr lang="en-IN" smtClean="0"/>
              <a:t>‹#›</a:t>
            </a:fld>
            <a:endParaRPr lang="en-IN"/>
          </a:p>
        </p:txBody>
      </p:sp>
    </p:spTree>
    <p:extLst>
      <p:ext uri="{BB962C8B-B14F-4D97-AF65-F5344CB8AC3E}">
        <p14:creationId xmlns:p14="http://schemas.microsoft.com/office/powerpoint/2010/main" val="2301126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This presentation will focus on particularly two skills, highlighting the importance of </a:t>
            </a:r>
            <a:r>
              <a:rPr lang="en-IN" sz="1200" b="1" i="1" kern="1200" dirty="0">
                <a:solidFill>
                  <a:schemeClr val="tx1"/>
                </a:solidFill>
                <a:effectLst/>
                <a:latin typeface="+mn-lt"/>
                <a:ea typeface="+mn-ea"/>
                <a:cs typeface="+mn-cs"/>
              </a:rPr>
              <a:t>emotional</a:t>
            </a:r>
            <a:r>
              <a:rPr lang="en-IN" sz="1200" kern="1200" dirty="0">
                <a:solidFill>
                  <a:schemeClr val="tx1"/>
                </a:solidFill>
                <a:effectLst/>
                <a:latin typeface="+mn-lt"/>
                <a:ea typeface="+mn-ea"/>
                <a:cs typeface="+mn-cs"/>
              </a:rPr>
              <a:t> and </a:t>
            </a:r>
            <a:r>
              <a:rPr lang="en-IN" sz="1200" b="1" i="1" kern="1200" dirty="0">
                <a:solidFill>
                  <a:schemeClr val="tx1"/>
                </a:solidFill>
                <a:effectLst/>
                <a:latin typeface="+mn-lt"/>
                <a:ea typeface="+mn-ea"/>
                <a:cs typeface="+mn-cs"/>
              </a:rPr>
              <a:t>cultural intelligence</a:t>
            </a:r>
            <a:r>
              <a:rPr lang="en-IN" sz="1200" kern="1200" dirty="0">
                <a:solidFill>
                  <a:schemeClr val="tx1"/>
                </a:solidFill>
                <a:effectLst/>
                <a:latin typeface="+mn-lt"/>
                <a:ea typeface="+mn-ea"/>
                <a:cs typeface="+mn-cs"/>
              </a:rPr>
              <a:t> in leadership, using suitable leadership theories to support the arguments. It will also discuss the contribution of these skills to effective leadership in multicultural and collaborative environments, using relevant business examples.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E02AEE5-2059-4686-9C7D-8EFF4C9331C3}" type="slidenum">
              <a:rPr lang="en-IN" smtClean="0"/>
              <a:t>3</a:t>
            </a:fld>
            <a:endParaRPr lang="en-IN"/>
          </a:p>
        </p:txBody>
      </p:sp>
    </p:spTree>
    <p:extLst>
      <p:ext uri="{BB962C8B-B14F-4D97-AF65-F5344CB8AC3E}">
        <p14:creationId xmlns:p14="http://schemas.microsoft.com/office/powerpoint/2010/main" val="2265049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Acknowledging and understanding the emotions of employees within an organisation facilitates improving and resolving the issues that are faced by employees within a workplace. Thus, emotional intelligence is crucial in terms of improving business internal efficacy through understanding the perspectives of employees along with their needs.</a:t>
            </a:r>
          </a:p>
          <a:p>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4</a:t>
            </a:fld>
            <a:endParaRPr lang="en-IN"/>
          </a:p>
        </p:txBody>
      </p:sp>
    </p:spTree>
    <p:extLst>
      <p:ext uri="{BB962C8B-B14F-4D97-AF65-F5344CB8AC3E}">
        <p14:creationId xmlns:p14="http://schemas.microsoft.com/office/powerpoint/2010/main" val="86766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Enhancing emotional intelligence among leaders within an organisation helps in tangible improvements, which involve professional growth, stress management, better communication, and personal well-being, which are essential within a business for retaining more skilled individuals in an effective manner. It also helps in managing emotional energy in challenging circumstances within a workplace. Thus, emotional intelligence is a crucial skill that needs to be embedded among business leaders for more efficacy.     </a:t>
            </a:r>
          </a:p>
          <a:p>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5</a:t>
            </a:fld>
            <a:endParaRPr lang="en-IN"/>
          </a:p>
        </p:txBody>
      </p:sp>
    </p:spTree>
    <p:extLst>
      <p:ext uri="{BB962C8B-B14F-4D97-AF65-F5344CB8AC3E}">
        <p14:creationId xmlns:p14="http://schemas.microsoft.com/office/powerpoint/2010/main" val="1160198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benefit of cultural intelligence within a team is that it is better equipped to collaborate, communicate, and innovate across cultural boundaries. A culture of inclusion, creativity, and high performance can be fostered through embracing diversity and capitalising on the unique perspectives and experiences of team members. Thus, cultural intelligence is effective in terms of managing diverse cultures and different perspectives in an effective way. </a:t>
            </a:r>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6</a:t>
            </a:fld>
            <a:endParaRPr lang="en-IN"/>
          </a:p>
        </p:txBody>
      </p:sp>
    </p:spTree>
    <p:extLst>
      <p:ext uri="{BB962C8B-B14F-4D97-AF65-F5344CB8AC3E}">
        <p14:creationId xmlns:p14="http://schemas.microsoft.com/office/powerpoint/2010/main" val="3534620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Along with the adoption of a communication style can be adopted within an organisation for ensuring clarity within workplace by considering cultural intelligence in an effective way. Thus, cultural intelligence is effective within an organisation for leaders to improve business efficacy. </a:t>
            </a:r>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7</a:t>
            </a:fld>
            <a:endParaRPr lang="en-IN"/>
          </a:p>
        </p:txBody>
      </p:sp>
    </p:spTree>
    <p:extLst>
      <p:ext uri="{BB962C8B-B14F-4D97-AF65-F5344CB8AC3E}">
        <p14:creationId xmlns:p14="http://schemas.microsoft.com/office/powerpoint/2010/main" val="3079864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On the other hand, cultural intelligence enhances the ability to navigate, respect, and adhere to diverse cultural backgrounds and global environments. The adoption of both cultural and emotional intelligence facilitates improving overall business efficacy. Thus, emotional and cultural intelligence within a workplace facilitates managing stress and providing inspiration to employees for better workplace efficacy. </a:t>
            </a:r>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8</a:t>
            </a:fld>
            <a:endParaRPr lang="en-IN"/>
          </a:p>
        </p:txBody>
      </p:sp>
    </p:spTree>
    <p:extLst>
      <p:ext uri="{BB962C8B-B14F-4D97-AF65-F5344CB8AC3E}">
        <p14:creationId xmlns:p14="http://schemas.microsoft.com/office/powerpoint/2010/main" val="1536494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helps in fostering genuine human connection, active listening, and supportive action for creating a trusted and highly collaborative working environment in an effective way. Thus, in terms of enhancing emotional intelligence, an empathetic leadership style is suitable for leaders. David Goleman’s Emotional Intelligence (EQ) theory proposes four domains, self-awareness, self-management, social awareness, and relationship management (Singh, Prabhakar, and Kiran, 2022).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E02AEE5-2059-4686-9C7D-8EFF4C9331C3}" type="slidenum">
              <a:rPr lang="en-IN" smtClean="0"/>
              <a:t>9</a:t>
            </a:fld>
            <a:endParaRPr lang="en-IN"/>
          </a:p>
        </p:txBody>
      </p:sp>
    </p:spTree>
    <p:extLst>
      <p:ext uri="{BB962C8B-B14F-4D97-AF65-F5344CB8AC3E}">
        <p14:creationId xmlns:p14="http://schemas.microsoft.com/office/powerpoint/2010/main" val="1192198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Based on Goleman’s theory, self-awareness and social awareness can be helpful in this regard to understand and deal with other people’s needs. Similarly, </a:t>
            </a:r>
            <a:r>
              <a:rPr lang="en-IN" sz="1200" b="1" i="1" kern="1200" dirty="0">
                <a:solidFill>
                  <a:schemeClr val="tx1"/>
                </a:solidFill>
                <a:effectLst/>
                <a:latin typeface="+mn-lt"/>
                <a:ea typeface="+mn-ea"/>
                <a:cs typeface="+mn-cs"/>
              </a:rPr>
              <a:t>participative</a:t>
            </a:r>
            <a:r>
              <a:rPr lang="en-IN" sz="1200" kern="1200" dirty="0">
                <a:solidFill>
                  <a:schemeClr val="tx1"/>
                </a:solidFill>
                <a:effectLst/>
                <a:latin typeface="+mn-lt"/>
                <a:ea typeface="+mn-ea"/>
                <a:cs typeface="+mn-cs"/>
              </a:rPr>
              <a:t> or </a:t>
            </a:r>
            <a:r>
              <a:rPr lang="en-IN" sz="1200" b="1" i="1" kern="1200" dirty="0">
                <a:solidFill>
                  <a:schemeClr val="tx1"/>
                </a:solidFill>
                <a:effectLst/>
                <a:latin typeface="+mn-lt"/>
                <a:ea typeface="+mn-ea"/>
                <a:cs typeface="+mn-cs"/>
              </a:rPr>
              <a:t>supportive leadership</a:t>
            </a:r>
            <a:r>
              <a:rPr lang="en-IN" sz="1200" kern="1200" dirty="0">
                <a:solidFill>
                  <a:schemeClr val="tx1"/>
                </a:solidFill>
                <a:effectLst/>
                <a:latin typeface="+mn-lt"/>
                <a:ea typeface="+mn-ea"/>
                <a:cs typeface="+mn-cs"/>
              </a:rPr>
              <a:t> style also put emphasis on supporting the people by understanding their emotional and tangible needs. In this regard, the relationship management aspect can come in handy. </a:t>
            </a:r>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10</a:t>
            </a:fld>
            <a:endParaRPr lang="en-IN"/>
          </a:p>
        </p:txBody>
      </p:sp>
    </p:spTree>
    <p:extLst>
      <p:ext uri="{BB962C8B-B14F-4D97-AF65-F5344CB8AC3E}">
        <p14:creationId xmlns:p14="http://schemas.microsoft.com/office/powerpoint/2010/main" val="1223219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Tradition, values, and others. It also makes the staff follow the organisational structure, such as a hierarchical framework, and follow a transparent communication with the leaders as well as respond to the action. </a:t>
            </a:r>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11</a:t>
            </a:fld>
            <a:endParaRPr lang="en-IN"/>
          </a:p>
        </p:txBody>
      </p:sp>
    </p:spTree>
    <p:extLst>
      <p:ext uri="{BB962C8B-B14F-4D97-AF65-F5344CB8AC3E}">
        <p14:creationId xmlns:p14="http://schemas.microsoft.com/office/powerpoint/2010/main" val="3273853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This cultural intelligence framework is also effective for addressing the cross-cultural interactions among other staff and receiving feedback and suggestions for the employees to observe in this aspect. This is beneficial for the development of teamwork and boosts individual and overall productivity.</a:t>
            </a:r>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12</a:t>
            </a:fld>
            <a:endParaRPr lang="en-IN"/>
          </a:p>
        </p:txBody>
      </p:sp>
    </p:spTree>
    <p:extLst>
      <p:ext uri="{BB962C8B-B14F-4D97-AF65-F5344CB8AC3E}">
        <p14:creationId xmlns:p14="http://schemas.microsoft.com/office/powerpoint/2010/main" val="3142355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With the help of this skill, leaders get advantages for the resolution of conflict situations, drive trust, and incorporate global business innovation as well. For example, Microsoft shifts their leadership approach from the Know-It-All to the Learn-It-All (Rider, 2025). This is done with the use of emotional intelligence skills to stay in a cooperative environment.  </a:t>
            </a:r>
          </a:p>
          <a:p>
            <a:pPr algn="just"/>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13</a:t>
            </a:fld>
            <a:endParaRPr lang="en-IN"/>
          </a:p>
        </p:txBody>
      </p:sp>
    </p:spTree>
    <p:extLst>
      <p:ext uri="{BB962C8B-B14F-4D97-AF65-F5344CB8AC3E}">
        <p14:creationId xmlns:p14="http://schemas.microsoft.com/office/powerpoint/2010/main" val="2147403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 the other hand, having cultural intelligence across cultural settings is followed by understanding different communication styles, cultural norms, customs, and others. Coca-Cola can be cited as an example in this aspect, which follows the localised techniques in the inclusion of cultural fluency and performs a successful global operation as well (Ampiah, 2025). </a:t>
            </a:r>
          </a:p>
          <a:p>
            <a:pPr algn="just"/>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14</a:t>
            </a:fld>
            <a:endParaRPr lang="en-IN"/>
          </a:p>
        </p:txBody>
      </p:sp>
    </p:spTree>
    <p:extLst>
      <p:ext uri="{BB962C8B-B14F-4D97-AF65-F5344CB8AC3E}">
        <p14:creationId xmlns:p14="http://schemas.microsoft.com/office/powerpoint/2010/main" val="4212500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is also effective in making the team members feel empowered, respected, and understood in the process of collaboration. Example of </a:t>
            </a:r>
            <a:r>
              <a:rPr lang="en-IN" sz="1200" b="1" kern="1200" dirty="0">
                <a:solidFill>
                  <a:schemeClr val="tx1"/>
                </a:solidFill>
                <a:effectLst/>
                <a:latin typeface="+mn-lt"/>
                <a:ea typeface="+mn-ea"/>
                <a:cs typeface="+mn-cs"/>
              </a:rPr>
              <a:t>Unilever</a:t>
            </a:r>
            <a:r>
              <a:rPr lang="en-IN" sz="1200" kern="1200" dirty="0">
                <a:solidFill>
                  <a:schemeClr val="tx1"/>
                </a:solidFill>
                <a:effectLst/>
                <a:latin typeface="+mn-lt"/>
                <a:ea typeface="+mn-ea"/>
                <a:cs typeface="+mn-cs"/>
              </a:rPr>
              <a:t> can be given here, for example, to resolve the conflict between the Indonesian and French team members (Mehta, 2026). In this aspect, the leaders are combined with self-awareness, self-management, relationship management, social awareness and others. </a:t>
            </a:r>
          </a:p>
          <a:p>
            <a:pPr algn="just"/>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15</a:t>
            </a:fld>
            <a:endParaRPr lang="en-IN"/>
          </a:p>
        </p:txBody>
      </p:sp>
    </p:spTree>
    <p:extLst>
      <p:ext uri="{BB962C8B-B14F-4D97-AF65-F5344CB8AC3E}">
        <p14:creationId xmlns:p14="http://schemas.microsoft.com/office/powerpoint/2010/main" val="1494956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working environment, it has been found that there are some cultural aspects that influence the solution of the changes, whereas some followers follow the bureaucratic management and instructions from the superiors. The leaders in Airbnb follow the cultural intelligence skill to accommodate the community, cultural aspects, local customs, and others (Anwar, 2023). </a:t>
            </a:r>
          </a:p>
          <a:p>
            <a:pPr algn="just"/>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16</a:t>
            </a:fld>
            <a:endParaRPr lang="en-IN"/>
          </a:p>
        </p:txBody>
      </p:sp>
    </p:spTree>
    <p:extLst>
      <p:ext uri="{BB962C8B-B14F-4D97-AF65-F5344CB8AC3E}">
        <p14:creationId xmlns:p14="http://schemas.microsoft.com/office/powerpoint/2010/main" val="3104526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dirty="0">
                <a:latin typeface="Times New Roman" panose="02020603050405020304" pitchFamily="18" charset="0"/>
                <a:ea typeface="Calibri" panose="020F0502020204030204" pitchFamily="34" charset="0"/>
              </a:rPr>
              <a:t>In the context of the emotional intelligence, situational leadership theory has been discussed here, in which the coaching style is effective for new staff and participative is specific for the experienced employees.</a:t>
            </a:r>
            <a:endParaRPr lang="en-IN" sz="1200" dirty="0"/>
          </a:p>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cultural and motivational intelligence model has been discussed here and determines that it is beneficial to maintain transparency and resolve conflicts as well. Providing some business employees with the continuity of these skills in organisational development in a collaborative and multicultural environment has been discussed here. </a:t>
            </a:r>
          </a:p>
          <a:p>
            <a:pPr algn="just"/>
            <a:endParaRPr lang="en-IN" dirty="0"/>
          </a:p>
        </p:txBody>
      </p:sp>
      <p:sp>
        <p:nvSpPr>
          <p:cNvPr id="4" name="Slide Number Placeholder 3"/>
          <p:cNvSpPr>
            <a:spLocks noGrp="1"/>
          </p:cNvSpPr>
          <p:nvPr>
            <p:ph type="sldNum" sz="quarter" idx="10"/>
          </p:nvPr>
        </p:nvSpPr>
        <p:spPr/>
        <p:txBody>
          <a:bodyPr/>
          <a:lstStyle/>
          <a:p>
            <a:fld id="{4E02AEE5-2059-4686-9C7D-8EFF4C9331C3}" type="slidenum">
              <a:rPr lang="en-IN" smtClean="0"/>
              <a:t>17</a:t>
            </a:fld>
            <a:endParaRPr lang="en-IN"/>
          </a:p>
        </p:txBody>
      </p:sp>
    </p:spTree>
    <p:extLst>
      <p:ext uri="{BB962C8B-B14F-4D97-AF65-F5344CB8AC3E}">
        <p14:creationId xmlns:p14="http://schemas.microsoft.com/office/powerpoint/2010/main" val="3015787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3182A584-FCE7-43A5-BAFA-071483EA14A2}" type="datetimeFigureOut">
              <a:rPr lang="en-IN" smtClean="0"/>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147814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3182A584-FCE7-43A5-BAFA-071483EA14A2}" type="datetimeFigureOut">
              <a:rPr lang="en-IN" smtClean="0"/>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427203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82A584-FCE7-43A5-BAFA-071483EA14A2}" type="datetimeFigureOut">
              <a:rPr lang="en-IN" smtClean="0"/>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471052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3182A584-FCE7-43A5-BAFA-071483EA14A2}" type="datetimeFigureOut">
              <a:rPr lang="en-IN" smtClean="0"/>
              <a:t>16-07-2026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2024942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3182A584-FCE7-43A5-BAFA-071483EA14A2}" type="datetimeFigureOut">
              <a:rPr lang="en-IN" smtClean="0"/>
              <a:t>16-07-2026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1223631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3182A584-FCE7-43A5-BAFA-071483EA14A2}" type="datetimeFigureOut">
              <a:rPr lang="en-IN" smtClean="0"/>
              <a:t>16-07-2026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344063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2A584-FCE7-43A5-BAFA-071483EA14A2}" type="datetimeFigureOut">
              <a:rPr lang="en-IN" smtClean="0"/>
              <a:t>16-07-2026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192062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82A584-FCE7-43A5-BAFA-071483EA14A2}" type="datetimeFigureOut">
              <a:rPr lang="en-IN" smtClean="0"/>
              <a:t>16-07-2026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424065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82A584-FCE7-43A5-BAFA-071483EA14A2}" type="datetimeFigureOut">
              <a:rPr lang="en-IN" smtClean="0"/>
              <a:t>16-07-2026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383329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3182A584-FCE7-43A5-BAFA-071483EA14A2}" type="datetimeFigureOut">
              <a:rPr lang="en-IN" smtClean="0"/>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495125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3182A584-FCE7-43A5-BAFA-071483EA14A2}" type="datetimeFigureOut">
              <a:rPr lang="en-IN" smtClean="0"/>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79E29F4-F607-4971-B10C-BB7CF537A8C5}" type="slidenum">
              <a:rPr lang="en-IN" smtClean="0"/>
              <a:t>‹#›</a:t>
            </a:fld>
            <a:endParaRPr lang="en-IN"/>
          </a:p>
        </p:txBody>
      </p:sp>
    </p:spTree>
    <p:extLst>
      <p:ext uri="{BB962C8B-B14F-4D97-AF65-F5344CB8AC3E}">
        <p14:creationId xmlns:p14="http://schemas.microsoft.com/office/powerpoint/2010/main" val="3320725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11000" b="-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82A584-FCE7-43A5-BAFA-071483EA14A2}" type="datetimeFigureOut">
              <a:rPr lang="en-IN" smtClean="0"/>
              <a:t>16-07-2026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9E29F4-F607-4971-B10C-BB7CF537A8C5}" type="slidenum">
              <a:rPr lang="en-IN" smtClean="0"/>
              <a:t>‹#›</a:t>
            </a:fld>
            <a:endParaRPr lang="en-IN"/>
          </a:p>
        </p:txBody>
      </p:sp>
    </p:spTree>
    <p:extLst>
      <p:ext uri="{BB962C8B-B14F-4D97-AF65-F5344CB8AC3E}">
        <p14:creationId xmlns:p14="http://schemas.microsoft.com/office/powerpoint/2010/main" val="3571294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image" Target="../media/image19.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9414" y="2108412"/>
            <a:ext cx="9144000" cy="3255439"/>
          </a:xfrm>
        </p:spPr>
        <p:txBody>
          <a:bodyPr>
            <a:normAutofit fontScale="90000"/>
          </a:bodyPr>
          <a:lstStyle/>
          <a:p>
            <a:pPr>
              <a:lnSpc>
                <a:spcPct val="150000"/>
              </a:lnSpc>
            </a:pPr>
            <a:r>
              <a:rPr lang="en-IN" sz="3600" b="1" dirty="0">
                <a:latin typeface="Times New Roman" panose="02020603050405020304" pitchFamily="18" charset="0"/>
                <a:cs typeface="Times New Roman" panose="02020603050405020304" pitchFamily="18" charset="0"/>
              </a:rPr>
              <a:t>LCBB6022</a:t>
            </a:r>
            <a:br>
              <a:rPr lang="en-IN" sz="3600" dirty="0">
                <a:latin typeface="Times New Roman" panose="02020603050405020304" pitchFamily="18" charset="0"/>
                <a:cs typeface="Times New Roman" panose="02020603050405020304" pitchFamily="18" charset="0"/>
              </a:rPr>
            </a:br>
            <a:r>
              <a:rPr lang="en-IN" sz="3600" b="1" dirty="0">
                <a:latin typeface="Times New Roman" panose="02020603050405020304" pitchFamily="18" charset="0"/>
                <a:cs typeface="Times New Roman" panose="02020603050405020304" pitchFamily="18" charset="0"/>
              </a:rPr>
              <a:t>Leadership and Management Theory and Practice</a:t>
            </a:r>
            <a:br>
              <a:rPr lang="en-IN" sz="3600" dirty="0">
                <a:latin typeface="Times New Roman" panose="02020603050405020304" pitchFamily="18" charset="0"/>
                <a:cs typeface="Times New Roman" panose="02020603050405020304" pitchFamily="18" charset="0"/>
              </a:rPr>
            </a:br>
            <a:br>
              <a:rPr lang="en-IN" sz="3600" dirty="0">
                <a:latin typeface="Times New Roman" panose="02020603050405020304" pitchFamily="18" charset="0"/>
                <a:cs typeface="Times New Roman" panose="02020603050405020304" pitchFamily="18" charset="0"/>
              </a:rPr>
            </a:br>
            <a:r>
              <a:rPr lang="en-IN" sz="3600" b="1" dirty="0">
                <a:latin typeface="Times New Roman" panose="02020603050405020304" pitchFamily="18" charset="0"/>
                <a:cs typeface="Times New Roman" panose="02020603050405020304" pitchFamily="18" charset="0"/>
              </a:rPr>
              <a:t>Component 1: Practical: Individual Presentation</a:t>
            </a:r>
            <a:r>
              <a:rPr lang="en-IN" sz="3600" dirty="0">
                <a:latin typeface="Times New Roman" panose="02020603050405020304" pitchFamily="18" charset="0"/>
                <a:cs typeface="Times New Roman" panose="02020603050405020304" pitchFamily="18" charset="0"/>
              </a:rPr>
              <a:t> </a:t>
            </a:r>
            <a:br>
              <a:rPr lang="en-IN" dirty="0"/>
            </a:br>
            <a:endParaRPr lang="en-IN" dirty="0"/>
          </a:p>
        </p:txBody>
      </p:sp>
      <p:sp>
        <p:nvSpPr>
          <p:cNvPr id="3" name="Subtitle 2"/>
          <p:cNvSpPr>
            <a:spLocks noGrp="1"/>
          </p:cNvSpPr>
          <p:nvPr>
            <p:ph type="subTitle" idx="1"/>
          </p:nvPr>
        </p:nvSpPr>
        <p:spPr>
          <a:xfrm>
            <a:off x="1599414" y="5085182"/>
            <a:ext cx="9144000" cy="1291473"/>
          </a:xfrm>
        </p:spPr>
        <p:txBody>
          <a:bodyPr/>
          <a:lstStyle/>
          <a:p>
            <a:pPr>
              <a:lnSpc>
                <a:spcPct val="150000"/>
              </a:lnSpc>
            </a:pPr>
            <a:r>
              <a:rPr lang="en-IN" sz="2000" b="1" dirty="0">
                <a:latin typeface="Times New Roman" panose="02020603050405020304" pitchFamily="18" charset="0"/>
                <a:cs typeface="Times New Roman" panose="02020603050405020304" pitchFamily="18" charset="0"/>
              </a:rPr>
              <a:t>Student name: Roxana Zegheru</a:t>
            </a:r>
            <a:endParaRPr lang="en-IN" sz="2000" dirty="0">
              <a:latin typeface="Times New Roman" panose="02020603050405020304" pitchFamily="18" charset="0"/>
              <a:cs typeface="Times New Roman" panose="02020603050405020304" pitchFamily="18" charset="0"/>
            </a:endParaRPr>
          </a:p>
          <a:p>
            <a:pPr>
              <a:lnSpc>
                <a:spcPct val="150000"/>
              </a:lnSpc>
            </a:pPr>
            <a:r>
              <a:rPr lang="en-IN" sz="2000" b="1" dirty="0">
                <a:latin typeface="Times New Roman" panose="02020603050405020304" pitchFamily="18" charset="0"/>
                <a:cs typeface="Times New Roman" panose="02020603050405020304" pitchFamily="18" charset="0"/>
              </a:rPr>
              <a:t>Student </a:t>
            </a:r>
            <a:r>
              <a:rPr lang="en-IN" sz="2000" b="1">
                <a:latin typeface="Times New Roman" panose="02020603050405020304" pitchFamily="18" charset="0"/>
                <a:cs typeface="Times New Roman" panose="02020603050405020304" pitchFamily="18" charset="0"/>
              </a:rPr>
              <a:t>ID: 2218047</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5" name="Picture 4" descr="University of Wales Trinity Saint David, UK | Application, Courses, Fee,  Ranking | Standyou">
            <a:extLst>
              <a:ext uri="{FF2B5EF4-FFF2-40B4-BE49-F238E27FC236}">
                <a16:creationId xmlns:a16="http://schemas.microsoft.com/office/drawing/2014/main" id="{E28B1BE9-B129-F7D5-E0E7-63116F57B10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2584" y="382503"/>
            <a:ext cx="1783080" cy="713105"/>
          </a:xfrm>
          <a:prstGeom prst="rect">
            <a:avLst/>
          </a:prstGeom>
          <a:noFill/>
          <a:ln>
            <a:noFill/>
          </a:ln>
        </p:spPr>
      </p:pic>
    </p:spTree>
    <p:extLst>
      <p:ext uri="{BB962C8B-B14F-4D97-AF65-F5344CB8AC3E}">
        <p14:creationId xmlns:p14="http://schemas.microsoft.com/office/powerpoint/2010/main" val="3643815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5"/>
            <a:ext cx="10515600" cy="964911"/>
          </a:xfrm>
        </p:spPr>
        <p:txBody>
          <a:bodyPr>
            <a:normAutofit/>
          </a:bodyPr>
          <a:lstStyle/>
          <a:p>
            <a:pPr algn="ctr"/>
            <a:r>
              <a:rPr lang="en-US" sz="3000" b="1" dirty="0">
                <a:latin typeface="Times New Roman" panose="02020603050405020304" pitchFamily="18" charset="0"/>
                <a:cs typeface="Times New Roman" panose="02020603050405020304" pitchFamily="18" charset="0"/>
              </a:rPr>
              <a:t>Table of Contents</a:t>
            </a:r>
            <a:endParaRPr lang="en-IN" sz="3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199" y="1490056"/>
            <a:ext cx="6305551" cy="5162839"/>
          </a:xfrm>
        </p:spPr>
        <p:txBody>
          <a:bodyPr>
            <a:noAutofit/>
          </a:bodyPr>
          <a:lstStyle/>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Slide 3: Introduction</a:t>
            </a: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Slide 4 to 5: </a:t>
            </a:r>
            <a:r>
              <a:rPr lang="en-IN" sz="1600" dirty="0">
                <a:latin typeface="Times New Roman" panose="02020603050405020304" pitchFamily="18" charset="0"/>
                <a:cs typeface="Times New Roman" panose="02020603050405020304" pitchFamily="18" charset="0"/>
              </a:rPr>
              <a:t>Concept of emotional intelligence</a:t>
            </a: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Slide 6 to 7: </a:t>
            </a:r>
            <a:r>
              <a:rPr lang="en-IN" sz="1600" dirty="0">
                <a:latin typeface="Times New Roman" panose="02020603050405020304" pitchFamily="18" charset="0"/>
                <a:cs typeface="Times New Roman" panose="02020603050405020304" pitchFamily="18" charset="0"/>
              </a:rPr>
              <a:t>Concept of cultural intelligence</a:t>
            </a:r>
            <a:endParaRPr lang="en-US" sz="1600" dirty="0">
              <a:latin typeface="Times New Roman" panose="02020603050405020304" pitchFamily="18" charset="0"/>
              <a:cs typeface="Times New Roman" panose="02020603050405020304" pitchFamily="18" charset="0"/>
            </a:endParaRP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Slide 8: </a:t>
            </a:r>
            <a:r>
              <a:rPr lang="en-IN" sz="1600" dirty="0">
                <a:latin typeface="Times New Roman" panose="02020603050405020304" pitchFamily="18" charset="0"/>
                <a:cs typeface="Times New Roman" panose="02020603050405020304" pitchFamily="18" charset="0"/>
              </a:rPr>
              <a:t>Importance of emotional and cultural intelligence in leadership</a:t>
            </a:r>
            <a:endParaRPr lang="en-US" sz="1600" dirty="0">
              <a:latin typeface="Times New Roman" panose="02020603050405020304" pitchFamily="18" charset="0"/>
              <a:cs typeface="Times New Roman" panose="02020603050405020304" pitchFamily="18" charset="0"/>
            </a:endParaRP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Slide 9 to10: </a:t>
            </a:r>
            <a:r>
              <a:rPr lang="en-IN" sz="1600" dirty="0">
                <a:latin typeface="Times New Roman" panose="02020603050405020304" pitchFamily="18" charset="0"/>
                <a:cs typeface="Times New Roman" panose="02020603050405020304" pitchFamily="18" charset="0"/>
              </a:rPr>
              <a:t>Theory for emotional intelligence</a:t>
            </a: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Slide 11 to 12: </a:t>
            </a:r>
            <a:r>
              <a:rPr lang="en-IN" sz="1600" dirty="0">
                <a:latin typeface="Times New Roman" panose="02020603050405020304" pitchFamily="18" charset="0"/>
                <a:cs typeface="Times New Roman" panose="02020603050405020304" pitchFamily="18" charset="0"/>
              </a:rPr>
              <a:t>Model for cultural intelligence</a:t>
            </a:r>
          </a:p>
          <a:p>
            <a:pPr algn="just">
              <a:lnSpc>
                <a:spcPct val="150000"/>
              </a:lnSpc>
              <a:spcBef>
                <a:spcPts val="0"/>
              </a:spcBef>
            </a:pPr>
            <a:r>
              <a:rPr lang="en-IN" sz="1600" dirty="0">
                <a:latin typeface="Times New Roman" panose="02020603050405020304" pitchFamily="18" charset="0"/>
                <a:cs typeface="Times New Roman" panose="02020603050405020304" pitchFamily="18" charset="0"/>
              </a:rPr>
              <a:t>Slide 13 to 14: Contribution of skills to effective leadership in multicultural environment</a:t>
            </a:r>
          </a:p>
          <a:p>
            <a:pPr algn="just">
              <a:lnSpc>
                <a:spcPct val="150000"/>
              </a:lnSpc>
              <a:spcBef>
                <a:spcPts val="0"/>
              </a:spcBef>
            </a:pPr>
            <a:r>
              <a:rPr lang="en-IN" sz="1600" dirty="0">
                <a:latin typeface="Times New Roman" panose="02020603050405020304" pitchFamily="18" charset="0"/>
                <a:cs typeface="Times New Roman" panose="02020603050405020304" pitchFamily="18" charset="0"/>
              </a:rPr>
              <a:t>Slide 15 to 16: Contribution of skills to effective leadership in collaborative environment</a:t>
            </a:r>
          </a:p>
          <a:p>
            <a:pPr algn="just">
              <a:lnSpc>
                <a:spcPct val="150000"/>
              </a:lnSpc>
              <a:spcBef>
                <a:spcPts val="0"/>
              </a:spcBef>
            </a:pPr>
            <a:r>
              <a:rPr lang="en-IN" sz="1600" dirty="0">
                <a:latin typeface="Times New Roman" panose="02020603050405020304" pitchFamily="18" charset="0"/>
                <a:cs typeface="Times New Roman" panose="02020603050405020304" pitchFamily="18" charset="0"/>
              </a:rPr>
              <a:t>Slide 17: Conclusion</a:t>
            </a:r>
          </a:p>
          <a:p>
            <a:pPr algn="just">
              <a:lnSpc>
                <a:spcPct val="150000"/>
              </a:lnSpc>
              <a:spcBef>
                <a:spcPts val="0"/>
              </a:spcBef>
            </a:pPr>
            <a:r>
              <a:rPr lang="en-IN" sz="1600" dirty="0">
                <a:latin typeface="Times New Roman" panose="02020603050405020304" pitchFamily="18" charset="0"/>
                <a:cs typeface="Times New Roman" panose="02020603050405020304" pitchFamily="18" charset="0"/>
              </a:rPr>
              <a:t>Slide 18: References</a:t>
            </a:r>
          </a:p>
        </p:txBody>
      </p:sp>
      <p:pic>
        <p:nvPicPr>
          <p:cNvPr id="5" name="Picture 4"/>
          <p:cNvPicPr>
            <a:picLocks noChangeAspect="1"/>
          </p:cNvPicPr>
          <p:nvPr/>
        </p:nvPicPr>
        <p:blipFill>
          <a:blip r:embed="rId2"/>
          <a:stretch>
            <a:fillRect/>
          </a:stretch>
        </p:blipFill>
        <p:spPr>
          <a:xfrm>
            <a:off x="7372350" y="1330036"/>
            <a:ext cx="4118609" cy="4583430"/>
          </a:xfrm>
          <a:prstGeom prst="rect">
            <a:avLst/>
          </a:prstGeom>
          <a:effectLst>
            <a:softEdge rad="127000"/>
          </a:effectLst>
        </p:spPr>
      </p:pic>
    </p:spTree>
    <p:extLst>
      <p:ext uri="{BB962C8B-B14F-4D97-AF65-F5344CB8AC3E}">
        <p14:creationId xmlns:p14="http://schemas.microsoft.com/office/powerpoint/2010/main" val="580054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32205"/>
          </a:xfrm>
        </p:spPr>
        <p:txBody>
          <a:bodyPr>
            <a:normAutofit/>
          </a:bodyPr>
          <a:lstStyle/>
          <a:p>
            <a:pPr algn="ctr"/>
            <a:r>
              <a:rPr lang="en-IN" sz="3000" b="1" dirty="0">
                <a:latin typeface="Times New Roman" panose="02020603050405020304" pitchFamily="18" charset="0"/>
                <a:cs typeface="Times New Roman" panose="02020603050405020304" pitchFamily="18" charset="0"/>
              </a:rPr>
              <a:t>Introduction</a:t>
            </a:r>
            <a:endParaRPr lang="en-IN" sz="3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689220"/>
            <a:ext cx="6248400"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Leadership sets the vision and provides inspiration to people who embrace change, while management is responsible for organising systems, processes, and resources to execute the vision in an effective way. </a:t>
            </a:r>
          </a:p>
          <a:p>
            <a:pPr algn="just">
              <a:lnSpc>
                <a:spcPct val="150000"/>
              </a:lnSpc>
            </a:pPr>
            <a:r>
              <a:rPr lang="en-US" sz="2000" dirty="0">
                <a:latin typeface="Times New Roman" panose="02020603050405020304" pitchFamily="18" charset="0"/>
                <a:cs typeface="Times New Roman" panose="02020603050405020304" pitchFamily="18" charset="0"/>
              </a:rPr>
              <a:t>Regarding this, Drigas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(2023) stated that the essential leadership skills include strategic vision, emotional intelligence, and influence, as well as planning and organising, problem-solving, and performance tracking within an organisation. </a:t>
            </a:r>
            <a:endParaRPr lang="en-IN"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431194" y="1825624"/>
            <a:ext cx="4068400" cy="4078529"/>
          </a:xfrm>
          <a:prstGeom prst="rect">
            <a:avLst/>
          </a:prstGeom>
          <a:effectLst>
            <a:softEdge rad="127000"/>
          </a:effectLst>
        </p:spPr>
      </p:pic>
    </p:spTree>
    <p:extLst>
      <p:ext uri="{BB962C8B-B14F-4D97-AF65-F5344CB8AC3E}">
        <p14:creationId xmlns:p14="http://schemas.microsoft.com/office/powerpoint/2010/main" val="3781004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9532" y="1825625"/>
            <a:ext cx="5594268"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Emotional intelligence (EI) is the ability to </a:t>
            </a:r>
            <a:r>
              <a:rPr lang="en-IN" sz="2000" dirty="0">
                <a:latin typeface="Times New Roman" panose="02020603050405020304" pitchFamily="18" charset="0"/>
                <a:cs typeface="Times New Roman" panose="02020603050405020304" pitchFamily="18" charset="0"/>
              </a:rPr>
              <a:t>identify, manage, and understand one's own emotions as well as perceive and influence the emotions of others. </a:t>
            </a:r>
          </a:p>
          <a:p>
            <a:pPr algn="just">
              <a:lnSpc>
                <a:spcPct val="150000"/>
              </a:lnSpc>
            </a:pPr>
            <a:r>
              <a:rPr lang="en-IN" sz="2000" dirty="0">
                <a:latin typeface="Times New Roman" panose="02020603050405020304" pitchFamily="18" charset="0"/>
                <a:cs typeface="Times New Roman" panose="02020603050405020304" pitchFamily="18" charset="0"/>
              </a:rPr>
              <a:t>Regarding this, Sharma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(2024) stated that emotional intelligence is essential for navigating social dynamics, resolving conflicts, and building healthy relationships within an organisation. </a:t>
            </a:r>
          </a:p>
        </p:txBody>
      </p:sp>
      <p:pic>
        <p:nvPicPr>
          <p:cNvPr id="4" name="Picture 3"/>
          <p:cNvPicPr>
            <a:picLocks noChangeAspect="1"/>
          </p:cNvPicPr>
          <p:nvPr/>
        </p:nvPicPr>
        <p:blipFill>
          <a:blip r:embed="rId3"/>
          <a:stretch>
            <a:fillRect/>
          </a:stretch>
        </p:blipFill>
        <p:spPr>
          <a:xfrm>
            <a:off x="710541" y="1718598"/>
            <a:ext cx="4725204" cy="4202142"/>
          </a:xfrm>
          <a:prstGeom prst="rect">
            <a:avLst/>
          </a:prstGeom>
          <a:effectLst>
            <a:softEdge rad="127000"/>
          </a:effectLst>
        </p:spPr>
      </p:pic>
      <p:sp>
        <p:nvSpPr>
          <p:cNvPr id="7" name="Title 1">
            <a:extLst>
              <a:ext uri="{FF2B5EF4-FFF2-40B4-BE49-F238E27FC236}">
                <a16:creationId xmlns:a16="http://schemas.microsoft.com/office/drawing/2014/main" id="{BAAD7079-DA37-E67F-8141-1EF9E750C6DC}"/>
              </a:ext>
            </a:extLst>
          </p:cNvPr>
          <p:cNvSpPr>
            <a:spLocks noGrp="1"/>
          </p:cNvSpPr>
          <p:nvPr>
            <p:ph type="title"/>
          </p:nvPr>
        </p:nvSpPr>
        <p:spPr>
          <a:xfrm>
            <a:off x="838200" y="365125"/>
            <a:ext cx="10515600" cy="1132205"/>
          </a:xfrm>
        </p:spPr>
        <p:txBody>
          <a:bodyPr>
            <a:normAutofit/>
          </a:bodyPr>
          <a:lstStyle/>
          <a:p>
            <a:pPr algn="ctr"/>
            <a:r>
              <a:rPr lang="en-IN" sz="3200" b="1" dirty="0">
                <a:latin typeface="Times New Roman" panose="02020603050405020304" pitchFamily="18" charset="0"/>
                <a:cs typeface="Times New Roman" panose="02020603050405020304" pitchFamily="18" charset="0"/>
              </a:rPr>
              <a:t>Concept of emotional intelligence</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4087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5526974"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The core benefits of emotional intelligence include effective reduction of stress, enhanced conflict resolution, and improved mental health. </a:t>
            </a:r>
          </a:p>
          <a:p>
            <a:pPr algn="just">
              <a:lnSpc>
                <a:spcPct val="150000"/>
              </a:lnSpc>
            </a:pPr>
            <a:r>
              <a:rPr lang="en-IN" sz="2000" dirty="0">
                <a:latin typeface="Times New Roman" panose="02020603050405020304" pitchFamily="18" charset="0"/>
                <a:cs typeface="Times New Roman" panose="02020603050405020304" pitchFamily="18" charset="0"/>
              </a:rPr>
              <a:t>According to </a:t>
            </a:r>
            <a:r>
              <a:rPr lang="en-IN" sz="2000" dirty="0" err="1">
                <a:latin typeface="Times New Roman" panose="02020603050405020304" pitchFamily="18" charset="0"/>
                <a:cs typeface="Times New Roman" panose="02020603050405020304" pitchFamily="18" charset="0"/>
              </a:rPr>
              <a:t>Kashifa</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(2026), the five components of emotional intelligence are related to self-awareness, self-regulation, motivation, empathy, and social skills.</a:t>
            </a:r>
          </a:p>
        </p:txBody>
      </p:sp>
      <p:pic>
        <p:nvPicPr>
          <p:cNvPr id="4" name="Picture 3"/>
          <p:cNvPicPr>
            <a:picLocks noChangeAspect="1"/>
          </p:cNvPicPr>
          <p:nvPr/>
        </p:nvPicPr>
        <p:blipFill>
          <a:blip r:embed="rId3"/>
          <a:stretch>
            <a:fillRect/>
          </a:stretch>
        </p:blipFill>
        <p:spPr>
          <a:xfrm>
            <a:off x="6682271" y="1922448"/>
            <a:ext cx="4671529" cy="3586812"/>
          </a:xfrm>
          <a:prstGeom prst="rect">
            <a:avLst/>
          </a:prstGeom>
          <a:effectLst>
            <a:softEdge rad="127000"/>
          </a:effectLst>
        </p:spPr>
      </p:pic>
      <p:sp>
        <p:nvSpPr>
          <p:cNvPr id="7" name="Title 1">
            <a:extLst>
              <a:ext uri="{FF2B5EF4-FFF2-40B4-BE49-F238E27FC236}">
                <a16:creationId xmlns:a16="http://schemas.microsoft.com/office/drawing/2014/main" id="{E74556DA-0675-4161-C4E9-FDE429CB8CD2}"/>
              </a:ext>
            </a:extLst>
          </p:cNvPr>
          <p:cNvSpPr>
            <a:spLocks noGrp="1"/>
          </p:cNvSpPr>
          <p:nvPr>
            <p:ph type="title"/>
          </p:nvPr>
        </p:nvSpPr>
        <p:spPr>
          <a:xfrm>
            <a:off x="838200" y="365125"/>
            <a:ext cx="10515600" cy="1132205"/>
          </a:xfrm>
        </p:spPr>
        <p:txBody>
          <a:bodyPr>
            <a:normAutofit/>
          </a:bodyPr>
          <a:lstStyle/>
          <a:p>
            <a:pPr algn="ctr"/>
            <a:r>
              <a:rPr lang="en-IN" sz="3200" b="1" dirty="0">
                <a:latin typeface="Times New Roman" panose="02020603050405020304" pitchFamily="18" charset="0"/>
                <a:cs typeface="Times New Roman" panose="02020603050405020304" pitchFamily="18" charset="0"/>
              </a:rPr>
              <a:t>Concept of emotional intelligence (Contd..)</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8928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60659" y="1811019"/>
            <a:ext cx="5356761"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Cultural intelligence (CQ) has been termed as the ability to adapt, understand, and work effectively within a culturally diverse working environment. </a:t>
            </a:r>
          </a:p>
          <a:p>
            <a:pPr algn="just">
              <a:lnSpc>
                <a:spcPct val="150000"/>
              </a:lnSpc>
            </a:pPr>
            <a:r>
              <a:rPr lang="en-IN" sz="2000" dirty="0">
                <a:latin typeface="Times New Roman" panose="02020603050405020304" pitchFamily="18" charset="0"/>
                <a:cs typeface="Times New Roman" panose="02020603050405020304" pitchFamily="18" charset="0"/>
              </a:rPr>
              <a:t>Based on this, Xia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(2024) stated that cultural intelligence goes beyond basic awareness, enabling individuals to successfully navigate and communicate across different social and national cultures. </a:t>
            </a:r>
          </a:p>
        </p:txBody>
      </p:sp>
      <p:pic>
        <p:nvPicPr>
          <p:cNvPr id="5" name="Picture 4"/>
          <p:cNvPicPr>
            <a:picLocks noChangeAspect="1"/>
          </p:cNvPicPr>
          <p:nvPr/>
        </p:nvPicPr>
        <p:blipFill>
          <a:blip r:embed="rId3"/>
          <a:stretch>
            <a:fillRect/>
          </a:stretch>
        </p:blipFill>
        <p:spPr>
          <a:xfrm>
            <a:off x="974580" y="1872456"/>
            <a:ext cx="4257675" cy="4257675"/>
          </a:xfrm>
          <a:prstGeom prst="rect">
            <a:avLst/>
          </a:prstGeom>
          <a:effectLst>
            <a:softEdge rad="127000"/>
          </a:effectLst>
        </p:spPr>
      </p:pic>
      <p:sp>
        <p:nvSpPr>
          <p:cNvPr id="7" name="Title 1">
            <a:extLst>
              <a:ext uri="{FF2B5EF4-FFF2-40B4-BE49-F238E27FC236}">
                <a16:creationId xmlns:a16="http://schemas.microsoft.com/office/drawing/2014/main" id="{095D8359-F994-1EA9-1EC3-A4D4B8E5DDDE}"/>
              </a:ext>
            </a:extLst>
          </p:cNvPr>
          <p:cNvSpPr>
            <a:spLocks noGrp="1"/>
          </p:cNvSpPr>
          <p:nvPr>
            <p:ph type="title"/>
          </p:nvPr>
        </p:nvSpPr>
        <p:spPr>
          <a:xfrm>
            <a:off x="838200" y="365125"/>
            <a:ext cx="10515600" cy="1132205"/>
          </a:xfrm>
        </p:spPr>
        <p:txBody>
          <a:bodyPr>
            <a:normAutofit/>
          </a:bodyPr>
          <a:lstStyle/>
          <a:p>
            <a:pPr algn="ctr"/>
            <a:r>
              <a:rPr lang="en-IN" sz="3200" b="1" dirty="0">
                <a:latin typeface="Times New Roman" panose="02020603050405020304" pitchFamily="18" charset="0"/>
                <a:cs typeface="Times New Roman" panose="02020603050405020304" pitchFamily="18" charset="0"/>
              </a:rPr>
              <a:t>Concept of cultural intelligence</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9492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5716979"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Cultural intelligence can be embedded within an organisation through successfully leading diverse teams and promoting collaboration. </a:t>
            </a:r>
          </a:p>
          <a:p>
            <a:pPr algn="just">
              <a:lnSpc>
                <a:spcPct val="150000"/>
              </a:lnSpc>
            </a:pPr>
            <a:r>
              <a:rPr lang="en-IN" sz="2000" dirty="0">
                <a:latin typeface="Times New Roman" panose="02020603050405020304" pitchFamily="18" charset="0"/>
                <a:cs typeface="Times New Roman" panose="02020603050405020304" pitchFamily="18" charset="0"/>
              </a:rPr>
              <a:t>Regarding this, </a:t>
            </a:r>
            <a:r>
              <a:rPr lang="en-IN" sz="2000" dirty="0" err="1">
                <a:latin typeface="Times New Roman" panose="02020603050405020304" pitchFamily="18" charset="0"/>
                <a:cs typeface="Times New Roman" panose="02020603050405020304" pitchFamily="18" charset="0"/>
              </a:rPr>
              <a:t>Garamvölgyi</a:t>
            </a:r>
            <a:r>
              <a:rPr lang="en-IN" sz="2000" dirty="0">
                <a:latin typeface="Times New Roman" panose="02020603050405020304" pitchFamily="18" charset="0"/>
                <a:cs typeface="Times New Roman" panose="02020603050405020304" pitchFamily="18" charset="0"/>
              </a:rPr>
              <a:t> and </a:t>
            </a:r>
            <a:r>
              <a:rPr lang="en-IN" sz="2000" dirty="0" err="1">
                <a:latin typeface="Times New Roman" panose="02020603050405020304" pitchFamily="18" charset="0"/>
                <a:cs typeface="Times New Roman" panose="02020603050405020304" pitchFamily="18" charset="0"/>
              </a:rPr>
              <a:t>Rudnák</a:t>
            </a:r>
            <a:r>
              <a:rPr lang="en-IN" sz="2000" dirty="0">
                <a:latin typeface="Times New Roman" panose="02020603050405020304" pitchFamily="18" charset="0"/>
                <a:cs typeface="Times New Roman" panose="02020603050405020304" pitchFamily="18" charset="0"/>
              </a:rPr>
              <a:t> (2023) opined that the core components of cultural intelligence are CQ drive (motivation), CQ knowledge (cognition), CQ strategy (metacognition), and CQ action (behaviour). </a:t>
            </a:r>
          </a:p>
        </p:txBody>
      </p:sp>
      <p:pic>
        <p:nvPicPr>
          <p:cNvPr id="4" name="Picture 3"/>
          <p:cNvPicPr>
            <a:picLocks noChangeAspect="1"/>
          </p:cNvPicPr>
          <p:nvPr/>
        </p:nvPicPr>
        <p:blipFill>
          <a:blip r:embed="rId3"/>
          <a:stretch>
            <a:fillRect/>
          </a:stretch>
        </p:blipFill>
        <p:spPr>
          <a:xfrm>
            <a:off x="7171325" y="1825625"/>
            <a:ext cx="4632623" cy="3581091"/>
          </a:xfrm>
          <a:prstGeom prst="rect">
            <a:avLst/>
          </a:prstGeom>
        </p:spPr>
      </p:pic>
      <p:sp>
        <p:nvSpPr>
          <p:cNvPr id="7" name="Title 1">
            <a:extLst>
              <a:ext uri="{FF2B5EF4-FFF2-40B4-BE49-F238E27FC236}">
                <a16:creationId xmlns:a16="http://schemas.microsoft.com/office/drawing/2014/main" id="{2738717A-9A58-CB3F-4A8A-527A6E8BCB33}"/>
              </a:ext>
            </a:extLst>
          </p:cNvPr>
          <p:cNvSpPr>
            <a:spLocks noGrp="1"/>
          </p:cNvSpPr>
          <p:nvPr>
            <p:ph type="title"/>
          </p:nvPr>
        </p:nvSpPr>
        <p:spPr>
          <a:xfrm>
            <a:off x="838200" y="365125"/>
            <a:ext cx="10515600" cy="1132205"/>
          </a:xfrm>
        </p:spPr>
        <p:txBody>
          <a:bodyPr>
            <a:normAutofit/>
          </a:bodyPr>
          <a:lstStyle/>
          <a:p>
            <a:pPr algn="ctr"/>
            <a:r>
              <a:rPr lang="en-IN" sz="3200" b="1" dirty="0">
                <a:latin typeface="Times New Roman" panose="02020603050405020304" pitchFamily="18" charset="0"/>
                <a:cs typeface="Times New Roman" panose="02020603050405020304" pitchFamily="18" charset="0"/>
              </a:rPr>
              <a:t>Concept of cultural intelligence (Contd..)</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5581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08914" y="1825625"/>
            <a:ext cx="5344886"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Emotional and cultural intelligence are essential for leaders in terms of inspiring, managing stress, and building high performance within a team. </a:t>
            </a:r>
          </a:p>
          <a:p>
            <a:pPr algn="just">
              <a:lnSpc>
                <a:spcPct val="150000"/>
              </a:lnSpc>
            </a:pPr>
            <a:r>
              <a:rPr lang="en-IN" sz="2000" dirty="0">
                <a:latin typeface="Times New Roman" panose="02020603050405020304" pitchFamily="18" charset="0"/>
                <a:cs typeface="Times New Roman" panose="02020603050405020304" pitchFamily="18" charset="0"/>
              </a:rPr>
              <a:t>In this regard, </a:t>
            </a:r>
            <a:r>
              <a:rPr lang="en-IN" sz="2000" dirty="0" err="1">
                <a:latin typeface="Times New Roman" panose="02020603050405020304" pitchFamily="18" charset="0"/>
                <a:cs typeface="Times New Roman" panose="02020603050405020304" pitchFamily="18" charset="0"/>
              </a:rPr>
              <a:t>Drigas</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(2023) stated that emotional intelligence helps leaders to understand and manage their own emotions while empathising with others. </a:t>
            </a:r>
          </a:p>
        </p:txBody>
      </p:sp>
      <p:pic>
        <p:nvPicPr>
          <p:cNvPr id="4" name="Picture 3"/>
          <p:cNvPicPr>
            <a:picLocks noChangeAspect="1"/>
          </p:cNvPicPr>
          <p:nvPr/>
        </p:nvPicPr>
        <p:blipFill>
          <a:blip r:embed="rId3"/>
          <a:stretch>
            <a:fillRect/>
          </a:stretch>
        </p:blipFill>
        <p:spPr>
          <a:xfrm>
            <a:off x="838200" y="1695931"/>
            <a:ext cx="4706649" cy="4351338"/>
          </a:xfrm>
          <a:prstGeom prst="rect">
            <a:avLst/>
          </a:prstGeom>
          <a:effectLst>
            <a:softEdge rad="127000"/>
          </a:effectLst>
        </p:spPr>
      </p:pic>
      <p:sp>
        <p:nvSpPr>
          <p:cNvPr id="5" name="Title 1">
            <a:extLst>
              <a:ext uri="{FF2B5EF4-FFF2-40B4-BE49-F238E27FC236}">
                <a16:creationId xmlns:a16="http://schemas.microsoft.com/office/drawing/2014/main" id="{31421F51-E216-4A04-942F-D0E9DCFB3CC2}"/>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Importance of emotional and cultural intelligence in leadership</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111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023742"/>
            <a:ext cx="5883234"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In terms of the theory of emotional intelligence, the empathetic leadership style is suitable to be embedded among leaders. </a:t>
            </a:r>
          </a:p>
          <a:p>
            <a:pPr algn="just">
              <a:lnSpc>
                <a:spcPct val="150000"/>
              </a:lnSpc>
            </a:pPr>
            <a:r>
              <a:rPr lang="en-IN" sz="2000" dirty="0">
                <a:latin typeface="Times New Roman" panose="02020603050405020304" pitchFamily="18" charset="0"/>
                <a:cs typeface="Times New Roman" panose="02020603050405020304" pitchFamily="18" charset="0"/>
              </a:rPr>
              <a:t>Regarding this, </a:t>
            </a:r>
            <a:r>
              <a:rPr lang="en-IN" sz="2000" dirty="0" err="1">
                <a:latin typeface="Times New Roman" panose="02020603050405020304" pitchFamily="18" charset="0"/>
                <a:cs typeface="Times New Roman" panose="02020603050405020304" pitchFamily="18" charset="0"/>
              </a:rPr>
              <a:t>Purohit</a:t>
            </a:r>
            <a:r>
              <a:rPr lang="en-IN" sz="2000" dirty="0">
                <a:latin typeface="Times New Roman" panose="02020603050405020304" pitchFamily="18" charset="0"/>
                <a:cs typeface="Times New Roman" panose="02020603050405020304" pitchFamily="18" charset="0"/>
              </a:rPr>
              <a:t> (2023) stated that empathetic leadership has been considered as a management style that prioritises comprehension of the emotions of team members, perspectives, and needs. </a:t>
            </a:r>
          </a:p>
        </p:txBody>
      </p:sp>
      <p:pic>
        <p:nvPicPr>
          <p:cNvPr id="4" name="Picture 3"/>
          <p:cNvPicPr>
            <a:picLocks noChangeAspect="1"/>
          </p:cNvPicPr>
          <p:nvPr/>
        </p:nvPicPr>
        <p:blipFill>
          <a:blip r:embed="rId3"/>
          <a:stretch>
            <a:fillRect/>
          </a:stretch>
        </p:blipFill>
        <p:spPr>
          <a:xfrm>
            <a:off x="7304027" y="2496786"/>
            <a:ext cx="4526145" cy="3405250"/>
          </a:xfrm>
          <a:prstGeom prst="rect">
            <a:avLst/>
          </a:prstGeom>
        </p:spPr>
      </p:pic>
      <p:sp>
        <p:nvSpPr>
          <p:cNvPr id="6" name="Title 1">
            <a:extLst>
              <a:ext uri="{FF2B5EF4-FFF2-40B4-BE49-F238E27FC236}">
                <a16:creationId xmlns:a16="http://schemas.microsoft.com/office/drawing/2014/main" id="{11CE5A35-30F6-86ED-CC30-B3DA8947155C}"/>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Theory for emotional intelligence</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934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737860" y="1679258"/>
            <a:ext cx="5860452" cy="4659609"/>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latin typeface="Times New Roman" panose="02020603050405020304" pitchFamily="18" charset="0"/>
                <a:ea typeface="Calibri" panose="020F0502020204030204" pitchFamily="34" charset="0"/>
              </a:rPr>
              <a:t>For a leader, flexibility in the working environment is required, as circumstances may require taking action/decisions based on the situation at hand (Wang </a:t>
            </a:r>
            <a:r>
              <a:rPr lang="en-US" sz="2000" i="1" dirty="0">
                <a:latin typeface="Times New Roman" panose="02020603050405020304" pitchFamily="18" charset="0"/>
                <a:ea typeface="Calibri" panose="020F0502020204030204" pitchFamily="34" charset="0"/>
              </a:rPr>
              <a:t>et al</a:t>
            </a:r>
            <a:r>
              <a:rPr lang="en-US" sz="2000" dirty="0">
                <a:latin typeface="Times New Roman" panose="02020603050405020304" pitchFamily="18" charset="0"/>
                <a:ea typeface="Calibri" panose="020F0502020204030204" pitchFamily="34" charset="0"/>
              </a:rPr>
              <a:t>., 2024). </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ea typeface="Calibri" panose="020F0502020204030204" pitchFamily="34" charset="0"/>
              </a:rPr>
              <a:t>Having said that, the coaching style of leadership can be particularly effective in managing people, as it is effective for motivating the new staff, support their behaviour and engage them in continuous activities, given that it heavily relies on emotional intelligence to develop employees.</a:t>
            </a:r>
            <a:endParaRPr lang="en-IN" sz="2000" dirty="0"/>
          </a:p>
        </p:txBody>
      </p:sp>
      <p:pic>
        <p:nvPicPr>
          <p:cNvPr id="8194" name="Picture 2" descr="Adaptive or Authoritative Leadership?: Situational Leadership Theory -  Experianta"/>
          <p:cNvPicPr>
            <a:picLocks noChangeAspect="1" noChangeArrowheads="1"/>
          </p:cNvPicPr>
          <p:nvPr/>
        </p:nvPicPr>
        <p:blipFill rotWithShape="1">
          <a:blip r:embed="rId3">
            <a:extLst>
              <a:ext uri="{28A0092B-C50C-407E-A947-70E740481C1C}">
                <a14:useLocalDpi xmlns:a14="http://schemas.microsoft.com/office/drawing/2010/main" val="0"/>
              </a:ext>
            </a:extLst>
          </a:blip>
          <a:srcRect r="32393"/>
          <a:stretch/>
        </p:blipFill>
        <p:spPr bwMode="auto">
          <a:xfrm>
            <a:off x="838200" y="1647889"/>
            <a:ext cx="4723299" cy="4722345"/>
          </a:xfrm>
          <a:prstGeom prst="rect">
            <a:avLst/>
          </a:prstGeom>
          <a:ln>
            <a:noFill/>
          </a:ln>
          <a:effectLst>
            <a:outerShdw blurRad="292100" dist="139700" dir="2700000" algn="tl" rotWithShape="0">
              <a:srgbClr val="333333">
                <a:alpha val="65000"/>
              </a:srgbClr>
            </a:outerShdw>
            <a:softEdge rad="127000"/>
          </a:effectLst>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id="{AC2DBC0C-EC2D-BF78-E976-3A5D07F14994}"/>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Theory for emotional intelligence (Contd..)</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409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9610" y="1891238"/>
            <a:ext cx="6096000" cy="4197944"/>
          </a:xfrm>
          <a:prstGeom prst="rect">
            <a:avLst/>
          </a:prstGeom>
        </p:spPr>
        <p:txBody>
          <a:bodyPr>
            <a:spAutoFit/>
          </a:bodyPr>
          <a:lstStyle/>
          <a:p>
            <a:pPr marL="285750" indent="-28575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In the allocation of a suitable leadership style following cultural intelligence, the leaders of the international organisation can incorporate the cognitive cultural intelligence model. </a:t>
            </a:r>
          </a:p>
          <a:p>
            <a:pPr marL="285750" indent="-28575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It helps the leaders to understand the differences in culture among the employees in the working environment, along with understand their communication style (</a:t>
            </a:r>
            <a:r>
              <a:rPr lang="en-IN" sz="2000" dirty="0" err="1">
                <a:latin typeface="Times New Roman" panose="02020603050405020304" pitchFamily="18" charset="0"/>
                <a:ea typeface="Calibri" panose="020F0502020204030204" pitchFamily="34" charset="0"/>
              </a:rPr>
              <a:t>Guang</a:t>
            </a:r>
            <a:r>
              <a:rPr lang="en-IN" sz="2000" dirty="0">
                <a:latin typeface="Times New Roman" panose="02020603050405020304" pitchFamily="18" charset="0"/>
                <a:ea typeface="Calibri" panose="020F0502020204030204" pitchFamily="34" charset="0"/>
              </a:rPr>
              <a:t> and Charoensukmongkol, 2022). </a:t>
            </a:r>
            <a:endParaRPr lang="en-IN" sz="2000" dirty="0"/>
          </a:p>
        </p:txBody>
      </p:sp>
      <p:pic>
        <p:nvPicPr>
          <p:cNvPr id="7170" name="Picture 2" descr="Cultural Intelligence (CQ) Is An Important Predictor Of Success. Here's How  To Boost Your CQ"/>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501" y="1796730"/>
            <a:ext cx="4210050" cy="4197944"/>
          </a:xfrm>
          <a:prstGeom prst="rect">
            <a:avLst/>
          </a:prstGeom>
          <a:ln>
            <a:noFill/>
          </a:ln>
          <a:effectLst>
            <a:outerShdw blurRad="292100" dist="139700" dir="2700000" algn="tl" rotWithShape="0">
              <a:srgbClr val="333333">
                <a:alpha val="65000"/>
              </a:srgbClr>
            </a:outerShdw>
            <a:softEdge rad="127000"/>
          </a:effectLst>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1215DC3F-AE21-F806-3532-800C78959AE5}"/>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Model for cultural intelligence</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46144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60670" y="1796795"/>
            <a:ext cx="6096000" cy="4197944"/>
          </a:xfrm>
          <a:prstGeom prst="rect">
            <a:avLst/>
          </a:prstGeom>
        </p:spPr>
        <p:txBody>
          <a:bodyPr>
            <a:spAutoFit/>
          </a:bodyPr>
          <a:lstStyle/>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The motivational cultural intelligence model has been selected in this discussion to make the employees understand different cultures in the organisation, accept this and boost the overall organisational performance (</a:t>
            </a:r>
            <a:r>
              <a:rPr lang="en-IN" sz="2000" dirty="0" err="1">
                <a:latin typeface="Times New Roman" panose="02020603050405020304" pitchFamily="18" charset="0"/>
                <a:ea typeface="Calibri" panose="020F0502020204030204" pitchFamily="34" charset="0"/>
              </a:rPr>
              <a:t>Nosratabadi</a:t>
            </a:r>
            <a:r>
              <a:rPr lang="en-IN" sz="2000" dirty="0">
                <a:latin typeface="Times New Roman" panose="02020603050405020304" pitchFamily="18" charset="0"/>
                <a:ea typeface="Calibri" panose="020F0502020204030204" pitchFamily="34" charset="0"/>
              </a:rPr>
              <a:t> </a:t>
            </a:r>
            <a:r>
              <a:rPr lang="en-IN" sz="2000" i="1" dirty="0">
                <a:latin typeface="Times New Roman" panose="02020603050405020304" pitchFamily="18" charset="0"/>
                <a:ea typeface="Calibri" panose="020F0502020204030204" pitchFamily="34" charset="0"/>
              </a:rPr>
              <a:t>et al., </a:t>
            </a:r>
            <a:r>
              <a:rPr lang="en-IN" sz="2000" dirty="0">
                <a:latin typeface="Times New Roman" panose="02020603050405020304" pitchFamily="18" charset="0"/>
                <a:ea typeface="Calibri" panose="020F0502020204030204" pitchFamily="34" charset="0"/>
              </a:rPr>
              <a:t>2020). </a:t>
            </a:r>
          </a:p>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Furthermore, this is also effective for the development of interest among the staff in the performance of the working strategies, along with confidence to work in unfamiliar situations. </a:t>
            </a:r>
            <a:endParaRPr lang="en-IN" sz="2000" dirty="0"/>
          </a:p>
        </p:txBody>
      </p:sp>
      <p:pic>
        <p:nvPicPr>
          <p:cNvPr id="6146" name="Picture 2" descr="How can we develop our cultural intellig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330" y="1796795"/>
            <a:ext cx="4257675" cy="4257675"/>
          </a:xfrm>
          <a:prstGeom prst="rect">
            <a:avLst/>
          </a:prstGeom>
          <a:ln>
            <a:noFill/>
          </a:ln>
          <a:effectLst>
            <a:outerShdw blurRad="292100" dist="139700" dir="2700000" algn="tl" rotWithShape="0">
              <a:srgbClr val="333333">
                <a:alpha val="65000"/>
              </a:srgbClr>
            </a:outerShdw>
            <a:softEdge rad="127000"/>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43DF3240-65E7-4FEE-413C-23FE6EC512F7}"/>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Model for cultural intelligence (Contd..)</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3071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27530" y="2336685"/>
            <a:ext cx="6096000" cy="3274614"/>
          </a:xfrm>
          <a:prstGeom prst="rect">
            <a:avLst/>
          </a:prstGeom>
        </p:spPr>
        <p:txBody>
          <a:bodyPr>
            <a:spAutoFit/>
          </a:bodyPr>
          <a:lstStyle/>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The emotional and cultural intelligence skills have a high impact on the multicultural environment for this company, along with helping to adapt the effective leadership style. </a:t>
            </a:r>
          </a:p>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This is beneficial for collaborating with a diverse team and adapting the communication style, respecting the cultural norms, and following the emotions of others. </a:t>
            </a:r>
            <a:endParaRPr lang="en-IN" sz="2000" dirty="0"/>
          </a:p>
        </p:txBody>
      </p:sp>
      <p:pic>
        <p:nvPicPr>
          <p:cNvPr id="5122" name="Picture 2" descr="The Link Between Cultural Intelligence (CQ) &amp; Emotional Intelligence (E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9450" y="2084394"/>
            <a:ext cx="4206240" cy="3813486"/>
          </a:xfrm>
          <a:prstGeom prst="rect">
            <a:avLst/>
          </a:prstGeom>
          <a:ln>
            <a:noFill/>
          </a:ln>
          <a:effectLst>
            <a:outerShdw blurRad="292100" dist="139700" dir="2700000" algn="tl" rotWithShape="0">
              <a:srgbClr val="333333">
                <a:alpha val="65000"/>
              </a:srgbClr>
            </a:outerShdw>
            <a:softEdge rad="127000"/>
          </a:effectLst>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623695AD-0845-52F7-DB5E-84F11304DD4B}"/>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Contribution of skills to effective leadership in multicultural environment</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2627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989320" y="2310930"/>
            <a:ext cx="5364480" cy="3274614"/>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Emotional intelligence helps in understanding the needs and management of the staff's own emotions of the staff and correct those in the evaluation process. </a:t>
            </a:r>
          </a:p>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It helps leaders to accommodate the socioemotional and empathetic nature such that a successful performance can be achieved. </a:t>
            </a:r>
            <a:endParaRPr lang="en-IN" sz="2000" dirty="0"/>
          </a:p>
        </p:txBody>
      </p:sp>
      <p:pic>
        <p:nvPicPr>
          <p:cNvPr id="4098" name="Picture 2" descr="New Thinking About Emotional Intelligence - TeachHU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048167"/>
            <a:ext cx="4622743" cy="3800139"/>
          </a:xfrm>
          <a:prstGeom prst="rect">
            <a:avLst/>
          </a:prstGeom>
          <a:ln>
            <a:noFill/>
          </a:ln>
          <a:effectLst>
            <a:outerShdw blurRad="292100" dist="139700" dir="2700000" algn="tl" rotWithShape="0">
              <a:srgbClr val="333333">
                <a:alpha val="65000"/>
              </a:srgbClr>
            </a:outerShdw>
            <a:softEdge rad="127000"/>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A0D812D0-F10A-587B-44E6-6DC49E289CD2}"/>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Contribution of skills to effective leadership in multicultural environment (Contd..)</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2188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2169934"/>
            <a:ext cx="5226797" cy="3736279"/>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In a collaborative environment, adoption of these two skills in effective leadership is beneficial in the development of trust, reducing conflicts and closing the gap in the communication style. </a:t>
            </a:r>
          </a:p>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Having these skills is effective in transforming </a:t>
            </a:r>
            <a:r>
              <a:rPr lang="en-IN" sz="2000" dirty="0" err="1">
                <a:latin typeface="Times New Roman" panose="02020603050405020304" pitchFamily="18" charset="0"/>
                <a:ea typeface="Calibri" panose="020F0502020204030204" pitchFamily="34" charset="0"/>
              </a:rPr>
              <a:t>siloed</a:t>
            </a:r>
            <a:r>
              <a:rPr lang="en-IN" sz="2000" dirty="0">
                <a:latin typeface="Times New Roman" panose="02020603050405020304" pitchFamily="18" charset="0"/>
                <a:ea typeface="Calibri" panose="020F0502020204030204" pitchFamily="34" charset="0"/>
              </a:rPr>
              <a:t> or diverse groups into highly performing and cohesive teams. </a:t>
            </a:r>
            <a:endParaRPr lang="en-IN" sz="2000" dirty="0"/>
          </a:p>
        </p:txBody>
      </p:sp>
      <p:pic>
        <p:nvPicPr>
          <p:cNvPr id="3074" name="Picture 2" descr="Getting Learners to Collaborate in a Virtual Learning Environment -  ScholarL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8450" y="2169934"/>
            <a:ext cx="4564379" cy="3736279"/>
          </a:xfrm>
          <a:prstGeom prst="rect">
            <a:avLst/>
          </a:prstGeom>
          <a:ln>
            <a:noFill/>
          </a:ln>
          <a:effectLst>
            <a:outerShdw blurRad="292100" dist="139700" dir="2700000" algn="tl" rotWithShape="0">
              <a:srgbClr val="333333">
                <a:alpha val="65000"/>
              </a:srgbClr>
            </a:outerShdw>
            <a:softEdge rad="127000"/>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68BC6717-5008-D9F5-4F76-CDAC35D0ADCE}"/>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Contribution of skills to effective leadership in multicultural environment (Contd..)</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91759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2178690"/>
            <a:ext cx="5329518" cy="332398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Effective leaders with cultural intelligence skills are able to work well and relate effectively across diverse cultural backgrounds. </a:t>
            </a:r>
          </a:p>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In this case, some other aspects are also incorporated, such as corporate demographics, generations, nationalities, and other factors.</a:t>
            </a:r>
            <a:endParaRPr lang="en-IN" sz="2000" dirty="0"/>
          </a:p>
        </p:txBody>
      </p:sp>
      <p:pic>
        <p:nvPicPr>
          <p:cNvPr id="2050" name="Picture 2" descr="The Value of Cultural Intelligence - Career Professionals of Canad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5322" y="1900129"/>
            <a:ext cx="4628478" cy="3881111"/>
          </a:xfrm>
          <a:prstGeom prst="rect">
            <a:avLst/>
          </a:prstGeom>
          <a:ln>
            <a:noFill/>
          </a:ln>
          <a:effectLst>
            <a:outerShdw blurRad="292100" dist="139700" dir="2700000" algn="tl" rotWithShape="0">
              <a:srgbClr val="333333">
                <a:alpha val="65000"/>
              </a:srgbClr>
            </a:outerShdw>
            <a:softEdge rad="127000"/>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2EAB6D5F-B7AC-F9B8-DDF7-15F47E8EB567}"/>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Contribution of skills to effective leadership in multicultural environment (Contd..)</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7479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95483" y="1690688"/>
            <a:ext cx="7853082" cy="280698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Based on the above discussion, it has been concluded that leadership and management as the crucial aspects within an organisation in terms of enhancing emotional intelligence and cultural intelligence. </a:t>
            </a:r>
          </a:p>
          <a:p>
            <a:pPr marL="342900" indent="-342900" algn="just">
              <a:lnSpc>
                <a:spcPct val="150000"/>
              </a:lnSpc>
              <a:buFont typeface="Arial" panose="020B0604020202020204" pitchFamily="34" charset="0"/>
              <a:buChar char="•"/>
            </a:pPr>
            <a:r>
              <a:rPr lang="en-IN" sz="2000" dirty="0">
                <a:latin typeface="Times New Roman" panose="02020603050405020304" pitchFamily="18" charset="0"/>
                <a:ea typeface="Calibri" panose="020F0502020204030204" pitchFamily="34" charset="0"/>
              </a:rPr>
              <a:t>Both emotional and cultural intelligence are important for reducing stress, providing inspiration to employees, and achieving high performance effectively. </a:t>
            </a:r>
          </a:p>
        </p:txBody>
      </p:sp>
      <p:pic>
        <p:nvPicPr>
          <p:cNvPr id="1026" name="Picture 2" descr="3 Ways Leadership and Management Are Totally Differ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520326"/>
            <a:ext cx="3651810" cy="29660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210DA573-5012-1864-C6F1-3D66CFA88729}"/>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Conclusion</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1224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14711" y="1497330"/>
            <a:ext cx="10762578" cy="5078313"/>
          </a:xfrm>
          <a:prstGeom prst="rect">
            <a:avLst/>
          </a:prstGeom>
        </p:spPr>
        <p:txBody>
          <a:bodyPr wrap="square">
            <a:spAutoFit/>
          </a:bodyPr>
          <a:lstStyle/>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Ampiah, K. (2025) </a:t>
            </a:r>
            <a:r>
              <a:rPr lang="en-IN" sz="1200" i="1" dirty="0">
                <a:latin typeface="Times New Roman" panose="02020603050405020304" pitchFamily="18" charset="0"/>
                <a:ea typeface="Tahoma" panose="020B0604030504040204" pitchFamily="34" charset="0"/>
                <a:cs typeface="Times New Roman" panose="02020603050405020304" pitchFamily="18" charset="0"/>
              </a:rPr>
              <a:t>Coca-Cola’s Marketing Playbook: Part 4 – Cultural Adaptability &amp; Global Reach</a:t>
            </a:r>
            <a:r>
              <a:rPr lang="en-IN" sz="1200" dirty="0">
                <a:latin typeface="Times New Roman" panose="02020603050405020304" pitchFamily="18" charset="0"/>
                <a:ea typeface="Tahoma" panose="020B0604030504040204" pitchFamily="34" charset="0"/>
                <a:cs typeface="Times New Roman" panose="02020603050405020304" pitchFamily="18" charset="0"/>
              </a:rPr>
              <a:t>. Available at: https://www.linkedin.com/pulse/coca-colas-marketing-playbook-part-4-cultural-global-reach-ampiah-igxrf (Accessed: 16 July 2026). </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Anwar, U. (2023) </a:t>
            </a:r>
            <a:r>
              <a:rPr lang="en-IN" sz="1200" i="1" dirty="0">
                <a:latin typeface="Times New Roman" panose="02020603050405020304" pitchFamily="18" charset="0"/>
                <a:ea typeface="Tahoma" panose="020B0604030504040204" pitchFamily="34" charset="0"/>
                <a:cs typeface="Times New Roman" panose="02020603050405020304" pitchFamily="18" charset="0"/>
              </a:rPr>
              <a:t>Airbnb "Belong Anywhere". </a:t>
            </a:r>
            <a:r>
              <a:rPr lang="en-IN" sz="1200" dirty="0">
                <a:latin typeface="Times New Roman" panose="02020603050405020304" pitchFamily="18" charset="0"/>
                <a:ea typeface="Tahoma" panose="020B0604030504040204" pitchFamily="34" charset="0"/>
                <a:cs typeface="Times New Roman" panose="02020603050405020304" pitchFamily="18" charset="0"/>
              </a:rPr>
              <a:t>Available at: https://www.linkedin.com/pulse/airbnb-belong-anywhere-uzair-anwar (Accessed: 16 July 2026).</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Drigas, A., Papoutsi, C. and Skianis, C. (2023) ‘Being an emotionally intelligent leader through the nine-layer model of emotional intelligence—The supporting role of new technologies’, </a:t>
            </a:r>
            <a:r>
              <a:rPr lang="en-IN" sz="1200" i="1" dirty="0">
                <a:latin typeface="Times New Roman" panose="02020603050405020304" pitchFamily="18" charset="0"/>
                <a:ea typeface="Tahoma" panose="020B0604030504040204" pitchFamily="34" charset="0"/>
                <a:cs typeface="Times New Roman" panose="02020603050405020304" pitchFamily="18" charset="0"/>
              </a:rPr>
              <a:t>Sustainability</a:t>
            </a:r>
            <a:r>
              <a:rPr lang="en-IN" sz="1200" dirty="0">
                <a:latin typeface="Times New Roman" panose="02020603050405020304" pitchFamily="18" charset="0"/>
                <a:ea typeface="Tahoma" panose="020B0604030504040204" pitchFamily="34" charset="0"/>
                <a:cs typeface="Times New Roman" panose="02020603050405020304" pitchFamily="18" charset="0"/>
              </a:rPr>
              <a:t>, 15(10), p.8103. Available at: https://doi.org/10.3390/su15108103</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Garamvölgyi, J. and Rudnák, I. (2023) ‘Exploring the relationship between cultural intelligence (CQ) and management competencies (MC)’, </a:t>
            </a:r>
            <a:r>
              <a:rPr lang="en-IN" sz="1200" i="1" dirty="0">
                <a:latin typeface="Times New Roman" panose="02020603050405020304" pitchFamily="18" charset="0"/>
                <a:ea typeface="Tahoma" panose="020B0604030504040204" pitchFamily="34" charset="0"/>
                <a:cs typeface="Times New Roman" panose="02020603050405020304" pitchFamily="18" charset="0"/>
              </a:rPr>
              <a:t>Sustainability</a:t>
            </a:r>
            <a:r>
              <a:rPr lang="en-IN" sz="1200" dirty="0">
                <a:latin typeface="Times New Roman" panose="02020603050405020304" pitchFamily="18" charset="0"/>
                <a:ea typeface="Tahoma" panose="020B0604030504040204" pitchFamily="34" charset="0"/>
                <a:cs typeface="Times New Roman" panose="02020603050405020304" pitchFamily="18" charset="0"/>
              </a:rPr>
              <a:t>, 15(7), p.5735. Available at: https://doi.org/10.3390/su15075735  </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Guang, X. and Charoensukmongkol, P. (2022) ‘The effects of cultural intelligence on leadership performance among Chinese expatriates working in Thailand’, </a:t>
            </a:r>
            <a:r>
              <a:rPr lang="en-IN" sz="1200" i="1" dirty="0">
                <a:latin typeface="Times New Roman" panose="02020603050405020304" pitchFamily="18" charset="0"/>
                <a:ea typeface="Tahoma" panose="020B0604030504040204" pitchFamily="34" charset="0"/>
                <a:cs typeface="Times New Roman" panose="02020603050405020304" pitchFamily="18" charset="0"/>
              </a:rPr>
              <a:t>Asian Business &amp; Management,</a:t>
            </a:r>
            <a:r>
              <a:rPr lang="en-IN" sz="1200" dirty="0">
                <a:latin typeface="Times New Roman" panose="02020603050405020304" pitchFamily="18" charset="0"/>
                <a:ea typeface="Tahoma" panose="020B0604030504040204" pitchFamily="34" charset="0"/>
                <a:cs typeface="Times New Roman" panose="02020603050405020304" pitchFamily="18" charset="0"/>
              </a:rPr>
              <a:t> 21(1), pp.106-128. Available at: https://doi.org/10.1057/s41291-020-00112-4</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Kashifa, S., Feroz, M.A. and Qasim, M.Z. (2026) ‘Development and Validation of an Instrument on Teacher's Emotional Intelligence (TEI) at Primary School Level’, </a:t>
            </a:r>
            <a:r>
              <a:rPr lang="en-IN" sz="1200" i="1" dirty="0">
                <a:latin typeface="Times New Roman" panose="02020603050405020304" pitchFamily="18" charset="0"/>
                <a:ea typeface="Tahoma" panose="020B0604030504040204" pitchFamily="34" charset="0"/>
                <a:cs typeface="Times New Roman" panose="02020603050405020304" pitchFamily="18" charset="0"/>
              </a:rPr>
              <a:t>Journal of Innovations in Education and Social Sciences</a:t>
            </a:r>
            <a:r>
              <a:rPr lang="en-IN" sz="1200" dirty="0">
                <a:latin typeface="Times New Roman" panose="02020603050405020304" pitchFamily="18" charset="0"/>
                <a:ea typeface="Tahoma" panose="020B0604030504040204" pitchFamily="34" charset="0"/>
                <a:cs typeface="Times New Roman" panose="02020603050405020304" pitchFamily="18" charset="0"/>
              </a:rPr>
              <a:t>, 3(1. March), pp.1-14. Available at: https://jiess.org.uk/index.php/jiess/article/download/101/44 </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Mehta, S. (2026) </a:t>
            </a:r>
            <a:r>
              <a:rPr lang="en-IN" sz="1200" i="1" dirty="0">
                <a:latin typeface="Times New Roman" panose="02020603050405020304" pitchFamily="18" charset="0"/>
                <a:ea typeface="Tahoma" panose="020B0604030504040204" pitchFamily="34" charset="0"/>
                <a:cs typeface="Times New Roman" panose="02020603050405020304" pitchFamily="18" charset="0"/>
              </a:rPr>
              <a:t>Win the Battle of the Mind to Achieve Sustained High Performance.</a:t>
            </a:r>
            <a:r>
              <a:rPr lang="en-IN" sz="1200" dirty="0">
                <a:latin typeface="Times New Roman" panose="02020603050405020304" pitchFamily="18" charset="0"/>
                <a:ea typeface="Tahoma" panose="020B0604030504040204" pitchFamily="34" charset="0"/>
                <a:cs typeface="Times New Roman" panose="02020603050405020304" pitchFamily="18" charset="0"/>
              </a:rPr>
              <a:t> Available at: https://www.linkedin.com/posts/sanjivmehtaunilever_when-people-ask-me-sanjiv-what-does-it-activity-7468546931871584256-qNJN (Accessed: 16 July 2026).</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Nosratabadi, S., Bahrami, P., </a:t>
            </a:r>
            <a:r>
              <a:rPr lang="en-IN" sz="1200" dirty="0" err="1">
                <a:latin typeface="Times New Roman" panose="02020603050405020304" pitchFamily="18" charset="0"/>
                <a:ea typeface="Tahoma" panose="020B0604030504040204" pitchFamily="34" charset="0"/>
                <a:cs typeface="Times New Roman" panose="02020603050405020304" pitchFamily="18" charset="0"/>
              </a:rPr>
              <a:t>Palouzian</a:t>
            </a:r>
            <a:r>
              <a:rPr lang="en-IN" sz="1200" dirty="0">
                <a:latin typeface="Times New Roman" panose="02020603050405020304" pitchFamily="18" charset="0"/>
                <a:ea typeface="Tahoma" panose="020B0604030504040204" pitchFamily="34" charset="0"/>
                <a:cs typeface="Times New Roman" panose="02020603050405020304" pitchFamily="18" charset="0"/>
              </a:rPr>
              <a:t>, K. and </a:t>
            </a:r>
            <a:r>
              <a:rPr lang="en-IN" sz="1200" dirty="0" err="1">
                <a:latin typeface="Times New Roman" panose="02020603050405020304" pitchFamily="18" charset="0"/>
                <a:ea typeface="Tahoma" panose="020B0604030504040204" pitchFamily="34" charset="0"/>
                <a:cs typeface="Times New Roman" panose="02020603050405020304" pitchFamily="18" charset="0"/>
              </a:rPr>
              <a:t>Mosavi</a:t>
            </a:r>
            <a:r>
              <a:rPr lang="en-IN" sz="1200" dirty="0">
                <a:latin typeface="Times New Roman" panose="02020603050405020304" pitchFamily="18" charset="0"/>
                <a:ea typeface="Tahoma" panose="020B0604030504040204" pitchFamily="34" charset="0"/>
                <a:cs typeface="Times New Roman" panose="02020603050405020304" pitchFamily="18" charset="0"/>
              </a:rPr>
              <a:t>, A., 2020. Leader cultural intelligence and organisational performance. Cogent business &amp; management, 7(1), p.1809310. Available at: https://doi.org/10.1080/23311975.2020.1809310   </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Purohit, P. (2023) ‘The Role of Empathy in Effective Management: A Descriptive study of Human Centric Leadership’, </a:t>
            </a:r>
            <a:r>
              <a:rPr lang="en-IN" sz="1200" i="1" dirty="0">
                <a:latin typeface="Times New Roman" panose="02020603050405020304" pitchFamily="18" charset="0"/>
                <a:ea typeface="Tahoma" panose="020B0604030504040204" pitchFamily="34" charset="0"/>
                <a:cs typeface="Times New Roman" panose="02020603050405020304" pitchFamily="18" charset="0"/>
              </a:rPr>
              <a:t>Psychology and Education</a:t>
            </a:r>
            <a:r>
              <a:rPr lang="en-IN" sz="1200" dirty="0">
                <a:latin typeface="Times New Roman" panose="02020603050405020304" pitchFamily="18" charset="0"/>
                <a:ea typeface="Tahoma" panose="020B0604030504040204" pitchFamily="34" charset="0"/>
                <a:cs typeface="Times New Roman" panose="02020603050405020304" pitchFamily="18" charset="0"/>
              </a:rPr>
              <a:t>, 55(1). Available at: DOI:10.48047/pne.2018.55.1.75</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Rider, L. (2025) </a:t>
            </a:r>
            <a:r>
              <a:rPr lang="en-IN" sz="1200" i="1" dirty="0">
                <a:latin typeface="Times New Roman" panose="02020603050405020304" pitchFamily="18" charset="0"/>
                <a:ea typeface="Tahoma" panose="020B0604030504040204" pitchFamily="34" charset="0"/>
                <a:cs typeface="Times New Roman" panose="02020603050405020304" pitchFamily="18" charset="0"/>
              </a:rPr>
              <a:t>From Know-It-All to Learn-It-All: Leading a Learning Culture in 2025</a:t>
            </a:r>
            <a:r>
              <a:rPr lang="en-IN" sz="1200" dirty="0">
                <a:latin typeface="Times New Roman" panose="02020603050405020304" pitchFamily="18" charset="0"/>
                <a:ea typeface="Tahoma" panose="020B0604030504040204" pitchFamily="34" charset="0"/>
                <a:cs typeface="Times New Roman" panose="02020603050405020304" pitchFamily="18" charset="0"/>
              </a:rPr>
              <a:t>. Available at: https://www.linkedin.com/pulse/from-know-it-all-learn-it-all-leading-learning-culture-liz-rider-7epof (Accessed: 16 July 2026).</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Sharma, P., </a:t>
            </a:r>
            <a:r>
              <a:rPr lang="en-IN" sz="1200" dirty="0" err="1">
                <a:latin typeface="Times New Roman" panose="02020603050405020304" pitchFamily="18" charset="0"/>
                <a:ea typeface="Tahoma" panose="020B0604030504040204" pitchFamily="34" charset="0"/>
                <a:cs typeface="Times New Roman" panose="02020603050405020304" pitchFamily="18" charset="0"/>
              </a:rPr>
              <a:t>Dhanta</a:t>
            </a:r>
            <a:r>
              <a:rPr lang="en-IN" sz="1200" dirty="0">
                <a:latin typeface="Times New Roman" panose="02020603050405020304" pitchFamily="18" charset="0"/>
                <a:ea typeface="Tahoma" panose="020B0604030504040204" pitchFamily="34" charset="0"/>
                <a:cs typeface="Times New Roman" panose="02020603050405020304" pitchFamily="18" charset="0"/>
              </a:rPr>
              <a:t>, R. and Sharma, A. (2024) ‘Emotional intelligence and conflict resolution in the workplace’, In </a:t>
            </a:r>
            <a:r>
              <a:rPr lang="en-IN" sz="1200" i="1" dirty="0">
                <a:latin typeface="Times New Roman" panose="02020603050405020304" pitchFamily="18" charset="0"/>
                <a:ea typeface="Tahoma" panose="020B0604030504040204" pitchFamily="34" charset="0"/>
                <a:cs typeface="Times New Roman" panose="02020603050405020304" pitchFamily="18" charset="0"/>
              </a:rPr>
              <a:t>Leveraging AI and emotional intelligence in contemporary business organizations</a:t>
            </a:r>
            <a:r>
              <a:rPr lang="en-IN" sz="1200" dirty="0">
                <a:latin typeface="Times New Roman" panose="02020603050405020304" pitchFamily="18" charset="0"/>
                <a:ea typeface="Tahoma" panose="020B0604030504040204" pitchFamily="34" charset="0"/>
                <a:cs typeface="Times New Roman" panose="02020603050405020304" pitchFamily="18" charset="0"/>
              </a:rPr>
              <a:t> (pp. 102-121). IGI Global Scientific Publishing. Available at: DOI: 10.4018/979-8-3693-1902-4.ch007</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Singh, A., Prabhakar, R. and Kiran, J.S. (2022) Emotional intelligence: A literature review of its concept, models, and measures. </a:t>
            </a:r>
            <a:r>
              <a:rPr lang="en-IN" sz="1200" i="1" dirty="0">
                <a:latin typeface="Times New Roman" panose="02020603050405020304" pitchFamily="18" charset="0"/>
                <a:ea typeface="Tahoma" panose="020B0604030504040204" pitchFamily="34" charset="0"/>
                <a:cs typeface="Times New Roman" panose="02020603050405020304" pitchFamily="18" charset="0"/>
              </a:rPr>
              <a:t>Journal of Positive School Psychology</a:t>
            </a:r>
            <a:r>
              <a:rPr lang="en-IN" sz="1200" dirty="0">
                <a:latin typeface="Times New Roman" panose="02020603050405020304" pitchFamily="18" charset="0"/>
                <a:ea typeface="Tahoma" panose="020B0604030504040204" pitchFamily="34" charset="0"/>
                <a:cs typeface="Times New Roman" panose="02020603050405020304" pitchFamily="18" charset="0"/>
              </a:rPr>
              <a:t>, </a:t>
            </a:r>
            <a:r>
              <a:rPr lang="en-IN" sz="1200" i="1" dirty="0">
                <a:latin typeface="Times New Roman" panose="02020603050405020304" pitchFamily="18" charset="0"/>
                <a:ea typeface="Tahoma" panose="020B0604030504040204" pitchFamily="34" charset="0"/>
                <a:cs typeface="Times New Roman" panose="02020603050405020304" pitchFamily="18" charset="0"/>
              </a:rPr>
              <a:t>6</a:t>
            </a:r>
            <a:r>
              <a:rPr lang="en-IN" sz="1200" dirty="0">
                <a:latin typeface="Times New Roman" panose="02020603050405020304" pitchFamily="18" charset="0"/>
                <a:ea typeface="Tahoma" panose="020B0604030504040204" pitchFamily="34" charset="0"/>
                <a:cs typeface="Times New Roman" panose="02020603050405020304" pitchFamily="18" charset="0"/>
              </a:rPr>
              <a:t>(10).</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Wang, X., Liu, Y., Peng, Z., Li, B., Liang, Q., Liao, S. and Liu, M. (2024) ‘Situational leadership theory in nursing management: a scoping review’, BMC nursing, 23(1), p.930. Available at: https://doi.org/10.1186/s12912-024-02582-9  </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IN" sz="1200" dirty="0">
                <a:latin typeface="Times New Roman" panose="02020603050405020304" pitchFamily="18" charset="0"/>
                <a:ea typeface="Tahoma" panose="020B0604030504040204" pitchFamily="34" charset="0"/>
                <a:cs typeface="Times New Roman" panose="02020603050405020304" pitchFamily="18" charset="0"/>
              </a:rPr>
              <a:t>Xia, Y., Shin, S.Y. and Kim, J.C. (2024) ‘Cross-cultural intelligent language learning system (CILS): Leveraging AI to facilitate language learning strategies in cross-cultural communication’, </a:t>
            </a:r>
            <a:r>
              <a:rPr lang="en-IN" sz="1200" i="1" dirty="0">
                <a:latin typeface="Times New Roman" panose="02020603050405020304" pitchFamily="18" charset="0"/>
                <a:ea typeface="Tahoma" panose="020B0604030504040204" pitchFamily="34" charset="0"/>
                <a:cs typeface="Times New Roman" panose="02020603050405020304" pitchFamily="18" charset="0"/>
              </a:rPr>
              <a:t>Applied Sciences</a:t>
            </a:r>
            <a:r>
              <a:rPr lang="en-IN" sz="1200" dirty="0">
                <a:latin typeface="Times New Roman" panose="02020603050405020304" pitchFamily="18" charset="0"/>
                <a:ea typeface="Tahoma" panose="020B0604030504040204" pitchFamily="34" charset="0"/>
                <a:cs typeface="Times New Roman" panose="02020603050405020304" pitchFamily="18" charset="0"/>
              </a:rPr>
              <a:t>, 14(13), p.5651. Available at: https://doi.org/10.3390/app14135651 </a:t>
            </a:r>
            <a:endParaRPr lang="en-GB" sz="1200"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7" name="Title 1">
            <a:extLst>
              <a:ext uri="{FF2B5EF4-FFF2-40B4-BE49-F238E27FC236}">
                <a16:creationId xmlns:a16="http://schemas.microsoft.com/office/drawing/2014/main" id="{7437FEE4-DB97-7BA9-1924-9F9F4D3A3E23}"/>
              </a:ext>
            </a:extLst>
          </p:cNvPr>
          <p:cNvSpPr txBox="1">
            <a:spLocks/>
          </p:cNvSpPr>
          <p:nvPr/>
        </p:nvSpPr>
        <p:spPr>
          <a:xfrm>
            <a:off x="838200" y="365125"/>
            <a:ext cx="10515600" cy="11322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200" b="1" dirty="0">
                <a:latin typeface="Times New Roman" panose="02020603050405020304" pitchFamily="18" charset="0"/>
                <a:cs typeface="Times New Roman" panose="02020603050405020304" pitchFamily="18" charset="0"/>
              </a:rPr>
              <a:t>References</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0302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524456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2712</Words>
  <Application>Microsoft Office PowerPoint</Application>
  <PresentationFormat>Ecran lat</PresentationFormat>
  <Paragraphs>105</Paragraphs>
  <Slides>19</Slides>
  <Notes>15</Notes>
  <HiddenSlides>0</HiddenSlides>
  <MMClips>0</MMClips>
  <ScaleCrop>false</ScaleCrop>
  <HeadingPairs>
    <vt:vector size="4" baseType="variant">
      <vt:variant>
        <vt:lpstr>Temă</vt:lpstr>
      </vt:variant>
      <vt:variant>
        <vt:i4>1</vt:i4>
      </vt:variant>
      <vt:variant>
        <vt:lpstr>Titluri diapozitive</vt:lpstr>
      </vt:variant>
      <vt:variant>
        <vt:i4>19</vt:i4>
      </vt:variant>
    </vt:vector>
  </HeadingPairs>
  <TitlesOfParts>
    <vt:vector size="20" baseType="lpstr">
      <vt:lpstr>Office Theme</vt:lpstr>
      <vt:lpstr>LCBB6022 Leadership and Management Theory and Practice  Component 1: Practical: Individual Presentation  </vt:lpstr>
      <vt:lpstr>Table of Contents</vt:lpstr>
      <vt:lpstr>Introduction</vt:lpstr>
      <vt:lpstr>Concept of emotional intelligence</vt:lpstr>
      <vt:lpstr>Concept of emotional intelligence (Contd..)</vt:lpstr>
      <vt:lpstr>Concept of cultural intelligence</vt:lpstr>
      <vt:lpstr>Concept of cultural intelligence (Contd..)</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Roxana Zegheru</dc:creator>
  <cp:lastModifiedBy>Roxana Zegheru</cp:lastModifiedBy>
  <cp:revision>30</cp:revision>
  <dcterms:created xsi:type="dcterms:W3CDTF">2026-07-16T06:33:47Z</dcterms:created>
  <dcterms:modified xsi:type="dcterms:W3CDTF">2026-07-16T08:50:35Z</dcterms:modified>
</cp:coreProperties>
</file>