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7562850" cy="10688638"/>
  <p:notesSz cx="10688638" cy="7562850"/>
  <p:custDataLst>
    <p:tags r:id="rId7"/>
  </p:custData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7D16A9-1156-4D9C-9D60-BD333A4712ED}" v="2" dt="2026-07-25T03:14:17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95" autoAdjust="0"/>
  </p:normalViewPr>
  <p:slideViewPr>
    <p:cSldViewPr snapToGrid="0" snapToObjects="1">
      <p:cViewPr varScale="1">
        <p:scale>
          <a:sx n="66" d="100"/>
          <a:sy n="66" d="100"/>
        </p:scale>
        <p:origin x="319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gs" Target="tags/tag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mid Summy" userId="5a23b730-9dba-47fe-bb49-33778cb25060" providerId="ADAL" clId="{D977E9E4-A441-43E4-86EC-9AF4A305240E}"/>
    <pc:docChg chg="undo redo custSel modSld">
      <pc:chgData name="Tahmid Summy" userId="5a23b730-9dba-47fe-bb49-33778cb25060" providerId="ADAL" clId="{D977E9E4-A441-43E4-86EC-9AF4A305240E}" dt="2026-07-25T03:14:41.918" v="146" actId="20577"/>
      <pc:docMkLst>
        <pc:docMk/>
      </pc:docMkLst>
      <pc:sldChg chg="modSp mod">
        <pc:chgData name="Tahmid Summy" userId="5a23b730-9dba-47fe-bb49-33778cb25060" providerId="ADAL" clId="{D977E9E4-A441-43E4-86EC-9AF4A305240E}" dt="2026-07-22T18:26:22.509" v="69"/>
        <pc:sldMkLst>
          <pc:docMk/>
          <pc:sldMk cId="0" sldId="256"/>
        </pc:sldMkLst>
        <pc:spChg chg="mod">
          <ac:chgData name="Tahmid Summy" userId="5a23b730-9dba-47fe-bb49-33778cb25060" providerId="ADAL" clId="{D977E9E4-A441-43E4-86EC-9AF4A305240E}" dt="2026-07-22T18:26:22.509" v="69"/>
          <ac:spMkLst>
            <pc:docMk/>
            <pc:sldMk cId="0" sldId="256"/>
            <ac:spMk id="8" creationId="{00000000-0000-0000-0000-000000000000}"/>
          </ac:spMkLst>
        </pc:spChg>
      </pc:sldChg>
      <pc:sldChg chg="delSp modSp mod">
        <pc:chgData name="Tahmid Summy" userId="5a23b730-9dba-47fe-bb49-33778cb25060" providerId="ADAL" clId="{D977E9E4-A441-43E4-86EC-9AF4A305240E}" dt="2026-07-25T03:14:41.918" v="146" actId="20577"/>
        <pc:sldMkLst>
          <pc:docMk/>
          <pc:sldMk cId="0" sldId="257"/>
        </pc:sldMkLst>
        <pc:spChg chg="mod">
          <ac:chgData name="Tahmid Summy" userId="5a23b730-9dba-47fe-bb49-33778cb25060" providerId="ADAL" clId="{D977E9E4-A441-43E4-86EC-9AF4A305240E}" dt="2026-07-25T03:13:44.744" v="130" actId="20577"/>
          <ac:spMkLst>
            <pc:docMk/>
            <pc:sldMk cId="0" sldId="257"/>
            <ac:spMk id="15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5T03:14:25.900" v="143" actId="20577"/>
          <ac:spMkLst>
            <pc:docMk/>
            <pc:sldMk cId="0" sldId="257"/>
            <ac:spMk id="41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5T03:14:41.918" v="146" actId="20577"/>
          <ac:spMkLst>
            <pc:docMk/>
            <pc:sldMk cId="0" sldId="257"/>
            <ac:spMk id="43" creationId="{00000000-0000-0000-0000-000000000000}"/>
          </ac:spMkLst>
        </pc:spChg>
      </pc:sldChg>
      <pc:sldChg chg="addSp delSp modSp mod">
        <pc:chgData name="Tahmid Summy" userId="5a23b730-9dba-47fe-bb49-33778cb25060" providerId="ADAL" clId="{D977E9E4-A441-43E4-86EC-9AF4A305240E}" dt="2026-07-25T03:13:07.573" v="126" actId="20577"/>
        <pc:sldMkLst>
          <pc:docMk/>
          <pc:sldMk cId="0" sldId="258"/>
        </pc:sldMkLst>
        <pc:spChg chg="mod">
          <ac:chgData name="Tahmid Summy" userId="5a23b730-9dba-47fe-bb49-33778cb25060" providerId="ADAL" clId="{D977E9E4-A441-43E4-86EC-9AF4A305240E}" dt="2026-07-22T18:32:58.698" v="101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10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16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18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19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21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28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29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30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3:21.233" v="102" actId="1076"/>
          <ac:spMkLst>
            <pc:docMk/>
            <pc:sldMk cId="0" sldId="258"/>
            <ac:spMk id="31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0:12.240" v="75" actId="1076"/>
          <ac:spMkLst>
            <pc:docMk/>
            <pc:sldMk cId="0" sldId="258"/>
            <ac:spMk id="33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0:06.429" v="72" actId="1076"/>
          <ac:spMkLst>
            <pc:docMk/>
            <pc:sldMk cId="0" sldId="258"/>
            <ac:spMk id="38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5T03:13:07.573" v="126" actId="20577"/>
          <ac:spMkLst>
            <pc:docMk/>
            <pc:sldMk cId="0" sldId="258"/>
            <ac:spMk id="40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0:32.697" v="79" actId="1076"/>
          <ac:spMkLst>
            <pc:docMk/>
            <pc:sldMk cId="0" sldId="258"/>
            <ac:spMk id="42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0:38.625" v="81" actId="1076"/>
          <ac:spMkLst>
            <pc:docMk/>
            <pc:sldMk cId="0" sldId="258"/>
            <ac:spMk id="44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0:44.119" v="83" actId="1076"/>
          <ac:spMkLst>
            <pc:docMk/>
            <pc:sldMk cId="0" sldId="258"/>
            <ac:spMk id="46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1:02.452" v="88" actId="1076"/>
          <ac:spMkLst>
            <pc:docMk/>
            <pc:sldMk cId="0" sldId="258"/>
            <ac:spMk id="47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0:57.187" v="85" actId="1076"/>
          <ac:spMkLst>
            <pc:docMk/>
            <pc:sldMk cId="0" sldId="258"/>
            <ac:spMk id="52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1:09.902" v="89" actId="1076"/>
          <ac:spMkLst>
            <pc:docMk/>
            <pc:sldMk cId="0" sldId="258"/>
            <ac:spMk id="54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1:32.443" v="91" actId="1076"/>
          <ac:spMkLst>
            <pc:docMk/>
            <pc:sldMk cId="0" sldId="258"/>
            <ac:spMk id="56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1:45.911" v="93" actId="1076"/>
          <ac:spMkLst>
            <pc:docMk/>
            <pc:sldMk cId="0" sldId="258"/>
            <ac:spMk id="58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1:58.053" v="95" actId="1076"/>
          <ac:spMkLst>
            <pc:docMk/>
            <pc:sldMk cId="0" sldId="258"/>
            <ac:spMk id="59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2:29.899" v="98" actId="1076"/>
          <ac:spMkLst>
            <pc:docMk/>
            <pc:sldMk cId="0" sldId="258"/>
            <ac:spMk id="60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32:37.641" v="99" actId="1076"/>
          <ac:spMkLst>
            <pc:docMk/>
            <pc:sldMk cId="0" sldId="258"/>
            <ac:spMk id="64" creationId="{00000000-0000-0000-0000-000000000000}"/>
          </ac:spMkLst>
        </pc:spChg>
      </pc:sldChg>
      <pc:sldChg chg="delSp modSp mod">
        <pc:chgData name="Tahmid Summy" userId="5a23b730-9dba-47fe-bb49-33778cb25060" providerId="ADAL" clId="{D977E9E4-A441-43E4-86EC-9AF4A305240E}" dt="2026-07-22T18:45:16.331" v="122"/>
        <pc:sldMkLst>
          <pc:docMk/>
          <pc:sldMk cId="0" sldId="259"/>
        </pc:sldMkLst>
        <pc:spChg chg="mod">
          <ac:chgData name="Tahmid Summy" userId="5a23b730-9dba-47fe-bb49-33778cb25060" providerId="ADAL" clId="{D977E9E4-A441-43E4-86EC-9AF4A305240E}" dt="2026-07-22T18:43:28.816" v="108"/>
          <ac:spMkLst>
            <pc:docMk/>
            <pc:sldMk cId="0" sldId="259"/>
            <ac:spMk id="3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43:44.844" v="109"/>
          <ac:spMkLst>
            <pc:docMk/>
            <pc:sldMk cId="0" sldId="259"/>
            <ac:spMk id="4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43:54.420" v="110"/>
          <ac:spMkLst>
            <pc:docMk/>
            <pc:sldMk cId="0" sldId="259"/>
            <ac:spMk id="5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44:02.648" v="111"/>
          <ac:spMkLst>
            <pc:docMk/>
            <pc:sldMk cId="0" sldId="259"/>
            <ac:spMk id="6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44:35.261" v="112"/>
          <ac:spMkLst>
            <pc:docMk/>
            <pc:sldMk cId="0" sldId="259"/>
            <ac:spMk id="7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44:52.367" v="119"/>
          <ac:spMkLst>
            <pc:docMk/>
            <pc:sldMk cId="0" sldId="259"/>
            <ac:spMk id="8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45:02.958" v="120"/>
          <ac:spMkLst>
            <pc:docMk/>
            <pc:sldMk cId="0" sldId="259"/>
            <ac:spMk id="9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45:11.020" v="121"/>
          <ac:spMkLst>
            <pc:docMk/>
            <pc:sldMk cId="0" sldId="259"/>
            <ac:spMk id="10" creationId="{00000000-0000-0000-0000-000000000000}"/>
          </ac:spMkLst>
        </pc:spChg>
        <pc:spChg chg="mod">
          <ac:chgData name="Tahmid Summy" userId="5a23b730-9dba-47fe-bb49-33778cb25060" providerId="ADAL" clId="{D977E9E4-A441-43E4-86EC-9AF4A305240E}" dt="2026-07-22T18:45:16.331" v="122"/>
          <ac:spMkLst>
            <pc:docMk/>
            <pc:sldMk cId="0" sldId="259"/>
            <ac:spMk id="1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05383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080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0" y="-2011680"/>
            <a:ext cx="5943600" cy="5943600"/>
          </a:xfrm>
          <a:prstGeom prst="ellipse">
            <a:avLst/>
          </a:prstGeom>
          <a:solidFill>
            <a:srgbClr val="69A297">
              <a:alpha val="30000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2377440" y="7863840"/>
            <a:ext cx="5943600" cy="5943600"/>
          </a:xfrm>
          <a:prstGeom prst="ellipse">
            <a:avLst/>
          </a:prstGeom>
          <a:solidFill>
            <a:srgbClr val="84B59F">
              <a:alpha val="25000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2960" y="2880360"/>
            <a:ext cx="5916168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300">
                <a:solidFill>
                  <a:srgbClr val="84B59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BMHP6020 — INDEPENDENT PROJECT</a:t>
            </a:r>
            <a:endParaRPr lang="en-US" sz="1200"/>
          </a:p>
        </p:txBody>
      </p:sp>
      <p:sp>
        <p:nvSpPr>
          <p:cNvPr id="5" name="Text 3"/>
          <p:cNvSpPr/>
          <p:nvPr/>
        </p:nvSpPr>
        <p:spPr>
          <a:xfrm>
            <a:off x="822960" y="3291840"/>
            <a:ext cx="5916168" cy="2011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46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Academic</a:t>
            </a:r>
            <a:endParaRPr lang="en-US" sz="4600"/>
          </a:p>
          <a:p>
            <a:pPr marL="0" indent="0">
              <a:lnSpc>
                <a:spcPct val="102000"/>
              </a:lnSpc>
              <a:buNone/>
            </a:pPr>
            <a:r>
              <a:rPr lang="en-US" sz="46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Methods Poster</a:t>
            </a:r>
            <a:endParaRPr lang="en-US" sz="4600"/>
          </a:p>
        </p:txBody>
      </p:sp>
      <p:sp>
        <p:nvSpPr>
          <p:cNvPr id="6" name="Text 4"/>
          <p:cNvSpPr/>
          <p:nvPr/>
        </p:nvSpPr>
        <p:spPr>
          <a:xfrm>
            <a:off x="822960" y="5486400"/>
            <a:ext cx="5669280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>
                <a:solidFill>
                  <a:srgbClr val="D8E6E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Element 2 — A visual summary of the research methods used in the dissertation:</a:t>
            </a:r>
            <a:endParaRPr lang="en-US" sz="1100"/>
          </a:p>
        </p:txBody>
      </p:sp>
      <p:sp>
        <p:nvSpPr>
          <p:cNvPr id="7" name="Text 5"/>
          <p:cNvSpPr/>
          <p:nvPr/>
        </p:nvSpPr>
        <p:spPr>
          <a:xfrm>
            <a:off x="822960" y="5897880"/>
            <a:ext cx="566928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 b="1" i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Exploring the Long-Term Impacts of COVID-19 Pandemic Restrictions on Anxiety Within Adolescents in the UK</a:t>
            </a:r>
            <a:endParaRPr lang="en-US" sz="1500"/>
          </a:p>
        </p:txBody>
      </p:sp>
      <p:sp>
        <p:nvSpPr>
          <p:cNvPr id="8" name="Text 6"/>
          <p:cNvSpPr/>
          <p:nvPr/>
        </p:nvSpPr>
        <p:spPr>
          <a:xfrm>
            <a:off x="822960" y="8778240"/>
            <a:ext cx="5669280" cy="1188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b="1">
                <a:solidFill>
                  <a:srgbClr val="D8E6E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BSc (Hons) Health and Social Care</a:t>
            </a:r>
            <a:br>
              <a:rPr lang="en-US" sz="1100" b="1">
                <a:solidFill>
                  <a:srgbClr val="D8E6E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</a:br>
            <a:r>
              <a:rPr lang="en-US" sz="1100" b="1">
                <a:solidFill>
                  <a:srgbClr val="D8E6E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Independent Project (BMHP6020_BIRM)
</a:t>
            </a:r>
            <a:r>
              <a:rPr lang="en-US" sz="1100">
                <a:solidFill>
                  <a:srgbClr val="D8E6E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University of Wales Trinity Saint David
Nadia Akther  ·  1914510</a:t>
            </a:r>
            <a:endParaRPr lang="en-US" sz="1100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4937760" cy="3200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kern="0" spc="200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ACADEMIC METHODS POSTER</a:t>
            </a:r>
            <a:endParaRPr lang="en-US" sz="1500"/>
          </a:p>
        </p:txBody>
      </p:sp>
      <p:sp>
        <p:nvSpPr>
          <p:cNvPr id="4" name="Shape 2"/>
          <p:cNvSpPr/>
          <p:nvPr/>
        </p:nvSpPr>
        <p:spPr>
          <a:xfrm>
            <a:off x="411480" y="777240"/>
            <a:ext cx="6739128" cy="1828800"/>
          </a:xfrm>
          <a:prstGeom prst="roundRect">
            <a:avLst>
              <a:gd name="adj" fmla="val 4000"/>
            </a:avLst>
          </a:prstGeom>
          <a:solidFill>
            <a:srgbClr val="EEF4F2"/>
          </a:solidFill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48640" y="896112"/>
            <a:ext cx="347472" cy="347472"/>
          </a:xfrm>
          <a:prstGeom prst="ellipse">
            <a:avLst/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896112"/>
            <a:ext cx="347472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01</a:t>
            </a:r>
            <a:endParaRPr lang="en-US" sz="1200"/>
          </a:p>
        </p:txBody>
      </p:sp>
      <p:sp>
        <p:nvSpPr>
          <p:cNvPr id="7" name="Text 5"/>
          <p:cNvSpPr/>
          <p:nvPr/>
        </p:nvSpPr>
        <p:spPr>
          <a:xfrm>
            <a:off x="978408" y="868680"/>
            <a:ext cx="6053328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Introduction &amp; Research Aim</a:t>
            </a:r>
            <a:endParaRPr lang="en-US" sz="1300"/>
          </a:p>
        </p:txBody>
      </p:sp>
      <p:sp>
        <p:nvSpPr>
          <p:cNvPr id="8" name="Text 6"/>
          <p:cNvSpPr/>
          <p:nvPr/>
        </p:nvSpPr>
        <p:spPr>
          <a:xfrm>
            <a:off x="548640" y="1307592"/>
            <a:ext cx="6464808" cy="7863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This poster visually summarises how the dissertation's research was planned, conducted and validated. Rising adolescent anxiety is a pressing post-pandemic concern for UK schools and CAMHS, making this evaluation timely. A </a:t>
            </a:r>
            <a:r>
              <a:rPr lang="en-US" sz="950" b="1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secondary research</a:t>
            </a:r>
            <a:r>
              <a:rPr lang="en-US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 design was used: existing evidence was examined through a structured literature review, an approach suited to health and social care (Aveyard, 2023). These methods produced the themes discussed in Chapter 4.</a:t>
            </a:r>
            <a:endParaRPr lang="en-US" sz="950"/>
          </a:p>
        </p:txBody>
      </p:sp>
      <p:sp>
        <p:nvSpPr>
          <p:cNvPr id="9" name="Shape 7"/>
          <p:cNvSpPr/>
          <p:nvPr/>
        </p:nvSpPr>
        <p:spPr>
          <a:xfrm>
            <a:off x="548640" y="2130552"/>
            <a:ext cx="6464808" cy="402336"/>
          </a:xfrm>
          <a:prstGeom prst="roundRect">
            <a:avLst>
              <a:gd name="adj" fmla="val 13636"/>
            </a:avLst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67512" y="2130552"/>
            <a:ext cx="6227064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900" b="1">
                <a:solidFill>
                  <a:srgbClr val="84B59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AIM  </a:t>
            </a:r>
            <a:r>
              <a:rPr lang="en-US" sz="900" i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To evaluate the impact of COVID-19 lockdown restrictions and school closures on the increasing rate of anxiety among adolescents in the UK.</a:t>
            </a:r>
            <a:endParaRPr lang="en-US" sz="900"/>
          </a:p>
        </p:txBody>
      </p:sp>
      <p:sp>
        <p:nvSpPr>
          <p:cNvPr id="11" name="Shape 9"/>
          <p:cNvSpPr/>
          <p:nvPr/>
        </p:nvSpPr>
        <p:spPr>
          <a:xfrm>
            <a:off x="411480" y="2788920"/>
            <a:ext cx="3255264" cy="3291840"/>
          </a:xfrm>
          <a:prstGeom prst="roundRect">
            <a:avLst>
              <a:gd name="adj" fmla="val 2247"/>
            </a:avLst>
          </a:prstGeom>
          <a:solidFill>
            <a:srgbClr val="EEF4F2"/>
          </a:solidFill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548640" y="2907792"/>
            <a:ext cx="347472" cy="347472"/>
          </a:xfrm>
          <a:prstGeom prst="ellipse">
            <a:avLst/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2907792"/>
            <a:ext cx="347472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02</a:t>
            </a:r>
            <a:endParaRPr lang="en-US" sz="1200"/>
          </a:p>
        </p:txBody>
      </p:sp>
      <p:sp>
        <p:nvSpPr>
          <p:cNvPr id="14" name="Text 12"/>
          <p:cNvSpPr/>
          <p:nvPr/>
        </p:nvSpPr>
        <p:spPr>
          <a:xfrm>
            <a:off x="978408" y="2880360"/>
            <a:ext cx="2569464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Search Strategy</a:t>
            </a:r>
            <a:endParaRPr lang="en-US" sz="1300"/>
          </a:p>
        </p:txBody>
      </p:sp>
      <p:sp>
        <p:nvSpPr>
          <p:cNvPr id="15" name="Text 13"/>
          <p:cNvSpPr/>
          <p:nvPr/>
        </p:nvSpPr>
        <p:spPr>
          <a:xfrm>
            <a:off x="548640" y="3300984"/>
            <a:ext cx="2980944" cy="2651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A search strategy is a planned, documented approach to identifying literature, increasing transparency and repeatability (Aveyard, 2023).
</a:t>
            </a:r>
            <a:r>
              <a:rPr lang="en-US" sz="9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Where: </a:t>
            </a: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Google Scholar and PubMed (broad health and social science coverage); UWTSD Library (scoping); NHS Digital and Gov.uk (official statistics).
</a:t>
            </a:r>
            <a:r>
              <a:rPr lang="en-US" sz="9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Keywords: </a:t>
            </a: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“COVID-19”, “adolescent”, “anxiety”, “lockdown”, “school closure”, “emotionally based school avoidance”, “CAMHS”.
</a:t>
            </a:r>
            <a:r>
              <a:rPr lang="en-US" sz="9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How: </a:t>
            </a: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terms combined with the Boolean operator AND; quotation marks for exact phrases (Clark et al., 2021); 2016–2026 date filters, prioritising peer-reviewed sources. This strategy surfaced focused, high-quality UK evidence.</a:t>
            </a:r>
            <a:endParaRPr lang="en-US" sz="900"/>
          </a:p>
        </p:txBody>
      </p:sp>
      <p:sp>
        <p:nvSpPr>
          <p:cNvPr id="16" name="Shape 14"/>
          <p:cNvSpPr/>
          <p:nvPr/>
        </p:nvSpPr>
        <p:spPr>
          <a:xfrm>
            <a:off x="3895344" y="2788920"/>
            <a:ext cx="3255264" cy="3291840"/>
          </a:xfrm>
          <a:prstGeom prst="roundRect">
            <a:avLst>
              <a:gd name="adj" fmla="val 2247"/>
            </a:avLst>
          </a:prstGeom>
          <a:solidFill>
            <a:srgbClr val="EEF4F2"/>
          </a:solidFill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032504" y="2907792"/>
            <a:ext cx="347472" cy="347472"/>
          </a:xfrm>
          <a:prstGeom prst="ellipse">
            <a:avLst/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032504" y="2907792"/>
            <a:ext cx="347472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03</a:t>
            </a:r>
            <a:endParaRPr lang="en-US" sz="1200"/>
          </a:p>
        </p:txBody>
      </p:sp>
      <p:sp>
        <p:nvSpPr>
          <p:cNvPr id="19" name="Text 17"/>
          <p:cNvSpPr/>
          <p:nvPr/>
        </p:nvSpPr>
        <p:spPr>
          <a:xfrm>
            <a:off x="4462272" y="2880360"/>
            <a:ext cx="2569464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Searching for Information</a:t>
            </a:r>
            <a:endParaRPr lang="en-US" sz="1300"/>
          </a:p>
        </p:txBody>
      </p:sp>
      <p:sp>
        <p:nvSpPr>
          <p:cNvPr id="20" name="Shape 18"/>
          <p:cNvSpPr/>
          <p:nvPr/>
        </p:nvSpPr>
        <p:spPr>
          <a:xfrm>
            <a:off x="4032504" y="3319272"/>
            <a:ext cx="237744" cy="237744"/>
          </a:xfrm>
          <a:prstGeom prst="ellipse">
            <a:avLst/>
          </a:prstGeom>
          <a:solidFill>
            <a:srgbClr val="69A297"/>
          </a:solidFill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032504" y="3319272"/>
            <a:ext cx="237744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1</a:t>
            </a:r>
            <a:endParaRPr lang="en-US" sz="900"/>
          </a:p>
        </p:txBody>
      </p:sp>
      <p:sp>
        <p:nvSpPr>
          <p:cNvPr id="22" name="Text 20"/>
          <p:cNvSpPr/>
          <p:nvPr/>
        </p:nvSpPr>
        <p:spPr>
          <a:xfrm>
            <a:off x="4370832" y="3273552"/>
            <a:ext cx="2633472" cy="38404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Scoping searches via the UWTSD Library</a:t>
            </a:r>
            <a:endParaRPr lang="en-US" sz="850"/>
          </a:p>
        </p:txBody>
      </p:sp>
      <p:sp>
        <p:nvSpPr>
          <p:cNvPr id="23" name="Shape 21"/>
          <p:cNvSpPr/>
          <p:nvPr/>
        </p:nvSpPr>
        <p:spPr>
          <a:xfrm>
            <a:off x="4032504" y="3721608"/>
            <a:ext cx="237744" cy="237744"/>
          </a:xfrm>
          <a:prstGeom prst="ellipse">
            <a:avLst/>
          </a:prstGeom>
          <a:solidFill>
            <a:srgbClr val="69A297"/>
          </a:solidFill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032504" y="3721608"/>
            <a:ext cx="237744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2</a:t>
            </a:r>
            <a:endParaRPr lang="en-US" sz="900"/>
          </a:p>
        </p:txBody>
      </p:sp>
      <p:sp>
        <p:nvSpPr>
          <p:cNvPr id="25" name="Text 23"/>
          <p:cNvSpPr/>
          <p:nvPr/>
        </p:nvSpPr>
        <p:spPr>
          <a:xfrm>
            <a:off x="4370832" y="3675888"/>
            <a:ext cx="2633472" cy="38404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Systematic searches on Google Scholar and PubMed</a:t>
            </a:r>
            <a:endParaRPr lang="en-US" sz="850"/>
          </a:p>
        </p:txBody>
      </p:sp>
      <p:sp>
        <p:nvSpPr>
          <p:cNvPr id="26" name="Shape 24"/>
          <p:cNvSpPr/>
          <p:nvPr/>
        </p:nvSpPr>
        <p:spPr>
          <a:xfrm>
            <a:off x="4032504" y="4123944"/>
            <a:ext cx="237744" cy="237744"/>
          </a:xfrm>
          <a:prstGeom prst="ellipse">
            <a:avLst/>
          </a:prstGeom>
          <a:solidFill>
            <a:srgbClr val="69A297"/>
          </a:solidFill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032504" y="4123944"/>
            <a:ext cx="237744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3</a:t>
            </a:r>
            <a:endParaRPr lang="en-US" sz="900"/>
          </a:p>
        </p:txBody>
      </p:sp>
      <p:sp>
        <p:nvSpPr>
          <p:cNvPr id="28" name="Text 26"/>
          <p:cNvSpPr/>
          <p:nvPr/>
        </p:nvSpPr>
        <p:spPr>
          <a:xfrm>
            <a:off x="4370832" y="4078224"/>
            <a:ext cx="2633472" cy="38404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Official statistics from NHS Digital and Gov.uk</a:t>
            </a:r>
            <a:endParaRPr lang="en-US" sz="850"/>
          </a:p>
        </p:txBody>
      </p:sp>
      <p:sp>
        <p:nvSpPr>
          <p:cNvPr id="29" name="Shape 27"/>
          <p:cNvSpPr/>
          <p:nvPr/>
        </p:nvSpPr>
        <p:spPr>
          <a:xfrm>
            <a:off x="4032504" y="4526280"/>
            <a:ext cx="237744" cy="237744"/>
          </a:xfrm>
          <a:prstGeom prst="ellipse">
            <a:avLst/>
          </a:prstGeom>
          <a:solidFill>
            <a:srgbClr val="69A297"/>
          </a:solidFill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032504" y="4526280"/>
            <a:ext cx="237744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4</a:t>
            </a:r>
            <a:endParaRPr lang="en-US" sz="900"/>
          </a:p>
        </p:txBody>
      </p:sp>
      <p:sp>
        <p:nvSpPr>
          <p:cNvPr id="31" name="Text 29"/>
          <p:cNvSpPr/>
          <p:nvPr/>
        </p:nvSpPr>
        <p:spPr>
          <a:xfrm>
            <a:off x="4370832" y="4480560"/>
            <a:ext cx="2633472" cy="38404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Citation chaining from key studies</a:t>
            </a:r>
            <a:endParaRPr lang="en-US" sz="850"/>
          </a:p>
        </p:txBody>
      </p:sp>
      <p:sp>
        <p:nvSpPr>
          <p:cNvPr id="32" name="Shape 30"/>
          <p:cNvSpPr/>
          <p:nvPr/>
        </p:nvSpPr>
        <p:spPr>
          <a:xfrm>
            <a:off x="4032504" y="4928616"/>
            <a:ext cx="237744" cy="237744"/>
          </a:xfrm>
          <a:prstGeom prst="ellipse">
            <a:avLst/>
          </a:prstGeom>
          <a:solidFill>
            <a:srgbClr val="69A297"/>
          </a:solidFill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032504" y="4928616"/>
            <a:ext cx="237744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5</a:t>
            </a:r>
            <a:endParaRPr lang="en-US" sz="900"/>
          </a:p>
        </p:txBody>
      </p:sp>
      <p:sp>
        <p:nvSpPr>
          <p:cNvPr id="34" name="Text 32"/>
          <p:cNvSpPr/>
          <p:nvPr/>
        </p:nvSpPr>
        <p:spPr>
          <a:xfrm>
            <a:off x="4370832" y="4882896"/>
            <a:ext cx="2633472" cy="38404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Titles and abstracts screened; every retained source verified</a:t>
            </a:r>
            <a:endParaRPr lang="en-US" sz="850"/>
          </a:p>
        </p:txBody>
      </p:sp>
      <p:sp>
        <p:nvSpPr>
          <p:cNvPr id="35" name="Text 33"/>
          <p:cNvSpPr/>
          <p:nvPr/>
        </p:nvSpPr>
        <p:spPr>
          <a:xfrm>
            <a:off x="4032504" y="5367528"/>
            <a:ext cx="2980944" cy="7315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Broad strings returned unmanageable volumes, so searches were refined iteratively (Aveyard, 2023). Each string, filter and result count was logged (Appendix B).</a:t>
            </a:r>
            <a:endParaRPr lang="en-US" sz="850"/>
          </a:p>
        </p:txBody>
      </p:sp>
      <p:sp>
        <p:nvSpPr>
          <p:cNvPr id="36" name="Shape 34"/>
          <p:cNvSpPr/>
          <p:nvPr/>
        </p:nvSpPr>
        <p:spPr>
          <a:xfrm>
            <a:off x="411480" y="6263640"/>
            <a:ext cx="6739128" cy="4069080"/>
          </a:xfrm>
          <a:prstGeom prst="roundRect">
            <a:avLst>
              <a:gd name="adj" fmla="val 1798"/>
            </a:avLst>
          </a:prstGeom>
          <a:solidFill>
            <a:srgbClr val="F7FAF9"/>
          </a:solidFill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548640" y="6382512"/>
            <a:ext cx="347472" cy="347472"/>
          </a:xfrm>
          <a:prstGeom prst="ellipse">
            <a:avLst/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548640" y="6382512"/>
            <a:ext cx="347472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04</a:t>
            </a:r>
            <a:endParaRPr lang="en-US" sz="1200"/>
          </a:p>
        </p:txBody>
      </p:sp>
      <p:sp>
        <p:nvSpPr>
          <p:cNvPr id="39" name="Text 37"/>
          <p:cNvSpPr/>
          <p:nvPr/>
        </p:nvSpPr>
        <p:spPr>
          <a:xfrm>
            <a:off x="978408" y="6355080"/>
            <a:ext cx="6053328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Visual Aid — Refining the Search</a:t>
            </a:r>
            <a:endParaRPr lang="en-US" sz="1300"/>
          </a:p>
        </p:txBody>
      </p:sp>
      <p:sp>
        <p:nvSpPr>
          <p:cNvPr id="40" name="Shape 38"/>
          <p:cNvSpPr/>
          <p:nvPr/>
        </p:nvSpPr>
        <p:spPr>
          <a:xfrm>
            <a:off x="763524" y="6903720"/>
            <a:ext cx="6035040" cy="475488"/>
          </a:xfrm>
          <a:prstGeom prst="roundRect">
            <a:avLst>
              <a:gd name="adj" fmla="val 11538"/>
            </a:avLst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900684" y="6903720"/>
            <a:ext cx="5760720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15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17,300  </a:t>
            </a:r>
            <a:r>
              <a:rPr lang="en-US" sz="75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results — broad string (Google Scholar)</a:t>
            </a:r>
            <a:endParaRPr lang="en-US" sz="1500"/>
          </a:p>
        </p:txBody>
      </p:sp>
      <p:sp>
        <p:nvSpPr>
          <p:cNvPr id="42" name="Shape 40"/>
          <p:cNvSpPr/>
          <p:nvPr/>
        </p:nvSpPr>
        <p:spPr>
          <a:xfrm>
            <a:off x="1495044" y="7562088"/>
            <a:ext cx="4572000" cy="475488"/>
          </a:xfrm>
          <a:prstGeom prst="roundRect">
            <a:avLst>
              <a:gd name="adj" fmla="val 11538"/>
            </a:avLst>
          </a:prstGeom>
          <a:solidFill>
            <a:srgbClr val="69A297"/>
          </a:solidFill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1632204" y="7562088"/>
            <a:ext cx="4297680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15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489  </a:t>
            </a:r>
            <a:r>
              <a:rPr lang="en-US" sz="75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results — exact phrase “emotionally based school avoidance”</a:t>
            </a:r>
            <a:endParaRPr lang="en-US" sz="1500"/>
          </a:p>
        </p:txBody>
      </p:sp>
      <p:sp>
        <p:nvSpPr>
          <p:cNvPr id="44" name="Shape 42"/>
          <p:cNvSpPr/>
          <p:nvPr/>
        </p:nvSpPr>
        <p:spPr>
          <a:xfrm>
            <a:off x="2135124" y="8220456"/>
            <a:ext cx="3291840" cy="475488"/>
          </a:xfrm>
          <a:prstGeom prst="roundRect">
            <a:avLst>
              <a:gd name="adj" fmla="val 11538"/>
            </a:avLst>
          </a:prstGeom>
          <a:solidFill>
            <a:srgbClr val="84B59F"/>
          </a:solidFill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2272284" y="8220456"/>
            <a:ext cx="3017520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15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69  </a:t>
            </a:r>
            <a:r>
              <a:rPr lang="en-US" sz="75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results — same search on PubMed, ten-year filter</a:t>
            </a:r>
            <a:endParaRPr lang="en-US" sz="1500"/>
          </a:p>
        </p:txBody>
      </p:sp>
      <p:sp>
        <p:nvSpPr>
          <p:cNvPr id="46" name="Shape 44"/>
          <p:cNvSpPr/>
          <p:nvPr/>
        </p:nvSpPr>
        <p:spPr>
          <a:xfrm>
            <a:off x="2729484" y="8878824"/>
            <a:ext cx="2103120" cy="475488"/>
          </a:xfrm>
          <a:prstGeom prst="roundRect">
            <a:avLst>
              <a:gd name="adj" fmla="val 11538"/>
            </a:avLst>
          </a:prstGeom>
          <a:solidFill>
            <a:srgbClr val="2F4A54"/>
          </a:solidFill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2866644" y="8878824"/>
            <a:ext cx="1828800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15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11  </a:t>
            </a:r>
            <a:r>
              <a:rPr lang="en-US" sz="75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core sources retained after screening</a:t>
            </a:r>
            <a:endParaRPr lang="en-US" sz="1500"/>
          </a:p>
        </p:txBody>
      </p:sp>
      <p:sp>
        <p:nvSpPr>
          <p:cNvPr id="48" name="Text 46"/>
          <p:cNvSpPr/>
          <p:nvPr/>
        </p:nvSpPr>
        <p:spPr>
          <a:xfrm>
            <a:off x="731520" y="9628632"/>
            <a:ext cx="6099048" cy="77724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Figure 1. </a:t>
            </a: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The search funnel: exact-phrase searching, Boolean operators and filters narrowed the search to eleven core sources (full log: Appendix B).</a:t>
            </a:r>
            <a:endParaRPr lang="en-US" sz="85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4937760" cy="3200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kern="0" spc="200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ACADEMIC METHODS POSTER</a:t>
            </a:r>
            <a:endParaRPr lang="en-US" sz="1500"/>
          </a:p>
        </p:txBody>
      </p:sp>
      <p:sp>
        <p:nvSpPr>
          <p:cNvPr id="4" name="Shape 2"/>
          <p:cNvSpPr/>
          <p:nvPr/>
        </p:nvSpPr>
        <p:spPr>
          <a:xfrm>
            <a:off x="411480" y="777240"/>
            <a:ext cx="6739128" cy="4160520"/>
          </a:xfrm>
          <a:prstGeom prst="roundRect">
            <a:avLst>
              <a:gd name="adj" fmla="val 1758"/>
            </a:avLst>
          </a:prstGeom>
          <a:solidFill>
            <a:srgbClr val="EEF4F2"/>
          </a:solidFill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48640" y="896112"/>
            <a:ext cx="347472" cy="347472"/>
          </a:xfrm>
          <a:prstGeom prst="ellipse">
            <a:avLst/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896112"/>
            <a:ext cx="347472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05</a:t>
            </a:r>
            <a:endParaRPr lang="en-US" sz="1200"/>
          </a:p>
        </p:txBody>
      </p:sp>
      <p:sp>
        <p:nvSpPr>
          <p:cNvPr id="7" name="Text 5"/>
          <p:cNvSpPr/>
          <p:nvPr/>
        </p:nvSpPr>
        <p:spPr>
          <a:xfrm>
            <a:off x="978408" y="868680"/>
            <a:ext cx="6053328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Research Validation &amp; Analysis</a:t>
            </a:r>
            <a:endParaRPr lang="en-US" sz="1300"/>
          </a:p>
        </p:txBody>
      </p:sp>
      <p:sp>
        <p:nvSpPr>
          <p:cNvPr id="8" name="Text 6"/>
          <p:cNvSpPr/>
          <p:nvPr/>
        </p:nvSpPr>
        <p:spPr>
          <a:xfrm>
            <a:off x="548640" y="1575054"/>
            <a:ext cx="6464808" cy="77724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Validation means checking sources are credible before use: every source was appraised with the </a:t>
            </a:r>
            <a:r>
              <a:rPr lang="en-US" sz="900" b="1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CRAAP test</a:t>
            </a: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 — Currency, Relevance, Authority, Accuracy, Purpose (Blakeslee, 2004) — which shaped how sources were used: Racine et al. (2021) passed all five criteria; YoungMinds (2025) was retained with caveats due to its advocacy purpose. Findings were then analysed using six-phase </a:t>
            </a:r>
            <a:r>
              <a:rPr lang="en-US" sz="900" b="1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thematic analysis</a:t>
            </a: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 (Braun and Clarke, 2006; Byrne, 2022). A summary table recorded methods, strengths, limitations and findings; codes (e.g. “anxiety at school return”) were refined into three themes.</a:t>
            </a:r>
            <a:endParaRPr lang="en-US" sz="900"/>
          </a:p>
        </p:txBody>
      </p:sp>
      <p:sp>
        <p:nvSpPr>
          <p:cNvPr id="9" name="Shape 7"/>
          <p:cNvSpPr/>
          <p:nvPr/>
        </p:nvSpPr>
        <p:spPr>
          <a:xfrm>
            <a:off x="566928" y="2761488"/>
            <a:ext cx="969264" cy="457200"/>
          </a:xfrm>
          <a:prstGeom prst="roundRect">
            <a:avLst>
              <a:gd name="adj" fmla="val 12000"/>
            </a:avLst>
          </a:prstGeom>
          <a:solidFill>
            <a:srgbClr val="EEF4F2"/>
          </a:solidFill>
          <a:ln w="952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66928" y="2761488"/>
            <a:ext cx="969264" cy="457200"/>
          </a:xfrm>
          <a:prstGeom prst="rect">
            <a:avLst/>
          </a:prstGeom>
          <a:noFill/>
        </p:spPr>
        <p:txBody>
          <a:bodyPr wrap="square" lIns="254" tIns="254" rIns="254" bIns="254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75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Familiarisation</a:t>
            </a:r>
            <a:endParaRPr lang="en-US" sz="750"/>
          </a:p>
        </p:txBody>
      </p:sp>
      <p:sp>
        <p:nvSpPr>
          <p:cNvPr id="11" name="Text 9"/>
          <p:cNvSpPr/>
          <p:nvPr/>
        </p:nvSpPr>
        <p:spPr>
          <a:xfrm>
            <a:off x="1517904" y="2761488"/>
            <a:ext cx="166421" cy="4572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→</a:t>
            </a:r>
            <a:endParaRPr lang="en-US" sz="1000"/>
          </a:p>
        </p:txBody>
      </p:sp>
      <p:sp>
        <p:nvSpPr>
          <p:cNvPr id="12" name="Shape 10"/>
          <p:cNvSpPr/>
          <p:nvPr/>
        </p:nvSpPr>
        <p:spPr>
          <a:xfrm>
            <a:off x="1666037" y="2761488"/>
            <a:ext cx="969264" cy="457200"/>
          </a:xfrm>
          <a:prstGeom prst="roundRect">
            <a:avLst>
              <a:gd name="adj" fmla="val 12000"/>
            </a:avLst>
          </a:prstGeom>
          <a:solidFill>
            <a:srgbClr val="EEF4F2"/>
          </a:solidFill>
          <a:ln w="952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666037" y="2761488"/>
            <a:ext cx="969264" cy="457200"/>
          </a:xfrm>
          <a:prstGeom prst="rect">
            <a:avLst/>
          </a:prstGeom>
          <a:noFill/>
        </p:spPr>
        <p:txBody>
          <a:bodyPr wrap="square" lIns="254" tIns="254" rIns="254" bIns="254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75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Coding</a:t>
            </a:r>
            <a:endParaRPr lang="en-US" sz="750"/>
          </a:p>
        </p:txBody>
      </p:sp>
      <p:sp>
        <p:nvSpPr>
          <p:cNvPr id="14" name="Text 12"/>
          <p:cNvSpPr/>
          <p:nvPr/>
        </p:nvSpPr>
        <p:spPr>
          <a:xfrm>
            <a:off x="2617013" y="2761488"/>
            <a:ext cx="166421" cy="4572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→</a:t>
            </a:r>
            <a:endParaRPr lang="en-US" sz="1000"/>
          </a:p>
        </p:txBody>
      </p:sp>
      <p:sp>
        <p:nvSpPr>
          <p:cNvPr id="15" name="Shape 13"/>
          <p:cNvSpPr/>
          <p:nvPr/>
        </p:nvSpPr>
        <p:spPr>
          <a:xfrm>
            <a:off x="2765146" y="2761488"/>
            <a:ext cx="969264" cy="457200"/>
          </a:xfrm>
          <a:prstGeom prst="roundRect">
            <a:avLst>
              <a:gd name="adj" fmla="val 12000"/>
            </a:avLst>
          </a:prstGeom>
          <a:solidFill>
            <a:srgbClr val="EEF4F2"/>
          </a:solidFill>
          <a:ln w="952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765146" y="2761488"/>
            <a:ext cx="969264" cy="457200"/>
          </a:xfrm>
          <a:prstGeom prst="rect">
            <a:avLst/>
          </a:prstGeom>
          <a:noFill/>
        </p:spPr>
        <p:txBody>
          <a:bodyPr wrap="square" lIns="254" tIns="254" rIns="254" bIns="254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75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Theme generation</a:t>
            </a:r>
            <a:endParaRPr lang="en-US" sz="750"/>
          </a:p>
        </p:txBody>
      </p:sp>
      <p:sp>
        <p:nvSpPr>
          <p:cNvPr id="17" name="Text 15"/>
          <p:cNvSpPr/>
          <p:nvPr/>
        </p:nvSpPr>
        <p:spPr>
          <a:xfrm>
            <a:off x="3716122" y="2761488"/>
            <a:ext cx="166421" cy="4572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→</a:t>
            </a:r>
            <a:endParaRPr lang="en-US" sz="1000"/>
          </a:p>
        </p:txBody>
      </p:sp>
      <p:sp>
        <p:nvSpPr>
          <p:cNvPr id="18" name="Shape 16"/>
          <p:cNvSpPr/>
          <p:nvPr/>
        </p:nvSpPr>
        <p:spPr>
          <a:xfrm>
            <a:off x="3864254" y="2761488"/>
            <a:ext cx="969264" cy="457200"/>
          </a:xfrm>
          <a:prstGeom prst="roundRect">
            <a:avLst>
              <a:gd name="adj" fmla="val 12000"/>
            </a:avLst>
          </a:prstGeom>
          <a:solidFill>
            <a:srgbClr val="EEF4F2"/>
          </a:solidFill>
          <a:ln w="952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864254" y="2761488"/>
            <a:ext cx="969264" cy="457200"/>
          </a:xfrm>
          <a:prstGeom prst="rect">
            <a:avLst/>
          </a:prstGeom>
          <a:noFill/>
        </p:spPr>
        <p:txBody>
          <a:bodyPr wrap="square" lIns="254" tIns="254" rIns="254" bIns="254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75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Theme review</a:t>
            </a:r>
            <a:endParaRPr lang="en-US" sz="750"/>
          </a:p>
        </p:txBody>
      </p:sp>
      <p:sp>
        <p:nvSpPr>
          <p:cNvPr id="20" name="Text 18"/>
          <p:cNvSpPr/>
          <p:nvPr/>
        </p:nvSpPr>
        <p:spPr>
          <a:xfrm>
            <a:off x="4815230" y="2761488"/>
            <a:ext cx="166421" cy="4572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→</a:t>
            </a:r>
            <a:endParaRPr lang="en-US" sz="1000"/>
          </a:p>
        </p:txBody>
      </p:sp>
      <p:sp>
        <p:nvSpPr>
          <p:cNvPr id="21" name="Shape 19"/>
          <p:cNvSpPr/>
          <p:nvPr/>
        </p:nvSpPr>
        <p:spPr>
          <a:xfrm>
            <a:off x="4963363" y="2761488"/>
            <a:ext cx="969264" cy="457200"/>
          </a:xfrm>
          <a:prstGeom prst="roundRect">
            <a:avLst>
              <a:gd name="adj" fmla="val 12000"/>
            </a:avLst>
          </a:prstGeom>
          <a:solidFill>
            <a:srgbClr val="EEF4F2"/>
          </a:solidFill>
          <a:ln w="952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963363" y="2761488"/>
            <a:ext cx="969264" cy="457200"/>
          </a:xfrm>
          <a:prstGeom prst="rect">
            <a:avLst/>
          </a:prstGeom>
          <a:noFill/>
        </p:spPr>
        <p:txBody>
          <a:bodyPr wrap="square" lIns="254" tIns="254" rIns="254" bIns="254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75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Definition</a:t>
            </a:r>
            <a:endParaRPr lang="en-US" sz="750"/>
          </a:p>
        </p:txBody>
      </p:sp>
      <p:sp>
        <p:nvSpPr>
          <p:cNvPr id="23" name="Text 21"/>
          <p:cNvSpPr/>
          <p:nvPr/>
        </p:nvSpPr>
        <p:spPr>
          <a:xfrm>
            <a:off x="5914339" y="2761488"/>
            <a:ext cx="166421" cy="4572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→</a:t>
            </a:r>
            <a:endParaRPr lang="en-US" sz="1000"/>
          </a:p>
        </p:txBody>
      </p:sp>
      <p:sp>
        <p:nvSpPr>
          <p:cNvPr id="24" name="Shape 22"/>
          <p:cNvSpPr/>
          <p:nvPr/>
        </p:nvSpPr>
        <p:spPr>
          <a:xfrm>
            <a:off x="6062472" y="2761488"/>
            <a:ext cx="969264" cy="457200"/>
          </a:xfrm>
          <a:prstGeom prst="roundRect">
            <a:avLst>
              <a:gd name="adj" fmla="val 12000"/>
            </a:avLst>
          </a:prstGeom>
          <a:solidFill>
            <a:srgbClr val="50808E"/>
          </a:solidFill>
          <a:ln w="952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062472" y="2761488"/>
            <a:ext cx="969264" cy="457200"/>
          </a:xfrm>
          <a:prstGeom prst="rect">
            <a:avLst/>
          </a:prstGeom>
          <a:noFill/>
        </p:spPr>
        <p:txBody>
          <a:bodyPr wrap="square" lIns="254" tIns="254" rIns="254" bIns="254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75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Reporting</a:t>
            </a:r>
            <a:endParaRPr lang="en-US" sz="750"/>
          </a:p>
        </p:txBody>
      </p:sp>
      <p:sp>
        <p:nvSpPr>
          <p:cNvPr id="26" name="Text 24"/>
          <p:cNvSpPr/>
          <p:nvPr/>
        </p:nvSpPr>
        <p:spPr>
          <a:xfrm>
            <a:off x="566928" y="3255264"/>
            <a:ext cx="6464808" cy="2286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>
                <a:solidFill>
                  <a:srgbClr val="6B7C81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Six phases of thematic analysis (Braun and Clarke, 2006)</a:t>
            </a:r>
            <a:endParaRPr lang="en-US" sz="750"/>
          </a:p>
        </p:txBody>
      </p:sp>
      <p:sp>
        <p:nvSpPr>
          <p:cNvPr id="27" name="Shape 25"/>
          <p:cNvSpPr/>
          <p:nvPr/>
        </p:nvSpPr>
        <p:spPr>
          <a:xfrm>
            <a:off x="566928" y="3584448"/>
            <a:ext cx="2033016" cy="914400"/>
          </a:xfrm>
          <a:prstGeom prst="roundRect">
            <a:avLst>
              <a:gd name="adj" fmla="val 7000"/>
            </a:avLst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76656" y="3584448"/>
            <a:ext cx="181356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800" b="1">
                <a:solidFill>
                  <a:srgbClr val="84B59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THEME 1
</a:t>
            </a:r>
            <a:r>
              <a:rPr lang="en-US" sz="80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The unequal impact of pandemic restrictions on adolescent anxiety</a:t>
            </a:r>
            <a:endParaRPr lang="en-US" sz="800"/>
          </a:p>
        </p:txBody>
      </p:sp>
      <p:sp>
        <p:nvSpPr>
          <p:cNvPr id="29" name="Shape 27"/>
          <p:cNvSpPr/>
          <p:nvPr/>
        </p:nvSpPr>
        <p:spPr>
          <a:xfrm>
            <a:off x="2782824" y="3584448"/>
            <a:ext cx="2033016" cy="914400"/>
          </a:xfrm>
          <a:prstGeom prst="roundRect">
            <a:avLst>
              <a:gd name="adj" fmla="val 7000"/>
            </a:avLst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2892552" y="3584448"/>
            <a:ext cx="181356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800" b="1">
                <a:solidFill>
                  <a:srgbClr val="84B59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THEME 2
</a:t>
            </a:r>
            <a:r>
              <a:rPr lang="en-US" sz="80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From anxiety to absence: emotionally based school avoidance</a:t>
            </a:r>
            <a:endParaRPr lang="en-US" sz="800"/>
          </a:p>
        </p:txBody>
      </p:sp>
      <p:sp>
        <p:nvSpPr>
          <p:cNvPr id="31" name="Shape 29"/>
          <p:cNvSpPr/>
          <p:nvPr/>
        </p:nvSpPr>
        <p:spPr>
          <a:xfrm>
            <a:off x="4998720" y="3584448"/>
            <a:ext cx="2033016" cy="914400"/>
          </a:xfrm>
          <a:prstGeom prst="roundRect">
            <a:avLst>
              <a:gd name="adj" fmla="val 7000"/>
            </a:avLst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5108448" y="3584448"/>
            <a:ext cx="181356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800" b="1">
                <a:solidFill>
                  <a:srgbClr val="84B59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THEME 3
</a:t>
            </a:r>
            <a:r>
              <a:rPr lang="en-US" sz="800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A system outpaced: CAMHS capacity and the post-pandemic demand surge</a:t>
            </a:r>
            <a:endParaRPr lang="en-US" sz="800"/>
          </a:p>
        </p:txBody>
      </p:sp>
      <p:sp>
        <p:nvSpPr>
          <p:cNvPr id="33" name="Shape 31"/>
          <p:cNvSpPr/>
          <p:nvPr/>
        </p:nvSpPr>
        <p:spPr>
          <a:xfrm>
            <a:off x="411480" y="5120640"/>
            <a:ext cx="3255264" cy="3063240"/>
          </a:xfrm>
          <a:prstGeom prst="roundRect">
            <a:avLst>
              <a:gd name="adj" fmla="val 2388"/>
            </a:avLst>
          </a:prstGeom>
          <a:solidFill>
            <a:srgbClr val="EEF4F2"/>
          </a:solidFill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548640" y="5239512"/>
            <a:ext cx="347472" cy="347472"/>
          </a:xfrm>
          <a:prstGeom prst="ellipse">
            <a:avLst/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548640" y="5239512"/>
            <a:ext cx="347472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06</a:t>
            </a:r>
            <a:endParaRPr lang="en-US" sz="1200"/>
          </a:p>
        </p:txBody>
      </p:sp>
      <p:sp>
        <p:nvSpPr>
          <p:cNvPr id="36" name="Text 34"/>
          <p:cNvSpPr/>
          <p:nvPr/>
        </p:nvSpPr>
        <p:spPr>
          <a:xfrm>
            <a:off x="978408" y="5212080"/>
            <a:ext cx="2569464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Inclusion Criteria</a:t>
            </a:r>
            <a:endParaRPr lang="en-US" sz="1300"/>
          </a:p>
        </p:txBody>
      </p:sp>
      <p:sp>
        <p:nvSpPr>
          <p:cNvPr id="37" name="Text 35"/>
          <p:cNvSpPr/>
          <p:nvPr/>
        </p:nvSpPr>
        <p:spPr>
          <a:xfrm>
            <a:off x="548640" y="5632704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✓</a:t>
            </a:r>
            <a:endParaRPr lang="en-US" sz="1000"/>
          </a:p>
        </p:txBody>
      </p:sp>
      <p:sp>
        <p:nvSpPr>
          <p:cNvPr id="38" name="Text 36"/>
          <p:cNvSpPr/>
          <p:nvPr/>
        </p:nvSpPr>
        <p:spPr>
          <a:xfrm>
            <a:off x="813816" y="5673852"/>
            <a:ext cx="2706624" cy="28346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Peer-reviewed articles; official government and national reports and statistics</a:t>
            </a:r>
            <a:endParaRPr lang="en-US" sz="850"/>
          </a:p>
        </p:txBody>
      </p:sp>
      <p:sp>
        <p:nvSpPr>
          <p:cNvPr id="39" name="Text 37"/>
          <p:cNvSpPr/>
          <p:nvPr/>
        </p:nvSpPr>
        <p:spPr>
          <a:xfrm>
            <a:off x="548640" y="6099048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✓</a:t>
            </a:r>
            <a:endParaRPr lang="en-US" sz="1000"/>
          </a:p>
        </p:txBody>
      </p:sp>
      <p:sp>
        <p:nvSpPr>
          <p:cNvPr id="40" name="Text 38"/>
          <p:cNvSpPr/>
          <p:nvPr/>
        </p:nvSpPr>
        <p:spPr>
          <a:xfrm>
            <a:off x="823265" y="6145720"/>
            <a:ext cx="2706624" cy="28346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Published 2016–2026 (foundational theory, e.g. Erikson, 1968, by exception)</a:t>
            </a:r>
            <a:endParaRPr lang="en-US" sz="850"/>
          </a:p>
        </p:txBody>
      </p:sp>
      <p:sp>
        <p:nvSpPr>
          <p:cNvPr id="41" name="Text 39"/>
          <p:cNvSpPr/>
          <p:nvPr/>
        </p:nvSpPr>
        <p:spPr>
          <a:xfrm>
            <a:off x="548640" y="6565392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✓</a:t>
            </a:r>
            <a:endParaRPr lang="en-US" sz="1000"/>
          </a:p>
        </p:txBody>
      </p:sp>
      <p:sp>
        <p:nvSpPr>
          <p:cNvPr id="42" name="Text 40"/>
          <p:cNvSpPr/>
          <p:nvPr/>
        </p:nvSpPr>
        <p:spPr>
          <a:xfrm>
            <a:off x="823265" y="6676548"/>
            <a:ext cx="2706624" cy="12344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Samples aged 13–19, or including this range</a:t>
            </a:r>
            <a:endParaRPr lang="en-US" sz="850"/>
          </a:p>
        </p:txBody>
      </p:sp>
      <p:sp>
        <p:nvSpPr>
          <p:cNvPr id="43" name="Text 41"/>
          <p:cNvSpPr/>
          <p:nvPr/>
        </p:nvSpPr>
        <p:spPr>
          <a:xfrm>
            <a:off x="548640" y="7031736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✓</a:t>
            </a:r>
            <a:endParaRPr lang="en-US" sz="1000"/>
          </a:p>
        </p:txBody>
      </p:sp>
      <p:sp>
        <p:nvSpPr>
          <p:cNvPr id="44" name="Text 42"/>
          <p:cNvSpPr/>
          <p:nvPr/>
        </p:nvSpPr>
        <p:spPr>
          <a:xfrm>
            <a:off x="813816" y="7074456"/>
            <a:ext cx="2706624" cy="2803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UK-based, or international with clear UK policy relevance</a:t>
            </a:r>
            <a:endParaRPr lang="en-US" sz="850"/>
          </a:p>
        </p:txBody>
      </p:sp>
      <p:sp>
        <p:nvSpPr>
          <p:cNvPr id="45" name="Text 43"/>
          <p:cNvSpPr/>
          <p:nvPr/>
        </p:nvSpPr>
        <p:spPr>
          <a:xfrm>
            <a:off x="548640" y="7498080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69A297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✓</a:t>
            </a:r>
            <a:endParaRPr lang="en-US" sz="1000"/>
          </a:p>
        </p:txBody>
      </p:sp>
      <p:sp>
        <p:nvSpPr>
          <p:cNvPr id="46" name="Text 44"/>
          <p:cNvSpPr/>
          <p:nvPr/>
        </p:nvSpPr>
        <p:spPr>
          <a:xfrm>
            <a:off x="813816" y="7615380"/>
            <a:ext cx="2706624" cy="1311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Written in English</a:t>
            </a:r>
            <a:endParaRPr lang="en-US" sz="850"/>
          </a:p>
        </p:txBody>
      </p:sp>
      <p:sp>
        <p:nvSpPr>
          <p:cNvPr id="47" name="Shape 45"/>
          <p:cNvSpPr/>
          <p:nvPr/>
        </p:nvSpPr>
        <p:spPr>
          <a:xfrm>
            <a:off x="3895344" y="5120640"/>
            <a:ext cx="3255264" cy="3063240"/>
          </a:xfrm>
          <a:prstGeom prst="roundRect">
            <a:avLst>
              <a:gd name="adj" fmla="val 2388"/>
            </a:avLst>
          </a:prstGeom>
          <a:solidFill>
            <a:srgbClr val="EEF4F2"/>
          </a:solidFill>
        </p:spPr>
        <p:txBody>
          <a:bodyPr/>
          <a:lstStyle/>
          <a:p>
            <a:endParaRPr lang="en-GB"/>
          </a:p>
        </p:txBody>
      </p:sp>
      <p:sp>
        <p:nvSpPr>
          <p:cNvPr id="48" name="Shape 46"/>
          <p:cNvSpPr/>
          <p:nvPr/>
        </p:nvSpPr>
        <p:spPr>
          <a:xfrm>
            <a:off x="4032504" y="5239512"/>
            <a:ext cx="347472" cy="347472"/>
          </a:xfrm>
          <a:prstGeom prst="ellipse">
            <a:avLst/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4032504" y="5239512"/>
            <a:ext cx="347472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07</a:t>
            </a:r>
            <a:endParaRPr lang="en-US" sz="1200"/>
          </a:p>
        </p:txBody>
      </p:sp>
      <p:sp>
        <p:nvSpPr>
          <p:cNvPr id="50" name="Text 48"/>
          <p:cNvSpPr/>
          <p:nvPr/>
        </p:nvSpPr>
        <p:spPr>
          <a:xfrm>
            <a:off x="4462272" y="5212080"/>
            <a:ext cx="2569464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Exclusion Criteria</a:t>
            </a:r>
            <a:endParaRPr lang="en-US" sz="1300"/>
          </a:p>
        </p:txBody>
      </p:sp>
      <p:sp>
        <p:nvSpPr>
          <p:cNvPr id="51" name="Text 49"/>
          <p:cNvSpPr/>
          <p:nvPr/>
        </p:nvSpPr>
        <p:spPr>
          <a:xfrm>
            <a:off x="4032504" y="5632704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B8504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✗</a:t>
            </a:r>
            <a:endParaRPr lang="en-US" sz="1000"/>
          </a:p>
        </p:txBody>
      </p:sp>
      <p:sp>
        <p:nvSpPr>
          <p:cNvPr id="52" name="Text 50"/>
          <p:cNvSpPr/>
          <p:nvPr/>
        </p:nvSpPr>
        <p:spPr>
          <a:xfrm>
            <a:off x="4297680" y="5669280"/>
            <a:ext cx="2706624" cy="28346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Non-peer-reviewed opinion pieces, editorials, blogs, news and social media</a:t>
            </a:r>
            <a:endParaRPr lang="en-US" sz="850"/>
          </a:p>
        </p:txBody>
      </p:sp>
      <p:sp>
        <p:nvSpPr>
          <p:cNvPr id="53" name="Text 51"/>
          <p:cNvSpPr/>
          <p:nvPr/>
        </p:nvSpPr>
        <p:spPr>
          <a:xfrm>
            <a:off x="4032504" y="6099048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B8504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✗</a:t>
            </a:r>
            <a:endParaRPr lang="en-US" sz="1000"/>
          </a:p>
        </p:txBody>
      </p:sp>
      <p:sp>
        <p:nvSpPr>
          <p:cNvPr id="54" name="Text 52"/>
          <p:cNvSpPr/>
          <p:nvPr/>
        </p:nvSpPr>
        <p:spPr>
          <a:xfrm>
            <a:off x="4297680" y="6136195"/>
            <a:ext cx="2706624" cy="28346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Published before 2016 without qualifying for the exception</a:t>
            </a:r>
            <a:endParaRPr lang="en-US" sz="850"/>
          </a:p>
        </p:txBody>
      </p:sp>
      <p:sp>
        <p:nvSpPr>
          <p:cNvPr id="55" name="Text 53"/>
          <p:cNvSpPr/>
          <p:nvPr/>
        </p:nvSpPr>
        <p:spPr>
          <a:xfrm>
            <a:off x="4032504" y="6565392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B8504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✗</a:t>
            </a:r>
            <a:endParaRPr lang="en-US" sz="1000"/>
          </a:p>
        </p:txBody>
      </p:sp>
      <p:sp>
        <p:nvSpPr>
          <p:cNvPr id="56" name="Text 54"/>
          <p:cNvSpPr/>
          <p:nvPr/>
        </p:nvSpPr>
        <p:spPr>
          <a:xfrm>
            <a:off x="4297680" y="6654259"/>
            <a:ext cx="2706624" cy="14573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Adult-only or under-13-only samples</a:t>
            </a:r>
            <a:endParaRPr lang="en-US" sz="850"/>
          </a:p>
        </p:txBody>
      </p:sp>
      <p:sp>
        <p:nvSpPr>
          <p:cNvPr id="57" name="Text 55"/>
          <p:cNvSpPr/>
          <p:nvPr/>
        </p:nvSpPr>
        <p:spPr>
          <a:xfrm>
            <a:off x="4032504" y="7031736"/>
            <a:ext cx="21945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>
                <a:solidFill>
                  <a:srgbClr val="B85042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✗</a:t>
            </a:r>
            <a:endParaRPr lang="en-US" sz="1000"/>
          </a:p>
        </p:txBody>
      </p:sp>
      <p:sp>
        <p:nvSpPr>
          <p:cNvPr id="58" name="Text 56"/>
          <p:cNvSpPr/>
          <p:nvPr/>
        </p:nvSpPr>
        <p:spPr>
          <a:xfrm>
            <a:off x="4295584" y="7150608"/>
            <a:ext cx="2706624" cy="12801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Sources lacking relevance to the UK context</a:t>
            </a:r>
            <a:endParaRPr lang="en-US" sz="850"/>
          </a:p>
        </p:txBody>
      </p:sp>
      <p:sp>
        <p:nvSpPr>
          <p:cNvPr id="59" name="Text 57"/>
          <p:cNvSpPr/>
          <p:nvPr/>
        </p:nvSpPr>
        <p:spPr>
          <a:xfrm>
            <a:off x="4032504" y="7601521"/>
            <a:ext cx="2980944" cy="28346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Explicit criteria kept the review focused on credible evidence linked to the research aim (Aveyard, 2023).</a:t>
            </a:r>
            <a:endParaRPr lang="en-US" sz="850"/>
          </a:p>
        </p:txBody>
      </p:sp>
      <p:sp>
        <p:nvSpPr>
          <p:cNvPr id="60" name="Shape 58"/>
          <p:cNvSpPr/>
          <p:nvPr/>
        </p:nvSpPr>
        <p:spPr>
          <a:xfrm>
            <a:off x="411480" y="8366760"/>
            <a:ext cx="6739128" cy="2011680"/>
          </a:xfrm>
          <a:prstGeom prst="roundRect">
            <a:avLst>
              <a:gd name="adj" fmla="val 3636"/>
            </a:avLst>
          </a:prstGeom>
          <a:solidFill>
            <a:srgbClr val="EEF4F2"/>
          </a:solidFill>
        </p:spPr>
        <p:txBody>
          <a:bodyPr/>
          <a:lstStyle/>
          <a:p>
            <a:endParaRPr lang="en-GB"/>
          </a:p>
        </p:txBody>
      </p:sp>
      <p:sp>
        <p:nvSpPr>
          <p:cNvPr id="61" name="Shape 59"/>
          <p:cNvSpPr/>
          <p:nvPr/>
        </p:nvSpPr>
        <p:spPr>
          <a:xfrm>
            <a:off x="548640" y="8485632"/>
            <a:ext cx="347472" cy="347472"/>
          </a:xfrm>
          <a:prstGeom prst="ellipse">
            <a:avLst/>
          </a:prstGeom>
          <a:solidFill>
            <a:srgbClr val="50808E"/>
          </a:solidFill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548640" y="8485632"/>
            <a:ext cx="347472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FFFFFF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08</a:t>
            </a:r>
            <a:endParaRPr lang="en-US" sz="1200"/>
          </a:p>
        </p:txBody>
      </p:sp>
      <p:sp>
        <p:nvSpPr>
          <p:cNvPr id="63" name="Text 61"/>
          <p:cNvSpPr/>
          <p:nvPr/>
        </p:nvSpPr>
        <p:spPr>
          <a:xfrm>
            <a:off x="978408" y="8458200"/>
            <a:ext cx="6053328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Ethical Considerations</a:t>
            </a:r>
            <a:endParaRPr lang="en-US" sz="1300"/>
          </a:p>
        </p:txBody>
      </p:sp>
      <p:sp>
        <p:nvSpPr>
          <p:cNvPr id="64" name="Text 62"/>
          <p:cNvSpPr/>
          <p:nvPr/>
        </p:nvSpPr>
        <p:spPr>
          <a:xfrm>
            <a:off x="566928" y="9138222"/>
            <a:ext cx="6464808" cy="7731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No primary data were collected, so formal ethical approval was not required — but secondary research still demands the responsible handling and honest interpretation of others’ data (Tripathy, 2013). Integrity was maintained in three ways: </a:t>
            </a:r>
            <a:r>
              <a:rPr lang="en-US" sz="9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(1) </a:t>
            </a: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sources were represented accurately, never selectively quoted; </a:t>
            </a:r>
            <a:r>
              <a:rPr lang="en-US" sz="9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(2) </a:t>
            </a: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every claim was attributed via UWTSD Harvard referencing, avoiding plagiarism; </a:t>
            </a:r>
            <a:r>
              <a:rPr lang="en-US" sz="9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(3) </a:t>
            </a:r>
            <a:r>
              <a:rPr lang="en-US" sz="90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only publicly available, ethically produced material was used, treating topics concerning young people with respect.</a:t>
            </a:r>
            <a:endParaRPr lang="en-US" sz="90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457200"/>
            <a:ext cx="6739128" cy="5486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>
                <a:solidFill>
                  <a:srgbClr val="50808E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References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411480" y="1234440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GB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Aveyard, H. (2023) Doing a Literature Review in Health and Social Care: A Practical Guide. 5th edn. Open University Press.</a:t>
            </a:r>
            <a:endParaRPr lang="en-US" sz="950"/>
          </a:p>
        </p:txBody>
      </p:sp>
      <p:sp>
        <p:nvSpPr>
          <p:cNvPr id="4" name="Text 2"/>
          <p:cNvSpPr/>
          <p:nvPr/>
        </p:nvSpPr>
        <p:spPr>
          <a:xfrm>
            <a:off x="411480" y="1984248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GB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Blakeslee, S. (2004) 'The CRAAP test', LOEX Quarterly, 31(3), pp. 6–7. Available at: https://commons.emich.edu/loexquarterly/vol31/iss3/4 (Accessed: 11 July 2026).</a:t>
            </a:r>
            <a:endParaRPr lang="en-US" sz="950"/>
          </a:p>
        </p:txBody>
      </p:sp>
      <p:sp>
        <p:nvSpPr>
          <p:cNvPr id="5" name="Text 3"/>
          <p:cNvSpPr/>
          <p:nvPr/>
        </p:nvSpPr>
        <p:spPr>
          <a:xfrm>
            <a:off x="411480" y="2734056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GB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Braun, V. and Clarke, V. (2006) 'Using thematic analysis in psychology', Qualitative Research in Psychology, 3(2), pp. 77–101. Available at: https://doi.org/10.1191/1478088706qp063oa.</a:t>
            </a:r>
            <a:endParaRPr lang="en-US" sz="950"/>
          </a:p>
        </p:txBody>
      </p:sp>
      <p:sp>
        <p:nvSpPr>
          <p:cNvPr id="6" name="Text 4"/>
          <p:cNvSpPr/>
          <p:nvPr/>
        </p:nvSpPr>
        <p:spPr>
          <a:xfrm>
            <a:off x="411480" y="3483864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GB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Byrne, D. (2022) 'A worked example of Braun and Clarke's approach to reflexive thematic analysis', Quality &amp; Quantity, 56(3), pp. 1391–1412. Available at: https://doi.org/10.1007/s11135-021-01182-y.</a:t>
            </a:r>
            <a:endParaRPr lang="en-US" sz="950"/>
          </a:p>
        </p:txBody>
      </p:sp>
      <p:sp>
        <p:nvSpPr>
          <p:cNvPr id="7" name="Text 5"/>
          <p:cNvSpPr/>
          <p:nvPr/>
        </p:nvSpPr>
        <p:spPr>
          <a:xfrm>
            <a:off x="411480" y="4233672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GB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Clark, T., Foster, L., Sloan, L. and Bryman, A. (2021) Bryman's Social Research Methods. 6th edn. Oxford University Press.</a:t>
            </a:r>
            <a:endParaRPr lang="en-US" sz="950"/>
          </a:p>
        </p:txBody>
      </p:sp>
      <p:sp>
        <p:nvSpPr>
          <p:cNvPr id="8" name="Text 6"/>
          <p:cNvSpPr/>
          <p:nvPr/>
        </p:nvSpPr>
        <p:spPr>
          <a:xfrm>
            <a:off x="411480" y="4983480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GB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Erikson, E.H. (1968) Identity: Youth and Crisis. W.W. Norton.</a:t>
            </a:r>
            <a:endParaRPr lang="en-US" sz="950"/>
          </a:p>
        </p:txBody>
      </p:sp>
      <p:sp>
        <p:nvSpPr>
          <p:cNvPr id="9" name="Text 7"/>
          <p:cNvSpPr/>
          <p:nvPr/>
        </p:nvSpPr>
        <p:spPr>
          <a:xfrm>
            <a:off x="411480" y="5733288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Racine, N., McArthur, B.A., Cooke, J.E., Eirich, R., Zhu, J. and Madigan, S. (2021) 'Global prevalence of depressive and anxiety symptoms in children and adolescents during COVID-19: a meta-analysis', JAMA Pediatrics, 175(11), pp. 1142–1150. Available at: https://doi.org/10.1001/jamapediatrics.2021.2482.</a:t>
            </a:r>
            <a:endParaRPr lang="en-US" sz="950"/>
          </a:p>
        </p:txBody>
      </p:sp>
      <p:sp>
        <p:nvSpPr>
          <p:cNvPr id="10" name="Text 8"/>
          <p:cNvSpPr/>
          <p:nvPr/>
        </p:nvSpPr>
        <p:spPr>
          <a:xfrm>
            <a:off x="411480" y="6483096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GB" sz="950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Tripathy, J.P. (2013) 'Secondary data analysis: ethical issues and challenges', Iranian Journal of Public Health, 42(12), pp. 1478–1479. Available at: https://pmc.ncbi.nlm.nih.gov/articles/PMC4441947/ (Accessed: 10 July 2026).</a:t>
            </a:r>
            <a:endParaRPr lang="en-US" sz="950"/>
          </a:p>
        </p:txBody>
      </p:sp>
      <p:sp>
        <p:nvSpPr>
          <p:cNvPr id="11" name="Text 9"/>
          <p:cNvSpPr/>
          <p:nvPr/>
        </p:nvSpPr>
        <p:spPr>
          <a:xfrm>
            <a:off x="411480" y="7232904"/>
            <a:ext cx="6739128" cy="6858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GB" sz="950" err="1">
                <a:solidFill>
                  <a:srgbClr val="27363B"/>
                </a:solidFill>
                <a:latin typeface="Arial" pitchFamily="34" charset="0"/>
                <a:ea typeface="Arial" pitchFamily="34" charset="0"/>
                <a:cs typeface="Arial" pitchFamily="34" charset="0"/>
              </a:rPr>
              <a:t>YoungMinds (2025) Increase in Young People Waiting Over a Year for Mental Health Support. Available at: https://www.youngminds.org.uk/about-us/media-centre/press-releases/increase-in-young-people-waiting-over-a-year-for-mental-health-support/ (Accessed: 9 July 2026).</a:t>
            </a:r>
            <a:endParaRPr lang="en-US" sz="950"/>
          </a:p>
        </p:txBody>
      </p:sp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6.0.36"/>
  <p:tag name="AS_OS" val="Unix 6.8.0.107"/>
  <p:tag name="AS_RELEASE_DATE" val="2024.12.14"/>
  <p:tag name="AS_TITLE" val="Aspose.Slides for .NET Standard 2.0"/>
  <p:tag name="AS_VERSION" val="24.1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Aptos Display" panose="0211000402020202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Aptos" panose="0211000402020202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1219</Words>
  <Application>Microsoft Office PowerPoint</Application>
  <PresentationFormat>Custom</PresentationFormat>
  <Paragraphs>93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Tahmid Summy</cp:lastModifiedBy>
  <cp:revision>1</cp:revision>
  <dcterms:modified xsi:type="dcterms:W3CDTF">2026-07-25T03:21:39Z</dcterms:modified>
</cp:coreProperties>
</file>