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handoutMasterIdLst>
    <p:handoutMasterId r:id="rId19"/>
  </p:handoutMasterIdLst>
  <p:sldIdLst>
    <p:sldId id="256" r:id="rId2"/>
    <p:sldId id="257" r:id="rId3"/>
    <p:sldId id="258" r:id="rId4"/>
    <p:sldId id="275" r:id="rId5"/>
    <p:sldId id="260" r:id="rId6"/>
    <p:sldId id="259" r:id="rId7"/>
    <p:sldId id="264" r:id="rId8"/>
    <p:sldId id="271" r:id="rId9"/>
    <p:sldId id="280" r:id="rId10"/>
    <p:sldId id="269" r:id="rId11"/>
    <p:sldId id="272" r:id="rId12"/>
    <p:sldId id="261" r:id="rId13"/>
    <p:sldId id="282" r:id="rId14"/>
    <p:sldId id="281" r:id="rId15"/>
    <p:sldId id="283" r:id="rId16"/>
    <p:sldId id="276" r:id="rId17"/>
  </p:sldIdLst>
  <p:sldSz cx="12192000" cy="6858000"/>
  <p:notesSz cx="9144000" cy="6858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874" autoAdjust="0"/>
    <p:restoredTop sz="95144" autoAdjust="0"/>
  </p:normalViewPr>
  <p:slideViewPr>
    <p:cSldViewPr snapToGrid="0">
      <p:cViewPr varScale="1">
        <p:scale>
          <a:sx n="95" d="100"/>
          <a:sy n="95" d="100"/>
        </p:scale>
        <p:origin x="712" y="184"/>
      </p:cViewPr>
      <p:guideLst/>
    </p:cSldViewPr>
  </p:slideViewPr>
  <p:notesTextViewPr>
    <p:cViewPr>
      <p:scale>
        <a:sx n="85" d="100"/>
        <a:sy n="85" d="100"/>
      </p:scale>
      <p:origin x="0" y="0"/>
    </p:cViewPr>
  </p:notesTextViewPr>
  <p:sorterViewPr>
    <p:cViewPr>
      <p:scale>
        <a:sx n="80" d="100"/>
        <a:sy n="80" d="100"/>
      </p:scale>
      <p:origin x="0" y="0"/>
    </p:cViewPr>
  </p:sorterViewPr>
  <p:notesViewPr>
    <p:cSldViewPr snapToGrid="0">
      <p:cViewPr>
        <p:scale>
          <a:sx n="180" d="100"/>
          <a:sy n="180" d="100"/>
        </p:scale>
        <p:origin x="-224" y="-345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45A7112-6C4C-0351-4BE7-E6D6A426E86F}"/>
              </a:ext>
            </a:extLst>
          </p:cNvPr>
          <p:cNvSpPr>
            <a:spLocks noGrp="1"/>
          </p:cNvSpPr>
          <p:nvPr>
            <p:ph type="hdr" sz="quarter"/>
          </p:nvPr>
        </p:nvSpPr>
        <p:spPr>
          <a:xfrm>
            <a:off x="0" y="0"/>
            <a:ext cx="3962400" cy="344091"/>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B8A0B846-1DE3-DCD9-6ADD-5B1F39BC240C}"/>
              </a:ext>
            </a:extLst>
          </p:cNvPr>
          <p:cNvSpPr>
            <a:spLocks noGrp="1"/>
          </p:cNvSpPr>
          <p:nvPr>
            <p:ph type="dt" sz="quarter" idx="1"/>
          </p:nvPr>
        </p:nvSpPr>
        <p:spPr>
          <a:xfrm>
            <a:off x="5179484" y="0"/>
            <a:ext cx="3962400" cy="344091"/>
          </a:xfrm>
          <a:prstGeom prst="rect">
            <a:avLst/>
          </a:prstGeom>
        </p:spPr>
        <p:txBody>
          <a:bodyPr vert="horz" lIns="91440" tIns="45720" rIns="91440" bIns="45720" rtlCol="0"/>
          <a:lstStyle>
            <a:lvl1pPr algn="r">
              <a:defRPr sz="1200"/>
            </a:lvl1pPr>
          </a:lstStyle>
          <a:p>
            <a:fld id="{46D20F49-DCC5-AB4C-89D1-886296D3E9B9}" type="datetimeFigureOut">
              <a:rPr lang="en-GB" smtClean="0"/>
              <a:t>11/12/2022</a:t>
            </a:fld>
            <a:endParaRPr lang="en-GB"/>
          </a:p>
        </p:txBody>
      </p:sp>
      <p:sp>
        <p:nvSpPr>
          <p:cNvPr id="4" name="Footer Placeholder 3">
            <a:extLst>
              <a:ext uri="{FF2B5EF4-FFF2-40B4-BE49-F238E27FC236}">
                <a16:creationId xmlns:a16="http://schemas.microsoft.com/office/drawing/2014/main" id="{14C97726-18CE-1FD1-3BF5-F89BC53574A5}"/>
              </a:ext>
            </a:extLst>
          </p:cNvPr>
          <p:cNvSpPr>
            <a:spLocks noGrp="1"/>
          </p:cNvSpPr>
          <p:nvPr>
            <p:ph type="ftr" sz="quarter" idx="2"/>
          </p:nvPr>
        </p:nvSpPr>
        <p:spPr>
          <a:xfrm>
            <a:off x="0" y="6513910"/>
            <a:ext cx="3962400" cy="34409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323DF820-A3AA-9784-2AB7-6C7C599A2B63}"/>
              </a:ext>
            </a:extLst>
          </p:cNvPr>
          <p:cNvSpPr>
            <a:spLocks noGrp="1"/>
          </p:cNvSpPr>
          <p:nvPr>
            <p:ph type="sldNum" sz="quarter" idx="3"/>
          </p:nvPr>
        </p:nvSpPr>
        <p:spPr>
          <a:xfrm>
            <a:off x="5179484" y="6513910"/>
            <a:ext cx="3962400" cy="344090"/>
          </a:xfrm>
          <a:prstGeom prst="rect">
            <a:avLst/>
          </a:prstGeom>
        </p:spPr>
        <p:txBody>
          <a:bodyPr vert="horz" lIns="91440" tIns="45720" rIns="91440" bIns="45720" rtlCol="0" anchor="b"/>
          <a:lstStyle>
            <a:lvl1pPr algn="r">
              <a:defRPr sz="1200"/>
            </a:lvl1pPr>
          </a:lstStyle>
          <a:p>
            <a:fld id="{8211D587-B31E-3548-87F4-0DC2DB657178}" type="slidenum">
              <a:rPr lang="en-GB" smtClean="0"/>
              <a:t>‹#›</a:t>
            </a:fld>
            <a:endParaRPr lang="en-GB"/>
          </a:p>
        </p:txBody>
      </p:sp>
    </p:spTree>
    <p:extLst>
      <p:ext uri="{BB962C8B-B14F-4D97-AF65-F5344CB8AC3E}">
        <p14:creationId xmlns:p14="http://schemas.microsoft.com/office/powerpoint/2010/main" val="172905850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4091"/>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5179484" y="0"/>
            <a:ext cx="3962400" cy="344091"/>
          </a:xfrm>
          <a:prstGeom prst="rect">
            <a:avLst/>
          </a:prstGeom>
        </p:spPr>
        <p:txBody>
          <a:bodyPr vert="horz" lIns="91440" tIns="45720" rIns="91440" bIns="45720" rtlCol="0"/>
          <a:lstStyle>
            <a:lvl1pPr algn="r">
              <a:defRPr sz="1200"/>
            </a:lvl1pPr>
          </a:lstStyle>
          <a:p>
            <a:fld id="{2AD0FA4D-8A37-4F9F-9255-13723E2253DA}" type="datetimeFigureOut">
              <a:rPr lang="en-GB" smtClean="0"/>
              <a:t>11/12/2022</a:t>
            </a:fld>
            <a:endParaRPr lang="en-GB" dirty="0"/>
          </a:p>
        </p:txBody>
      </p:sp>
      <p:sp>
        <p:nvSpPr>
          <p:cNvPr id="4" name="Slide Image Placeholder 3"/>
          <p:cNvSpPr>
            <a:spLocks noGrp="1" noRot="1" noChangeAspect="1"/>
          </p:cNvSpPr>
          <p:nvPr>
            <p:ph type="sldImg" idx="2"/>
          </p:nvPr>
        </p:nvSpPr>
        <p:spPr>
          <a:xfrm>
            <a:off x="2514600" y="857250"/>
            <a:ext cx="4114800" cy="2314575"/>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914400" y="3300412"/>
            <a:ext cx="7315200" cy="2700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6513910"/>
            <a:ext cx="3962400" cy="344090"/>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5179484" y="6513910"/>
            <a:ext cx="3962400" cy="344090"/>
          </a:xfrm>
          <a:prstGeom prst="rect">
            <a:avLst/>
          </a:prstGeom>
        </p:spPr>
        <p:txBody>
          <a:bodyPr vert="horz" lIns="91440" tIns="45720" rIns="91440" bIns="45720" rtlCol="0" anchor="b"/>
          <a:lstStyle>
            <a:lvl1pPr algn="r">
              <a:defRPr sz="1200"/>
            </a:lvl1pPr>
          </a:lstStyle>
          <a:p>
            <a:fld id="{199E8B0C-1374-46ED-8A35-E61B07108BD2}" type="slidenum">
              <a:rPr lang="en-GB" smtClean="0"/>
              <a:t>‹#›</a:t>
            </a:fld>
            <a:endParaRPr lang="en-GB" dirty="0"/>
          </a:p>
        </p:txBody>
      </p:sp>
    </p:spTree>
    <p:extLst>
      <p:ext uri="{BB962C8B-B14F-4D97-AF65-F5344CB8AC3E}">
        <p14:creationId xmlns:p14="http://schemas.microsoft.com/office/powerpoint/2010/main" val="12815567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199E8B0C-1374-46ED-8A35-E61B07108BD2}" type="slidenum">
              <a:rPr lang="en-GB" smtClean="0"/>
              <a:t>1</a:t>
            </a:fld>
            <a:endParaRPr lang="en-GB" dirty="0"/>
          </a:p>
        </p:txBody>
      </p:sp>
      <p:sp>
        <p:nvSpPr>
          <p:cNvPr id="6" name="Notes Placeholder 5">
            <a:extLst>
              <a:ext uri="{FF2B5EF4-FFF2-40B4-BE49-F238E27FC236}">
                <a16:creationId xmlns:a16="http://schemas.microsoft.com/office/drawing/2014/main" id="{BBCC01EC-6D66-34A0-6429-EFA20F09C57A}"/>
              </a:ext>
            </a:extLst>
          </p:cNvPr>
          <p:cNvSpPr>
            <a:spLocks noGrp="1"/>
          </p:cNvSpPr>
          <p:nvPr>
            <p:ph type="body" sz="quarter" idx="3"/>
          </p:nvPr>
        </p:nvSpPr>
        <p:spPr/>
        <p:txBody>
          <a:bodyPr/>
          <a:lstStyle/>
          <a:p>
            <a:endParaRPr lang="en-GB"/>
          </a:p>
        </p:txBody>
      </p:sp>
    </p:spTree>
    <p:extLst>
      <p:ext uri="{BB962C8B-B14F-4D97-AF65-F5344CB8AC3E}">
        <p14:creationId xmlns:p14="http://schemas.microsoft.com/office/powerpoint/2010/main" val="23885904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777923" y="3249234"/>
            <a:ext cx="7315200" cy="2700338"/>
          </a:xfrm>
        </p:spPr>
        <p:txBody>
          <a:bodyPr/>
          <a:lstStyle/>
          <a:p>
            <a:endParaRPr lang="en-GB" dirty="0"/>
          </a:p>
          <a:p>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199E8B0C-1374-46ED-8A35-E61B07108BD2}" type="slidenum">
              <a:rPr lang="en-GB" smtClean="0"/>
              <a:t>2</a:t>
            </a:fld>
            <a:endParaRPr lang="en-GB" dirty="0"/>
          </a:p>
        </p:txBody>
      </p:sp>
    </p:spTree>
    <p:extLst>
      <p:ext uri="{BB962C8B-B14F-4D97-AF65-F5344CB8AC3E}">
        <p14:creationId xmlns:p14="http://schemas.microsoft.com/office/powerpoint/2010/main" val="3194150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99E8B0C-1374-46ED-8A35-E61B07108BD2}" type="slidenum">
              <a:rPr lang="en-GB" smtClean="0"/>
              <a:t>3</a:t>
            </a:fld>
            <a:endParaRPr lang="en-GB" dirty="0"/>
          </a:p>
        </p:txBody>
      </p:sp>
    </p:spTree>
    <p:extLst>
      <p:ext uri="{BB962C8B-B14F-4D97-AF65-F5344CB8AC3E}">
        <p14:creationId xmlns:p14="http://schemas.microsoft.com/office/powerpoint/2010/main" val="2271899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99E8B0C-1374-46ED-8A35-E61B07108BD2}" type="slidenum">
              <a:rPr lang="en-GB" smtClean="0"/>
              <a:t>4</a:t>
            </a:fld>
            <a:endParaRPr lang="en-GB" dirty="0"/>
          </a:p>
        </p:txBody>
      </p:sp>
    </p:spTree>
    <p:extLst>
      <p:ext uri="{BB962C8B-B14F-4D97-AF65-F5344CB8AC3E}">
        <p14:creationId xmlns:p14="http://schemas.microsoft.com/office/powerpoint/2010/main" val="19666363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1CC59C1-D453-174B-9B44-918CF82BFB49}" type="slidenum">
              <a:rPr lang="en-GB" smtClean="0"/>
              <a:t>5</a:t>
            </a:fld>
            <a:endParaRPr lang="en-GB" dirty="0"/>
          </a:p>
        </p:txBody>
      </p:sp>
    </p:spTree>
    <p:extLst>
      <p:ext uri="{BB962C8B-B14F-4D97-AF65-F5344CB8AC3E}">
        <p14:creationId xmlns:p14="http://schemas.microsoft.com/office/powerpoint/2010/main" val="30185868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914400" y="3300413"/>
            <a:ext cx="7315200" cy="2108015"/>
          </a:xfrm>
        </p:spPr>
        <p:txBody>
          <a:bodyPr/>
          <a:lstStyle/>
          <a:p>
            <a:endParaRPr lang="en-GB" dirty="0"/>
          </a:p>
        </p:txBody>
      </p:sp>
    </p:spTree>
    <p:extLst>
      <p:ext uri="{BB962C8B-B14F-4D97-AF65-F5344CB8AC3E}">
        <p14:creationId xmlns:p14="http://schemas.microsoft.com/office/powerpoint/2010/main" val="161516672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Tx/>
              <a:buNone/>
            </a:pPr>
            <a:endParaRPr lang="en-GB" dirty="0">
              <a:solidFill>
                <a:schemeClr val="tx1"/>
              </a:solidFill>
              <a:highlight>
                <a:srgbClr val="FFFF00"/>
              </a:highlight>
            </a:endParaRPr>
          </a:p>
        </p:txBody>
      </p:sp>
      <p:sp>
        <p:nvSpPr>
          <p:cNvPr id="4" name="Slide Number Placeholder 3"/>
          <p:cNvSpPr>
            <a:spLocks noGrp="1"/>
          </p:cNvSpPr>
          <p:nvPr>
            <p:ph type="sldNum" sz="quarter" idx="5"/>
          </p:nvPr>
        </p:nvSpPr>
        <p:spPr/>
        <p:txBody>
          <a:bodyPr/>
          <a:lstStyle/>
          <a:p>
            <a:fld id="{11CC59C1-D453-174B-9B44-918CF82BFB49}" type="slidenum">
              <a:rPr lang="en-GB" smtClean="0"/>
              <a:t>7</a:t>
            </a:fld>
            <a:endParaRPr lang="en-GB" dirty="0"/>
          </a:p>
        </p:txBody>
      </p:sp>
    </p:spTree>
    <p:extLst>
      <p:ext uri="{BB962C8B-B14F-4D97-AF65-F5344CB8AC3E}">
        <p14:creationId xmlns:p14="http://schemas.microsoft.com/office/powerpoint/2010/main" val="42314440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914400" y="3314588"/>
            <a:ext cx="7315200" cy="1781951"/>
          </a:xfrm>
        </p:spPr>
        <p:txBody>
          <a:bodyPr/>
          <a:lstStyle/>
          <a:p>
            <a:endParaRPr lang="en-GB" dirty="0"/>
          </a:p>
        </p:txBody>
      </p:sp>
      <p:sp>
        <p:nvSpPr>
          <p:cNvPr id="4" name="Slide Number Placeholder 3"/>
          <p:cNvSpPr>
            <a:spLocks noGrp="1"/>
          </p:cNvSpPr>
          <p:nvPr>
            <p:ph type="sldNum" sz="quarter" idx="5"/>
          </p:nvPr>
        </p:nvSpPr>
        <p:spPr/>
        <p:txBody>
          <a:bodyPr/>
          <a:lstStyle/>
          <a:p>
            <a:fld id="{11CC59C1-D453-174B-9B44-918CF82BFB49}" type="slidenum">
              <a:rPr lang="en-GB" smtClean="0"/>
              <a:t>8</a:t>
            </a:fld>
            <a:endParaRPr lang="en-GB" dirty="0"/>
          </a:p>
        </p:txBody>
      </p:sp>
    </p:spTree>
    <p:extLst>
      <p:ext uri="{BB962C8B-B14F-4D97-AF65-F5344CB8AC3E}">
        <p14:creationId xmlns:p14="http://schemas.microsoft.com/office/powerpoint/2010/main" val="171248165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914400" y="3300412"/>
            <a:ext cx="7315200" cy="1087290"/>
          </a:xfrm>
        </p:spPr>
        <p:txBody>
          <a:bodyPr/>
          <a:lstStyle/>
          <a:p>
            <a:endParaRPr lang="en-GB" dirty="0"/>
          </a:p>
        </p:txBody>
      </p:sp>
      <p:sp>
        <p:nvSpPr>
          <p:cNvPr id="4" name="Slide Number Placeholder 3"/>
          <p:cNvSpPr>
            <a:spLocks noGrp="1"/>
          </p:cNvSpPr>
          <p:nvPr>
            <p:ph type="sldNum" sz="quarter" idx="5"/>
          </p:nvPr>
        </p:nvSpPr>
        <p:spPr/>
        <p:txBody>
          <a:bodyPr/>
          <a:lstStyle/>
          <a:p>
            <a:fld id="{199E8B0C-1374-46ED-8A35-E61B07108BD2}" type="slidenum">
              <a:rPr lang="en-GB" smtClean="0"/>
              <a:t>9</a:t>
            </a:fld>
            <a:endParaRPr lang="en-GB" dirty="0"/>
          </a:p>
        </p:txBody>
      </p:sp>
    </p:spTree>
    <p:extLst>
      <p:ext uri="{BB962C8B-B14F-4D97-AF65-F5344CB8AC3E}">
        <p14:creationId xmlns:p14="http://schemas.microsoft.com/office/powerpoint/2010/main" val="18010444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1CC59C1-D453-174B-9B44-918CF82BFB49}" type="slidenum">
              <a:rPr lang="en-GB" smtClean="0"/>
              <a:t>10</a:t>
            </a:fld>
            <a:endParaRPr lang="en-GB" dirty="0"/>
          </a:p>
        </p:txBody>
      </p:sp>
    </p:spTree>
    <p:extLst>
      <p:ext uri="{BB962C8B-B14F-4D97-AF65-F5344CB8AC3E}">
        <p14:creationId xmlns:p14="http://schemas.microsoft.com/office/powerpoint/2010/main" val="235594915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1CC59C1-D453-174B-9B44-918CF82BFB49}" type="slidenum">
              <a:rPr lang="en-GB" smtClean="0"/>
              <a:t>11</a:t>
            </a:fld>
            <a:endParaRPr lang="en-GB" dirty="0"/>
          </a:p>
        </p:txBody>
      </p:sp>
    </p:spTree>
    <p:extLst>
      <p:ext uri="{BB962C8B-B14F-4D97-AF65-F5344CB8AC3E}">
        <p14:creationId xmlns:p14="http://schemas.microsoft.com/office/powerpoint/2010/main" val="68407697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99E8B0C-1374-46ED-8A35-E61B07108BD2}" type="slidenum">
              <a:rPr lang="en-GB" smtClean="0"/>
              <a:t>12</a:t>
            </a:fld>
            <a:endParaRPr lang="en-GB" dirty="0"/>
          </a:p>
        </p:txBody>
      </p:sp>
    </p:spTree>
    <p:extLst>
      <p:ext uri="{BB962C8B-B14F-4D97-AF65-F5344CB8AC3E}">
        <p14:creationId xmlns:p14="http://schemas.microsoft.com/office/powerpoint/2010/main" val="256820432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99E8B0C-1374-46ED-8A35-E61B07108BD2}" type="slidenum">
              <a:rPr lang="en-GB" smtClean="0"/>
              <a:t>13</a:t>
            </a:fld>
            <a:endParaRPr lang="en-GB" dirty="0"/>
          </a:p>
        </p:txBody>
      </p:sp>
    </p:spTree>
    <p:extLst>
      <p:ext uri="{BB962C8B-B14F-4D97-AF65-F5344CB8AC3E}">
        <p14:creationId xmlns:p14="http://schemas.microsoft.com/office/powerpoint/2010/main" val="270611867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99E8B0C-1374-46ED-8A35-E61B07108BD2}" type="slidenum">
              <a:rPr lang="en-GB" smtClean="0"/>
              <a:t>14</a:t>
            </a:fld>
            <a:endParaRPr lang="en-GB" dirty="0"/>
          </a:p>
        </p:txBody>
      </p:sp>
    </p:spTree>
    <p:extLst>
      <p:ext uri="{BB962C8B-B14F-4D97-AF65-F5344CB8AC3E}">
        <p14:creationId xmlns:p14="http://schemas.microsoft.com/office/powerpoint/2010/main" val="39377692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99E8B0C-1374-46ED-8A35-E61B07108BD2}" type="slidenum">
              <a:rPr lang="en-GB" smtClean="0"/>
              <a:t>15</a:t>
            </a:fld>
            <a:endParaRPr lang="en-GB" dirty="0"/>
          </a:p>
        </p:txBody>
      </p:sp>
    </p:spTree>
    <p:extLst>
      <p:ext uri="{BB962C8B-B14F-4D97-AF65-F5344CB8AC3E}">
        <p14:creationId xmlns:p14="http://schemas.microsoft.com/office/powerpoint/2010/main" val="297048838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99E8B0C-1374-46ED-8A35-E61B07108BD2}" type="slidenum">
              <a:rPr lang="en-GB" smtClean="0"/>
              <a:t>16</a:t>
            </a:fld>
            <a:endParaRPr lang="en-GB" dirty="0"/>
          </a:p>
        </p:txBody>
      </p:sp>
    </p:spTree>
    <p:extLst>
      <p:ext uri="{BB962C8B-B14F-4D97-AF65-F5344CB8AC3E}">
        <p14:creationId xmlns:p14="http://schemas.microsoft.com/office/powerpoint/2010/main" val="25561254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E689D9-B08E-4318-A863-DAA98AE52E5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97C7945-DF7C-49EE-B11C-4C56B425BF0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177BB2D-1175-4312-9500-C03354300418}"/>
              </a:ext>
            </a:extLst>
          </p:cNvPr>
          <p:cNvSpPr>
            <a:spLocks noGrp="1"/>
          </p:cNvSpPr>
          <p:nvPr>
            <p:ph type="dt" sz="half" idx="10"/>
          </p:nvPr>
        </p:nvSpPr>
        <p:spPr/>
        <p:txBody>
          <a:bodyPr/>
          <a:lstStyle/>
          <a:p>
            <a:fld id="{34577FBE-777E-4304-9743-32DD7804DBCD}" type="datetimeFigureOut">
              <a:rPr lang="en-GB" smtClean="0"/>
              <a:t>11/12/2022</a:t>
            </a:fld>
            <a:endParaRPr lang="en-GB" dirty="0"/>
          </a:p>
        </p:txBody>
      </p:sp>
      <p:sp>
        <p:nvSpPr>
          <p:cNvPr id="5" name="Footer Placeholder 4">
            <a:extLst>
              <a:ext uri="{FF2B5EF4-FFF2-40B4-BE49-F238E27FC236}">
                <a16:creationId xmlns:a16="http://schemas.microsoft.com/office/drawing/2014/main" id="{7ED11ED0-FA0D-4489-81A2-04C10E568D14}"/>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2B6A87E4-3746-41F7-8512-D1232C1B558A}"/>
              </a:ext>
            </a:extLst>
          </p:cNvPr>
          <p:cNvSpPr>
            <a:spLocks noGrp="1"/>
          </p:cNvSpPr>
          <p:nvPr>
            <p:ph type="sldNum" sz="quarter" idx="12"/>
          </p:nvPr>
        </p:nvSpPr>
        <p:spPr/>
        <p:txBody>
          <a:bodyPr/>
          <a:lstStyle/>
          <a:p>
            <a:fld id="{4D42E1B4-12FA-46C8-939D-C1F9A3C857A1}" type="slidenum">
              <a:rPr lang="en-GB" smtClean="0"/>
              <a:t>‹#›</a:t>
            </a:fld>
            <a:endParaRPr lang="en-GB" dirty="0"/>
          </a:p>
        </p:txBody>
      </p:sp>
    </p:spTree>
    <p:extLst>
      <p:ext uri="{BB962C8B-B14F-4D97-AF65-F5344CB8AC3E}">
        <p14:creationId xmlns:p14="http://schemas.microsoft.com/office/powerpoint/2010/main" val="4029155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40F86B-FF03-4E07-B2FA-3EC557E537B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A89C60A-2C29-4C48-BD3A-3F309768EB5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471111E-7C25-428F-991A-B0F119272BCD}"/>
              </a:ext>
            </a:extLst>
          </p:cNvPr>
          <p:cNvSpPr>
            <a:spLocks noGrp="1"/>
          </p:cNvSpPr>
          <p:nvPr>
            <p:ph type="dt" sz="half" idx="10"/>
          </p:nvPr>
        </p:nvSpPr>
        <p:spPr/>
        <p:txBody>
          <a:bodyPr/>
          <a:lstStyle/>
          <a:p>
            <a:fld id="{34577FBE-777E-4304-9743-32DD7804DBCD}" type="datetimeFigureOut">
              <a:rPr lang="en-GB" smtClean="0"/>
              <a:t>11/12/2022</a:t>
            </a:fld>
            <a:endParaRPr lang="en-GB" dirty="0"/>
          </a:p>
        </p:txBody>
      </p:sp>
      <p:sp>
        <p:nvSpPr>
          <p:cNvPr id="5" name="Footer Placeholder 4">
            <a:extLst>
              <a:ext uri="{FF2B5EF4-FFF2-40B4-BE49-F238E27FC236}">
                <a16:creationId xmlns:a16="http://schemas.microsoft.com/office/drawing/2014/main" id="{DBEAA888-F02E-492D-9CB9-E191312A097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D8D52658-195D-4D42-A33F-4DE0D54C7F14}"/>
              </a:ext>
            </a:extLst>
          </p:cNvPr>
          <p:cNvSpPr>
            <a:spLocks noGrp="1"/>
          </p:cNvSpPr>
          <p:nvPr>
            <p:ph type="sldNum" sz="quarter" idx="12"/>
          </p:nvPr>
        </p:nvSpPr>
        <p:spPr/>
        <p:txBody>
          <a:bodyPr/>
          <a:lstStyle/>
          <a:p>
            <a:fld id="{4D42E1B4-12FA-46C8-939D-C1F9A3C857A1}" type="slidenum">
              <a:rPr lang="en-GB" smtClean="0"/>
              <a:t>‹#›</a:t>
            </a:fld>
            <a:endParaRPr lang="en-GB" dirty="0"/>
          </a:p>
        </p:txBody>
      </p:sp>
    </p:spTree>
    <p:extLst>
      <p:ext uri="{BB962C8B-B14F-4D97-AF65-F5344CB8AC3E}">
        <p14:creationId xmlns:p14="http://schemas.microsoft.com/office/powerpoint/2010/main" val="823981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F9C422-84C0-4559-8FEA-F6D3E9819F4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B4A5265-484D-4CA0-8EE4-82737490B70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3432D06-0A9A-4DF8-A055-9AD5AA295F15}"/>
              </a:ext>
            </a:extLst>
          </p:cNvPr>
          <p:cNvSpPr>
            <a:spLocks noGrp="1"/>
          </p:cNvSpPr>
          <p:nvPr>
            <p:ph type="dt" sz="half" idx="10"/>
          </p:nvPr>
        </p:nvSpPr>
        <p:spPr/>
        <p:txBody>
          <a:bodyPr/>
          <a:lstStyle/>
          <a:p>
            <a:fld id="{34577FBE-777E-4304-9743-32DD7804DBCD}" type="datetimeFigureOut">
              <a:rPr lang="en-GB" smtClean="0"/>
              <a:t>11/12/2022</a:t>
            </a:fld>
            <a:endParaRPr lang="en-GB" dirty="0"/>
          </a:p>
        </p:txBody>
      </p:sp>
      <p:sp>
        <p:nvSpPr>
          <p:cNvPr id="5" name="Footer Placeholder 4">
            <a:extLst>
              <a:ext uri="{FF2B5EF4-FFF2-40B4-BE49-F238E27FC236}">
                <a16:creationId xmlns:a16="http://schemas.microsoft.com/office/drawing/2014/main" id="{E21F3D56-FBCE-4500-8A67-23FE235929E0}"/>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91CF92D5-86F1-4EFC-BBB6-CFF12BC32A7C}"/>
              </a:ext>
            </a:extLst>
          </p:cNvPr>
          <p:cNvSpPr>
            <a:spLocks noGrp="1"/>
          </p:cNvSpPr>
          <p:nvPr>
            <p:ph type="sldNum" sz="quarter" idx="12"/>
          </p:nvPr>
        </p:nvSpPr>
        <p:spPr/>
        <p:txBody>
          <a:bodyPr/>
          <a:lstStyle/>
          <a:p>
            <a:fld id="{4D42E1B4-12FA-46C8-939D-C1F9A3C857A1}" type="slidenum">
              <a:rPr lang="en-GB" smtClean="0"/>
              <a:t>‹#›</a:t>
            </a:fld>
            <a:endParaRPr lang="en-GB" dirty="0"/>
          </a:p>
        </p:txBody>
      </p:sp>
    </p:spTree>
    <p:extLst>
      <p:ext uri="{BB962C8B-B14F-4D97-AF65-F5344CB8AC3E}">
        <p14:creationId xmlns:p14="http://schemas.microsoft.com/office/powerpoint/2010/main" val="26815045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7D1182-5B0C-47EF-8B69-91E6DED7A93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49D588D-3616-48D0-B223-59904EAF19E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A651B95-9951-4B3F-BBAE-8CDE20D9C68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22AF545-C407-4CC6-9568-03594EA4E164}"/>
              </a:ext>
            </a:extLst>
          </p:cNvPr>
          <p:cNvSpPr>
            <a:spLocks noGrp="1"/>
          </p:cNvSpPr>
          <p:nvPr>
            <p:ph type="dt" sz="half" idx="10"/>
          </p:nvPr>
        </p:nvSpPr>
        <p:spPr/>
        <p:txBody>
          <a:bodyPr/>
          <a:lstStyle/>
          <a:p>
            <a:fld id="{34577FBE-777E-4304-9743-32DD7804DBCD}" type="datetimeFigureOut">
              <a:rPr lang="en-GB" smtClean="0"/>
              <a:t>11/12/2022</a:t>
            </a:fld>
            <a:endParaRPr lang="en-GB" dirty="0"/>
          </a:p>
        </p:txBody>
      </p:sp>
      <p:sp>
        <p:nvSpPr>
          <p:cNvPr id="6" name="Footer Placeholder 5">
            <a:extLst>
              <a:ext uri="{FF2B5EF4-FFF2-40B4-BE49-F238E27FC236}">
                <a16:creationId xmlns:a16="http://schemas.microsoft.com/office/drawing/2014/main" id="{B10317BC-701E-4254-9E6B-DE0C85E6FC6B}"/>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130C95CA-D735-431F-8360-387DBFA22D43}"/>
              </a:ext>
            </a:extLst>
          </p:cNvPr>
          <p:cNvSpPr>
            <a:spLocks noGrp="1"/>
          </p:cNvSpPr>
          <p:nvPr>
            <p:ph type="sldNum" sz="quarter" idx="12"/>
          </p:nvPr>
        </p:nvSpPr>
        <p:spPr/>
        <p:txBody>
          <a:bodyPr/>
          <a:lstStyle/>
          <a:p>
            <a:fld id="{4D42E1B4-12FA-46C8-939D-C1F9A3C857A1}" type="slidenum">
              <a:rPr lang="en-GB" smtClean="0"/>
              <a:t>‹#›</a:t>
            </a:fld>
            <a:endParaRPr lang="en-GB" dirty="0"/>
          </a:p>
        </p:txBody>
      </p:sp>
    </p:spTree>
    <p:extLst>
      <p:ext uri="{BB962C8B-B14F-4D97-AF65-F5344CB8AC3E}">
        <p14:creationId xmlns:p14="http://schemas.microsoft.com/office/powerpoint/2010/main" val="2727125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850892-92DE-4293-9A7A-E31C4FAA689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CDAA15A-00AF-4656-89CF-D77ADB8F298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99CFB4B-E574-4BB1-BD6C-3D0153E2763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DF98D3F-1552-40FC-A738-84CC5EDD06C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D3D25C4-3987-4A47-AE29-5C5206519BA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47C3082-FB56-448E-A6AB-8C7EB74BC1B9}"/>
              </a:ext>
            </a:extLst>
          </p:cNvPr>
          <p:cNvSpPr>
            <a:spLocks noGrp="1"/>
          </p:cNvSpPr>
          <p:nvPr>
            <p:ph type="dt" sz="half" idx="10"/>
          </p:nvPr>
        </p:nvSpPr>
        <p:spPr/>
        <p:txBody>
          <a:bodyPr/>
          <a:lstStyle/>
          <a:p>
            <a:fld id="{34577FBE-777E-4304-9743-32DD7804DBCD}" type="datetimeFigureOut">
              <a:rPr lang="en-GB" smtClean="0"/>
              <a:t>11/12/2022</a:t>
            </a:fld>
            <a:endParaRPr lang="en-GB" dirty="0"/>
          </a:p>
        </p:txBody>
      </p:sp>
      <p:sp>
        <p:nvSpPr>
          <p:cNvPr id="8" name="Footer Placeholder 7">
            <a:extLst>
              <a:ext uri="{FF2B5EF4-FFF2-40B4-BE49-F238E27FC236}">
                <a16:creationId xmlns:a16="http://schemas.microsoft.com/office/drawing/2014/main" id="{FA8E5788-B4DE-40CC-8A19-5B0E2B113F67}"/>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9B703435-099F-47D8-9B0F-E1CFEADEE6AF}"/>
              </a:ext>
            </a:extLst>
          </p:cNvPr>
          <p:cNvSpPr>
            <a:spLocks noGrp="1"/>
          </p:cNvSpPr>
          <p:nvPr>
            <p:ph type="sldNum" sz="quarter" idx="12"/>
          </p:nvPr>
        </p:nvSpPr>
        <p:spPr/>
        <p:txBody>
          <a:bodyPr/>
          <a:lstStyle/>
          <a:p>
            <a:fld id="{4D42E1B4-12FA-46C8-939D-C1F9A3C857A1}" type="slidenum">
              <a:rPr lang="en-GB" smtClean="0"/>
              <a:t>‹#›</a:t>
            </a:fld>
            <a:endParaRPr lang="en-GB" dirty="0"/>
          </a:p>
        </p:txBody>
      </p:sp>
    </p:spTree>
    <p:extLst>
      <p:ext uri="{BB962C8B-B14F-4D97-AF65-F5344CB8AC3E}">
        <p14:creationId xmlns:p14="http://schemas.microsoft.com/office/powerpoint/2010/main" val="2551779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F8E163-5BE9-42A3-8E14-6874182DF51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9C85246-7BE8-4272-8432-969E91AD055C}"/>
              </a:ext>
            </a:extLst>
          </p:cNvPr>
          <p:cNvSpPr>
            <a:spLocks noGrp="1"/>
          </p:cNvSpPr>
          <p:nvPr>
            <p:ph type="dt" sz="half" idx="10"/>
          </p:nvPr>
        </p:nvSpPr>
        <p:spPr/>
        <p:txBody>
          <a:bodyPr/>
          <a:lstStyle/>
          <a:p>
            <a:fld id="{34577FBE-777E-4304-9743-32DD7804DBCD}" type="datetimeFigureOut">
              <a:rPr lang="en-GB" smtClean="0"/>
              <a:t>11/12/2022</a:t>
            </a:fld>
            <a:endParaRPr lang="en-GB" dirty="0"/>
          </a:p>
        </p:txBody>
      </p:sp>
      <p:sp>
        <p:nvSpPr>
          <p:cNvPr id="4" name="Footer Placeholder 3">
            <a:extLst>
              <a:ext uri="{FF2B5EF4-FFF2-40B4-BE49-F238E27FC236}">
                <a16:creationId xmlns:a16="http://schemas.microsoft.com/office/drawing/2014/main" id="{94D2F22C-A4FA-4729-8D59-8623CEA3410E}"/>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4A39A35D-C9CF-4472-B651-6306B801337A}"/>
              </a:ext>
            </a:extLst>
          </p:cNvPr>
          <p:cNvSpPr>
            <a:spLocks noGrp="1"/>
          </p:cNvSpPr>
          <p:nvPr>
            <p:ph type="sldNum" sz="quarter" idx="12"/>
          </p:nvPr>
        </p:nvSpPr>
        <p:spPr/>
        <p:txBody>
          <a:bodyPr/>
          <a:lstStyle/>
          <a:p>
            <a:fld id="{4D42E1B4-12FA-46C8-939D-C1F9A3C857A1}" type="slidenum">
              <a:rPr lang="en-GB" smtClean="0"/>
              <a:t>‹#›</a:t>
            </a:fld>
            <a:endParaRPr lang="en-GB" dirty="0"/>
          </a:p>
        </p:txBody>
      </p:sp>
    </p:spTree>
    <p:extLst>
      <p:ext uri="{BB962C8B-B14F-4D97-AF65-F5344CB8AC3E}">
        <p14:creationId xmlns:p14="http://schemas.microsoft.com/office/powerpoint/2010/main" val="5022812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09A3697-1F1D-415F-AC20-B77B17ABAE38}"/>
              </a:ext>
            </a:extLst>
          </p:cNvPr>
          <p:cNvSpPr>
            <a:spLocks noGrp="1"/>
          </p:cNvSpPr>
          <p:nvPr>
            <p:ph type="dt" sz="half" idx="10"/>
          </p:nvPr>
        </p:nvSpPr>
        <p:spPr/>
        <p:txBody>
          <a:bodyPr/>
          <a:lstStyle/>
          <a:p>
            <a:fld id="{34577FBE-777E-4304-9743-32DD7804DBCD}" type="datetimeFigureOut">
              <a:rPr lang="en-GB" smtClean="0"/>
              <a:t>11/12/2022</a:t>
            </a:fld>
            <a:endParaRPr lang="en-GB" dirty="0"/>
          </a:p>
        </p:txBody>
      </p:sp>
      <p:sp>
        <p:nvSpPr>
          <p:cNvPr id="3" name="Footer Placeholder 2">
            <a:extLst>
              <a:ext uri="{FF2B5EF4-FFF2-40B4-BE49-F238E27FC236}">
                <a16:creationId xmlns:a16="http://schemas.microsoft.com/office/drawing/2014/main" id="{2018DE9E-596F-4458-A422-A39E3493D14E}"/>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5BCEFB3C-D0BD-4275-8A4B-68033D9AA564}"/>
              </a:ext>
            </a:extLst>
          </p:cNvPr>
          <p:cNvSpPr>
            <a:spLocks noGrp="1"/>
          </p:cNvSpPr>
          <p:nvPr>
            <p:ph type="sldNum" sz="quarter" idx="12"/>
          </p:nvPr>
        </p:nvSpPr>
        <p:spPr/>
        <p:txBody>
          <a:bodyPr/>
          <a:lstStyle/>
          <a:p>
            <a:fld id="{4D42E1B4-12FA-46C8-939D-C1F9A3C857A1}" type="slidenum">
              <a:rPr lang="en-GB" smtClean="0"/>
              <a:t>‹#›</a:t>
            </a:fld>
            <a:endParaRPr lang="en-GB" dirty="0"/>
          </a:p>
        </p:txBody>
      </p:sp>
    </p:spTree>
    <p:extLst>
      <p:ext uri="{BB962C8B-B14F-4D97-AF65-F5344CB8AC3E}">
        <p14:creationId xmlns:p14="http://schemas.microsoft.com/office/powerpoint/2010/main" val="28000277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48AA37-AC2A-4819-A90F-41A7B85CA2C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F978EA5-A0AF-4322-A1B1-683F52EA29D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154AD97-C180-4B5A-9A33-3B411E692D2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0D05881-D249-4834-BB0B-1E5F7B932155}"/>
              </a:ext>
            </a:extLst>
          </p:cNvPr>
          <p:cNvSpPr>
            <a:spLocks noGrp="1"/>
          </p:cNvSpPr>
          <p:nvPr>
            <p:ph type="dt" sz="half" idx="10"/>
          </p:nvPr>
        </p:nvSpPr>
        <p:spPr/>
        <p:txBody>
          <a:bodyPr/>
          <a:lstStyle/>
          <a:p>
            <a:fld id="{34577FBE-777E-4304-9743-32DD7804DBCD}" type="datetimeFigureOut">
              <a:rPr lang="en-GB" smtClean="0"/>
              <a:t>11/12/2022</a:t>
            </a:fld>
            <a:endParaRPr lang="en-GB" dirty="0"/>
          </a:p>
        </p:txBody>
      </p:sp>
      <p:sp>
        <p:nvSpPr>
          <p:cNvPr id="6" name="Footer Placeholder 5">
            <a:extLst>
              <a:ext uri="{FF2B5EF4-FFF2-40B4-BE49-F238E27FC236}">
                <a16:creationId xmlns:a16="http://schemas.microsoft.com/office/drawing/2014/main" id="{8A2DC49B-BBC7-4962-96EF-484B553F57BF}"/>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F3A68738-3235-4676-A3A1-F585DC261B15}"/>
              </a:ext>
            </a:extLst>
          </p:cNvPr>
          <p:cNvSpPr>
            <a:spLocks noGrp="1"/>
          </p:cNvSpPr>
          <p:nvPr>
            <p:ph type="sldNum" sz="quarter" idx="12"/>
          </p:nvPr>
        </p:nvSpPr>
        <p:spPr/>
        <p:txBody>
          <a:bodyPr/>
          <a:lstStyle/>
          <a:p>
            <a:fld id="{4D42E1B4-12FA-46C8-939D-C1F9A3C857A1}" type="slidenum">
              <a:rPr lang="en-GB" smtClean="0"/>
              <a:t>‹#›</a:t>
            </a:fld>
            <a:endParaRPr lang="en-GB" dirty="0"/>
          </a:p>
        </p:txBody>
      </p:sp>
    </p:spTree>
    <p:extLst>
      <p:ext uri="{BB962C8B-B14F-4D97-AF65-F5344CB8AC3E}">
        <p14:creationId xmlns:p14="http://schemas.microsoft.com/office/powerpoint/2010/main" val="40519559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1A4AE5-2D41-42AC-A556-D25D004EEEB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12FFBAE-C52A-4BF3-9724-40AF7D3ED9F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65AD9743-E2D7-4ACF-985A-43812559F98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A160AC5-B6EC-4A07-A503-A6BF167F8A0B}"/>
              </a:ext>
            </a:extLst>
          </p:cNvPr>
          <p:cNvSpPr>
            <a:spLocks noGrp="1"/>
          </p:cNvSpPr>
          <p:nvPr>
            <p:ph type="dt" sz="half" idx="10"/>
          </p:nvPr>
        </p:nvSpPr>
        <p:spPr/>
        <p:txBody>
          <a:bodyPr/>
          <a:lstStyle/>
          <a:p>
            <a:fld id="{34577FBE-777E-4304-9743-32DD7804DBCD}" type="datetimeFigureOut">
              <a:rPr lang="en-GB" smtClean="0"/>
              <a:t>11/12/2022</a:t>
            </a:fld>
            <a:endParaRPr lang="en-GB" dirty="0"/>
          </a:p>
        </p:txBody>
      </p:sp>
      <p:sp>
        <p:nvSpPr>
          <p:cNvPr id="6" name="Footer Placeholder 5">
            <a:extLst>
              <a:ext uri="{FF2B5EF4-FFF2-40B4-BE49-F238E27FC236}">
                <a16:creationId xmlns:a16="http://schemas.microsoft.com/office/drawing/2014/main" id="{63E654E4-4D1D-481B-8FB8-074D0E072830}"/>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33ECFC70-809C-4BCF-9B9F-1651859A2DD0}"/>
              </a:ext>
            </a:extLst>
          </p:cNvPr>
          <p:cNvSpPr>
            <a:spLocks noGrp="1"/>
          </p:cNvSpPr>
          <p:nvPr>
            <p:ph type="sldNum" sz="quarter" idx="12"/>
          </p:nvPr>
        </p:nvSpPr>
        <p:spPr/>
        <p:txBody>
          <a:bodyPr/>
          <a:lstStyle/>
          <a:p>
            <a:fld id="{4D42E1B4-12FA-46C8-939D-C1F9A3C857A1}" type="slidenum">
              <a:rPr lang="en-GB" smtClean="0"/>
              <a:t>‹#›</a:t>
            </a:fld>
            <a:endParaRPr lang="en-GB" dirty="0"/>
          </a:p>
        </p:txBody>
      </p:sp>
    </p:spTree>
    <p:extLst>
      <p:ext uri="{BB962C8B-B14F-4D97-AF65-F5344CB8AC3E}">
        <p14:creationId xmlns:p14="http://schemas.microsoft.com/office/powerpoint/2010/main" val="14569351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DAC99-4A77-439E-B30D-903F1CD9DA3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AC59CE7-53FB-4589-BD9A-81162D60829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0CBBEFD-A706-4E09-8BAD-94E30EAD64FC}"/>
              </a:ext>
            </a:extLst>
          </p:cNvPr>
          <p:cNvSpPr>
            <a:spLocks noGrp="1"/>
          </p:cNvSpPr>
          <p:nvPr>
            <p:ph type="dt" sz="half" idx="10"/>
          </p:nvPr>
        </p:nvSpPr>
        <p:spPr/>
        <p:txBody>
          <a:bodyPr/>
          <a:lstStyle/>
          <a:p>
            <a:fld id="{34577FBE-777E-4304-9743-32DD7804DBCD}" type="datetimeFigureOut">
              <a:rPr lang="en-GB" smtClean="0"/>
              <a:t>11/12/2022</a:t>
            </a:fld>
            <a:endParaRPr lang="en-GB" dirty="0"/>
          </a:p>
        </p:txBody>
      </p:sp>
      <p:sp>
        <p:nvSpPr>
          <p:cNvPr id="5" name="Footer Placeholder 4">
            <a:extLst>
              <a:ext uri="{FF2B5EF4-FFF2-40B4-BE49-F238E27FC236}">
                <a16:creationId xmlns:a16="http://schemas.microsoft.com/office/drawing/2014/main" id="{F2AADAE4-E68E-4323-8F58-E8A03A7858C2}"/>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02233926-D202-432E-9D59-7739C0C7D3F0}"/>
              </a:ext>
            </a:extLst>
          </p:cNvPr>
          <p:cNvSpPr>
            <a:spLocks noGrp="1"/>
          </p:cNvSpPr>
          <p:nvPr>
            <p:ph type="sldNum" sz="quarter" idx="12"/>
          </p:nvPr>
        </p:nvSpPr>
        <p:spPr/>
        <p:txBody>
          <a:bodyPr/>
          <a:lstStyle/>
          <a:p>
            <a:fld id="{4D42E1B4-12FA-46C8-939D-C1F9A3C857A1}" type="slidenum">
              <a:rPr lang="en-GB" smtClean="0"/>
              <a:t>‹#›</a:t>
            </a:fld>
            <a:endParaRPr lang="en-GB" dirty="0"/>
          </a:p>
        </p:txBody>
      </p:sp>
    </p:spTree>
    <p:extLst>
      <p:ext uri="{BB962C8B-B14F-4D97-AF65-F5344CB8AC3E}">
        <p14:creationId xmlns:p14="http://schemas.microsoft.com/office/powerpoint/2010/main" val="30301078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66C075C-27A2-4178-A8F5-56B541A3DA6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C98431F-35F1-4DE8-8320-2BDCF99561B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DFCD9EC-81D8-45F5-AA01-FC0A38AAC32A}"/>
              </a:ext>
            </a:extLst>
          </p:cNvPr>
          <p:cNvSpPr>
            <a:spLocks noGrp="1"/>
          </p:cNvSpPr>
          <p:nvPr>
            <p:ph type="dt" sz="half" idx="10"/>
          </p:nvPr>
        </p:nvSpPr>
        <p:spPr/>
        <p:txBody>
          <a:bodyPr/>
          <a:lstStyle/>
          <a:p>
            <a:fld id="{34577FBE-777E-4304-9743-32DD7804DBCD}" type="datetimeFigureOut">
              <a:rPr lang="en-GB" smtClean="0"/>
              <a:t>11/12/2022</a:t>
            </a:fld>
            <a:endParaRPr lang="en-GB" dirty="0"/>
          </a:p>
        </p:txBody>
      </p:sp>
      <p:sp>
        <p:nvSpPr>
          <p:cNvPr id="5" name="Footer Placeholder 4">
            <a:extLst>
              <a:ext uri="{FF2B5EF4-FFF2-40B4-BE49-F238E27FC236}">
                <a16:creationId xmlns:a16="http://schemas.microsoft.com/office/drawing/2014/main" id="{3F0E8704-9876-4E9A-9158-36FC4671C9A5}"/>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E298A321-FDB9-41DE-934A-5760AFC3D2D9}"/>
              </a:ext>
            </a:extLst>
          </p:cNvPr>
          <p:cNvSpPr>
            <a:spLocks noGrp="1"/>
          </p:cNvSpPr>
          <p:nvPr>
            <p:ph type="sldNum" sz="quarter" idx="12"/>
          </p:nvPr>
        </p:nvSpPr>
        <p:spPr/>
        <p:txBody>
          <a:bodyPr/>
          <a:lstStyle/>
          <a:p>
            <a:fld id="{4D42E1B4-12FA-46C8-939D-C1F9A3C857A1}" type="slidenum">
              <a:rPr lang="en-GB" smtClean="0"/>
              <a:t>‹#›</a:t>
            </a:fld>
            <a:endParaRPr lang="en-GB" dirty="0"/>
          </a:p>
        </p:txBody>
      </p:sp>
    </p:spTree>
    <p:extLst>
      <p:ext uri="{BB962C8B-B14F-4D97-AF65-F5344CB8AC3E}">
        <p14:creationId xmlns:p14="http://schemas.microsoft.com/office/powerpoint/2010/main" val="34114419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3759F47-8041-40A7-ABB7-A40C42A865D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FCD30B4-A731-4FA4-8171-2707BF6E9A4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77CC8F2-5BB2-4DFF-85FA-C2F6F2D375D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4577FBE-777E-4304-9743-32DD7804DBCD}" type="datetimeFigureOut">
              <a:rPr lang="en-GB" smtClean="0"/>
              <a:t>11/12/2022</a:t>
            </a:fld>
            <a:endParaRPr lang="en-GB" dirty="0"/>
          </a:p>
        </p:txBody>
      </p:sp>
      <p:sp>
        <p:nvSpPr>
          <p:cNvPr id="5" name="Footer Placeholder 4">
            <a:extLst>
              <a:ext uri="{FF2B5EF4-FFF2-40B4-BE49-F238E27FC236}">
                <a16:creationId xmlns:a16="http://schemas.microsoft.com/office/drawing/2014/main" id="{F63BCCA7-1A2E-494F-A0E7-7736D17C172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DBB5DC86-C151-438A-8554-7A201CC2238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D42E1B4-12FA-46C8-939D-C1F9A3C857A1}" type="slidenum">
              <a:rPr lang="en-GB" smtClean="0"/>
              <a:t>‹#›</a:t>
            </a:fld>
            <a:endParaRPr lang="en-GB" dirty="0"/>
          </a:p>
        </p:txBody>
      </p:sp>
    </p:spTree>
    <p:extLst>
      <p:ext uri="{BB962C8B-B14F-4D97-AF65-F5344CB8AC3E}">
        <p14:creationId xmlns:p14="http://schemas.microsoft.com/office/powerpoint/2010/main" val="317515083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www.i-tecnico.pt/noticias-falsas-ou-fake-news-o-que-sao/" TargetMode="Externa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hyperlink" Target="https://www.hitc.com/en-gb/2021/12/13/jk-rowling-trans/" TargetMode="External"/><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hyperlink" Target="https://www.bbc.co.uk/news/58469600" TargetMode="External"/><Relationship Id="rId2" Type="http://schemas.openxmlformats.org/officeDocument/2006/relationships/notesSlide" Target="../notesSlides/notesSlide5.xml"/><Relationship Id="rId1" Type="http://schemas.openxmlformats.org/officeDocument/2006/relationships/slideLayout" Target="../slideLayouts/slideLayout5.xml"/><Relationship Id="rId5" Type="http://schemas.openxmlformats.org/officeDocument/2006/relationships/image" Target="../media/image3.jpeg"/><Relationship Id="rId4" Type="http://schemas.openxmlformats.org/officeDocument/2006/relationships/hyperlink" Target="https://www.bbc.co.uk/news/53498434"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6.xml"/><Relationship Id="rId1" Type="http://schemas.openxmlformats.org/officeDocument/2006/relationships/slideLayout" Target="../slideLayouts/slideLayout6.xml"/><Relationship Id="rId6" Type="http://schemas.openxmlformats.org/officeDocument/2006/relationships/hyperlink" Target="https://faculty.lsu.edu/fakenews/about/protestfakenews.php" TargetMode="External"/><Relationship Id="rId5" Type="http://schemas.openxmlformats.org/officeDocument/2006/relationships/hyperlink" Target="https://www.sikhpa.com/why-a-sikh-mother-has-spent-nearly-a-quarter-of-a-century-seeking-answers-to-her-sons-death/" TargetMode="External"/><Relationship Id="rId4" Type="http://schemas.openxmlformats.org/officeDocument/2006/relationships/image" Target="../media/image5.jpeg"/></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9.xml"/><Relationship Id="rId5" Type="http://schemas.openxmlformats.org/officeDocument/2006/relationships/hyperlink" Target="https://thehill.com/homenews/state-watch/3713643-pelosi-says-husband-faces-long-recovery-after-horrific-attack/" TargetMode="External"/><Relationship Id="rId4" Type="http://schemas.openxmlformats.org/officeDocument/2006/relationships/hyperlink" Target="https://www.splcenter.org/hatewatch/2022/11/04/conspiracy-theories-about-pelosi-attack-spread-unchecked-alt-tech-sites-conservative-media" TargetMode="External"/></Relationships>
</file>

<file path=ppt/slides/_rels/slide8.xml.rels><?xml version="1.0" encoding="UTF-8" standalone="yes"?>
<Relationships xmlns="http://schemas.openxmlformats.org/package/2006/relationships"><Relationship Id="rId8" Type="http://schemas.openxmlformats.org/officeDocument/2006/relationships/hyperlink" Target="https://twitter.com/HillaryClinton/status/1586411168880807936" TargetMode="External"/><Relationship Id="rId3" Type="http://schemas.openxmlformats.org/officeDocument/2006/relationships/hyperlink" Target="http://video.foxnews.com/v/6315307901112" TargetMode="External"/><Relationship Id="rId7" Type="http://schemas.openxmlformats.org/officeDocument/2006/relationships/hyperlink" Target="https://www.theguardian.com/technology/2022/oct/30/elon-musk-twitter-baseless-conspiracy-theory-paul-pelosi-attack" TargetMode="External"/><Relationship Id="rId2" Type="http://schemas.openxmlformats.org/officeDocument/2006/relationships/notesSlide" Target="../notesSlides/notesSlide8.xml"/><Relationship Id="rId1" Type="http://schemas.openxmlformats.org/officeDocument/2006/relationships/slideLayout" Target="../slideLayouts/slideLayout6.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8" Type="http://schemas.openxmlformats.org/officeDocument/2006/relationships/hyperlink" Target="https://www.scientificamerican.com/article/how-stochastic-terrorism-uses-disgust-to-incite-violence/" TargetMode="External"/><Relationship Id="rId3" Type="http://schemas.openxmlformats.org/officeDocument/2006/relationships/hyperlink" Target="https://twitter.com/oneunderscore__/status/1586527594219917312" TargetMode="External"/><Relationship Id="rId7" Type="http://schemas.openxmlformats.org/officeDocument/2006/relationships/hyperlink" Target="https://www.newyorker.com/contributors/jay-caspian-kang" TargetMode="External"/><Relationship Id="rId2" Type="http://schemas.openxmlformats.org/officeDocument/2006/relationships/notesSlide" Target="../notesSlides/notesSlide9.xml"/><Relationship Id="rId1" Type="http://schemas.openxmlformats.org/officeDocument/2006/relationships/slideLayout" Target="../slideLayouts/slideLayout6.xml"/><Relationship Id="rId6" Type="http://schemas.openxmlformats.org/officeDocument/2006/relationships/image" Target="../media/image11.jpeg"/><Relationship Id="rId5" Type="http://schemas.openxmlformats.org/officeDocument/2006/relationships/hyperlink" Target="https://twitter.com/oneunderscore__/status/1586703642073210880/photo/1" TargetMode="External"/><Relationship Id="rId4" Type="http://schemas.openxmlformats.org/officeDocument/2006/relationships/image" Target="../media/image10.jpeg"/><Relationship Id="rId9" Type="http://schemas.openxmlformats.org/officeDocument/2006/relationships/hyperlink" Target="https://flipboard.com/article/musk-posts-baseless-conspiracy-theory-about-paul-pelosi-attack-on-twitter/f-3bb6502726%2Ftheguardian.com"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video.foxnews.com/v/6315016417112" TargetMode="External"/><Relationship Id="rId2" Type="http://schemas.openxmlformats.org/officeDocument/2006/relationships/notesSlide" Target="../notesSlides/notesSlide10.xml"/><Relationship Id="rId1" Type="http://schemas.openxmlformats.org/officeDocument/2006/relationships/slideLayout" Target="../slideLayouts/slideLayout6.xml"/><Relationship Id="rId6" Type="http://schemas.openxmlformats.org/officeDocument/2006/relationships/hyperlink" Target="https://www.foxnews.com/opinion/nbc-news-answer-5-questions-retracted-paul-pelosi-attack-story" TargetMode="External"/><Relationship Id="rId5" Type="http://schemas.openxmlformats.org/officeDocument/2006/relationships/image" Target="../media/image9.png"/><Relationship Id="rId4" Type="http://schemas.openxmlformats.org/officeDocument/2006/relationships/image" Target="../media/image12.jpeg"/></Relationships>
</file>

<file path=ppt/slides/_rels/slide11.xml.rels><?xml version="1.0" encoding="UTF-8" standalone="yes"?>
<Relationships xmlns="http://schemas.openxmlformats.org/package/2006/relationships"><Relationship Id="rId3" Type="http://schemas.openxmlformats.org/officeDocument/2006/relationships/image" Target="../media/image13.jpg"/><Relationship Id="rId7" Type="http://schemas.openxmlformats.org/officeDocument/2006/relationships/image" Target="../media/image15.jpeg"/><Relationship Id="rId2" Type="http://schemas.openxmlformats.org/officeDocument/2006/relationships/notesSlide" Target="../notesSlides/notesSlide11.xml"/><Relationship Id="rId1" Type="http://schemas.openxmlformats.org/officeDocument/2006/relationships/slideLayout" Target="../slideLayouts/slideLayout6.xml"/><Relationship Id="rId6" Type="http://schemas.openxmlformats.org/officeDocument/2006/relationships/hyperlink" Target="https://moveme.berkeley.edu/project/fakenews/" TargetMode="External"/><Relationship Id="rId5" Type="http://schemas.openxmlformats.org/officeDocument/2006/relationships/image" Target="../media/image14.png"/><Relationship Id="rId4" Type="http://schemas.openxmlformats.org/officeDocument/2006/relationships/hyperlink" Target="https://www.flickr.com/photos/jpallan/4103215608/"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www.logically.ai/resources" TargetMode="External"/><Relationship Id="rId2" Type="http://schemas.openxmlformats.org/officeDocument/2006/relationships/notesSlide" Target="../notesSlides/notesSlide12.xml"/><Relationship Id="rId1" Type="http://schemas.openxmlformats.org/officeDocument/2006/relationships/slideLayout" Target="../slideLayouts/slideLayout6.xml"/><Relationship Id="rId5" Type="http://schemas.openxmlformats.org/officeDocument/2006/relationships/hyperlink" Target="https://www.bbc.co.uk/bitesize/articles/zmknnrd" TargetMode="External"/><Relationship Id="rId4" Type="http://schemas.openxmlformats.org/officeDocument/2006/relationships/hyperlink" Target="https://www.snopes.com/fact-check/paul-pelosi-gay-prostitute/" TargetMode="External"/></Relationships>
</file>

<file path=ppt/slides/_rels/slide13.xml.rels><?xml version="1.0" encoding="UTF-8" standalone="yes"?>
<Relationships xmlns="http://schemas.openxmlformats.org/package/2006/relationships"><Relationship Id="rId8" Type="http://schemas.openxmlformats.org/officeDocument/2006/relationships/hyperlink" Target="https://twitter.com/HillaryClinton/status/1586411168880807936" TargetMode="External"/><Relationship Id="rId3" Type="http://schemas.openxmlformats.org/officeDocument/2006/relationships/hyperlink" Target="https://www.sikhpa.com/why-a-sikh-mother-has-spent-nearly-a-quarter-of-a-century-seeking-answers-to-her-sons-death/" TargetMode="External"/><Relationship Id="rId7" Type="http://schemas.openxmlformats.org/officeDocument/2006/relationships/hyperlink" Target="https://global.oup.com/academic/product/a-dictionary-of-media-and-communication-9780198841838" TargetMode="External"/><Relationship Id="rId2" Type="http://schemas.openxmlformats.org/officeDocument/2006/relationships/notesSlide" Target="../notesSlides/notesSlide13.xml"/><Relationship Id="rId1" Type="http://schemas.openxmlformats.org/officeDocument/2006/relationships/slideLayout" Target="../slideLayouts/slideLayout6.xml"/><Relationship Id="rId6" Type="http://schemas.openxmlformats.org/officeDocument/2006/relationships/hyperlink" Target="https://doi.org/10.1016/j.chb.2019.03.032" TargetMode="External"/><Relationship Id="rId5" Type="http://schemas.openxmlformats.org/officeDocument/2006/relationships/hyperlink" Target="https://flipboard.com/article/musk-posts-baseless-conspiracy-theory-about-paul-pelosi-attack-on-twitter/f-3bb6502726%2Ftheguardian.com" TargetMode="External"/><Relationship Id="rId4" Type="http://schemas.openxmlformats.org/officeDocument/2006/relationships/hyperlink" Target="https://doi.org/10.1257/jep.31.2.211"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s://www.newyorker.com/news/our-columnists/the-futile-race-to-label-paul-pelosis-attacker" TargetMode="External"/><Relationship Id="rId3" Type="http://schemas.openxmlformats.org/officeDocument/2006/relationships/hyperlink" Target="https://thehill.com/homenews/state-watch/3713643-pelosi-says-husband-faces-long-recovery-after-horrific-attack/" TargetMode="External"/><Relationship Id="rId7" Type="http://schemas.openxmlformats.org/officeDocument/2006/relationships/hyperlink" Target="https://www.cnn.com/2022/10/28/politics/paul-pelosi-attack/index.html" TargetMode="External"/><Relationship Id="rId2" Type="http://schemas.openxmlformats.org/officeDocument/2006/relationships/notesSlide" Target="../notesSlides/notesSlide14.xml"/><Relationship Id="rId1" Type="http://schemas.openxmlformats.org/officeDocument/2006/relationships/slideLayout" Target="../slideLayouts/slideLayout6.xml"/><Relationship Id="rId6" Type="http://schemas.openxmlformats.org/officeDocument/2006/relationships/hyperlink" Target="https://www.foxnews.com/opinion/nbc-news-answer-5-questions-retracted-paul-pelosi-attack-story" TargetMode="External"/><Relationship Id="rId5" Type="http://schemas.openxmlformats.org/officeDocument/2006/relationships/hyperlink" Target="https://doi.org/10.1017/cbo9780511616020.006" TargetMode="External"/><Relationship Id="rId10" Type="http://schemas.openxmlformats.org/officeDocument/2006/relationships/hyperlink" Target="https://wires.onlinelibrary.wiley.com/doi/pdfdirect/10.1002/wcc.665" TargetMode="External"/><Relationship Id="rId4" Type="http://schemas.openxmlformats.org/officeDocument/2006/relationships/hyperlink" Target="https://ijoc.org/index.php/ijoc/issue/view/15" TargetMode="External"/><Relationship Id="rId9" Type="http://schemas.openxmlformats.org/officeDocument/2006/relationships/hyperlink" Target="https://faculty.lsu.edu/fakenews/about/protestfakenews.php" TargetMode="External"/></Relationships>
</file>

<file path=ppt/slides/_rels/slide15.xml.rels><?xml version="1.0" encoding="UTF-8" standalone="yes"?>
<Relationships xmlns="http://schemas.openxmlformats.org/package/2006/relationships"><Relationship Id="rId8" Type="http://schemas.openxmlformats.org/officeDocument/2006/relationships/hyperlink" Target="https://doi.org/10.4324/9780429053061" TargetMode="External"/><Relationship Id="rId3" Type="http://schemas.openxmlformats.org/officeDocument/2006/relationships/hyperlink" Target="https://www.snopes.com/fact-check/paul-pelosi-gay-prostitute/" TargetMode="External"/><Relationship Id="rId7" Type="http://schemas.openxmlformats.org/officeDocument/2006/relationships/hyperlink" Target="https://www.scientificamerican.com/article/how-stochastic-terrorism-uses-disgust-to-incite-violence/" TargetMode="External"/><Relationship Id="rId2" Type="http://schemas.openxmlformats.org/officeDocument/2006/relationships/notesSlide" Target="../notesSlides/notesSlide15.xml"/><Relationship Id="rId1" Type="http://schemas.openxmlformats.org/officeDocument/2006/relationships/slideLayout" Target="../slideLayouts/slideLayout6.xml"/><Relationship Id="rId6" Type="http://schemas.openxmlformats.org/officeDocument/2006/relationships/hyperlink" Target="https://thehill.com/homenews/media/3714221-whoopi-goldberg-calls-fox-news-out-after-paul-pelosi-attack-some-of-this-is-on-your-hands/" TargetMode="External"/><Relationship Id="rId5" Type="http://schemas.openxmlformats.org/officeDocument/2006/relationships/hyperlink" Target="https://www.hitc.com/en-gb/2021/12/13/jk-rowling-trans/" TargetMode="External"/><Relationship Id="rId4" Type="http://schemas.openxmlformats.org/officeDocument/2006/relationships/hyperlink" Target="https://doi.org/10.1186/s41235-021-00278-1" TargetMode="External"/><Relationship Id="rId9" Type="http://schemas.openxmlformats.org/officeDocument/2006/relationships/hyperlink" Target="http://www.jstor.org.ezproxy.uwtsd.ac.uk/stable/24756150"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s://www.bbc.co.uk/bitesize/articles/zmknnrd" TargetMode="External"/><Relationship Id="rId3" Type="http://schemas.openxmlformats.org/officeDocument/2006/relationships/hyperlink" Target="https://www.science-open.com/document?vid=d84d5e9f-c251-44b8-acb1-2594d2e74150" TargetMode="External"/><Relationship Id="rId7" Type="http://schemas.openxmlformats.org/officeDocument/2006/relationships/hyperlink" Target="https://www-oxfordreference-com.ezproxy.uwtsd.ac.uk/view/10.1093/acref/9780199738595.001.0001/acref-9780199738595-e-310" TargetMode="External"/><Relationship Id="rId2" Type="http://schemas.openxmlformats.org/officeDocument/2006/relationships/notesSlide" Target="../notesSlides/notesSlide16.xml"/><Relationship Id="rId1" Type="http://schemas.openxmlformats.org/officeDocument/2006/relationships/slideLayout" Target="../slideLayouts/slideLayout6.xml"/><Relationship Id="rId6" Type="http://schemas.openxmlformats.org/officeDocument/2006/relationships/hyperlink" Target="https://www.bbc.com/news/53498434" TargetMode="External"/><Relationship Id="rId5" Type="http://schemas.openxmlformats.org/officeDocument/2006/relationships/hyperlink" Target="https://www.jstor.org/stable/90019886" TargetMode="External"/><Relationship Id="rId4" Type="http://schemas.openxmlformats.org/officeDocument/2006/relationships/hyperlink" Target="https://doi.org/10.4324/9780429053061" TargetMode="External"/><Relationship Id="rId9" Type="http://schemas.openxmlformats.org/officeDocument/2006/relationships/hyperlink" Target="https://www.splcenter.org/hatewatch/2022/11/04/conspiracy-theories-about-pelosi-attack-spread-unchecked-alt-tech-sites-conservative-medi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0301B2-6F46-422B-A406-1F38177748A0}"/>
              </a:ext>
            </a:extLst>
          </p:cNvPr>
          <p:cNvSpPr>
            <a:spLocks noGrp="1"/>
          </p:cNvSpPr>
          <p:nvPr>
            <p:ph type="ctrTitle"/>
          </p:nvPr>
        </p:nvSpPr>
        <p:spPr>
          <a:xfrm>
            <a:off x="1028700" y="1967266"/>
            <a:ext cx="2628900" cy="2547257"/>
          </a:xfrm>
          <a:noFill/>
        </p:spPr>
        <p:txBody>
          <a:bodyPr vert="horz" lIns="91440" tIns="45720" rIns="91440" bIns="45720" rtlCol="0" anchor="ctr">
            <a:normAutofit/>
          </a:bodyPr>
          <a:lstStyle/>
          <a:p>
            <a:r>
              <a:rPr lang="en-US" sz="2500" kern="1200" dirty="0">
                <a:solidFill>
                  <a:srgbClr val="FFFFFF"/>
                </a:solidFill>
                <a:latin typeface="+mj-lt"/>
                <a:ea typeface="+mj-ea"/>
                <a:cs typeface="+mj-cs"/>
              </a:rPr>
              <a:t>How Has The Concept Of ‘Fake  News’ Altered The Public Discourse On Inequality In Society </a:t>
            </a:r>
          </a:p>
        </p:txBody>
      </p:sp>
      <p:pic>
        <p:nvPicPr>
          <p:cNvPr id="5" name="Picture 4" descr="Graphical user interface, text, application, chat or text message&#10;&#10;Description automatically generated">
            <a:extLst>
              <a:ext uri="{FF2B5EF4-FFF2-40B4-BE49-F238E27FC236}">
                <a16:creationId xmlns:a16="http://schemas.microsoft.com/office/drawing/2014/main" id="{AD462052-3CB7-43C0-B500-3FF42D10C153}"/>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4091" r="3908" b="-1"/>
          <a:stretch/>
        </p:blipFill>
        <p:spPr>
          <a:xfrm>
            <a:off x="4777316" y="1523836"/>
            <a:ext cx="6780700" cy="3807998"/>
          </a:xfrm>
          <a:prstGeom prst="rect">
            <a:avLst/>
          </a:prstGeom>
        </p:spPr>
      </p:pic>
      <p:sp>
        <p:nvSpPr>
          <p:cNvPr id="6" name="TextBox 5">
            <a:extLst>
              <a:ext uri="{FF2B5EF4-FFF2-40B4-BE49-F238E27FC236}">
                <a16:creationId xmlns:a16="http://schemas.microsoft.com/office/drawing/2014/main" id="{FDC31AA3-770B-4B21-AC6D-4BC3E895201E}"/>
              </a:ext>
            </a:extLst>
          </p:cNvPr>
          <p:cNvSpPr txBox="1"/>
          <p:nvPr/>
        </p:nvSpPr>
        <p:spPr>
          <a:xfrm>
            <a:off x="203752" y="6305586"/>
            <a:ext cx="6092686" cy="369332"/>
          </a:xfrm>
          <a:prstGeom prst="rect">
            <a:avLst/>
          </a:prstGeom>
          <a:noFill/>
        </p:spPr>
        <p:txBody>
          <a:bodyPr wrap="square">
            <a:spAutoFit/>
          </a:bodyPr>
          <a:lstStyle/>
          <a:p>
            <a:r>
              <a:rPr lang="en-GB" sz="1800" b="1" dirty="0"/>
              <a:t>ECED7001: Political Influences in Inequality &amp; Diversity</a:t>
            </a:r>
          </a:p>
        </p:txBody>
      </p:sp>
      <p:sp>
        <p:nvSpPr>
          <p:cNvPr id="7" name="TextBox 6">
            <a:extLst>
              <a:ext uri="{FF2B5EF4-FFF2-40B4-BE49-F238E27FC236}">
                <a16:creationId xmlns:a16="http://schemas.microsoft.com/office/drawing/2014/main" id="{A2A3DEA6-C547-48AD-B10C-8BBAF1143FD9}"/>
              </a:ext>
            </a:extLst>
          </p:cNvPr>
          <p:cNvSpPr txBox="1"/>
          <p:nvPr/>
        </p:nvSpPr>
        <p:spPr>
          <a:xfrm>
            <a:off x="5962236" y="6295647"/>
            <a:ext cx="6092686" cy="369332"/>
          </a:xfrm>
          <a:prstGeom prst="rect">
            <a:avLst/>
          </a:prstGeom>
          <a:noFill/>
        </p:spPr>
        <p:txBody>
          <a:bodyPr wrap="square">
            <a:spAutoFit/>
          </a:bodyPr>
          <a:lstStyle/>
          <a:p>
            <a:r>
              <a:rPr lang="en-GB" b="1" dirty="0"/>
              <a:t>Raghvir Dhaliwal : 2124976</a:t>
            </a:r>
            <a:endParaRPr lang="en-GB" sz="1800" b="1" dirty="0"/>
          </a:p>
        </p:txBody>
      </p:sp>
    </p:spTree>
    <p:extLst>
      <p:ext uri="{BB962C8B-B14F-4D97-AF65-F5344CB8AC3E}">
        <p14:creationId xmlns:p14="http://schemas.microsoft.com/office/powerpoint/2010/main" val="26052871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10">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12">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9A0044-01A1-4445-8D7C-900E0AC3DBBB}"/>
              </a:ext>
            </a:extLst>
          </p:cNvPr>
          <p:cNvSpPr>
            <a:spLocks noGrp="1"/>
          </p:cNvSpPr>
          <p:nvPr>
            <p:ph type="title"/>
          </p:nvPr>
        </p:nvSpPr>
        <p:spPr>
          <a:xfrm>
            <a:off x="743802" y="294538"/>
            <a:ext cx="11102455" cy="1033669"/>
          </a:xfrm>
        </p:spPr>
        <p:txBody>
          <a:bodyPr vert="horz" lIns="91440" tIns="45720" rIns="91440" bIns="45720" rtlCol="0" anchor="ctr">
            <a:normAutofit/>
          </a:bodyPr>
          <a:lstStyle/>
          <a:p>
            <a:pPr algn="ctr"/>
            <a:r>
              <a:rPr lang="en-US" sz="3200" kern="1200" dirty="0">
                <a:solidFill>
                  <a:srgbClr val="FFFFFF"/>
                </a:solidFill>
                <a:latin typeface="+mj-lt"/>
                <a:ea typeface="+mj-ea"/>
                <a:cs typeface="+mj-cs"/>
              </a:rPr>
              <a:t>Post Truth </a:t>
            </a:r>
          </a:p>
        </p:txBody>
      </p:sp>
      <p:sp>
        <p:nvSpPr>
          <p:cNvPr id="4" name="TextBox 3">
            <a:extLst>
              <a:ext uri="{FF2B5EF4-FFF2-40B4-BE49-F238E27FC236}">
                <a16:creationId xmlns:a16="http://schemas.microsoft.com/office/drawing/2014/main" id="{73A5E3EB-8DA1-4230-B3FD-8EB458DC0597}"/>
              </a:ext>
            </a:extLst>
          </p:cNvPr>
          <p:cNvSpPr txBox="1"/>
          <p:nvPr/>
        </p:nvSpPr>
        <p:spPr>
          <a:xfrm>
            <a:off x="208429" y="1748118"/>
            <a:ext cx="11732646" cy="4928347"/>
          </a:xfrm>
          <a:prstGeom prst="rect">
            <a:avLst/>
          </a:prstGeom>
        </p:spPr>
        <p:txBody>
          <a:bodyPr vert="horz" lIns="91440" tIns="45720" rIns="91440" bIns="45720" rtlCol="0" anchor="ctr">
            <a:normAutofit/>
          </a:bodyPr>
          <a:lstStyle/>
          <a:p>
            <a:pPr marL="285750" indent="-228600" algn="just">
              <a:lnSpc>
                <a:spcPct val="90000"/>
              </a:lnSpc>
              <a:spcAft>
                <a:spcPts val="1600"/>
              </a:spcAft>
              <a:buFont typeface="Arial" panose="020B0604020202020204" pitchFamily="34" charset="0"/>
              <a:buChar char="•"/>
            </a:pPr>
            <a:r>
              <a:rPr lang="en-US" dirty="0">
                <a:cs typeface="Times New Roman" panose="02020603050405020304" pitchFamily="18" charset="0"/>
              </a:rPr>
              <a:t>Originating in ‘circumstances in which objective facts are less influential in shaping public opinion than appeals to emotion or personal believe’ (Oxford Dictionary, 2016)</a:t>
            </a:r>
          </a:p>
          <a:p>
            <a:pPr marL="285750" indent="-228600" algn="just">
              <a:lnSpc>
                <a:spcPct val="90000"/>
              </a:lnSpc>
              <a:spcAft>
                <a:spcPts val="1600"/>
              </a:spcAft>
              <a:buFont typeface="Arial" panose="020B0604020202020204" pitchFamily="34" charset="0"/>
              <a:buChar char="•"/>
            </a:pPr>
            <a:r>
              <a:rPr lang="en-US" dirty="0">
                <a:cs typeface="Times New Roman" panose="02020603050405020304" pitchFamily="18" charset="0"/>
              </a:rPr>
              <a:t>Statements that may not be true are often regarded as too benign to call false.</a:t>
            </a:r>
          </a:p>
          <a:p>
            <a:pPr marL="285750" indent="-228600" algn="just">
              <a:lnSpc>
                <a:spcPct val="90000"/>
              </a:lnSpc>
              <a:spcAft>
                <a:spcPts val="1600"/>
              </a:spcAft>
              <a:buFont typeface="Arial" panose="020B0604020202020204" pitchFamily="34" charset="0"/>
              <a:buChar char="•"/>
            </a:pPr>
            <a:r>
              <a:rPr lang="en-US" dirty="0">
                <a:cs typeface="Times New Roman" panose="02020603050405020304" pitchFamily="18" charset="0"/>
              </a:rPr>
              <a:t>‘Keyes described post truth as ‘Society’s preference for the use of euphemisms correlates with the increased reliance on emotions instead of facts ’, it goes onto to state ‘Nowadays truthfulness in not in demand and lies are not </a:t>
            </a:r>
            <a:r>
              <a:rPr lang="en-US" dirty="0" err="1">
                <a:cs typeface="Times New Roman" panose="02020603050405020304" pitchFamily="18" charset="0"/>
              </a:rPr>
              <a:t>stigmatised</a:t>
            </a:r>
            <a:r>
              <a:rPr lang="en-US" dirty="0">
                <a:cs typeface="Times New Roman" panose="02020603050405020304" pitchFamily="18" charset="0"/>
              </a:rPr>
              <a:t>. We are facing the ‘routinization of dishonesty’ (Keyes, 2004)</a:t>
            </a:r>
          </a:p>
          <a:p>
            <a:pPr marL="285750" indent="-228600" algn="just">
              <a:lnSpc>
                <a:spcPct val="90000"/>
              </a:lnSpc>
              <a:spcAft>
                <a:spcPts val="1600"/>
              </a:spcAft>
              <a:buFont typeface="Arial" panose="020B0604020202020204" pitchFamily="34" charset="0"/>
              <a:buChar char="•"/>
            </a:pPr>
            <a:r>
              <a:rPr lang="en-US" dirty="0">
                <a:cs typeface="Times New Roman" panose="02020603050405020304" pitchFamily="18" charset="0"/>
              </a:rPr>
              <a:t>Pre-empting arguments and dismissing them as opinion, bias &amp; expression to strengthen own position. Proclaiming this is beyond populist opinion. </a:t>
            </a:r>
          </a:p>
          <a:p>
            <a:pPr marL="285750" indent="-228600" algn="just">
              <a:lnSpc>
                <a:spcPct val="90000"/>
              </a:lnSpc>
              <a:spcAft>
                <a:spcPts val="1600"/>
              </a:spcAft>
              <a:buFont typeface="Arial" panose="020B0604020202020204" pitchFamily="34" charset="0"/>
              <a:buChar char="•"/>
            </a:pPr>
            <a:r>
              <a:rPr lang="en-US" dirty="0">
                <a:cs typeface="Times New Roman" panose="02020603050405020304" pitchFamily="18" charset="0"/>
              </a:rPr>
              <a:t>It is at best the truth improved for the benefit of the individual or group and at worst, deceitful or lying, spinning a narrative for ones own or a common group interest/s where it plays on emotions, prejudices and existing believes/values of individuals.</a:t>
            </a:r>
          </a:p>
        </p:txBody>
      </p:sp>
    </p:spTree>
    <p:extLst>
      <p:ext uri="{BB962C8B-B14F-4D97-AF65-F5344CB8AC3E}">
        <p14:creationId xmlns:p14="http://schemas.microsoft.com/office/powerpoint/2010/main" val="37578198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57238D-D0B1-38A1-08E9-7A10FF2EEB41}"/>
              </a:ext>
            </a:extLst>
          </p:cNvPr>
          <p:cNvSpPr>
            <a:spLocks noGrp="1"/>
          </p:cNvSpPr>
          <p:nvPr>
            <p:ph type="title"/>
          </p:nvPr>
        </p:nvSpPr>
        <p:spPr>
          <a:xfrm>
            <a:off x="382137" y="294538"/>
            <a:ext cx="11573302" cy="1033669"/>
          </a:xfrm>
        </p:spPr>
        <p:txBody>
          <a:bodyPr vert="horz" lIns="91440" tIns="45720" rIns="91440" bIns="45720" rtlCol="0" anchor="ctr">
            <a:normAutofit/>
          </a:bodyPr>
          <a:lstStyle/>
          <a:p>
            <a:pPr algn="ctr"/>
            <a:r>
              <a:rPr lang="en-US" sz="3200" b="1" kern="1200" dirty="0">
                <a:solidFill>
                  <a:srgbClr val="FFFFFF"/>
                </a:solidFill>
                <a:latin typeface="+mj-lt"/>
                <a:ea typeface="+mj-ea"/>
                <a:cs typeface="+mj-cs"/>
              </a:rPr>
              <a:t>Fake news </a:t>
            </a:r>
          </a:p>
        </p:txBody>
      </p:sp>
      <p:sp>
        <p:nvSpPr>
          <p:cNvPr id="13" name="TextBox 12">
            <a:extLst>
              <a:ext uri="{FF2B5EF4-FFF2-40B4-BE49-F238E27FC236}">
                <a16:creationId xmlns:a16="http://schemas.microsoft.com/office/drawing/2014/main" id="{286D3DD7-061A-953F-4845-DEE72F133406}"/>
              </a:ext>
            </a:extLst>
          </p:cNvPr>
          <p:cNvSpPr txBox="1"/>
          <p:nvPr/>
        </p:nvSpPr>
        <p:spPr>
          <a:xfrm>
            <a:off x="334370" y="1736681"/>
            <a:ext cx="11621069" cy="4968688"/>
          </a:xfrm>
          <a:prstGeom prst="rect">
            <a:avLst/>
          </a:prstGeom>
        </p:spPr>
        <p:txBody>
          <a:bodyPr vert="horz" lIns="91440" tIns="45720" rIns="91440" bIns="45720" rtlCol="0" anchor="ctr">
            <a:noAutofit/>
          </a:bodyPr>
          <a:lstStyle/>
          <a:p>
            <a:pPr marL="285750" indent="-228600" algn="just">
              <a:lnSpc>
                <a:spcPct val="90000"/>
              </a:lnSpc>
              <a:spcAft>
                <a:spcPts val="1600"/>
              </a:spcAft>
              <a:buFont typeface="Arial" panose="020B0604020202020204" pitchFamily="34" charset="0"/>
              <a:buChar char="•"/>
            </a:pPr>
            <a:r>
              <a:rPr lang="en-US" sz="1600" dirty="0" err="1">
                <a:cs typeface="Times New Roman" panose="02020603050405020304" pitchFamily="18" charset="0"/>
              </a:rPr>
              <a:t>Allcott</a:t>
            </a:r>
            <a:r>
              <a:rPr lang="en-US" sz="1600" dirty="0">
                <a:cs typeface="Times New Roman" panose="02020603050405020304" pitchFamily="18" charset="0"/>
              </a:rPr>
              <a:t>  and Gentzkow (2017, p.213) defined fake news as ‘ news articles that are intentionally and verifiably false, and could mislead readers’</a:t>
            </a:r>
            <a:endParaRPr lang="en-US" sz="1600" dirty="0">
              <a:highlight>
                <a:srgbClr val="FFFF00"/>
              </a:highlight>
              <a:cs typeface="Times New Roman" panose="02020603050405020304" pitchFamily="18" charset="0"/>
            </a:endParaRPr>
          </a:p>
          <a:p>
            <a:pPr marL="285750" indent="-228600" algn="just">
              <a:lnSpc>
                <a:spcPct val="90000"/>
              </a:lnSpc>
              <a:spcAft>
                <a:spcPts val="1600"/>
              </a:spcAft>
              <a:buFont typeface="Arial" panose="020B0604020202020204" pitchFamily="34" charset="0"/>
              <a:buChar char="•"/>
            </a:pPr>
            <a:r>
              <a:rPr lang="en-US" sz="1600" dirty="0" err="1">
                <a:cs typeface="Times New Roman" panose="02020603050405020304" pitchFamily="18" charset="0"/>
              </a:rPr>
              <a:t>Lazer</a:t>
            </a:r>
            <a:r>
              <a:rPr lang="en-US" sz="1600" dirty="0">
                <a:cs typeface="Times New Roman" panose="02020603050405020304" pitchFamily="18" charset="0"/>
              </a:rPr>
              <a:t> et al. (2018)  define online disinformation as ‘false information purposely spread to deceive people’</a:t>
            </a:r>
            <a:endParaRPr lang="en-US" sz="1600" dirty="0">
              <a:highlight>
                <a:srgbClr val="FFFF00"/>
              </a:highlight>
              <a:cs typeface="Times New Roman" panose="02020603050405020304" pitchFamily="18" charset="0"/>
            </a:endParaRPr>
          </a:p>
          <a:p>
            <a:pPr marL="285750" indent="-228600" algn="just">
              <a:lnSpc>
                <a:spcPct val="90000"/>
              </a:lnSpc>
              <a:spcAft>
                <a:spcPts val="1600"/>
              </a:spcAft>
              <a:buFont typeface="Arial" panose="020B0604020202020204" pitchFamily="34" charset="0"/>
              <a:buChar char="•"/>
            </a:pPr>
            <a:r>
              <a:rPr lang="en-US" sz="1600" dirty="0">
                <a:cs typeface="Times New Roman" panose="02020603050405020304" pitchFamily="18" charset="0"/>
              </a:rPr>
              <a:t>S</a:t>
            </a:r>
            <a:r>
              <a:rPr lang="en-US" sz="1600" b="0" i="0" dirty="0">
                <a:effectLst/>
                <a:cs typeface="Times New Roman" panose="02020603050405020304" pitchFamily="18" charset="0"/>
              </a:rPr>
              <a:t>ince Donald Trump’s election as President of the United States</a:t>
            </a:r>
            <a:r>
              <a:rPr lang="en-US" sz="1600" dirty="0">
                <a:cs typeface="Times New Roman" panose="02020603050405020304" pitchFamily="18" charset="0"/>
              </a:rPr>
              <a:t> he </a:t>
            </a:r>
            <a:r>
              <a:rPr lang="en-US" sz="1600" b="0" i="0" dirty="0">
                <a:effectLst/>
                <a:cs typeface="Times New Roman" panose="02020603050405020304" pitchFamily="18" charset="0"/>
              </a:rPr>
              <a:t>adopted what we describe as a “discourse of fake news” to attack and discredit news media and political rivals.  When </a:t>
            </a:r>
            <a:r>
              <a:rPr lang="en-US" sz="1600" dirty="0">
                <a:cs typeface="Times New Roman" panose="02020603050405020304" pitchFamily="18" charset="0"/>
              </a:rPr>
              <a:t>Journalists’ fail to challenge fake news usage, it offers an opportunity for political elites to normalize this discourse.</a:t>
            </a:r>
            <a:r>
              <a:rPr lang="en-GB" sz="1600" dirty="0"/>
              <a:t> ‘Rise of the </a:t>
            </a:r>
            <a:r>
              <a:rPr lang="en-GB" sz="1600" dirty="0" err="1"/>
              <a:t>Trumpenvolk</a:t>
            </a:r>
            <a:r>
              <a:rPr lang="en-GB" sz="1600" dirty="0"/>
              <a:t>’ Oliver &amp; </a:t>
            </a:r>
            <a:r>
              <a:rPr lang="en-GB" sz="1600" dirty="0" err="1"/>
              <a:t>Rahn</a:t>
            </a:r>
            <a:r>
              <a:rPr lang="en-GB" sz="1600" dirty="0"/>
              <a:t> (2016)</a:t>
            </a:r>
            <a:endParaRPr lang="en-US" sz="1600" dirty="0">
              <a:highlight>
                <a:srgbClr val="FFFF00"/>
              </a:highlight>
              <a:cs typeface="Times New Roman" panose="02020603050405020304" pitchFamily="18" charset="0"/>
            </a:endParaRPr>
          </a:p>
          <a:p>
            <a:pPr marL="285750" indent="-228600" algn="just">
              <a:lnSpc>
                <a:spcPct val="90000"/>
              </a:lnSpc>
              <a:spcAft>
                <a:spcPts val="1600"/>
              </a:spcAft>
              <a:buFont typeface="Arial" panose="020B0604020202020204" pitchFamily="34" charset="0"/>
              <a:buChar char="•"/>
            </a:pPr>
            <a:r>
              <a:rPr lang="en-US" sz="1600" b="0" i="0" dirty="0" err="1">
                <a:effectLst/>
                <a:cs typeface="Times New Roman" panose="02020603050405020304" pitchFamily="18" charset="0"/>
              </a:rPr>
              <a:t>Foucualt</a:t>
            </a:r>
            <a:r>
              <a:rPr lang="en-US" sz="1600" dirty="0">
                <a:cs typeface="Times New Roman" panose="02020603050405020304" pitchFamily="18" charset="0"/>
              </a:rPr>
              <a:t> (1</a:t>
            </a:r>
            <a:r>
              <a:rPr lang="en-US" sz="1600" b="0" i="0" dirty="0">
                <a:effectLst/>
                <a:cs typeface="Times New Roman" panose="02020603050405020304" pitchFamily="18" charset="0"/>
              </a:rPr>
              <a:t>980 p.118.) agued it wa</a:t>
            </a:r>
            <a:r>
              <a:rPr lang="en-US" sz="1600" dirty="0">
                <a:cs typeface="Times New Roman" panose="02020603050405020304" pitchFamily="18" charset="0"/>
              </a:rPr>
              <a:t>s </a:t>
            </a:r>
            <a:r>
              <a:rPr lang="en-US" sz="1600" b="0" i="0" dirty="0">
                <a:effectLst/>
                <a:cs typeface="Times New Roman" panose="02020603050405020304" pitchFamily="18" charset="0"/>
              </a:rPr>
              <a:t>no longer a case of drawing a line between the discourse that falls below the truth or facts, but it’s a Foucault category of its own.</a:t>
            </a:r>
            <a:endParaRPr lang="en-US" sz="1600" dirty="0">
              <a:cs typeface="Times New Roman" panose="02020603050405020304" pitchFamily="18" charset="0"/>
            </a:endParaRPr>
          </a:p>
          <a:p>
            <a:pPr marL="285750" indent="-228600" algn="just">
              <a:lnSpc>
                <a:spcPct val="90000"/>
              </a:lnSpc>
              <a:spcAft>
                <a:spcPts val="1600"/>
              </a:spcAft>
              <a:buFont typeface="Arial" panose="020B0604020202020204" pitchFamily="34" charset="0"/>
              <a:buChar char="•"/>
            </a:pPr>
            <a:r>
              <a:rPr lang="en-US" sz="1600" dirty="0">
                <a:cs typeface="Times New Roman" panose="02020603050405020304" pitchFamily="18" charset="0"/>
              </a:rPr>
              <a:t>Orwell in his novel 1984 worried about an assault on the idea of truth , to the point, where the very possibility of a distinction between truth and lie is erased.( Nicholas, 2017)</a:t>
            </a:r>
          </a:p>
          <a:p>
            <a:pPr marL="285750" indent="-228600" algn="just">
              <a:lnSpc>
                <a:spcPct val="90000"/>
              </a:lnSpc>
              <a:spcAft>
                <a:spcPts val="1600"/>
              </a:spcAft>
              <a:buFont typeface="Arial" panose="020B0604020202020204" pitchFamily="34" charset="0"/>
              <a:buChar char="•"/>
            </a:pPr>
            <a:r>
              <a:rPr lang="en-US" sz="1600" dirty="0">
                <a:solidFill>
                  <a:schemeClr val="accent1">
                    <a:lumMod val="75000"/>
                  </a:schemeClr>
                </a:solidFill>
                <a:cs typeface="Times New Roman" panose="02020603050405020304" pitchFamily="18" charset="0"/>
                <a:hlinkClick r:id="rId3">
                  <a:extLst>
                    <a:ext uri="{A12FA001-AC4F-418D-AE19-62706E023703}">
                      <ahyp:hlinkClr xmlns:ahyp="http://schemas.microsoft.com/office/drawing/2018/hyperlinkcolor" val="tx"/>
                    </a:ext>
                  </a:extLst>
                </a:hlinkClick>
              </a:rPr>
              <a:t>JK Rowling’s latest trans row explained following George Orwell tweet (hitc.com</a:t>
            </a:r>
            <a:r>
              <a:rPr lang="en-US" sz="1600" dirty="0">
                <a:solidFill>
                  <a:srgbClr val="954F72"/>
                </a:solidFill>
                <a:cs typeface="Times New Roman" panose="02020603050405020304" pitchFamily="18" charset="0"/>
                <a:hlinkClick r:id="rId3">
                  <a:extLst>
                    <a:ext uri="{A12FA001-AC4F-418D-AE19-62706E023703}">
                      <ahyp:hlinkClr xmlns:ahyp="http://schemas.microsoft.com/office/drawing/2018/hyperlinkcolor" val="tx"/>
                    </a:ext>
                  </a:extLst>
                </a:hlinkClick>
              </a:rPr>
              <a:t>)</a:t>
            </a:r>
            <a:r>
              <a:rPr lang="en-US" sz="1600" dirty="0">
                <a:cs typeface="Times New Roman" panose="02020603050405020304" pitchFamily="18" charset="0"/>
              </a:rPr>
              <a:t> </a:t>
            </a:r>
            <a:r>
              <a:rPr lang="en-GB" sz="1600" dirty="0"/>
              <a:t>Mustafa (2021)</a:t>
            </a:r>
            <a:endParaRPr lang="en-US" sz="1600" dirty="0">
              <a:cs typeface="Times New Roman" panose="02020603050405020304" pitchFamily="18" charset="0"/>
            </a:endParaRPr>
          </a:p>
        </p:txBody>
      </p:sp>
    </p:spTree>
    <p:extLst>
      <p:ext uri="{BB962C8B-B14F-4D97-AF65-F5344CB8AC3E}">
        <p14:creationId xmlns:p14="http://schemas.microsoft.com/office/powerpoint/2010/main" val="18419921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81D26EFB-795A-4232-B715-519674084086}"/>
              </a:ext>
            </a:extLst>
          </p:cNvPr>
          <p:cNvSpPr>
            <a:spLocks noGrp="1"/>
          </p:cNvSpPr>
          <p:nvPr>
            <p:ph type="title"/>
          </p:nvPr>
        </p:nvSpPr>
        <p:spPr>
          <a:xfrm>
            <a:off x="648929" y="629267"/>
            <a:ext cx="3505495" cy="1388220"/>
          </a:xfrm>
        </p:spPr>
        <p:txBody>
          <a:bodyPr vert="horz" lIns="91440" tIns="45720" rIns="91440" bIns="45720" rtlCol="0" anchor="ctr">
            <a:normAutofit/>
          </a:bodyPr>
          <a:lstStyle/>
          <a:p>
            <a:r>
              <a:rPr lang="en-US" b="1" kern="1200">
                <a:solidFill>
                  <a:schemeClr val="tx1"/>
                </a:solidFill>
                <a:latin typeface="+mj-lt"/>
                <a:ea typeface="+mj-ea"/>
                <a:cs typeface="+mj-cs"/>
              </a:rPr>
              <a:t>Fake news </a:t>
            </a:r>
          </a:p>
        </p:txBody>
      </p:sp>
      <p:sp>
        <p:nvSpPr>
          <p:cNvPr id="7" name="TextBox 6">
            <a:extLst>
              <a:ext uri="{FF2B5EF4-FFF2-40B4-BE49-F238E27FC236}">
                <a16:creationId xmlns:a16="http://schemas.microsoft.com/office/drawing/2014/main" id="{071B517E-2173-41B3-90B7-4DA12539942C}"/>
              </a:ext>
            </a:extLst>
          </p:cNvPr>
          <p:cNvSpPr txBox="1"/>
          <p:nvPr/>
        </p:nvSpPr>
        <p:spPr>
          <a:xfrm>
            <a:off x="648931" y="2438400"/>
            <a:ext cx="3505494" cy="3785419"/>
          </a:xfrm>
          <a:prstGeom prst="rect">
            <a:avLst/>
          </a:prstGeom>
        </p:spPr>
        <p:txBody>
          <a:bodyPr vert="horz" lIns="91440" tIns="45720" rIns="91440" bIns="45720" rtlCol="0">
            <a:normAutofit/>
          </a:bodyPr>
          <a:lstStyle/>
          <a:p>
            <a:pPr marL="342900" indent="-228600">
              <a:lnSpc>
                <a:spcPct val="90000"/>
              </a:lnSpc>
              <a:spcAft>
                <a:spcPts val="600"/>
              </a:spcAft>
              <a:buFont typeface="Arial" panose="020B0604020202020204" pitchFamily="34" charset="0"/>
              <a:buChar char="•"/>
            </a:pPr>
            <a:endParaRPr lang="en-US" sz="1400">
              <a:effectLst/>
            </a:endParaRPr>
          </a:p>
          <a:p>
            <a:pPr marL="342900" indent="-228600">
              <a:lnSpc>
                <a:spcPct val="90000"/>
              </a:lnSpc>
              <a:spcAft>
                <a:spcPts val="600"/>
              </a:spcAft>
              <a:buFont typeface="Arial" panose="020B0604020202020204" pitchFamily="34" charset="0"/>
              <a:buChar char="•"/>
            </a:pPr>
            <a:r>
              <a:rPr lang="en-US" sz="1400">
                <a:effectLst/>
              </a:rPr>
              <a:t>During US Presidential elections in 2016, ‘Fake news’ became </a:t>
            </a:r>
            <a:r>
              <a:rPr lang="en-US" sz="1400"/>
              <a:t>more prominent</a:t>
            </a:r>
            <a:r>
              <a:rPr lang="en-US" sz="1400">
                <a:effectLst/>
              </a:rPr>
              <a:t>.</a:t>
            </a:r>
          </a:p>
          <a:p>
            <a:pPr marL="342900" indent="-228600">
              <a:lnSpc>
                <a:spcPct val="90000"/>
              </a:lnSpc>
              <a:spcAft>
                <a:spcPts val="600"/>
              </a:spcAft>
              <a:buFont typeface="Arial" panose="020B0604020202020204" pitchFamily="34" charset="0"/>
              <a:buChar char="•"/>
            </a:pPr>
            <a:endParaRPr lang="en-US" sz="1400">
              <a:effectLst/>
            </a:endParaRPr>
          </a:p>
          <a:p>
            <a:pPr marL="342900" indent="-228600">
              <a:lnSpc>
                <a:spcPct val="90000"/>
              </a:lnSpc>
              <a:spcAft>
                <a:spcPts val="600"/>
              </a:spcAft>
              <a:buFont typeface="Arial" panose="020B0604020202020204" pitchFamily="34" charset="0"/>
              <a:buChar char="•"/>
            </a:pPr>
            <a:r>
              <a:rPr lang="en-US" sz="1400">
                <a:effectLst/>
              </a:rPr>
              <a:t>Goog</a:t>
            </a:r>
            <a:r>
              <a:rPr lang="en-US" sz="1400"/>
              <a:t>le trends </a:t>
            </a:r>
            <a:r>
              <a:rPr lang="en-US" sz="1400">
                <a:effectLst/>
              </a:rPr>
              <a:t>captured data that highlighted trends in search terms, and it discovered that the term </a:t>
            </a:r>
            <a:r>
              <a:rPr lang="en-US" sz="1400" b="1">
                <a:effectLst/>
              </a:rPr>
              <a:t>‘fake news’ </a:t>
            </a:r>
            <a:r>
              <a:rPr lang="en-US" sz="1400"/>
              <a:t>was more popular, in the build up to elections, and then spiked in January 2017 (after the elections), due to ‘fake news’ of the presidents denouncement Micheal.R.B, (2021</a:t>
            </a:r>
            <a:r>
              <a:rPr lang="en-US" sz="1400">
                <a:effectLst/>
              </a:rPr>
              <a:t>).  </a:t>
            </a:r>
          </a:p>
          <a:p>
            <a:pPr marL="342900" indent="-228600">
              <a:lnSpc>
                <a:spcPct val="90000"/>
              </a:lnSpc>
              <a:spcAft>
                <a:spcPts val="600"/>
              </a:spcAft>
              <a:buFont typeface="Arial" panose="020B0604020202020204" pitchFamily="34" charset="0"/>
              <a:buChar char="•"/>
            </a:pPr>
            <a:endParaRPr lang="en-US" sz="1400">
              <a:effectLst/>
            </a:endParaRPr>
          </a:p>
          <a:p>
            <a:pPr marL="342900" indent="-228600">
              <a:lnSpc>
                <a:spcPct val="90000"/>
              </a:lnSpc>
              <a:spcAft>
                <a:spcPts val="600"/>
              </a:spcAft>
              <a:buFont typeface="Arial" panose="020B0604020202020204" pitchFamily="34" charset="0"/>
              <a:buChar char="•"/>
            </a:pPr>
            <a:r>
              <a:rPr lang="en-US" sz="1400">
                <a:effectLst/>
              </a:rPr>
              <a:t>The peaks and troughs are mirrored in propaganda too.  </a:t>
            </a:r>
            <a:endParaRPr lang="en-US" sz="1400"/>
          </a:p>
        </p:txBody>
      </p:sp>
      <p:sp>
        <p:nvSpPr>
          <p:cNvPr id="1088" name="Rectangle 1083">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9"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Fig. 1">
            <a:extLst>
              <a:ext uri="{FF2B5EF4-FFF2-40B4-BE49-F238E27FC236}">
                <a16:creationId xmlns:a16="http://schemas.microsoft.com/office/drawing/2014/main" id="{BB4F3FB0-FAF8-4E7D-8DFE-8920889F8C1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405862" y="1501191"/>
            <a:ext cx="6019331" cy="3852371"/>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528973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3" name="Rectangle 1032">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5" name="Freeform: Shape 1034">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Title 2">
            <a:extLst>
              <a:ext uri="{FF2B5EF4-FFF2-40B4-BE49-F238E27FC236}">
                <a16:creationId xmlns:a16="http://schemas.microsoft.com/office/drawing/2014/main" id="{812F076A-257D-B683-64C2-1E898ADE1944}"/>
              </a:ext>
            </a:extLst>
          </p:cNvPr>
          <p:cNvSpPr>
            <a:spLocks noGrp="1"/>
          </p:cNvSpPr>
          <p:nvPr>
            <p:ph type="title"/>
          </p:nvPr>
        </p:nvSpPr>
        <p:spPr>
          <a:xfrm>
            <a:off x="1186877" y="138205"/>
            <a:ext cx="9392421" cy="1330841"/>
          </a:xfrm>
        </p:spPr>
        <p:txBody>
          <a:bodyPr vert="horz" lIns="91440" tIns="45720" rIns="91440" bIns="45720" rtlCol="0" anchor="ctr">
            <a:normAutofit/>
          </a:bodyPr>
          <a:lstStyle/>
          <a:p>
            <a:pPr algn="ctr"/>
            <a:r>
              <a:rPr lang="en-US" sz="3200" kern="1200" dirty="0">
                <a:solidFill>
                  <a:schemeClr val="tx1"/>
                </a:solidFill>
                <a:latin typeface="+mj-lt"/>
                <a:ea typeface="+mj-ea"/>
                <a:cs typeface="+mj-cs"/>
              </a:rPr>
              <a:t>Recent Fake News Society </a:t>
            </a:r>
          </a:p>
        </p:txBody>
      </p:sp>
      <p:sp>
        <p:nvSpPr>
          <p:cNvPr id="5" name="Content Placeholder 4">
            <a:extLst>
              <a:ext uri="{FF2B5EF4-FFF2-40B4-BE49-F238E27FC236}">
                <a16:creationId xmlns:a16="http://schemas.microsoft.com/office/drawing/2014/main" id="{35D12BA0-9C9C-1019-3E4A-744B9580CB90}"/>
              </a:ext>
            </a:extLst>
          </p:cNvPr>
          <p:cNvSpPr>
            <a:spLocks noGrp="1"/>
          </p:cNvSpPr>
          <p:nvPr>
            <p:ph sz="quarter" idx="4"/>
          </p:nvPr>
        </p:nvSpPr>
        <p:spPr>
          <a:xfrm>
            <a:off x="203667" y="1680630"/>
            <a:ext cx="6774004" cy="4817992"/>
          </a:xfrm>
        </p:spPr>
        <p:txBody>
          <a:bodyPr vert="horz" lIns="91440" tIns="45720" rIns="91440" bIns="45720" rtlCol="0">
            <a:normAutofit/>
          </a:bodyPr>
          <a:lstStyle/>
          <a:p>
            <a:pPr algn="just"/>
            <a:r>
              <a:rPr lang="en-GB" sz="1800" dirty="0">
                <a:cs typeface="Times New Roman" panose="02020603050405020304" pitchFamily="18" charset="0"/>
                <a:hlinkClick r:id="rId3"/>
              </a:rPr>
              <a:t>11 September 2001: The conspiracy theories still spreading after 20 years - BBC News</a:t>
            </a:r>
            <a:endParaRPr lang="en-US" sz="1800" dirty="0">
              <a:cs typeface="Times New Roman" panose="02020603050405020304" pitchFamily="18" charset="0"/>
            </a:endParaRPr>
          </a:p>
          <a:p>
            <a:pPr marL="0" indent="0" algn="just">
              <a:buNone/>
            </a:pPr>
            <a:endParaRPr lang="en-US" sz="1800" dirty="0">
              <a:highlight>
                <a:srgbClr val="FFFF00"/>
              </a:highlight>
              <a:cs typeface="Times New Roman" panose="02020603050405020304" pitchFamily="18" charset="0"/>
            </a:endParaRPr>
          </a:p>
          <a:p>
            <a:pPr algn="just"/>
            <a:r>
              <a:rPr lang="en-US" sz="1800" dirty="0">
                <a:cs typeface="Times New Roman" panose="02020603050405020304" pitchFamily="18" charset="0"/>
              </a:rPr>
              <a:t>The  rise of new conspiracy movements online, like </a:t>
            </a:r>
            <a:r>
              <a:rPr lang="en-US" sz="1800" dirty="0" err="1">
                <a:solidFill>
                  <a:schemeClr val="accent1">
                    <a:lumMod val="75000"/>
                  </a:schemeClr>
                </a:solidFill>
                <a:cs typeface="Times New Roman" panose="02020603050405020304" pitchFamily="18" charset="0"/>
                <a:hlinkClick r:id="rId4">
                  <a:extLst>
                    <a:ext uri="{A12FA001-AC4F-418D-AE19-62706E023703}">
                      <ahyp:hlinkClr xmlns:ahyp="http://schemas.microsoft.com/office/drawing/2018/hyperlinkcolor" val="tx"/>
                    </a:ext>
                  </a:extLst>
                </a:hlinkClick>
              </a:rPr>
              <a:t>Qanon</a:t>
            </a:r>
            <a:r>
              <a:rPr lang="en-US" sz="1800" dirty="0">
                <a:cs typeface="Times New Roman" panose="02020603050405020304" pitchFamily="18" charset="0"/>
              </a:rPr>
              <a:t> </a:t>
            </a:r>
            <a:r>
              <a:rPr lang="en-GB" sz="1600" dirty="0"/>
              <a:t>(Wendling, 2021 )</a:t>
            </a:r>
            <a:r>
              <a:rPr lang="en-US" sz="1800" dirty="0">
                <a:cs typeface="Times New Roman" panose="02020603050405020304" pitchFamily="18" charset="0"/>
              </a:rPr>
              <a:t>have believes about the real truth of 9/11 </a:t>
            </a:r>
            <a:r>
              <a:rPr lang="en-GB" sz="1800" b="0" i="0" dirty="0">
                <a:solidFill>
                  <a:srgbClr val="141414"/>
                </a:solidFill>
                <a:effectLst/>
                <a:cs typeface="Times New Roman" panose="02020603050405020304" pitchFamily="18" charset="0"/>
              </a:rPr>
              <a:t>and are still in circulation to a far larger audience.</a:t>
            </a:r>
          </a:p>
          <a:p>
            <a:pPr algn="just"/>
            <a:endParaRPr lang="en-GB" sz="1800" b="0" i="0" dirty="0">
              <a:solidFill>
                <a:srgbClr val="141414"/>
              </a:solidFill>
              <a:effectLst/>
              <a:cs typeface="Times New Roman" panose="02020603050405020304" pitchFamily="18" charset="0"/>
            </a:endParaRPr>
          </a:p>
          <a:p>
            <a:pPr algn="just"/>
            <a:r>
              <a:rPr lang="en-GB" sz="1800" dirty="0">
                <a:solidFill>
                  <a:srgbClr val="141414"/>
                </a:solidFill>
                <a:cs typeface="Times New Roman" panose="02020603050405020304" pitchFamily="18" charset="0"/>
              </a:rPr>
              <a:t>False claims leading to Anti Semitism views being pushed out and promoted </a:t>
            </a:r>
            <a:endParaRPr lang="en-US" sz="1800" dirty="0">
              <a:cs typeface="Times New Roman" panose="02020603050405020304" pitchFamily="18" charset="0"/>
            </a:endParaRPr>
          </a:p>
        </p:txBody>
      </p:sp>
      <p:pic>
        <p:nvPicPr>
          <p:cNvPr id="1028" name="Picture 4" descr="9/11 conspiracy theorists protest outside the memorial service at the World Trade Center construction site marking the 10th anniversary of the attacks on September 11, 2001.">
            <a:extLst>
              <a:ext uri="{FF2B5EF4-FFF2-40B4-BE49-F238E27FC236}">
                <a16:creationId xmlns:a16="http://schemas.microsoft.com/office/drawing/2014/main" id="{82F04ABD-37DB-D2C6-B2E9-C17F82CC8D16}"/>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tretch/>
        </p:blipFill>
        <p:spPr bwMode="auto">
          <a:xfrm>
            <a:off x="7073328" y="1653861"/>
            <a:ext cx="4788505" cy="4452646"/>
          </a:xfrm>
          <a:prstGeom prst="rect">
            <a:avLst/>
          </a:prstGeom>
          <a:noFill/>
          <a:extLst>
            <a:ext uri="{909E8E84-426E-40DD-AFC4-6F175D3DCCD1}">
              <a14:hiddenFill xmlns:a14="http://schemas.microsoft.com/office/drawing/2010/main">
                <a:solidFill>
                  <a:srgbClr val="FFFFFF"/>
                </a:solidFill>
              </a14:hiddenFill>
            </a:ext>
          </a:extLst>
        </p:spPr>
      </p:pic>
      <p:sp>
        <p:nvSpPr>
          <p:cNvPr id="1037" name="Freeform: Shape 1036">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TextBox 8">
            <a:extLst>
              <a:ext uri="{FF2B5EF4-FFF2-40B4-BE49-F238E27FC236}">
                <a16:creationId xmlns:a16="http://schemas.microsoft.com/office/drawing/2014/main" id="{C1CD2227-CAE2-4B98-AA94-CB670663E81B}"/>
              </a:ext>
            </a:extLst>
          </p:cNvPr>
          <p:cNvSpPr txBox="1"/>
          <p:nvPr/>
        </p:nvSpPr>
        <p:spPr>
          <a:xfrm>
            <a:off x="9448799" y="6232197"/>
            <a:ext cx="2413033" cy="369332"/>
          </a:xfrm>
          <a:prstGeom prst="rect">
            <a:avLst/>
          </a:prstGeom>
          <a:noFill/>
        </p:spPr>
        <p:txBody>
          <a:bodyPr wrap="square">
            <a:spAutoFit/>
          </a:bodyPr>
          <a:lstStyle/>
          <a:p>
            <a:r>
              <a:rPr lang="en-GB" sz="1800" dirty="0" err="1">
                <a:effectLst/>
              </a:rPr>
              <a:t>Sardarizadeh</a:t>
            </a:r>
            <a:r>
              <a:rPr lang="en-GB" sz="1800" dirty="0">
                <a:effectLst/>
              </a:rPr>
              <a:t>, S. (2021) </a:t>
            </a:r>
            <a:endParaRPr lang="en-GB" sz="1800" dirty="0">
              <a:cs typeface="Times New Roman" panose="02020603050405020304" pitchFamily="18" charset="0"/>
            </a:endParaRPr>
          </a:p>
        </p:txBody>
      </p:sp>
    </p:spTree>
    <p:extLst>
      <p:ext uri="{BB962C8B-B14F-4D97-AF65-F5344CB8AC3E}">
        <p14:creationId xmlns:p14="http://schemas.microsoft.com/office/powerpoint/2010/main" val="32003589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908E4D-CB39-C4CD-DE27-39174D072342}"/>
              </a:ext>
            </a:extLst>
          </p:cNvPr>
          <p:cNvSpPr>
            <a:spLocks noGrp="1"/>
          </p:cNvSpPr>
          <p:nvPr>
            <p:ph type="title"/>
          </p:nvPr>
        </p:nvSpPr>
        <p:spPr>
          <a:xfrm>
            <a:off x="0" y="140110"/>
            <a:ext cx="12192000" cy="1061791"/>
          </a:xfrm>
        </p:spPr>
        <p:txBody>
          <a:bodyPr>
            <a:normAutofit/>
          </a:bodyPr>
          <a:lstStyle/>
          <a:p>
            <a:pPr algn="ctr"/>
            <a:r>
              <a:rPr lang="en-GB" sz="3200" dirty="0"/>
              <a:t>Examples Of  Discourse On Inequalities Through Fake News </a:t>
            </a:r>
          </a:p>
        </p:txBody>
      </p:sp>
      <p:pic>
        <p:nvPicPr>
          <p:cNvPr id="4" name="Picture 2" descr="blacklivesmatter">
            <a:extLst>
              <a:ext uri="{FF2B5EF4-FFF2-40B4-BE49-F238E27FC236}">
                <a16:creationId xmlns:a16="http://schemas.microsoft.com/office/drawing/2014/main" id="{BBEB2C02-D332-AE59-9EC3-A536B0CBD95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tretch/>
        </p:blipFill>
        <p:spPr bwMode="auto">
          <a:xfrm>
            <a:off x="1068909" y="2601051"/>
            <a:ext cx="4180196" cy="2767483"/>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P29 Ricky Reel">
            <a:extLst>
              <a:ext uri="{FF2B5EF4-FFF2-40B4-BE49-F238E27FC236}">
                <a16:creationId xmlns:a16="http://schemas.microsoft.com/office/drawing/2014/main" id="{6A9F19FA-019D-050E-3482-2B1B01B7FD8D}"/>
              </a:ext>
            </a:extLst>
          </p:cNvPr>
          <p:cNvPicPr>
            <a:picLocks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66618" y="2715004"/>
            <a:ext cx="4179600" cy="2768400"/>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E692A0F5-FBAD-0435-33BF-4D76DB21F80B}"/>
              </a:ext>
            </a:extLst>
          </p:cNvPr>
          <p:cNvSpPr txBox="1"/>
          <p:nvPr/>
        </p:nvSpPr>
        <p:spPr>
          <a:xfrm>
            <a:off x="6101177" y="1311683"/>
            <a:ext cx="4896678" cy="646331"/>
          </a:xfrm>
          <a:prstGeom prst="rect">
            <a:avLst/>
          </a:prstGeom>
          <a:solidFill>
            <a:schemeClr val="accent1">
              <a:lumMod val="40000"/>
              <a:lumOff val="60000"/>
            </a:schemeClr>
          </a:solidFill>
        </p:spPr>
        <p:txBody>
          <a:bodyPr wrap="square" rtlCol="0">
            <a:spAutoFit/>
          </a:bodyPr>
          <a:lstStyle/>
          <a:p>
            <a:pPr algn="ctr"/>
            <a:r>
              <a:rPr lang="en-GB" b="1" dirty="0"/>
              <a:t>Incorrectly reported / social media causing issues with Police investigations</a:t>
            </a:r>
          </a:p>
        </p:txBody>
      </p:sp>
      <p:sp>
        <p:nvSpPr>
          <p:cNvPr id="11" name="TextBox 10">
            <a:extLst>
              <a:ext uri="{FF2B5EF4-FFF2-40B4-BE49-F238E27FC236}">
                <a16:creationId xmlns:a16="http://schemas.microsoft.com/office/drawing/2014/main" id="{293FBE73-71EE-3A0E-E7F8-FA8A736E2C6C}"/>
              </a:ext>
            </a:extLst>
          </p:cNvPr>
          <p:cNvSpPr txBox="1"/>
          <p:nvPr/>
        </p:nvSpPr>
        <p:spPr>
          <a:xfrm>
            <a:off x="647296" y="1361547"/>
            <a:ext cx="4896678" cy="646331"/>
          </a:xfrm>
          <a:prstGeom prst="rect">
            <a:avLst/>
          </a:prstGeom>
          <a:solidFill>
            <a:schemeClr val="accent1">
              <a:lumMod val="40000"/>
              <a:lumOff val="60000"/>
            </a:schemeClr>
          </a:solidFill>
        </p:spPr>
        <p:txBody>
          <a:bodyPr wrap="square" rtlCol="0">
            <a:spAutoFit/>
          </a:bodyPr>
          <a:lstStyle/>
          <a:p>
            <a:pPr algn="ctr"/>
            <a:r>
              <a:rPr lang="en-GB" b="1" dirty="0"/>
              <a:t>Incorrectly reported /tweeted causing issues with Police investigations</a:t>
            </a:r>
          </a:p>
        </p:txBody>
      </p:sp>
      <p:sp>
        <p:nvSpPr>
          <p:cNvPr id="8" name="TextBox 7">
            <a:extLst>
              <a:ext uri="{FF2B5EF4-FFF2-40B4-BE49-F238E27FC236}">
                <a16:creationId xmlns:a16="http://schemas.microsoft.com/office/drawing/2014/main" id="{AD8CF96E-6D79-4B97-9C86-264885F5B60D}"/>
              </a:ext>
            </a:extLst>
          </p:cNvPr>
          <p:cNvSpPr txBox="1"/>
          <p:nvPr/>
        </p:nvSpPr>
        <p:spPr>
          <a:xfrm>
            <a:off x="6101177" y="1937272"/>
            <a:ext cx="4896678" cy="584775"/>
          </a:xfrm>
          <a:prstGeom prst="rect">
            <a:avLst/>
          </a:prstGeom>
          <a:noFill/>
        </p:spPr>
        <p:txBody>
          <a:bodyPr wrap="square">
            <a:spAutoFit/>
          </a:bodyPr>
          <a:lstStyle/>
          <a:p>
            <a:pPr algn="ctr"/>
            <a:r>
              <a:rPr lang="en-GB" sz="1600" dirty="0">
                <a:hlinkClick r:id="rId5"/>
              </a:rPr>
              <a:t>Why a Sikh mother has spent nearly a quarter of a century seeking answers to her son’s death | SikhPA</a:t>
            </a:r>
            <a:endParaRPr lang="en-GB" sz="1600" dirty="0"/>
          </a:p>
        </p:txBody>
      </p:sp>
      <p:sp>
        <p:nvSpPr>
          <p:cNvPr id="12" name="TextBox 11">
            <a:extLst>
              <a:ext uri="{FF2B5EF4-FFF2-40B4-BE49-F238E27FC236}">
                <a16:creationId xmlns:a16="http://schemas.microsoft.com/office/drawing/2014/main" id="{40CCFCE5-579C-4FAB-BFD7-2FF77BBA440E}"/>
              </a:ext>
            </a:extLst>
          </p:cNvPr>
          <p:cNvSpPr txBox="1"/>
          <p:nvPr/>
        </p:nvSpPr>
        <p:spPr>
          <a:xfrm>
            <a:off x="647296" y="2044993"/>
            <a:ext cx="4896678" cy="369332"/>
          </a:xfrm>
          <a:prstGeom prst="rect">
            <a:avLst/>
          </a:prstGeom>
          <a:noFill/>
        </p:spPr>
        <p:txBody>
          <a:bodyPr wrap="square">
            <a:spAutoFit/>
          </a:bodyPr>
          <a:lstStyle/>
          <a:p>
            <a:pPr algn="ctr"/>
            <a:r>
              <a:rPr lang="en-GB" dirty="0">
                <a:hlinkClick r:id="rId6"/>
              </a:rPr>
              <a:t>George Floyd Protests (lsu.</a:t>
            </a:r>
            <a:r>
              <a:rPr lang="en-GB" sz="1600" dirty="0">
                <a:hlinkClick r:id="rId6"/>
              </a:rPr>
              <a:t>edu</a:t>
            </a:r>
            <a:r>
              <a:rPr lang="en-GB" dirty="0">
                <a:hlinkClick r:id="rId6"/>
              </a:rPr>
              <a:t>)</a:t>
            </a:r>
            <a:endParaRPr lang="en-GB" dirty="0"/>
          </a:p>
        </p:txBody>
      </p:sp>
      <p:sp>
        <p:nvSpPr>
          <p:cNvPr id="13" name="TextBox 12">
            <a:extLst>
              <a:ext uri="{FF2B5EF4-FFF2-40B4-BE49-F238E27FC236}">
                <a16:creationId xmlns:a16="http://schemas.microsoft.com/office/drawing/2014/main" id="{6E44BDA8-DBA4-4BFA-86A7-8AD1FA2F681B}"/>
              </a:ext>
            </a:extLst>
          </p:cNvPr>
          <p:cNvSpPr txBox="1"/>
          <p:nvPr/>
        </p:nvSpPr>
        <p:spPr>
          <a:xfrm>
            <a:off x="647296" y="5471334"/>
            <a:ext cx="5119323" cy="1200329"/>
          </a:xfrm>
          <a:prstGeom prst="rect">
            <a:avLst/>
          </a:prstGeom>
          <a:noFill/>
        </p:spPr>
        <p:txBody>
          <a:bodyPr wrap="square">
            <a:spAutoFit/>
          </a:bodyPr>
          <a:lstStyle/>
          <a:p>
            <a:r>
              <a:rPr lang="en-GB" sz="1400" b="0" i="0" dirty="0">
                <a:effectLst/>
              </a:rPr>
              <a:t>“The combination of evolving events, sustained attention and, most of all, deep existing divisions make this moment a perfect storm for disinformation,” according to (Graham Brookie, director of the Atlantic Council’s Digital Forensic Research Lab</a:t>
            </a:r>
            <a:r>
              <a:rPr lang="en-GB" sz="1400" dirty="0"/>
              <a:t>) LSU. (2020)</a:t>
            </a:r>
          </a:p>
          <a:p>
            <a:endParaRPr lang="en-GB" sz="1600" dirty="0">
              <a:highlight>
                <a:srgbClr val="FFFF00"/>
              </a:highlight>
            </a:endParaRPr>
          </a:p>
        </p:txBody>
      </p:sp>
      <p:sp>
        <p:nvSpPr>
          <p:cNvPr id="15" name="TextBox 14">
            <a:extLst>
              <a:ext uri="{FF2B5EF4-FFF2-40B4-BE49-F238E27FC236}">
                <a16:creationId xmlns:a16="http://schemas.microsoft.com/office/drawing/2014/main" id="{A2651AD3-220D-429E-96F7-B96C9387BA29}"/>
              </a:ext>
            </a:extLst>
          </p:cNvPr>
          <p:cNvSpPr txBox="1"/>
          <p:nvPr/>
        </p:nvSpPr>
        <p:spPr>
          <a:xfrm>
            <a:off x="6466618" y="5546317"/>
            <a:ext cx="4420626" cy="954107"/>
          </a:xfrm>
          <a:prstGeom prst="rect">
            <a:avLst/>
          </a:prstGeom>
          <a:noFill/>
        </p:spPr>
        <p:txBody>
          <a:bodyPr wrap="square">
            <a:spAutoFit/>
          </a:bodyPr>
          <a:lstStyle/>
          <a:p>
            <a:pPr algn="just"/>
            <a:r>
              <a:rPr lang="en-GB" sz="1400" i="0" dirty="0">
                <a:effectLst/>
              </a:rPr>
              <a:t>Her petition explains “we experienced a huge number of police failures, assumptions and stereotyping based on our colour”, outlining why she still seeks justice. </a:t>
            </a:r>
            <a:r>
              <a:rPr lang="en-GB" sz="1400" i="1" dirty="0">
                <a:effectLst/>
              </a:rPr>
              <a:t>Admin</a:t>
            </a:r>
            <a:r>
              <a:rPr lang="en-GB" sz="1400" dirty="0">
                <a:effectLst/>
              </a:rPr>
              <a:t>, </a:t>
            </a:r>
            <a:r>
              <a:rPr lang="en-GB" sz="1400" i="1" dirty="0">
                <a:effectLst/>
              </a:rPr>
              <a:t>SikhPA</a:t>
            </a:r>
            <a:r>
              <a:rPr lang="en-GB" sz="1400" dirty="0">
                <a:effectLst/>
              </a:rPr>
              <a:t>. (2021)</a:t>
            </a:r>
            <a:endParaRPr lang="en-GB" sz="1400" dirty="0">
              <a:highlight>
                <a:srgbClr val="FFFF00"/>
              </a:highlight>
            </a:endParaRPr>
          </a:p>
        </p:txBody>
      </p:sp>
    </p:spTree>
    <p:extLst>
      <p:ext uri="{BB962C8B-B14F-4D97-AF65-F5344CB8AC3E}">
        <p14:creationId xmlns:p14="http://schemas.microsoft.com/office/powerpoint/2010/main" val="33276059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9" name="Rectangle 205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48589AB4-4395-F5BD-7495-C19EEF14A789}"/>
              </a:ext>
            </a:extLst>
          </p:cNvPr>
          <p:cNvSpPr>
            <a:spLocks noGrp="1"/>
          </p:cNvSpPr>
          <p:nvPr>
            <p:ph type="title"/>
          </p:nvPr>
        </p:nvSpPr>
        <p:spPr>
          <a:xfrm>
            <a:off x="98474" y="642997"/>
            <a:ext cx="5318760" cy="1855123"/>
          </a:xfrm>
        </p:spPr>
        <p:txBody>
          <a:bodyPr vert="horz" lIns="91440" tIns="45720" rIns="91440" bIns="45720" rtlCol="0" anchor="b">
            <a:normAutofit/>
          </a:bodyPr>
          <a:lstStyle/>
          <a:p>
            <a:r>
              <a:rPr lang="en-US" dirty="0">
                <a:latin typeface="+mn-lt"/>
              </a:rPr>
              <a:t>Fake News Political - Conspiracy Theories About Pelosi Attack </a:t>
            </a:r>
            <a:br>
              <a:rPr lang="en-US" b="1" dirty="0"/>
            </a:br>
            <a:endParaRPr lang="en-US" b="1" dirty="0"/>
          </a:p>
        </p:txBody>
      </p:sp>
      <p:sp>
        <p:nvSpPr>
          <p:cNvPr id="206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8E8A4C5A-FB84-2039-FA04-A6D110DC2AD2}"/>
              </a:ext>
            </a:extLst>
          </p:cNvPr>
          <p:cNvSpPr>
            <a:spLocks noGrp="1"/>
          </p:cNvSpPr>
          <p:nvPr>
            <p:ph type="body" sz="half" idx="2"/>
          </p:nvPr>
        </p:nvSpPr>
        <p:spPr>
          <a:xfrm>
            <a:off x="198992" y="2872899"/>
            <a:ext cx="4684677" cy="3320668"/>
          </a:xfrm>
        </p:spPr>
        <p:txBody>
          <a:bodyPr vert="horz" lIns="91440" tIns="45720" rIns="91440" bIns="45720" rtlCol="0">
            <a:normAutofit/>
          </a:bodyPr>
          <a:lstStyle/>
          <a:p>
            <a:pPr marR="0" lvl="0" fontAlgn="base">
              <a:spcBef>
                <a:spcPct val="0"/>
              </a:spcBef>
              <a:spcAft>
                <a:spcPts val="600"/>
              </a:spcAft>
              <a:buClrTx/>
              <a:buSzTx/>
              <a:tabLst/>
            </a:pPr>
            <a:r>
              <a:rPr kumimoji="0" lang="en-US" altLang="en-US" sz="1800" u="none" strike="noStrike" cap="none" normalizeH="0" baseline="0" dirty="0">
                <a:ln>
                  <a:noFill/>
                </a:ln>
                <a:effectLst/>
              </a:rPr>
              <a:t>(Photo by JUSTIN TALLIS/AFP via Getty Images House Speaker Nancy Pelosi (D-Calif.) and her husband Paul Pelosi </a:t>
            </a:r>
          </a:p>
          <a:p>
            <a:pPr indent="-228600">
              <a:buFont typeface="Arial" panose="020B0604020202020204" pitchFamily="34" charset="0"/>
              <a:buChar char="•"/>
            </a:pPr>
            <a:endParaRPr lang="en-US" sz="2200" dirty="0"/>
          </a:p>
        </p:txBody>
      </p:sp>
      <p:pic>
        <p:nvPicPr>
          <p:cNvPr id="2054" name="Picture 6" descr="Paul and Nancy Pelosi">
            <a:extLst>
              <a:ext uri="{FF2B5EF4-FFF2-40B4-BE49-F238E27FC236}">
                <a16:creationId xmlns:a16="http://schemas.microsoft.com/office/drawing/2014/main" id="{9FADB94F-A713-BE66-A795-D31AA92D109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2492" r="21088"/>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71BB7811-3B9A-4A5B-BD34-A72B8850E444}"/>
              </a:ext>
            </a:extLst>
          </p:cNvPr>
          <p:cNvSpPr txBox="1"/>
          <p:nvPr/>
        </p:nvSpPr>
        <p:spPr>
          <a:xfrm>
            <a:off x="98474" y="4359881"/>
            <a:ext cx="4683152" cy="2970044"/>
          </a:xfrm>
          <a:prstGeom prst="rect">
            <a:avLst/>
          </a:prstGeom>
          <a:noFill/>
        </p:spPr>
        <p:txBody>
          <a:bodyPr wrap="square">
            <a:spAutoFit/>
          </a:bodyPr>
          <a:lstStyle/>
          <a:p>
            <a:pPr algn="just">
              <a:spcAft>
                <a:spcPts val="600"/>
              </a:spcAft>
            </a:pPr>
            <a:r>
              <a:rPr lang="en-GB" sz="1600" dirty="0">
                <a:solidFill>
                  <a:srgbClr val="0070C0"/>
                </a:solidFill>
                <a:hlinkClick r:id="rId4">
                  <a:extLst>
                    <a:ext uri="{A12FA001-AC4F-418D-AE19-62706E023703}">
                      <ahyp:hlinkClr xmlns:ahyp="http://schemas.microsoft.com/office/drawing/2018/hyperlinkcolor" val="tx"/>
                    </a:ext>
                  </a:extLst>
                </a:hlinkClick>
              </a:rPr>
              <a:t>Conspiracy Theories About Pelosi Attack Spread Unchecked on 'Alt-tech' Sites, Conservative Media | Southern Poverty Law Centre (splcenter.org</a:t>
            </a:r>
            <a:r>
              <a:rPr lang="en-GB" sz="1600" dirty="0">
                <a:solidFill>
                  <a:srgbClr val="0563C1"/>
                </a:solidFill>
                <a:hlinkClick r:id="rId4">
                  <a:extLst>
                    <a:ext uri="{A12FA001-AC4F-418D-AE19-62706E023703}">
                      <ahyp:hlinkClr xmlns:ahyp="http://schemas.microsoft.com/office/drawing/2018/hyperlinkcolor" val="tx"/>
                    </a:ext>
                  </a:extLst>
                </a:hlinkClick>
              </a:rPr>
              <a:t>)</a:t>
            </a:r>
            <a:r>
              <a:rPr lang="en-GB" sz="1600" dirty="0">
                <a:solidFill>
                  <a:srgbClr val="0563C1"/>
                </a:solidFill>
              </a:rPr>
              <a:t> </a:t>
            </a:r>
          </a:p>
          <a:p>
            <a:pPr algn="just">
              <a:spcAft>
                <a:spcPts val="600"/>
              </a:spcAft>
            </a:pPr>
            <a:r>
              <a:rPr lang="en-GB" sz="1600" dirty="0">
                <a:effectLst/>
              </a:rPr>
              <a:t>Wilson, J. (2022) </a:t>
            </a:r>
            <a:endParaRPr lang="en-GB" sz="1600" dirty="0">
              <a:solidFill>
                <a:srgbClr val="0563C1"/>
              </a:solidFill>
            </a:endParaRPr>
          </a:p>
          <a:p>
            <a:pPr algn="just">
              <a:spcAft>
                <a:spcPts val="600"/>
              </a:spcAft>
            </a:pPr>
            <a:endParaRPr lang="en-GB" sz="1600" dirty="0">
              <a:solidFill>
                <a:srgbClr val="0563C1"/>
              </a:solidFill>
            </a:endParaRPr>
          </a:p>
          <a:p>
            <a:pPr algn="just">
              <a:spcAft>
                <a:spcPts val="600"/>
              </a:spcAft>
            </a:pPr>
            <a:r>
              <a:rPr lang="en-GB" sz="1600" u="sng" dirty="0">
                <a:solidFill>
                  <a:srgbClr val="0000FF"/>
                </a:solidFill>
                <a:effectLst/>
                <a:ea typeface="Times New Roman" panose="02020603050405020304" pitchFamily="18" charset="0"/>
                <a:hlinkClick r:id="rId5"/>
              </a:rPr>
              <a:t>https://thehill.com/homenews/state-watch/3713643-pelosi-says-husband-faces-long-recovery-after-horrific-attack/</a:t>
            </a:r>
            <a:r>
              <a:rPr lang="en-GB" sz="1600" dirty="0">
                <a:effectLst/>
                <a:ea typeface="Times New Roman" panose="02020603050405020304" pitchFamily="18" charset="0"/>
              </a:rPr>
              <a:t> </a:t>
            </a:r>
            <a:endParaRPr lang="en-GB" sz="1600" dirty="0">
              <a:solidFill>
                <a:srgbClr val="0563C1"/>
              </a:solidFill>
            </a:endParaRPr>
          </a:p>
          <a:p>
            <a:pPr algn="just">
              <a:spcAft>
                <a:spcPts val="600"/>
              </a:spcAft>
            </a:pPr>
            <a:r>
              <a:rPr lang="en-GB" sz="1600" dirty="0">
                <a:effectLst/>
                <a:ea typeface="Times New Roman" panose="02020603050405020304" pitchFamily="18" charset="0"/>
              </a:rPr>
              <a:t>Dress</a:t>
            </a:r>
            <a:r>
              <a:rPr lang="en-GB" sz="1600" dirty="0">
                <a:ea typeface="Times New Roman" panose="02020603050405020304" pitchFamily="18" charset="0"/>
              </a:rPr>
              <a:t>.</a:t>
            </a:r>
            <a:r>
              <a:rPr lang="en-GB" sz="1600" dirty="0">
                <a:effectLst/>
                <a:ea typeface="Times New Roman" panose="02020603050405020304" pitchFamily="18" charset="0"/>
              </a:rPr>
              <a:t> (2022)</a:t>
            </a:r>
          </a:p>
          <a:p>
            <a:pPr algn="just">
              <a:spcAft>
                <a:spcPts val="600"/>
              </a:spcAft>
            </a:pPr>
            <a:endParaRPr lang="en-GB" dirty="0"/>
          </a:p>
        </p:txBody>
      </p:sp>
    </p:spTree>
    <p:extLst>
      <p:ext uri="{BB962C8B-B14F-4D97-AF65-F5344CB8AC3E}">
        <p14:creationId xmlns:p14="http://schemas.microsoft.com/office/powerpoint/2010/main" val="32175448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4E4BED-0E8F-234A-156E-250880EA5555}"/>
              </a:ext>
            </a:extLst>
          </p:cNvPr>
          <p:cNvSpPr>
            <a:spLocks noGrp="1"/>
          </p:cNvSpPr>
          <p:nvPr>
            <p:ph type="title"/>
          </p:nvPr>
        </p:nvSpPr>
        <p:spPr>
          <a:xfrm>
            <a:off x="565149" y="466230"/>
            <a:ext cx="7423819" cy="1295601"/>
          </a:xfrm>
        </p:spPr>
        <p:txBody>
          <a:bodyPr>
            <a:normAutofit fontScale="90000"/>
          </a:bodyPr>
          <a:lstStyle/>
          <a:p>
            <a:br>
              <a:rPr kumimoji="0" lang="en-US" altLang="en-US" sz="4400" b="1" i="0" u="none" strike="noStrike" cap="none" normalizeH="0" baseline="0" dirty="0">
                <a:ln>
                  <a:noFill/>
                </a:ln>
                <a:solidFill>
                  <a:srgbClr val="222222"/>
                </a:solidFill>
                <a:effectLst/>
                <a:latin typeface="inherit"/>
              </a:rPr>
            </a:br>
            <a:r>
              <a:rPr kumimoji="0" lang="en-US" altLang="en-US" sz="3600" i="0" u="none" strike="noStrike" cap="none" normalizeH="0" baseline="0" dirty="0">
                <a:ln>
                  <a:noFill/>
                </a:ln>
                <a:solidFill>
                  <a:srgbClr val="222222"/>
                </a:solidFill>
                <a:effectLst/>
                <a:latin typeface="+mn-lt"/>
              </a:rPr>
              <a:t>Paul Pelosi Attack: New Federal Indictment Reveals What Suspect Was Wearing When Police Arrived</a:t>
            </a:r>
            <a:br>
              <a:rPr kumimoji="0" lang="en-US" altLang="en-US" sz="1800" b="0" i="0" u="none" strike="noStrike" cap="none" normalizeH="0" baseline="0" dirty="0">
                <a:ln>
                  <a:noFill/>
                </a:ln>
                <a:solidFill>
                  <a:srgbClr val="0070C0"/>
                </a:solidFill>
                <a:effectLst/>
                <a:latin typeface="+mn-lt"/>
              </a:rPr>
            </a:br>
            <a:br>
              <a:rPr lang="en-GB" sz="1600" dirty="0"/>
            </a:br>
            <a:endParaRPr lang="en-GB" sz="1600" dirty="0"/>
          </a:p>
        </p:txBody>
      </p:sp>
      <p:sp>
        <p:nvSpPr>
          <p:cNvPr id="3" name="Rectangle 1">
            <a:extLst>
              <a:ext uri="{FF2B5EF4-FFF2-40B4-BE49-F238E27FC236}">
                <a16:creationId xmlns:a16="http://schemas.microsoft.com/office/drawing/2014/main" id="{44D66B40-EDFC-17BE-EEA8-01B1EF4F9285}"/>
              </a:ext>
            </a:extLst>
          </p:cNvPr>
          <p:cNvSpPr>
            <a:spLocks noChangeArrowheads="1"/>
          </p:cNvSpPr>
          <p:nvPr/>
        </p:nvSpPr>
        <p:spPr bwMode="auto">
          <a:xfrm>
            <a:off x="0" y="-109295"/>
            <a:ext cx="184731" cy="6757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0" rIns="91440" bIns="120612"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rgbClr val="222222"/>
              </a:solidFill>
              <a:effectLst/>
              <a:latin typeface="inheri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4100" name="Picture 4">
            <a:hlinkClick r:id="rId3"/>
            <a:extLst>
              <a:ext uri="{FF2B5EF4-FFF2-40B4-BE49-F238E27FC236}">
                <a16:creationId xmlns:a16="http://schemas.microsoft.com/office/drawing/2014/main" id="{5E0E2D8A-A06E-9D84-C4A9-EDD928C42EC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05247" y="2568273"/>
            <a:ext cx="6056682" cy="3379845"/>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Paul Pelosi, the husband of House Speaker Nancy Pelosi, was severely beaten by an attacker who broke into their San Francisco home in the early moning of Friday, October 28th, 2022. Paul Pelosi, 82, was taken to the hospital and is being treated by doctors for injuries after he was beaten with a hammer.">
            <a:extLst>
              <a:ext uri="{FF2B5EF4-FFF2-40B4-BE49-F238E27FC236}">
                <a16:creationId xmlns:a16="http://schemas.microsoft.com/office/drawing/2014/main" id="{0614C054-7535-A57D-E681-EF4A7AA8E64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261929" y="2568273"/>
            <a:ext cx="3196896" cy="3379845"/>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6F89A0DE-7CC7-F937-0942-2EE7EF525072}"/>
              </a:ext>
            </a:extLst>
          </p:cNvPr>
          <p:cNvSpPr txBox="1"/>
          <p:nvPr/>
        </p:nvSpPr>
        <p:spPr>
          <a:xfrm>
            <a:off x="565148" y="1885906"/>
            <a:ext cx="11263057" cy="646331"/>
          </a:xfrm>
          <a:prstGeom prst="rect">
            <a:avLst/>
          </a:prstGeom>
          <a:noFill/>
        </p:spPr>
        <p:txBody>
          <a:bodyPr wrap="square" rtlCol="0">
            <a:spAutoFit/>
          </a:bodyPr>
          <a:lstStyle/>
          <a:p>
            <a:r>
              <a:rPr kumimoji="0" lang="en-US" altLang="en-US" b="0" i="0" u="none" strike="noStrike" cap="none" normalizeH="0" baseline="0" dirty="0">
                <a:ln>
                  <a:noFill/>
                </a:ln>
                <a:solidFill>
                  <a:srgbClr val="222222"/>
                </a:solidFill>
                <a:effectLst/>
              </a:rPr>
              <a:t>David DePape faces federal charges of assaulting an immediate family member of a federal official and attempted kidnapping of a federal officer</a:t>
            </a:r>
            <a:endParaRPr lang="en-GB" dirty="0"/>
          </a:p>
        </p:txBody>
      </p:sp>
      <p:pic>
        <p:nvPicPr>
          <p:cNvPr id="8" name="Picture 7" descr="Best of Opinion">
            <a:extLst>
              <a:ext uri="{FF2B5EF4-FFF2-40B4-BE49-F238E27FC236}">
                <a16:creationId xmlns:a16="http://schemas.microsoft.com/office/drawing/2014/main" id="{8AD1D457-D992-B7C5-D85C-81639BED932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227104" y="262081"/>
            <a:ext cx="4463441" cy="1295601"/>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86344BD6-EE45-426C-B0CD-F8246B436D4B}"/>
              </a:ext>
            </a:extLst>
          </p:cNvPr>
          <p:cNvSpPr txBox="1"/>
          <p:nvPr/>
        </p:nvSpPr>
        <p:spPr>
          <a:xfrm>
            <a:off x="184730" y="5934670"/>
            <a:ext cx="11901573" cy="1200329"/>
          </a:xfrm>
          <a:prstGeom prst="rect">
            <a:avLst/>
          </a:prstGeom>
          <a:noFill/>
        </p:spPr>
        <p:txBody>
          <a:bodyPr wrap="square">
            <a:spAutoFit/>
          </a:bodyPr>
          <a:lstStyle/>
          <a:p>
            <a:r>
              <a:rPr lang="en-GB" dirty="0">
                <a:hlinkClick r:id="rId7"/>
              </a:rPr>
              <a:t>Musk posts baseless conspiracy theory about Paul Pelosi attack on Twitter | Elon Musk | The Guardian</a:t>
            </a:r>
            <a:r>
              <a:rPr lang="en-GB" dirty="0"/>
              <a:t> </a:t>
            </a:r>
          </a:p>
          <a:p>
            <a:r>
              <a:rPr lang="en-GB" sz="1800" dirty="0">
                <a:solidFill>
                  <a:srgbClr val="0070C0"/>
                </a:solidFill>
                <a:latin typeface="+mn-lt"/>
                <a:hlinkClick r:id="rId8">
                  <a:extLst>
                    <a:ext uri="{A12FA001-AC4F-418D-AE19-62706E023703}">
                      <ahyp:hlinkClr xmlns:ahyp="http://schemas.microsoft.com/office/drawing/2018/hyperlinkcolor" val="tx"/>
                    </a:ext>
                  </a:extLst>
                </a:hlinkClick>
              </a:rPr>
              <a:t>Hillary Clinton on Twitter: "The Republican Party and its mouthpieces now regularly spread hate and deranged conspiracy</a:t>
            </a:r>
            <a:r>
              <a:rPr lang="en-GB" sz="1800" dirty="0">
                <a:effectLst/>
              </a:rPr>
              <a:t> Clinton (2022).</a:t>
            </a:r>
          </a:p>
          <a:p>
            <a:endParaRPr lang="en-GB" dirty="0"/>
          </a:p>
        </p:txBody>
      </p:sp>
      <p:sp>
        <p:nvSpPr>
          <p:cNvPr id="9" name="TextBox 8">
            <a:extLst>
              <a:ext uri="{FF2B5EF4-FFF2-40B4-BE49-F238E27FC236}">
                <a16:creationId xmlns:a16="http://schemas.microsoft.com/office/drawing/2014/main" id="{77772202-6EB9-4923-B7BB-D4FFD4B730A0}"/>
              </a:ext>
            </a:extLst>
          </p:cNvPr>
          <p:cNvSpPr txBox="1"/>
          <p:nvPr/>
        </p:nvSpPr>
        <p:spPr>
          <a:xfrm>
            <a:off x="9782629" y="5934670"/>
            <a:ext cx="1871645" cy="338554"/>
          </a:xfrm>
          <a:prstGeom prst="rect">
            <a:avLst/>
          </a:prstGeom>
          <a:noFill/>
        </p:spPr>
        <p:txBody>
          <a:bodyPr wrap="square">
            <a:spAutoFit/>
          </a:bodyPr>
          <a:lstStyle/>
          <a:p>
            <a:r>
              <a:rPr lang="en-GB" sz="1600" dirty="0" err="1">
                <a:effectLst/>
                <a:ea typeface="Times New Roman" panose="02020603050405020304" pitchFamily="18" charset="0"/>
              </a:rPr>
              <a:t>Bekiempis</a:t>
            </a:r>
            <a:r>
              <a:rPr lang="en-GB" sz="1600" dirty="0">
                <a:effectLst/>
                <a:ea typeface="Times New Roman" panose="02020603050405020304" pitchFamily="18" charset="0"/>
              </a:rPr>
              <a:t>, </a:t>
            </a:r>
            <a:r>
              <a:rPr lang="en-GB" sz="1600" dirty="0">
                <a:ea typeface="Times New Roman" panose="02020603050405020304" pitchFamily="18" charset="0"/>
              </a:rPr>
              <a:t>(</a:t>
            </a:r>
            <a:r>
              <a:rPr lang="en-GB" sz="1600" dirty="0">
                <a:effectLst/>
                <a:ea typeface="Times New Roman" panose="02020603050405020304" pitchFamily="18" charset="0"/>
              </a:rPr>
              <a:t>2022)</a:t>
            </a:r>
          </a:p>
        </p:txBody>
      </p:sp>
    </p:spTree>
    <p:extLst>
      <p:ext uri="{BB962C8B-B14F-4D97-AF65-F5344CB8AC3E}">
        <p14:creationId xmlns:p14="http://schemas.microsoft.com/office/powerpoint/2010/main" val="3516323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A72BA3-93FE-4E05-B33D-9BBF0777040C}"/>
              </a:ext>
            </a:extLst>
          </p:cNvPr>
          <p:cNvSpPr>
            <a:spLocks noGrp="1"/>
          </p:cNvSpPr>
          <p:nvPr>
            <p:ph type="title"/>
          </p:nvPr>
        </p:nvSpPr>
        <p:spPr>
          <a:xfrm>
            <a:off x="265916" y="365125"/>
            <a:ext cx="4639914" cy="1200329"/>
          </a:xfrm>
        </p:spPr>
        <p:txBody>
          <a:bodyPr>
            <a:normAutofit/>
          </a:bodyPr>
          <a:lstStyle/>
          <a:p>
            <a:r>
              <a:rPr lang="en-GB" sz="3600" dirty="0"/>
              <a:t>How it escalates </a:t>
            </a:r>
          </a:p>
        </p:txBody>
      </p:sp>
      <p:sp>
        <p:nvSpPr>
          <p:cNvPr id="4" name="Rectangle 2">
            <a:extLst>
              <a:ext uri="{FF2B5EF4-FFF2-40B4-BE49-F238E27FC236}">
                <a16:creationId xmlns:a16="http://schemas.microsoft.com/office/drawing/2014/main" id="{F19A3CD0-8194-4B58-A993-213ABE39191D}"/>
              </a:ext>
            </a:extLst>
          </p:cNvPr>
          <p:cNvSpPr>
            <a:spLocks noChangeArrowheads="1"/>
          </p:cNvSpPr>
          <p:nvPr/>
        </p:nvSpPr>
        <p:spPr bwMode="auto">
          <a:xfrm>
            <a:off x="-1016000" y="4842933"/>
            <a:ext cx="428625"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p>
            <a:endParaRPr lang="en-GB"/>
          </a:p>
        </p:txBody>
      </p:sp>
      <p:sp>
        <p:nvSpPr>
          <p:cNvPr id="5" name="Rectangle 4">
            <a:extLst>
              <a:ext uri="{FF2B5EF4-FFF2-40B4-BE49-F238E27FC236}">
                <a16:creationId xmlns:a16="http://schemas.microsoft.com/office/drawing/2014/main" id="{640FCB2A-78BC-409C-9D3A-94DE31335867}"/>
              </a:ext>
            </a:extLst>
          </p:cNvPr>
          <p:cNvSpPr>
            <a:spLocks noChangeArrowheads="1"/>
          </p:cNvSpPr>
          <p:nvPr/>
        </p:nvSpPr>
        <p:spPr bwMode="auto">
          <a:xfrm>
            <a:off x="304800" y="1484153"/>
            <a:ext cx="5337175" cy="30777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1" i="0" u="none" strike="noStrike" cap="none" normalizeH="0" baseline="0" dirty="0">
                <a:ln>
                  <a:noFill/>
                </a:ln>
                <a:solidFill>
                  <a:srgbClr val="0F1419"/>
                </a:solidFill>
                <a:effectLst/>
              </a:rPr>
              <a:t>Ben Collins</a:t>
            </a:r>
            <a:endParaRPr kumimoji="0" lang="en-US" altLang="en-US" sz="1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rgbClr val="536471"/>
                </a:solidFill>
                <a:effectLst/>
              </a:rPr>
              <a:t>@oneunderscore__</a:t>
            </a:r>
            <a:endParaRPr kumimoji="0" lang="en-US" altLang="en-US" sz="1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rgbClr val="536471"/>
                </a:solidFill>
                <a:effectLst/>
              </a:rPr>
              <a:t>·</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rgbClr val="536471"/>
                </a:solidFill>
                <a:effectLst/>
                <a:hlinkClick r:id="rId3"/>
              </a:rPr>
              <a:t>30 Oct</a:t>
            </a:r>
            <a:endParaRPr kumimoji="0" lang="en-US" altLang="en-US" sz="1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rgbClr val="0F1419"/>
                </a:solidFill>
                <a:effectLst/>
              </a:rPr>
              <a:t>The latest conspiracy theory about Paul Pelosi’s attack is frankly too disgusting to print. Baked into it is another attempt to smear the LGBTQ community, and some on the mainstream right are pushing it.</a:t>
            </a:r>
          </a:p>
          <a:p>
            <a:pPr eaLnBrk="0" fontAlgn="base" hangingPunct="0">
              <a:spcBef>
                <a:spcPct val="0"/>
              </a:spcBef>
              <a:spcAft>
                <a:spcPct val="0"/>
              </a:spcAft>
            </a:pPr>
            <a:r>
              <a:rPr lang="en-US" altLang="en-US" sz="1400" dirty="0" err="1">
                <a:solidFill>
                  <a:srgbClr val="0F1419"/>
                </a:solidFill>
              </a:rPr>
              <a:t>Her’s</a:t>
            </a:r>
            <a:r>
              <a:rPr lang="en-US" altLang="en-US" sz="1400" dirty="0">
                <a:solidFill>
                  <a:srgbClr val="0F1419"/>
                </a:solidFill>
              </a:rPr>
              <a:t> the gist of this conspiracy theory. Don’t give the actual link clicks. It took Elon two days after taking over to post an anti-LGBTQ conspiracy theory at Hillary Clinton about Nancy Pelosi’s attacked husband. I hope everybody understands what’s going </a:t>
            </a:r>
            <a:r>
              <a:rPr lang="en-GB" sz="1200" dirty="0"/>
              <a:t>(</a:t>
            </a:r>
            <a:r>
              <a:rPr lang="en-GB" sz="1400" dirty="0"/>
              <a:t>Collins, 2022)</a:t>
            </a:r>
          </a:p>
          <a:p>
            <a:pPr lvl="0" eaLnBrk="0" fontAlgn="base" hangingPunct="0">
              <a:spcBef>
                <a:spcPct val="0"/>
              </a:spcBef>
              <a:spcAft>
                <a:spcPct val="0"/>
              </a:spcAft>
            </a:pPr>
            <a:endParaRPr kumimoji="0" lang="en-US" altLang="en-US" sz="1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6" name="Rectangle 5">
            <a:extLst>
              <a:ext uri="{FF2B5EF4-FFF2-40B4-BE49-F238E27FC236}">
                <a16:creationId xmlns:a16="http://schemas.microsoft.com/office/drawing/2014/main" id="{F114B8D1-EC8F-4F04-8683-CA413942B5E5}"/>
              </a:ext>
            </a:extLst>
          </p:cNvPr>
          <p:cNvSpPr>
            <a:spLocks noChangeArrowheads="1"/>
          </p:cNvSpPr>
          <p:nvPr/>
        </p:nvSpPr>
        <p:spPr bwMode="auto">
          <a:xfrm>
            <a:off x="-1016000" y="4842933"/>
            <a:ext cx="428625"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p>
            <a:endParaRPr lang="en-GB"/>
          </a:p>
        </p:txBody>
      </p:sp>
      <p:sp>
        <p:nvSpPr>
          <p:cNvPr id="8" name="Rectangle 9">
            <a:extLst>
              <a:ext uri="{FF2B5EF4-FFF2-40B4-BE49-F238E27FC236}">
                <a16:creationId xmlns:a16="http://schemas.microsoft.com/office/drawing/2014/main" id="{EC501EFB-BF55-4DC1-B0FB-4E12455E7F92}"/>
              </a:ext>
            </a:extLst>
          </p:cNvPr>
          <p:cNvSpPr>
            <a:spLocks noChangeArrowheads="1"/>
          </p:cNvSpPr>
          <p:nvPr/>
        </p:nvSpPr>
        <p:spPr bwMode="auto">
          <a:xfrm>
            <a:off x="-1016000" y="4842933"/>
            <a:ext cx="428625"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p>
            <a:endParaRPr lang="en-GB"/>
          </a:p>
        </p:txBody>
      </p:sp>
      <p:pic>
        <p:nvPicPr>
          <p:cNvPr id="1034" name="Picture 10">
            <a:extLst>
              <a:ext uri="{FF2B5EF4-FFF2-40B4-BE49-F238E27FC236}">
                <a16:creationId xmlns:a16="http://schemas.microsoft.com/office/drawing/2014/main" id="{58EAF64F-1CE1-4998-BCF0-D59EC1E391D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992874" y="2199365"/>
            <a:ext cx="457200" cy="457200"/>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Image">
            <a:hlinkClick r:id="rId5"/>
            <a:extLst>
              <a:ext uri="{FF2B5EF4-FFF2-40B4-BE49-F238E27FC236}">
                <a16:creationId xmlns:a16="http://schemas.microsoft.com/office/drawing/2014/main" id="{FF281017-3F2F-4412-9594-64AEA7E042EB}"/>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030322" y="1808219"/>
            <a:ext cx="4094878" cy="4366420"/>
          </a:xfrm>
          <a:prstGeom prst="rect">
            <a:avLst/>
          </a:prstGeom>
          <a:noFill/>
          <a:extLst>
            <a:ext uri="{909E8E84-426E-40DD-AFC4-6F175D3DCCD1}">
              <a14:hiddenFill xmlns:a14="http://schemas.microsoft.com/office/drawing/2010/main">
                <a:solidFill>
                  <a:srgbClr val="FFFFFF"/>
                </a:solidFill>
              </a14:hiddenFill>
            </a:ext>
          </a:extLst>
        </p:spPr>
      </p:pic>
      <p:sp>
        <p:nvSpPr>
          <p:cNvPr id="15" name="TextBox 14">
            <a:extLst>
              <a:ext uri="{FF2B5EF4-FFF2-40B4-BE49-F238E27FC236}">
                <a16:creationId xmlns:a16="http://schemas.microsoft.com/office/drawing/2014/main" id="{EAC91B80-26CD-44BF-81E9-6A47B0922AE9}"/>
              </a:ext>
            </a:extLst>
          </p:cNvPr>
          <p:cNvSpPr txBox="1"/>
          <p:nvPr/>
        </p:nvSpPr>
        <p:spPr>
          <a:xfrm>
            <a:off x="5257800" y="94607"/>
            <a:ext cx="6096000" cy="1200329"/>
          </a:xfrm>
          <a:prstGeom prst="rect">
            <a:avLst/>
          </a:prstGeom>
          <a:noFill/>
        </p:spPr>
        <p:txBody>
          <a:bodyPr wrap="square">
            <a:spAutoFit/>
          </a:bodyPr>
          <a:lstStyle/>
          <a:p>
            <a:r>
              <a:rPr lang="en-GB" b="0" i="0" dirty="0">
                <a:solidFill>
                  <a:srgbClr val="000000"/>
                </a:solidFill>
                <a:effectLst/>
                <a:latin typeface="TNYAdobeCaslonPro"/>
              </a:rPr>
              <a:t>“Here is the hippie commune Pelosi’s pro-hemp nudist attacker lived in. It is festooned with LGBTQ flags, BLM signs and other Leftist propaganda.” Even Elon Musk joined in, sharing and later deleting a sensationalist conspiracy theory </a:t>
            </a:r>
            <a:endParaRPr lang="en-GB" dirty="0"/>
          </a:p>
        </p:txBody>
      </p:sp>
      <p:sp>
        <p:nvSpPr>
          <p:cNvPr id="17" name="TextBox 16">
            <a:extLst>
              <a:ext uri="{FF2B5EF4-FFF2-40B4-BE49-F238E27FC236}">
                <a16:creationId xmlns:a16="http://schemas.microsoft.com/office/drawing/2014/main" id="{98CA7027-CD06-4944-9AD1-CD1CC2A83900}"/>
              </a:ext>
            </a:extLst>
          </p:cNvPr>
          <p:cNvSpPr txBox="1"/>
          <p:nvPr/>
        </p:nvSpPr>
        <p:spPr>
          <a:xfrm>
            <a:off x="5257800" y="1107030"/>
            <a:ext cx="5990771" cy="646331"/>
          </a:xfrm>
          <a:prstGeom prst="rect">
            <a:avLst/>
          </a:prstGeom>
          <a:noFill/>
        </p:spPr>
        <p:txBody>
          <a:bodyPr wrap="square">
            <a:spAutoFit/>
          </a:bodyPr>
          <a:lstStyle/>
          <a:p>
            <a:pPr algn="l"/>
            <a:r>
              <a:rPr lang="en-GB" b="1" i="0" dirty="0">
                <a:solidFill>
                  <a:srgbClr val="000000"/>
                </a:solidFill>
                <a:effectLst/>
                <a:latin typeface="NeutrafaceNewYorker"/>
              </a:rPr>
              <a:t>By </a:t>
            </a:r>
            <a:r>
              <a:rPr lang="en-GB" b="1" i="0" u="none" strike="noStrike" dirty="0">
                <a:solidFill>
                  <a:srgbClr val="000000"/>
                </a:solidFill>
                <a:effectLst/>
                <a:latin typeface="NeutrafaceNewYorker"/>
                <a:hlinkClick r:id="rId7"/>
              </a:rPr>
              <a:t>Jay Caspian Kang</a:t>
            </a:r>
            <a:endParaRPr lang="en-GB" b="1" i="0" dirty="0">
              <a:solidFill>
                <a:srgbClr val="000000"/>
              </a:solidFill>
              <a:effectLst/>
              <a:latin typeface="NeutrafaceNewYorker"/>
            </a:endParaRPr>
          </a:p>
          <a:p>
            <a:r>
              <a:rPr lang="en-GB" dirty="0"/>
              <a:t>October 30, 2022</a:t>
            </a:r>
          </a:p>
        </p:txBody>
      </p:sp>
      <p:sp>
        <p:nvSpPr>
          <p:cNvPr id="19" name="TextBox 18">
            <a:extLst>
              <a:ext uri="{FF2B5EF4-FFF2-40B4-BE49-F238E27FC236}">
                <a16:creationId xmlns:a16="http://schemas.microsoft.com/office/drawing/2014/main" id="{7576A2F3-8CC4-4F35-BC97-D8FA8C077AFB}"/>
              </a:ext>
            </a:extLst>
          </p:cNvPr>
          <p:cNvSpPr txBox="1"/>
          <p:nvPr/>
        </p:nvSpPr>
        <p:spPr>
          <a:xfrm>
            <a:off x="265915" y="4177197"/>
            <a:ext cx="5911117" cy="923330"/>
          </a:xfrm>
          <a:prstGeom prst="rect">
            <a:avLst/>
          </a:prstGeom>
          <a:noFill/>
        </p:spPr>
        <p:txBody>
          <a:bodyPr wrap="square">
            <a:spAutoFit/>
          </a:bodyPr>
          <a:lstStyle/>
          <a:p>
            <a:r>
              <a:rPr lang="en-GB" dirty="0">
                <a:solidFill>
                  <a:schemeClr val="accent1">
                    <a:lumMod val="75000"/>
                  </a:schemeClr>
                </a:solidFill>
                <a:hlinkClick r:id="rId8">
                  <a:extLst>
                    <a:ext uri="{A12FA001-AC4F-418D-AE19-62706E023703}">
                      <ahyp:hlinkClr xmlns:ahyp="http://schemas.microsoft.com/office/drawing/2018/hyperlinkcolor" val="tx"/>
                    </a:ext>
                  </a:extLst>
                </a:hlinkClick>
              </a:rPr>
              <a:t>How Stochastic Terrorism Uses Disgust to Incite Violence - Scientific American</a:t>
            </a:r>
            <a:r>
              <a:rPr lang="en-GB" dirty="0">
                <a:solidFill>
                  <a:schemeClr val="accent1">
                    <a:lumMod val="75000"/>
                  </a:schemeClr>
                </a:solidFill>
              </a:rPr>
              <a:t> </a:t>
            </a:r>
            <a:r>
              <a:rPr lang="en-GB" sz="1600" dirty="0">
                <a:effectLst/>
                <a:ea typeface="Times New Roman" panose="02020603050405020304" pitchFamily="18" charset="0"/>
              </a:rPr>
              <a:t>(Nelson, 2022)</a:t>
            </a:r>
          </a:p>
          <a:p>
            <a:endParaRPr lang="en-GB" dirty="0"/>
          </a:p>
        </p:txBody>
      </p:sp>
      <p:sp>
        <p:nvSpPr>
          <p:cNvPr id="21" name="TextBox 20">
            <a:extLst>
              <a:ext uri="{FF2B5EF4-FFF2-40B4-BE49-F238E27FC236}">
                <a16:creationId xmlns:a16="http://schemas.microsoft.com/office/drawing/2014/main" id="{E68C71BB-004C-4558-AC02-493CC6C1875B}"/>
              </a:ext>
            </a:extLst>
          </p:cNvPr>
          <p:cNvSpPr txBox="1"/>
          <p:nvPr/>
        </p:nvSpPr>
        <p:spPr>
          <a:xfrm>
            <a:off x="4397829" y="5680946"/>
            <a:ext cx="1871645" cy="338554"/>
          </a:xfrm>
          <a:prstGeom prst="rect">
            <a:avLst/>
          </a:prstGeom>
          <a:noFill/>
        </p:spPr>
        <p:txBody>
          <a:bodyPr wrap="square">
            <a:spAutoFit/>
          </a:bodyPr>
          <a:lstStyle/>
          <a:p>
            <a:r>
              <a:rPr lang="en-GB" sz="1600" dirty="0">
                <a:effectLst/>
                <a:ea typeface="Times New Roman" panose="02020603050405020304" pitchFamily="18" charset="0"/>
              </a:rPr>
              <a:t>(</a:t>
            </a:r>
            <a:r>
              <a:rPr lang="en-GB" sz="1600" dirty="0" err="1">
                <a:effectLst/>
                <a:ea typeface="Times New Roman" panose="02020603050405020304" pitchFamily="18" charset="0"/>
              </a:rPr>
              <a:t>Bekiempis</a:t>
            </a:r>
            <a:r>
              <a:rPr lang="en-GB" sz="1600" dirty="0">
                <a:effectLst/>
                <a:ea typeface="Times New Roman" panose="02020603050405020304" pitchFamily="18" charset="0"/>
              </a:rPr>
              <a:t>, 2022)</a:t>
            </a:r>
          </a:p>
        </p:txBody>
      </p:sp>
      <p:sp>
        <p:nvSpPr>
          <p:cNvPr id="23" name="TextBox 22">
            <a:extLst>
              <a:ext uri="{FF2B5EF4-FFF2-40B4-BE49-F238E27FC236}">
                <a16:creationId xmlns:a16="http://schemas.microsoft.com/office/drawing/2014/main" id="{6CCB7B9D-4341-4EC5-856F-5BB162B1DA7C}"/>
              </a:ext>
            </a:extLst>
          </p:cNvPr>
          <p:cNvSpPr txBox="1"/>
          <p:nvPr/>
        </p:nvSpPr>
        <p:spPr>
          <a:xfrm>
            <a:off x="173474" y="5080401"/>
            <a:ext cx="6096000" cy="584775"/>
          </a:xfrm>
          <a:prstGeom prst="rect">
            <a:avLst/>
          </a:prstGeom>
          <a:noFill/>
        </p:spPr>
        <p:txBody>
          <a:bodyPr wrap="square">
            <a:spAutoFit/>
          </a:bodyPr>
          <a:lstStyle/>
          <a:p>
            <a:r>
              <a:rPr lang="en-GB" sz="1600" dirty="0">
                <a:effectLst/>
                <a:latin typeface="Calibri" panose="020F0502020204030204" pitchFamily="34" charset="0"/>
                <a:ea typeface="Calibri" panose="020F0502020204030204" pitchFamily="34" charset="0"/>
                <a:cs typeface="Times New Roman" panose="02020603050405020304" pitchFamily="18" charset="0"/>
                <a:hlinkClick r:id="rId9"/>
              </a:rPr>
              <a:t>https://flipboard.com/article/musk-posts-baseless-conspiracy-theory-about-paul-pelosi-attack-on-twitter/f-3bb6502726%2Ftheguardian.com</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590169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F87AE91-1D3E-C92B-2192-A96E603264DA}"/>
              </a:ext>
            </a:extLst>
          </p:cNvPr>
          <p:cNvSpPr txBox="1"/>
          <p:nvPr/>
        </p:nvSpPr>
        <p:spPr>
          <a:xfrm>
            <a:off x="1444752" y="2999232"/>
            <a:ext cx="184731" cy="369332"/>
          </a:xfrm>
          <a:prstGeom prst="rect">
            <a:avLst/>
          </a:prstGeom>
          <a:noFill/>
        </p:spPr>
        <p:txBody>
          <a:bodyPr wrap="none" rtlCol="0">
            <a:spAutoFit/>
          </a:bodyPr>
          <a:lstStyle/>
          <a:p>
            <a:endParaRPr lang="en-GB" dirty="0"/>
          </a:p>
        </p:txBody>
      </p:sp>
      <p:pic>
        <p:nvPicPr>
          <p:cNvPr id="2054" name="Picture 6" descr="Paul Pelosi NBC report retraction 'may well be a political recall': Raymond Arroyo ">
            <a:hlinkClick r:id="rId3"/>
            <a:extLst>
              <a:ext uri="{FF2B5EF4-FFF2-40B4-BE49-F238E27FC236}">
                <a16:creationId xmlns:a16="http://schemas.microsoft.com/office/drawing/2014/main" id="{6F057C2A-98E2-FA2E-1764-3576062072E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419374" y="1445759"/>
            <a:ext cx="7715659" cy="4340058"/>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descr="Best of Opinion">
            <a:extLst>
              <a:ext uri="{FF2B5EF4-FFF2-40B4-BE49-F238E27FC236}">
                <a16:creationId xmlns:a16="http://schemas.microsoft.com/office/drawing/2014/main" id="{523E563F-39FC-CDDB-5F61-BC04D62F6A0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728559" y="150158"/>
            <a:ext cx="4463441" cy="1295601"/>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029E06BF-F6F6-E1BB-E5AE-DF196D6A607C}"/>
              </a:ext>
            </a:extLst>
          </p:cNvPr>
          <p:cNvSpPr txBox="1"/>
          <p:nvPr/>
        </p:nvSpPr>
        <p:spPr>
          <a:xfrm>
            <a:off x="250133" y="103493"/>
            <a:ext cx="5027850" cy="1298377"/>
          </a:xfrm>
          <a:prstGeom prst="ellipse">
            <a:avLst/>
          </a:prstGeom>
          <a:ln w="57150">
            <a:solidFill>
              <a:schemeClr val="accent1"/>
            </a:solidFill>
          </a:ln>
        </p:spPr>
        <p:style>
          <a:lnRef idx="2">
            <a:schemeClr val="accent1"/>
          </a:lnRef>
          <a:fillRef idx="1">
            <a:schemeClr val="lt1"/>
          </a:fillRef>
          <a:effectRef idx="0">
            <a:schemeClr val="accent1"/>
          </a:effectRef>
          <a:fontRef idx="minor">
            <a:schemeClr val="dk1"/>
          </a:fontRef>
        </p:style>
        <p:txBody>
          <a:bodyPr wrap="square" rtlCol="0">
            <a:spAutoFit/>
          </a:bodyPr>
          <a:lstStyle/>
          <a:p>
            <a:pPr algn="ctr" fontAlgn="base"/>
            <a:r>
              <a:rPr lang="en-GB" b="1" i="0" dirty="0">
                <a:solidFill>
                  <a:srgbClr val="0070C0"/>
                </a:solidFill>
                <a:effectLst/>
                <a:latin typeface="Roboto" panose="02000000000000000000" pitchFamily="2" charset="0"/>
              </a:rPr>
              <a:t>NBC News must answer these 5 questions on the retracted Paul Pelosi attack story</a:t>
            </a:r>
          </a:p>
        </p:txBody>
      </p:sp>
      <p:sp>
        <p:nvSpPr>
          <p:cNvPr id="13" name="TextBox 12">
            <a:extLst>
              <a:ext uri="{FF2B5EF4-FFF2-40B4-BE49-F238E27FC236}">
                <a16:creationId xmlns:a16="http://schemas.microsoft.com/office/drawing/2014/main" id="{950DD475-5FCA-1B88-66B4-23B92CA183FA}"/>
              </a:ext>
            </a:extLst>
          </p:cNvPr>
          <p:cNvSpPr txBox="1"/>
          <p:nvPr/>
        </p:nvSpPr>
        <p:spPr>
          <a:xfrm>
            <a:off x="3419374" y="5949848"/>
            <a:ext cx="7796774" cy="646331"/>
          </a:xfrm>
          <a:prstGeom prst="rect">
            <a:avLst/>
          </a:prstGeom>
          <a:noFill/>
        </p:spPr>
        <p:txBody>
          <a:bodyPr wrap="square" rtlCol="0">
            <a:spAutoFit/>
          </a:bodyPr>
          <a:lstStyle/>
          <a:p>
            <a:r>
              <a:rPr lang="en-GB" sz="1800" u="none" dirty="0">
                <a:solidFill>
                  <a:srgbClr val="0070C0"/>
                </a:solidFill>
                <a:hlinkClick r:id="rId6">
                  <a:extLst>
                    <a:ext uri="{A12FA001-AC4F-418D-AE19-62706E023703}">
                      <ahyp:hlinkClr xmlns:ahyp="http://schemas.microsoft.com/office/drawing/2018/hyperlinkcolor" val="tx"/>
                    </a:ext>
                  </a:extLst>
                </a:hlinkClick>
              </a:rPr>
              <a:t>https://www.foxnews.com/opinion/nbc-news-answer-5-questions-retracted-paul-pelosi-attack-story</a:t>
            </a:r>
            <a:endParaRPr lang="en-GB" sz="1800" u="none" dirty="0">
              <a:solidFill>
                <a:srgbClr val="0070C0"/>
              </a:solidFill>
            </a:endParaRPr>
          </a:p>
        </p:txBody>
      </p:sp>
      <p:sp>
        <p:nvSpPr>
          <p:cNvPr id="2" name="TextBox 1">
            <a:extLst>
              <a:ext uri="{FF2B5EF4-FFF2-40B4-BE49-F238E27FC236}">
                <a16:creationId xmlns:a16="http://schemas.microsoft.com/office/drawing/2014/main" id="{A4B9C5C7-DE1E-4A40-99EC-10D601561CE1}"/>
              </a:ext>
            </a:extLst>
          </p:cNvPr>
          <p:cNvSpPr txBox="1"/>
          <p:nvPr/>
        </p:nvSpPr>
        <p:spPr>
          <a:xfrm>
            <a:off x="404542" y="2367116"/>
            <a:ext cx="2788484" cy="2246769"/>
          </a:xfrm>
          <a:prstGeom prst="rect">
            <a:avLst/>
          </a:prstGeom>
          <a:noFill/>
        </p:spPr>
        <p:txBody>
          <a:bodyPr wrap="square" rtlCol="0">
            <a:spAutoFit/>
          </a:bodyPr>
          <a:lstStyle/>
          <a:p>
            <a:r>
              <a:rPr lang="en-GB" sz="2000" b="1" i="1" dirty="0">
                <a:effectLst/>
                <a:latin typeface="Merriweather" panose="00000500000000000000" pitchFamily="2" charset="0"/>
              </a:rPr>
              <a:t>“Fox News, some of this is on your hands. Some of this is on your hands. You like to call people out, I’m calling you all out,” </a:t>
            </a:r>
            <a:r>
              <a:rPr lang="en-GB" sz="2000" b="0" i="0" dirty="0">
                <a:effectLst/>
                <a:latin typeface="Merriweather" panose="00000500000000000000" pitchFamily="2" charset="0"/>
              </a:rPr>
              <a:t>(Goldberg 2022)</a:t>
            </a:r>
            <a:endParaRPr lang="en-GB" sz="2000" dirty="0">
              <a:latin typeface="Merriweather" panose="00000500000000000000" pitchFamily="2" charset="0"/>
            </a:endParaRPr>
          </a:p>
        </p:txBody>
      </p:sp>
      <p:sp>
        <p:nvSpPr>
          <p:cNvPr id="9" name="TextBox 8">
            <a:extLst>
              <a:ext uri="{FF2B5EF4-FFF2-40B4-BE49-F238E27FC236}">
                <a16:creationId xmlns:a16="http://schemas.microsoft.com/office/drawing/2014/main" id="{4360369D-AAAB-4D9C-A405-86CFB15E2BA3}"/>
              </a:ext>
            </a:extLst>
          </p:cNvPr>
          <p:cNvSpPr txBox="1"/>
          <p:nvPr/>
        </p:nvSpPr>
        <p:spPr>
          <a:xfrm>
            <a:off x="5277983" y="6257625"/>
            <a:ext cx="2806474" cy="338554"/>
          </a:xfrm>
          <a:prstGeom prst="rect">
            <a:avLst/>
          </a:prstGeom>
          <a:noFill/>
        </p:spPr>
        <p:txBody>
          <a:bodyPr wrap="square">
            <a:spAutoFit/>
          </a:bodyPr>
          <a:lstStyle/>
          <a:p>
            <a:r>
              <a:rPr lang="en-GB" sz="1600" dirty="0">
                <a:effectLst/>
                <a:ea typeface="Times New Roman" panose="02020603050405020304" pitchFamily="18" charset="0"/>
              </a:rPr>
              <a:t>(</a:t>
            </a:r>
            <a:r>
              <a:rPr lang="en-GB" sz="1600" dirty="0" err="1">
                <a:effectLst/>
                <a:ea typeface="Times New Roman" panose="02020603050405020304" pitchFamily="18" charset="0"/>
              </a:rPr>
              <a:t>Gainor</a:t>
            </a:r>
            <a:r>
              <a:rPr lang="en-GB" sz="1600" dirty="0">
                <a:effectLst/>
                <a:ea typeface="Times New Roman" panose="02020603050405020304" pitchFamily="18" charset="0"/>
              </a:rPr>
              <a:t>, 2022)</a:t>
            </a:r>
          </a:p>
        </p:txBody>
      </p:sp>
    </p:spTree>
    <p:extLst>
      <p:ext uri="{BB962C8B-B14F-4D97-AF65-F5344CB8AC3E}">
        <p14:creationId xmlns:p14="http://schemas.microsoft.com/office/powerpoint/2010/main" val="23006214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descr="A picture containing text, sign, close&#10;&#10;Description automatically generated">
            <a:extLst>
              <a:ext uri="{FF2B5EF4-FFF2-40B4-BE49-F238E27FC236}">
                <a16:creationId xmlns:a16="http://schemas.microsoft.com/office/drawing/2014/main" id="{B31C8CD0-74FD-5841-D0FE-FD347868E999}"/>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443644" y="3429000"/>
            <a:ext cx="2550639" cy="3201354"/>
          </a:xfrm>
          <a:prstGeom prst="rect">
            <a:avLst/>
          </a:prstGeom>
        </p:spPr>
      </p:pic>
      <p:pic>
        <p:nvPicPr>
          <p:cNvPr id="7" name="Picture 6" descr="A picture containing text, suit&#10;&#10;Description automatically generated">
            <a:extLst>
              <a:ext uri="{FF2B5EF4-FFF2-40B4-BE49-F238E27FC236}">
                <a16:creationId xmlns:a16="http://schemas.microsoft.com/office/drawing/2014/main" id="{BA581E58-9F75-3564-D566-E0C09D1F9D38}"/>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3193387" y="1283368"/>
            <a:ext cx="4006850" cy="5346986"/>
          </a:xfrm>
          <a:prstGeom prst="rect">
            <a:avLst/>
          </a:prstGeom>
        </p:spPr>
      </p:pic>
      <p:sp>
        <p:nvSpPr>
          <p:cNvPr id="18" name="TextBox 17">
            <a:extLst>
              <a:ext uri="{FF2B5EF4-FFF2-40B4-BE49-F238E27FC236}">
                <a16:creationId xmlns:a16="http://schemas.microsoft.com/office/drawing/2014/main" id="{F4E7A7A9-6778-8E03-90ED-875C1ECBA622}"/>
              </a:ext>
            </a:extLst>
          </p:cNvPr>
          <p:cNvSpPr txBox="1"/>
          <p:nvPr/>
        </p:nvSpPr>
        <p:spPr>
          <a:xfrm>
            <a:off x="6987489" y="1229895"/>
            <a:ext cx="4901296" cy="5016758"/>
          </a:xfrm>
          <a:prstGeom prst="rect">
            <a:avLst/>
          </a:prstGeom>
          <a:noFill/>
        </p:spPr>
        <p:txBody>
          <a:bodyPr wrap="square">
            <a:spAutoFit/>
          </a:bodyPr>
          <a:lstStyle/>
          <a:p>
            <a:pPr marL="342900" indent="-342900" algn="just">
              <a:buFont typeface="Arial" panose="020B0604020202020204" pitchFamily="34" charset="0"/>
              <a:buChar char="•"/>
            </a:pPr>
            <a:r>
              <a:rPr lang="en-GB" sz="2000" dirty="0">
                <a:cs typeface="Times New Roman" panose="02020603050405020304" pitchFamily="18" charset="0"/>
              </a:rPr>
              <a:t>Lack of trust from all and no  agreement from increasing online conspiracy theorist </a:t>
            </a:r>
          </a:p>
          <a:p>
            <a:pPr marL="342900" indent="-342900" algn="just">
              <a:buFont typeface="Arial" panose="020B0604020202020204" pitchFamily="34" charset="0"/>
              <a:buChar char="•"/>
            </a:pPr>
            <a:endParaRPr lang="en-GB" sz="2000" dirty="0">
              <a:cs typeface="Times New Roman" panose="02020603050405020304" pitchFamily="18" charset="0"/>
            </a:endParaRPr>
          </a:p>
          <a:p>
            <a:pPr algn="just"/>
            <a:endParaRPr lang="en-GB" sz="2000" dirty="0">
              <a:cs typeface="Times New Roman" panose="02020603050405020304" pitchFamily="18" charset="0"/>
            </a:endParaRPr>
          </a:p>
          <a:p>
            <a:pPr marL="342900" indent="-342900" algn="just">
              <a:buFont typeface="Arial" panose="020B0604020202020204" pitchFamily="34" charset="0"/>
              <a:buChar char="•"/>
            </a:pPr>
            <a:r>
              <a:rPr lang="en-GB" sz="2000" dirty="0">
                <a:cs typeface="Times New Roman" panose="02020603050405020304" pitchFamily="18" charset="0"/>
              </a:rPr>
              <a:t>What are the likes of The BBC and FOX news and global channels are doing.</a:t>
            </a:r>
          </a:p>
          <a:p>
            <a:pPr marL="342900" indent="-342900" algn="just">
              <a:buFont typeface="Arial" panose="020B0604020202020204" pitchFamily="34" charset="0"/>
              <a:buChar char="•"/>
            </a:pPr>
            <a:endParaRPr lang="en-GB" sz="2000" dirty="0">
              <a:cs typeface="Times New Roman" panose="02020603050405020304" pitchFamily="18" charset="0"/>
            </a:endParaRPr>
          </a:p>
          <a:p>
            <a:pPr algn="just"/>
            <a:endParaRPr lang="en-GB" sz="2000" dirty="0">
              <a:cs typeface="Times New Roman" panose="02020603050405020304" pitchFamily="18" charset="0"/>
            </a:endParaRPr>
          </a:p>
          <a:p>
            <a:pPr marL="342900" indent="-342900" algn="just">
              <a:buFont typeface="Arial" panose="020B0604020202020204" pitchFamily="34" charset="0"/>
              <a:buChar char="•"/>
            </a:pPr>
            <a:r>
              <a:rPr lang="en-GB" sz="2000" dirty="0">
                <a:cs typeface="Times New Roman" panose="02020603050405020304" pitchFamily="18" charset="0"/>
              </a:rPr>
              <a:t>Will people be able to judge what is real or fake news in the future and does it matter?</a:t>
            </a:r>
          </a:p>
          <a:p>
            <a:pPr marL="342900" indent="-342900" algn="just">
              <a:buFont typeface="Arial" panose="020B0604020202020204" pitchFamily="34" charset="0"/>
              <a:buChar char="•"/>
            </a:pPr>
            <a:endParaRPr lang="en-GB" sz="2000" dirty="0">
              <a:cs typeface="Times New Roman" panose="02020603050405020304" pitchFamily="18" charset="0"/>
            </a:endParaRPr>
          </a:p>
          <a:p>
            <a:pPr algn="just"/>
            <a:endParaRPr lang="en-GB" sz="2000" dirty="0">
              <a:cs typeface="Times New Roman" panose="02020603050405020304" pitchFamily="18" charset="0"/>
            </a:endParaRPr>
          </a:p>
          <a:p>
            <a:pPr marL="342900" indent="-342900" algn="just">
              <a:buFont typeface="Arial" panose="020B0604020202020204" pitchFamily="34" charset="0"/>
              <a:buChar char="•"/>
            </a:pPr>
            <a:r>
              <a:rPr lang="en-GB" sz="2000" dirty="0">
                <a:cs typeface="Times New Roman" panose="02020603050405020304" pitchFamily="18" charset="0"/>
              </a:rPr>
              <a:t>People want the comfort even if that means inequality .</a:t>
            </a:r>
          </a:p>
          <a:p>
            <a:pPr algn="just"/>
            <a:endParaRPr lang="en-GB" sz="2000" dirty="0">
              <a:cs typeface="Times New Roman" panose="02020603050405020304" pitchFamily="18" charset="0"/>
            </a:endParaRPr>
          </a:p>
        </p:txBody>
      </p:sp>
      <p:pic>
        <p:nvPicPr>
          <p:cNvPr id="2052" name="Picture 4">
            <a:extLst>
              <a:ext uri="{FF2B5EF4-FFF2-40B4-BE49-F238E27FC236}">
                <a16:creationId xmlns:a16="http://schemas.microsoft.com/office/drawing/2014/main" id="{C6A1703E-6065-4D2D-B0CE-181132F53113}"/>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43644" y="957943"/>
            <a:ext cx="2550639" cy="2426886"/>
          </a:xfrm>
          <a:prstGeom prst="rect">
            <a:avLst/>
          </a:prstGeom>
          <a:noFill/>
          <a:extLst>
            <a:ext uri="{909E8E84-426E-40DD-AFC4-6F175D3DCCD1}">
              <a14:hiddenFill xmlns:a14="http://schemas.microsoft.com/office/drawing/2010/main">
                <a:solidFill>
                  <a:srgbClr val="FFFFFF"/>
                </a:solidFill>
              </a14:hiddenFill>
            </a:ext>
          </a:extLst>
        </p:spPr>
      </p:pic>
      <p:sp>
        <p:nvSpPr>
          <p:cNvPr id="3" name="Title 2">
            <a:extLst>
              <a:ext uri="{FF2B5EF4-FFF2-40B4-BE49-F238E27FC236}">
                <a16:creationId xmlns:a16="http://schemas.microsoft.com/office/drawing/2014/main" id="{5C3516BF-13C6-46D5-B5CF-14E329CF02F8}"/>
              </a:ext>
            </a:extLst>
          </p:cNvPr>
          <p:cNvSpPr>
            <a:spLocks noGrp="1"/>
          </p:cNvSpPr>
          <p:nvPr>
            <p:ph type="title"/>
          </p:nvPr>
        </p:nvSpPr>
        <p:spPr>
          <a:xfrm>
            <a:off x="838200" y="365126"/>
            <a:ext cx="10515600" cy="469064"/>
          </a:xfrm>
        </p:spPr>
        <p:txBody>
          <a:bodyPr>
            <a:noAutofit/>
          </a:bodyPr>
          <a:lstStyle/>
          <a:p>
            <a:pPr algn="ctr"/>
            <a:r>
              <a:rPr lang="en-GB" sz="3200" dirty="0"/>
              <a:t>Who and What to Believe?</a:t>
            </a:r>
          </a:p>
        </p:txBody>
      </p:sp>
    </p:spTree>
    <p:extLst>
      <p:ext uri="{BB962C8B-B14F-4D97-AF65-F5344CB8AC3E}">
        <p14:creationId xmlns:p14="http://schemas.microsoft.com/office/powerpoint/2010/main" val="41160096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3A4198-2881-7DF3-BF2E-952F42A8EC6F}"/>
              </a:ext>
            </a:extLst>
          </p:cNvPr>
          <p:cNvSpPr>
            <a:spLocks noGrp="1"/>
          </p:cNvSpPr>
          <p:nvPr>
            <p:ph type="title"/>
          </p:nvPr>
        </p:nvSpPr>
        <p:spPr>
          <a:xfrm>
            <a:off x="838200" y="365125"/>
            <a:ext cx="10515600" cy="1325563"/>
          </a:xfrm>
        </p:spPr>
        <p:txBody>
          <a:bodyPr vert="horz" lIns="91440" tIns="45720" rIns="91440" bIns="45720" rtlCol="0" anchor="ctr">
            <a:normAutofit/>
          </a:bodyPr>
          <a:lstStyle/>
          <a:p>
            <a:pPr algn="ctr"/>
            <a:r>
              <a:rPr lang="en-US" sz="3200" kern="1200" dirty="0">
                <a:solidFill>
                  <a:schemeClr val="tx1"/>
                </a:solidFill>
                <a:latin typeface="+mj-lt"/>
                <a:ea typeface="+mj-ea"/>
                <a:cs typeface="+mj-cs"/>
              </a:rPr>
              <a:t>Conclusion </a:t>
            </a:r>
          </a:p>
        </p:txBody>
      </p:sp>
      <p:sp>
        <p:nvSpPr>
          <p:cNvPr id="1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CA7C26A2-9D3D-48C4-A0CB-0241B2FE0E64}"/>
              </a:ext>
            </a:extLst>
          </p:cNvPr>
          <p:cNvSpPr txBox="1"/>
          <p:nvPr/>
        </p:nvSpPr>
        <p:spPr>
          <a:xfrm>
            <a:off x="669036" y="2393840"/>
            <a:ext cx="10684764" cy="3839755"/>
          </a:xfrm>
          <a:prstGeom prst="rect">
            <a:avLst/>
          </a:prstGeom>
        </p:spPr>
        <p:txBody>
          <a:bodyPr vert="horz" lIns="91440" tIns="45720" rIns="91440" bIns="45720" rtlCol="0">
            <a:noAutofit/>
          </a:bodyPr>
          <a:lstStyle/>
          <a:p>
            <a:pPr marL="285750" indent="-228600" algn="just">
              <a:spcAft>
                <a:spcPts val="1600"/>
              </a:spcAft>
              <a:buFont typeface="Arial" panose="020B0604020202020204" pitchFamily="34" charset="0"/>
              <a:buChar char="•"/>
            </a:pPr>
            <a:r>
              <a:rPr lang="en-US" i="0" u="none" strike="noStrike" dirty="0">
                <a:effectLst/>
                <a:cs typeface="Times New Roman" panose="02020603050405020304" pitchFamily="18" charset="0"/>
              </a:rPr>
              <a:t>The impacts on inequality when striving for democratic access to news and updates.</a:t>
            </a:r>
          </a:p>
          <a:p>
            <a:pPr marL="285750" indent="-228600" algn="just">
              <a:spcAft>
                <a:spcPts val="1600"/>
              </a:spcAft>
              <a:buFont typeface="Arial" panose="020B0604020202020204" pitchFamily="34" charset="0"/>
              <a:buChar char="•"/>
            </a:pPr>
            <a:r>
              <a:rPr lang="en-US" i="0" u="none" strike="noStrike" dirty="0">
                <a:effectLst/>
                <a:cs typeface="Times New Roman" panose="02020603050405020304" pitchFamily="18" charset="0"/>
              </a:rPr>
              <a:t>Fake news is </a:t>
            </a:r>
            <a:r>
              <a:rPr lang="en-US" dirty="0">
                <a:cs typeface="Times New Roman" panose="02020603050405020304" pitchFamily="18" charset="0"/>
              </a:rPr>
              <a:t>effective if people lack </a:t>
            </a:r>
            <a:r>
              <a:rPr lang="en-US" b="1" dirty="0">
                <a:cs typeface="Times New Roman" panose="02020603050405020304" pitchFamily="18" charset="0"/>
              </a:rPr>
              <a:t>critical thinking </a:t>
            </a:r>
            <a:r>
              <a:rPr lang="en-US" dirty="0">
                <a:cs typeface="Times New Roman" panose="02020603050405020304" pitchFamily="18" charset="0"/>
              </a:rPr>
              <a:t>(Wiles, 2018)</a:t>
            </a:r>
          </a:p>
          <a:p>
            <a:pPr marL="285750" indent="-228600" algn="just">
              <a:spcAft>
                <a:spcPts val="1600"/>
              </a:spcAft>
              <a:buFont typeface="Arial" panose="020B0604020202020204" pitchFamily="34" charset="0"/>
              <a:buChar char="•"/>
            </a:pPr>
            <a:r>
              <a:rPr lang="en-US" dirty="0">
                <a:cs typeface="Times New Roman" panose="02020603050405020304" pitchFamily="18" charset="0"/>
              </a:rPr>
              <a:t>Restricting or heavily regulating news, media platforms</a:t>
            </a:r>
          </a:p>
          <a:p>
            <a:pPr marL="285750" indent="-228600" algn="just">
              <a:spcAft>
                <a:spcPts val="1600"/>
              </a:spcAft>
              <a:buFont typeface="Arial" panose="020B0604020202020204" pitchFamily="34" charset="0"/>
              <a:buChar char="•"/>
            </a:pPr>
            <a:r>
              <a:rPr lang="en-US" dirty="0">
                <a:cs typeface="Times New Roman" panose="02020603050405020304" pitchFamily="18" charset="0"/>
              </a:rPr>
              <a:t>Measures to reduce fake news and help people in society to vet and check the accuracy of the news they are basing their opinions on (</a:t>
            </a:r>
            <a:r>
              <a:rPr kumimoji="0" lang="en-US" i="0" u="none" strike="noStrike" cap="none" spc="0" normalizeH="0" baseline="0" noProof="0" dirty="0">
                <a:ln>
                  <a:noFill/>
                </a:ln>
                <a:effectLst/>
                <a:uLnTx/>
                <a:uFillTx/>
                <a:cs typeface="Times New Roman" panose="02020603050405020304" pitchFamily="18" charset="0"/>
                <a:hlinkClick r:id="rId3"/>
              </a:rPr>
              <a:t>https://www.logically.ai/resources</a:t>
            </a:r>
            <a:r>
              <a:rPr kumimoji="0" lang="en-US" i="0" u="none" strike="noStrike" cap="none" spc="0" normalizeH="0" baseline="0" noProof="0" dirty="0">
                <a:ln>
                  <a:noFill/>
                </a:ln>
                <a:effectLst/>
                <a:uLnTx/>
                <a:uFillTx/>
                <a:cs typeface="Times New Roman" panose="02020603050405020304" pitchFamily="18" charset="0"/>
              </a:rPr>
              <a:t>)</a:t>
            </a:r>
          </a:p>
          <a:p>
            <a:pPr marL="285750" indent="-228600" algn="just">
              <a:spcAft>
                <a:spcPts val="1600"/>
              </a:spcAft>
              <a:buFont typeface="Arial" panose="020B0604020202020204" pitchFamily="34" charset="0"/>
              <a:buChar char="•"/>
            </a:pPr>
            <a:r>
              <a:rPr lang="en-US" dirty="0">
                <a:cs typeface="Times New Roman" panose="02020603050405020304" pitchFamily="18" charset="0"/>
              </a:rPr>
              <a:t>Snopes reported on false claims regarding Paul Pelosi story </a:t>
            </a:r>
            <a:r>
              <a:rPr lang="en-GB" dirty="0">
                <a:solidFill>
                  <a:srgbClr val="0563C1"/>
                </a:solidFill>
                <a:hlinkClick r:id="rId4">
                  <a:extLst>
                    <a:ext uri="{A12FA001-AC4F-418D-AE19-62706E023703}">
                      <ahyp:hlinkClr xmlns:ahyp="http://schemas.microsoft.com/office/drawing/2018/hyperlinkcolor" val="tx"/>
                    </a:ext>
                  </a:extLst>
                </a:hlinkClick>
              </a:rPr>
              <a:t>https://www.snopes.com/fact-check/paul-pelosi-gay-prostitute/</a:t>
            </a:r>
            <a:endParaRPr lang="en-GB" b="1" i="1" u="sng" dirty="0">
              <a:hlinkClick r:id="rId4">
                <a:extLst>
                  <a:ext uri="{A12FA001-AC4F-418D-AE19-62706E023703}">
                    <ahyp:hlinkClr xmlns:ahyp="http://schemas.microsoft.com/office/drawing/2018/hyperlinkcolor" val="tx"/>
                  </a:ext>
                </a:extLst>
              </a:hlinkClick>
            </a:endParaRPr>
          </a:p>
          <a:p>
            <a:pPr indent="-228600" algn="just">
              <a:spcAft>
                <a:spcPts val="1600"/>
              </a:spcAft>
              <a:buFont typeface="Arial" panose="020B0604020202020204" pitchFamily="34" charset="0"/>
              <a:buChar char="•"/>
            </a:pPr>
            <a:r>
              <a:rPr kumimoji="0" lang="en-US" i="0" u="none" strike="noStrike" cap="none" spc="0" normalizeH="0" baseline="0" noProof="0" dirty="0">
                <a:ln>
                  <a:noFill/>
                </a:ln>
                <a:effectLst/>
                <a:uLnTx/>
                <a:uFillTx/>
                <a:cs typeface="Times New Roman" panose="02020603050405020304" pitchFamily="18" charset="0"/>
              </a:rPr>
              <a:t>Tackling Misinformation with HAMLET (Human and Machine in the Loop Evaluation and Training)</a:t>
            </a:r>
            <a:endParaRPr lang="en-US" dirty="0">
              <a:cs typeface="Times New Roman" panose="02020603050405020304" pitchFamily="18" charset="0"/>
            </a:endParaRPr>
          </a:p>
          <a:p>
            <a:pPr indent="-228600" algn="just">
              <a:spcAft>
                <a:spcPts val="1600"/>
              </a:spcAft>
              <a:buFont typeface="Arial" panose="020B0604020202020204" pitchFamily="34" charset="0"/>
              <a:buChar char="•"/>
            </a:pPr>
            <a:r>
              <a:rPr lang="en-US" dirty="0">
                <a:cs typeface="Times New Roman" panose="02020603050405020304" pitchFamily="18" charset="0"/>
                <a:hlinkClick r:id="rId5"/>
              </a:rPr>
              <a:t>Trusted news: BBC Reality Check - BBC Bitesize</a:t>
            </a:r>
            <a:endParaRPr lang="en-US" dirty="0">
              <a:cs typeface="Times New Roman" panose="02020603050405020304" pitchFamily="18" charset="0"/>
            </a:endParaRPr>
          </a:p>
          <a:p>
            <a:pPr algn="just">
              <a:spcAft>
                <a:spcPts val="1600"/>
              </a:spcAft>
            </a:pPr>
            <a:endParaRPr lang="en-GB" dirty="0"/>
          </a:p>
          <a:p>
            <a:pPr indent="-228600" algn="just">
              <a:spcAft>
                <a:spcPts val="1600"/>
              </a:spcAft>
              <a:buFont typeface="Arial" panose="020B0604020202020204" pitchFamily="34" charset="0"/>
              <a:buChar char="•"/>
            </a:pPr>
            <a:endParaRPr lang="en-US" dirty="0">
              <a:cs typeface="Times New Roman" panose="02020603050405020304" pitchFamily="18" charset="0"/>
            </a:endParaRPr>
          </a:p>
        </p:txBody>
      </p:sp>
      <p:sp>
        <p:nvSpPr>
          <p:cNvPr id="3" name="AutoShape 2" descr="Inline image">
            <a:extLst>
              <a:ext uri="{FF2B5EF4-FFF2-40B4-BE49-F238E27FC236}">
                <a16:creationId xmlns:a16="http://schemas.microsoft.com/office/drawing/2014/main" id="{848A9C37-8D17-4EAF-02FA-7B521B030983}"/>
              </a:ext>
            </a:extLst>
          </p:cNvPr>
          <p:cNvSpPr>
            <a:spLocks noChangeAspect="1" noChangeArrowheads="1"/>
          </p:cNvSpPr>
          <p:nvPr/>
        </p:nvSpPr>
        <p:spPr bwMode="auto">
          <a:xfrm>
            <a:off x="5943599" y="587477"/>
            <a:ext cx="2993923" cy="2993923"/>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25219799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2DC07F-765B-5011-C605-FD2CC9BC5B15}"/>
              </a:ext>
            </a:extLst>
          </p:cNvPr>
          <p:cNvSpPr>
            <a:spLocks noGrp="1"/>
          </p:cNvSpPr>
          <p:nvPr>
            <p:ph type="title"/>
          </p:nvPr>
        </p:nvSpPr>
        <p:spPr>
          <a:xfrm>
            <a:off x="838199" y="385003"/>
            <a:ext cx="10599057" cy="814091"/>
          </a:xfrm>
        </p:spPr>
        <p:txBody>
          <a:bodyPr>
            <a:noAutofit/>
          </a:bodyPr>
          <a:lstStyle/>
          <a:p>
            <a:pPr algn="ctr"/>
            <a:r>
              <a:rPr lang="en-GB" sz="3200" dirty="0"/>
              <a:t>References </a:t>
            </a:r>
          </a:p>
        </p:txBody>
      </p:sp>
      <p:sp>
        <p:nvSpPr>
          <p:cNvPr id="4" name="TextBox 3">
            <a:extLst>
              <a:ext uri="{FF2B5EF4-FFF2-40B4-BE49-F238E27FC236}">
                <a16:creationId xmlns:a16="http://schemas.microsoft.com/office/drawing/2014/main" id="{863D8E76-F261-3289-44E5-7154D038B4D1}"/>
              </a:ext>
            </a:extLst>
          </p:cNvPr>
          <p:cNvSpPr txBox="1"/>
          <p:nvPr/>
        </p:nvSpPr>
        <p:spPr>
          <a:xfrm>
            <a:off x="341243" y="1199094"/>
            <a:ext cx="11509513" cy="5970865"/>
          </a:xfrm>
          <a:prstGeom prst="rect">
            <a:avLst/>
          </a:prstGeom>
          <a:noFill/>
        </p:spPr>
        <p:txBody>
          <a:bodyPr wrap="square" rtlCol="0">
            <a:spAutoFit/>
          </a:bodyPr>
          <a:lstStyle/>
          <a:p>
            <a:endParaRPr lang="en-GB" sz="1400" dirty="0">
              <a:effectLst/>
            </a:endParaRPr>
          </a:p>
          <a:p>
            <a:r>
              <a:rPr lang="en-GB" sz="1400" dirty="0">
                <a:effectLst/>
              </a:rPr>
              <a:t>Admin and Admin (2021) </a:t>
            </a:r>
            <a:r>
              <a:rPr lang="en-GB" sz="1400" i="1" dirty="0">
                <a:effectLst/>
              </a:rPr>
              <a:t>Admin</a:t>
            </a:r>
            <a:r>
              <a:rPr lang="en-GB" sz="1400" dirty="0">
                <a:effectLst/>
              </a:rPr>
              <a:t>, </a:t>
            </a:r>
            <a:r>
              <a:rPr lang="en-GB" sz="1400" i="1" dirty="0" err="1">
                <a:effectLst/>
              </a:rPr>
              <a:t>SikhPA</a:t>
            </a:r>
            <a:r>
              <a:rPr lang="en-GB" sz="1400" dirty="0">
                <a:effectLst/>
              </a:rPr>
              <a:t>. Available at: </a:t>
            </a:r>
            <a:r>
              <a:rPr lang="en-GB" sz="1400" dirty="0">
                <a:solidFill>
                  <a:schemeClr val="accent1">
                    <a:lumMod val="75000"/>
                  </a:schemeClr>
                </a:solidFill>
                <a:effectLst/>
                <a:hlinkClick r:id="rId3"/>
              </a:rPr>
              <a:t>https://www.sikhpa.com/why-a-sikh-mother-has-spent-nearly-a-quarter-of-a-century-seeking-answers-to-her-sons-death/</a:t>
            </a:r>
            <a:r>
              <a:rPr lang="en-GB" sz="1400" dirty="0">
                <a:solidFill>
                  <a:schemeClr val="accent1">
                    <a:lumMod val="75000"/>
                  </a:schemeClr>
                </a:solidFill>
                <a:effectLst/>
              </a:rPr>
              <a:t>   </a:t>
            </a:r>
            <a:r>
              <a:rPr lang="en-GB" sz="1400" dirty="0">
                <a:effectLst/>
              </a:rPr>
              <a:t>(Accessed: December 3, 2022). </a:t>
            </a:r>
            <a:endParaRPr lang="en-GB" sz="1400" dirty="0">
              <a:solidFill>
                <a:schemeClr val="accent1">
                  <a:lumMod val="75000"/>
                </a:schemeClr>
              </a:solidFill>
              <a:effectLst/>
            </a:endParaRPr>
          </a:p>
          <a:p>
            <a:endParaRPr lang="en-GB" sz="1400" dirty="0">
              <a:effectLst/>
            </a:endParaRPr>
          </a:p>
          <a:p>
            <a:r>
              <a:rPr lang="en-GB" sz="1400" dirty="0"/>
              <a:t>Allan, S. (2004) News Culture (2nd Ed.) Maidenhead: Open University Press</a:t>
            </a:r>
          </a:p>
          <a:p>
            <a:endParaRPr lang="en-GB" sz="1400" dirty="0"/>
          </a:p>
          <a:p>
            <a:r>
              <a:rPr lang="en-GB" sz="1400" dirty="0">
                <a:effectLst/>
                <a:ea typeface="Times New Roman" panose="02020603050405020304" pitchFamily="18" charset="0"/>
              </a:rPr>
              <a:t>Answers with authority (1970) Oxford Reference. Available at: </a:t>
            </a:r>
            <a:r>
              <a:rPr lang="en-GB" sz="1400" dirty="0">
                <a:solidFill>
                  <a:schemeClr val="accent1">
                    <a:lumMod val="75000"/>
                  </a:schemeClr>
                </a:solidFill>
                <a:effectLst/>
                <a:ea typeface="Times New Roman" panose="02020603050405020304" pitchFamily="18" charset="0"/>
              </a:rPr>
              <a:t>https://www.oxfordreference.com</a:t>
            </a:r>
            <a:r>
              <a:rPr lang="en-GB" sz="1400" dirty="0">
                <a:effectLst/>
                <a:ea typeface="Times New Roman" panose="02020603050405020304" pitchFamily="18" charset="0"/>
              </a:rPr>
              <a:t>/ (Accessed: December 11, 2022). </a:t>
            </a:r>
          </a:p>
          <a:p>
            <a:endParaRPr lang="en-GB" sz="1400" dirty="0">
              <a:effectLst/>
            </a:endParaRPr>
          </a:p>
          <a:p>
            <a:r>
              <a:rPr lang="en-GB" sz="1400" dirty="0">
                <a:effectLst/>
              </a:rPr>
              <a:t>Allcott, H. and Gentzkow, M. (2017) “Social media and fake news in the 2016 election,” </a:t>
            </a:r>
            <a:r>
              <a:rPr lang="en-GB" sz="1400" i="1" dirty="0">
                <a:effectLst/>
              </a:rPr>
              <a:t>Journal of Economic Perspectives</a:t>
            </a:r>
            <a:r>
              <a:rPr lang="en-GB" sz="1400" dirty="0">
                <a:effectLst/>
              </a:rPr>
              <a:t>, 31(2), pp. 211–236. Available at: </a:t>
            </a:r>
            <a:r>
              <a:rPr lang="en-GB" sz="1400" dirty="0">
                <a:solidFill>
                  <a:schemeClr val="accent1">
                    <a:lumMod val="75000"/>
                  </a:schemeClr>
                </a:solidFill>
                <a:effectLst/>
                <a:hlinkClick r:id="rId4"/>
              </a:rPr>
              <a:t>https://doi.org/10.1257/jep.31.2.211</a:t>
            </a:r>
            <a:r>
              <a:rPr lang="en-GB" sz="1400" dirty="0">
                <a:solidFill>
                  <a:schemeClr val="accent1">
                    <a:lumMod val="75000"/>
                  </a:schemeClr>
                </a:solidFill>
                <a:effectLst/>
              </a:rPr>
              <a:t>.</a:t>
            </a:r>
          </a:p>
          <a:p>
            <a:endParaRPr lang="en-GB" sz="1400" dirty="0">
              <a:solidFill>
                <a:schemeClr val="accent1">
                  <a:lumMod val="75000"/>
                </a:schemeClr>
              </a:solidFill>
            </a:endParaRPr>
          </a:p>
          <a:p>
            <a:r>
              <a:rPr lang="en-GB" sz="1400" dirty="0" err="1">
                <a:effectLst/>
                <a:ea typeface="Times New Roman" panose="02020603050405020304" pitchFamily="18" charset="0"/>
              </a:rPr>
              <a:t>Bekiempis</a:t>
            </a:r>
            <a:r>
              <a:rPr lang="en-GB" sz="1400" dirty="0">
                <a:effectLst/>
                <a:ea typeface="Times New Roman" panose="02020603050405020304" pitchFamily="18" charset="0"/>
              </a:rPr>
              <a:t>, V. (2022) </a:t>
            </a:r>
            <a:r>
              <a:rPr lang="en-GB" sz="1400" i="1" dirty="0">
                <a:effectLst/>
                <a:ea typeface="Times New Roman" panose="02020603050405020304" pitchFamily="18" charset="0"/>
              </a:rPr>
              <a:t>Musk posts baseless conspiracy theory about Paul Pelosi attack on Twitter</a:t>
            </a:r>
            <a:r>
              <a:rPr lang="en-GB" sz="1400" dirty="0">
                <a:effectLst/>
                <a:ea typeface="Times New Roman" panose="02020603050405020304" pitchFamily="18" charset="0"/>
              </a:rPr>
              <a:t>, </a:t>
            </a:r>
            <a:r>
              <a:rPr lang="en-GB" sz="1400" i="1" dirty="0">
                <a:effectLst/>
                <a:ea typeface="Times New Roman" panose="02020603050405020304" pitchFamily="18" charset="0"/>
              </a:rPr>
              <a:t>Flipboard</a:t>
            </a:r>
            <a:r>
              <a:rPr lang="en-GB" sz="1400" dirty="0">
                <a:effectLst/>
                <a:ea typeface="Times New Roman" panose="02020603050405020304" pitchFamily="18" charset="0"/>
              </a:rPr>
              <a:t>. The Guardian . Available at: </a:t>
            </a:r>
            <a:r>
              <a:rPr lang="en-GB" sz="1400" dirty="0">
                <a:effectLst/>
                <a:ea typeface="Times New Roman" panose="02020603050405020304" pitchFamily="18" charset="0"/>
                <a:hlinkClick r:id="rId5"/>
              </a:rPr>
              <a:t>https://flipboard.com/article/musk-posts-baseless-conspiracy-theory-about-paul-pelosi-attack-on-twitter/f-3bb6502726%2Ftheguardian.com</a:t>
            </a:r>
            <a:endParaRPr lang="en-GB" sz="1400" dirty="0">
              <a:effectLst/>
              <a:ea typeface="Times New Roman" panose="02020603050405020304" pitchFamily="18" charset="0"/>
            </a:endParaRPr>
          </a:p>
          <a:p>
            <a:r>
              <a:rPr lang="en-GB" sz="1400" dirty="0">
                <a:effectLst/>
                <a:ea typeface="Times New Roman" panose="02020603050405020304" pitchFamily="18" charset="0"/>
              </a:rPr>
              <a:t> (Accessed: December 11, 2022). </a:t>
            </a:r>
          </a:p>
          <a:p>
            <a:endParaRPr lang="en-GB" sz="1400" dirty="0">
              <a:solidFill>
                <a:schemeClr val="accent1">
                  <a:lumMod val="75000"/>
                </a:schemeClr>
              </a:solidFill>
              <a:effectLst/>
            </a:endParaRPr>
          </a:p>
          <a:p>
            <a:r>
              <a:rPr lang="en-GB" sz="1400" dirty="0">
                <a:effectLst/>
              </a:rPr>
              <a:t>Colliander, J. (2019) “‘This is fake news’: Investigating the role of conformity to other users’ views when commenting on and spreading disinformation in social media,” </a:t>
            </a:r>
            <a:r>
              <a:rPr lang="en-GB" sz="1400" i="1" dirty="0">
                <a:effectLst/>
              </a:rPr>
              <a:t>Computers in Human Behavior</a:t>
            </a:r>
            <a:r>
              <a:rPr lang="en-GB" sz="1400" dirty="0">
                <a:effectLst/>
              </a:rPr>
              <a:t>, 97, pp. 202–215. Available at: </a:t>
            </a:r>
            <a:r>
              <a:rPr lang="en-GB" sz="1400" dirty="0">
                <a:effectLst/>
                <a:hlinkClick r:id="rId6"/>
              </a:rPr>
              <a:t>https://doi.org/10.1016/j.chb.2019.03.032</a:t>
            </a:r>
            <a:r>
              <a:rPr lang="en-GB" sz="1400" dirty="0">
                <a:effectLst/>
              </a:rPr>
              <a:t>. </a:t>
            </a:r>
            <a:r>
              <a:rPr lang="en-GB" sz="1400" dirty="0"/>
              <a:t>[Accessed 10/11/2022]</a:t>
            </a:r>
            <a:endParaRPr lang="en-GB" sz="1400" dirty="0">
              <a:effectLst/>
            </a:endParaRPr>
          </a:p>
          <a:p>
            <a:endParaRPr lang="en-GB" sz="1400" dirty="0"/>
          </a:p>
          <a:p>
            <a:r>
              <a:rPr lang="en-GB" sz="1400" i="1" dirty="0">
                <a:effectLst/>
              </a:rPr>
              <a:t>Chandler, D, Munday </a:t>
            </a:r>
            <a:r>
              <a:rPr lang="en-GB" sz="1400" i="1" dirty="0"/>
              <a:t>R. (2022) </a:t>
            </a:r>
            <a:r>
              <a:rPr lang="en-GB" sz="1400" i="1" dirty="0">
                <a:effectLst/>
              </a:rPr>
              <a:t>A dictionary of media and communication - Oxford University Press</a:t>
            </a:r>
            <a:r>
              <a:rPr lang="en-GB" sz="1400" dirty="0">
                <a:effectLst/>
              </a:rPr>
              <a:t>. Available at: </a:t>
            </a:r>
            <a:r>
              <a:rPr lang="en-GB" sz="1400" dirty="0">
                <a:effectLst/>
                <a:hlinkClick r:id="rId7"/>
              </a:rPr>
              <a:t>https://global.oup.com/academic/product/a-dictionary-of-media-and-communication-9780198841838</a:t>
            </a:r>
            <a:r>
              <a:rPr lang="en-GB" sz="1400" dirty="0">
                <a:effectLst/>
              </a:rPr>
              <a:t>   (Accessed: November 11, 2022). </a:t>
            </a:r>
          </a:p>
          <a:p>
            <a:endParaRPr lang="en-GB" sz="1400" dirty="0">
              <a:effectLst/>
            </a:endParaRPr>
          </a:p>
          <a:p>
            <a:r>
              <a:rPr lang="en-GB" sz="1400" dirty="0">
                <a:effectLst/>
              </a:rPr>
              <a:t>Clinton, H. (2022) </a:t>
            </a:r>
            <a:r>
              <a:rPr lang="en-GB" sz="1400" i="1" dirty="0">
                <a:effectLst/>
              </a:rPr>
              <a:t>The Republican Party and its mouthpieces now regularly spread hate and deranged conspiracy theories.</a:t>
            </a:r>
            <a:r>
              <a:rPr lang="en-GB" sz="1400" dirty="0">
                <a:effectLst/>
              </a:rPr>
              <a:t> Twitter. Available at: </a:t>
            </a:r>
            <a:r>
              <a:rPr lang="en-GB" sz="1400" dirty="0">
                <a:effectLst/>
                <a:hlinkClick r:id="rId8"/>
              </a:rPr>
              <a:t>https://twitter.com/HillaryClinton/status/1586411168880807936</a:t>
            </a:r>
            <a:r>
              <a:rPr lang="en-GB" sz="1400" dirty="0">
                <a:effectLst/>
              </a:rPr>
              <a:t>  (Accessed: December 11, 2022). </a:t>
            </a:r>
          </a:p>
          <a:p>
            <a:endParaRPr lang="en-GB" sz="1400" dirty="0"/>
          </a:p>
          <a:p>
            <a:endParaRPr lang="en-GB" sz="1400" dirty="0">
              <a:effectLst/>
            </a:endParaRPr>
          </a:p>
          <a:p>
            <a:r>
              <a:rPr lang="en-GB" sz="1400" dirty="0">
                <a:effectLst/>
              </a:rPr>
              <a:t> </a:t>
            </a:r>
          </a:p>
          <a:p>
            <a:endParaRPr lang="en-GB" dirty="0"/>
          </a:p>
        </p:txBody>
      </p:sp>
    </p:spTree>
    <p:extLst>
      <p:ext uri="{BB962C8B-B14F-4D97-AF65-F5344CB8AC3E}">
        <p14:creationId xmlns:p14="http://schemas.microsoft.com/office/powerpoint/2010/main" val="277230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5C277A9-0684-4CFC-877E-1AF0FA60EF45}"/>
              </a:ext>
            </a:extLst>
          </p:cNvPr>
          <p:cNvSpPr txBox="1"/>
          <p:nvPr/>
        </p:nvSpPr>
        <p:spPr>
          <a:xfrm>
            <a:off x="838199" y="3041374"/>
            <a:ext cx="10515599" cy="2339102"/>
          </a:xfrm>
          <a:prstGeom prst="rect">
            <a:avLst/>
          </a:prstGeom>
          <a:noFill/>
        </p:spPr>
        <p:txBody>
          <a:bodyPr wrap="square">
            <a:spAutoFit/>
          </a:bodyPr>
          <a:lstStyle/>
          <a:p>
            <a:pPr>
              <a:spcBef>
                <a:spcPts val="600"/>
              </a:spcBef>
              <a:spcAft>
                <a:spcPts val="600"/>
              </a:spcAft>
            </a:pPr>
            <a:endParaRPr lang="en-GB" sz="1600" dirty="0"/>
          </a:p>
          <a:p>
            <a:pPr>
              <a:spcBef>
                <a:spcPts val="600"/>
              </a:spcBef>
              <a:spcAft>
                <a:spcPts val="600"/>
              </a:spcAft>
            </a:pPr>
            <a:endParaRPr lang="en-GB" sz="1600" dirty="0"/>
          </a:p>
          <a:p>
            <a:pPr>
              <a:spcBef>
                <a:spcPts val="600"/>
              </a:spcBef>
              <a:spcAft>
                <a:spcPts val="600"/>
              </a:spcAft>
            </a:pPr>
            <a:endParaRPr lang="en-GB" sz="1600" dirty="0"/>
          </a:p>
          <a:p>
            <a:pPr>
              <a:spcBef>
                <a:spcPts val="600"/>
              </a:spcBef>
              <a:spcAft>
                <a:spcPts val="600"/>
              </a:spcAft>
            </a:pPr>
            <a:endParaRPr lang="en-GB" sz="1600" dirty="0"/>
          </a:p>
          <a:p>
            <a:pPr>
              <a:spcBef>
                <a:spcPts val="600"/>
              </a:spcBef>
              <a:spcAft>
                <a:spcPts val="600"/>
              </a:spcAft>
            </a:pPr>
            <a:endParaRPr lang="en-GB" sz="1600" dirty="0"/>
          </a:p>
          <a:p>
            <a:pPr>
              <a:spcBef>
                <a:spcPts val="600"/>
              </a:spcBef>
              <a:spcAft>
                <a:spcPts val="600"/>
              </a:spcAft>
            </a:pPr>
            <a:endParaRPr lang="en-GB" sz="1600" dirty="0"/>
          </a:p>
        </p:txBody>
      </p:sp>
      <p:sp>
        <p:nvSpPr>
          <p:cNvPr id="5" name="Title 1">
            <a:extLst>
              <a:ext uri="{FF2B5EF4-FFF2-40B4-BE49-F238E27FC236}">
                <a16:creationId xmlns:a16="http://schemas.microsoft.com/office/drawing/2014/main" id="{908AEF3B-B170-4205-8676-66BE739CAF55}"/>
              </a:ext>
            </a:extLst>
          </p:cNvPr>
          <p:cNvSpPr>
            <a:spLocks noGrp="1"/>
          </p:cNvSpPr>
          <p:nvPr>
            <p:ph type="title"/>
          </p:nvPr>
        </p:nvSpPr>
        <p:spPr>
          <a:xfrm>
            <a:off x="838200" y="365126"/>
            <a:ext cx="10515600" cy="679904"/>
          </a:xfrm>
        </p:spPr>
        <p:txBody>
          <a:bodyPr>
            <a:noAutofit/>
          </a:bodyPr>
          <a:lstStyle/>
          <a:p>
            <a:pPr algn="ctr"/>
            <a:r>
              <a:rPr lang="en-GB" sz="3200" dirty="0"/>
              <a:t>References </a:t>
            </a:r>
          </a:p>
        </p:txBody>
      </p:sp>
      <p:sp>
        <p:nvSpPr>
          <p:cNvPr id="6" name="TextBox 5">
            <a:extLst>
              <a:ext uri="{FF2B5EF4-FFF2-40B4-BE49-F238E27FC236}">
                <a16:creationId xmlns:a16="http://schemas.microsoft.com/office/drawing/2014/main" id="{CBC05BEC-FE5B-421D-BA24-A3F93F662BC0}"/>
              </a:ext>
            </a:extLst>
          </p:cNvPr>
          <p:cNvSpPr txBox="1"/>
          <p:nvPr/>
        </p:nvSpPr>
        <p:spPr>
          <a:xfrm>
            <a:off x="341243" y="923322"/>
            <a:ext cx="11509513" cy="5693866"/>
          </a:xfrm>
          <a:prstGeom prst="rect">
            <a:avLst/>
          </a:prstGeom>
          <a:noFill/>
        </p:spPr>
        <p:txBody>
          <a:bodyPr wrap="square" rtlCol="0">
            <a:spAutoFit/>
          </a:bodyPr>
          <a:lstStyle/>
          <a:p>
            <a:r>
              <a:rPr lang="en-GB" sz="1400" dirty="0">
                <a:effectLst/>
              </a:rPr>
              <a:t>Dress, B. (2022) </a:t>
            </a:r>
            <a:r>
              <a:rPr lang="en-GB" sz="1400" i="1" dirty="0">
                <a:effectLst/>
              </a:rPr>
              <a:t>Pelosi says husband faces 'long recovery' after 'horrific attack'</a:t>
            </a:r>
            <a:r>
              <a:rPr lang="en-GB" sz="1400" dirty="0">
                <a:effectLst/>
              </a:rPr>
              <a:t>, </a:t>
            </a:r>
            <a:r>
              <a:rPr lang="en-GB" sz="1400" i="1" dirty="0">
                <a:effectLst/>
              </a:rPr>
              <a:t>The Hill</a:t>
            </a:r>
            <a:r>
              <a:rPr lang="en-GB" sz="1400" dirty="0">
                <a:effectLst/>
              </a:rPr>
              <a:t>. The Hill. Available at: </a:t>
            </a:r>
            <a:r>
              <a:rPr lang="en-GB" sz="1400" dirty="0">
                <a:effectLst/>
                <a:hlinkClick r:id="rId3"/>
              </a:rPr>
              <a:t>https://thehill.com/homenews/state-watch/3713643-pelosi-says-husband-faces-long-recovery-after-horrific-attack/</a:t>
            </a:r>
            <a:r>
              <a:rPr lang="en-GB" sz="1400" dirty="0">
                <a:effectLst/>
              </a:rPr>
              <a:t>  (Accessed: December 6, 2022). </a:t>
            </a:r>
          </a:p>
          <a:p>
            <a:r>
              <a:rPr lang="en-GB" sz="1400" dirty="0">
                <a:effectLst/>
              </a:rPr>
              <a:t> </a:t>
            </a:r>
          </a:p>
          <a:p>
            <a:r>
              <a:rPr lang="en-GB" sz="1400" dirty="0" err="1">
                <a:effectLst/>
              </a:rPr>
              <a:t>Farhall</a:t>
            </a:r>
            <a:r>
              <a:rPr lang="en-GB" sz="1400" dirty="0">
                <a:effectLst/>
              </a:rPr>
              <a:t> et al. (2019) </a:t>
            </a:r>
            <a:r>
              <a:rPr lang="en-GB" sz="1400" i="1" dirty="0">
                <a:effectLst/>
              </a:rPr>
              <a:t>International Journal of Communication</a:t>
            </a:r>
            <a:r>
              <a:rPr lang="en-GB" sz="1400" dirty="0">
                <a:effectLst/>
              </a:rPr>
              <a:t>, </a:t>
            </a:r>
            <a:r>
              <a:rPr lang="en-GB" sz="1400" i="1" dirty="0">
                <a:effectLst/>
              </a:rPr>
              <a:t>Vol 13 (2019)</a:t>
            </a:r>
            <a:r>
              <a:rPr lang="en-GB" sz="1400" dirty="0">
                <a:effectLst/>
              </a:rPr>
              <a:t>. Available at: </a:t>
            </a:r>
            <a:r>
              <a:rPr lang="en-GB" sz="1400" dirty="0">
                <a:effectLst/>
                <a:hlinkClick r:id="rId4"/>
              </a:rPr>
              <a:t>https://ijoc.org/index.php/ijoc/issue/view/15</a:t>
            </a:r>
            <a:r>
              <a:rPr lang="en-GB" sz="1400" dirty="0">
                <a:effectLst/>
              </a:rPr>
              <a:t> [Accessed: November 9, 2022). </a:t>
            </a:r>
          </a:p>
          <a:p>
            <a:endParaRPr lang="en-GB" sz="1400" dirty="0"/>
          </a:p>
          <a:p>
            <a:r>
              <a:rPr lang="en-GB" sz="1400" dirty="0">
                <a:effectLst/>
              </a:rPr>
              <a:t>Foucault et al (2005) “Truth and realism,” </a:t>
            </a:r>
            <a:r>
              <a:rPr lang="en-GB" sz="1400" i="1" dirty="0">
                <a:effectLst/>
              </a:rPr>
              <a:t>Searle and Foucault on Truth</a:t>
            </a:r>
            <a:r>
              <a:rPr lang="en-GB" sz="1400" dirty="0">
                <a:effectLst/>
              </a:rPr>
              <a:t>, pp. 136–174. Available at: </a:t>
            </a:r>
            <a:r>
              <a:rPr lang="en-GB" sz="1400" dirty="0">
                <a:hlinkClick r:id="rId5"/>
              </a:rPr>
              <a:t>https://doi.org/10.1017/cbo9780511616020.006</a:t>
            </a:r>
            <a:r>
              <a:rPr lang="en-GB" sz="1400" dirty="0"/>
              <a:t>. [Accessed</a:t>
            </a:r>
            <a:r>
              <a:rPr lang="en-GB" sz="1400" dirty="0">
                <a:effectLst/>
              </a:rPr>
              <a:t> 3 November, 2022]</a:t>
            </a:r>
          </a:p>
          <a:p>
            <a:endParaRPr lang="en-GB" sz="1400" dirty="0"/>
          </a:p>
          <a:p>
            <a:r>
              <a:rPr lang="en-GB" sz="1400" dirty="0" err="1">
                <a:effectLst/>
                <a:ea typeface="Times New Roman" panose="02020603050405020304" pitchFamily="18" charset="0"/>
              </a:rPr>
              <a:t>Gainor</a:t>
            </a:r>
            <a:r>
              <a:rPr lang="en-GB" sz="1400" dirty="0">
                <a:effectLst/>
                <a:ea typeface="Times New Roman" panose="02020603050405020304" pitchFamily="18" charset="0"/>
              </a:rPr>
              <a:t>, D. (2022) </a:t>
            </a:r>
            <a:r>
              <a:rPr lang="en-GB" sz="1400" i="1" dirty="0">
                <a:effectLst/>
                <a:ea typeface="Times New Roman" panose="02020603050405020304" pitchFamily="18" charset="0"/>
              </a:rPr>
              <a:t>NBC News must answer these 5 questions on the retracted Paul Pelosi attack story</a:t>
            </a:r>
            <a:r>
              <a:rPr lang="en-GB" sz="1400" dirty="0">
                <a:effectLst/>
                <a:ea typeface="Times New Roman" panose="02020603050405020304" pitchFamily="18" charset="0"/>
              </a:rPr>
              <a:t>, </a:t>
            </a:r>
            <a:r>
              <a:rPr lang="en-GB" sz="1400" i="1" dirty="0">
                <a:effectLst/>
                <a:ea typeface="Times New Roman" panose="02020603050405020304" pitchFamily="18" charset="0"/>
              </a:rPr>
              <a:t>Fox News</a:t>
            </a:r>
            <a:r>
              <a:rPr lang="en-GB" sz="1400" dirty="0">
                <a:effectLst/>
                <a:ea typeface="Times New Roman" panose="02020603050405020304" pitchFamily="18" charset="0"/>
              </a:rPr>
              <a:t>. FOX News Network. Available at: </a:t>
            </a:r>
            <a:r>
              <a:rPr lang="en-GB" sz="1400" dirty="0">
                <a:effectLst/>
                <a:ea typeface="Times New Roman" panose="02020603050405020304" pitchFamily="18" charset="0"/>
                <a:hlinkClick r:id="rId6"/>
              </a:rPr>
              <a:t>https://www.foxnews.com/opinion/nbc-news-answer-5-questions-retracted-paul-pelosi-attack-story</a:t>
            </a:r>
            <a:r>
              <a:rPr lang="en-GB" sz="1400" dirty="0">
                <a:effectLst/>
                <a:ea typeface="Times New Roman" panose="02020603050405020304" pitchFamily="18" charset="0"/>
              </a:rPr>
              <a:t>  (Accessed: December 11, 2022). </a:t>
            </a:r>
          </a:p>
          <a:p>
            <a:endParaRPr lang="en-GB" sz="1400" dirty="0">
              <a:effectLst/>
            </a:endParaRPr>
          </a:p>
          <a:p>
            <a:r>
              <a:rPr lang="en-GB" sz="1400" dirty="0" err="1">
                <a:effectLst/>
                <a:ea typeface="Times New Roman" panose="02020603050405020304" pitchFamily="18" charset="0"/>
              </a:rPr>
              <a:t>Gangel</a:t>
            </a:r>
            <a:r>
              <a:rPr lang="en-GB" sz="1400" dirty="0">
                <a:effectLst/>
                <a:ea typeface="Times New Roman" panose="02020603050405020304" pitchFamily="18" charset="0"/>
              </a:rPr>
              <a:t>, J. </a:t>
            </a:r>
            <a:r>
              <a:rPr lang="en-GB" sz="1400" i="1" dirty="0">
                <a:effectLst/>
                <a:ea typeface="Times New Roman" panose="02020603050405020304" pitchFamily="18" charset="0"/>
              </a:rPr>
              <a:t>et al.</a:t>
            </a:r>
            <a:r>
              <a:rPr lang="en-GB" sz="1400" dirty="0">
                <a:effectLst/>
                <a:ea typeface="Times New Roman" panose="02020603050405020304" pitchFamily="18" charset="0"/>
              </a:rPr>
              <a:t> (2022) </a:t>
            </a:r>
            <a:r>
              <a:rPr lang="en-GB" sz="1400" i="1" dirty="0">
                <a:effectLst/>
                <a:ea typeface="Times New Roman" panose="02020603050405020304" pitchFamily="18" charset="0"/>
              </a:rPr>
              <a:t>Assailant tried to tie up Paul Pelosi in home attack and shouted, 'where is Nancy?' sources say | CNN politics</a:t>
            </a:r>
            <a:r>
              <a:rPr lang="en-GB" sz="1400" dirty="0">
                <a:effectLst/>
                <a:ea typeface="Times New Roman" panose="02020603050405020304" pitchFamily="18" charset="0"/>
              </a:rPr>
              <a:t>, </a:t>
            </a:r>
            <a:r>
              <a:rPr lang="en-GB" sz="1400" i="1" dirty="0">
                <a:effectLst/>
                <a:ea typeface="Times New Roman" panose="02020603050405020304" pitchFamily="18" charset="0"/>
              </a:rPr>
              <a:t>CNN</a:t>
            </a:r>
            <a:r>
              <a:rPr lang="en-GB" sz="1400" dirty="0">
                <a:effectLst/>
                <a:ea typeface="Times New Roman" panose="02020603050405020304" pitchFamily="18" charset="0"/>
              </a:rPr>
              <a:t>. Cable News Network. Available at: </a:t>
            </a:r>
            <a:r>
              <a:rPr lang="en-GB" sz="1400" u="sng" dirty="0">
                <a:solidFill>
                  <a:srgbClr val="0000FF"/>
                </a:solidFill>
                <a:effectLst/>
                <a:ea typeface="Times New Roman" panose="02020603050405020304" pitchFamily="18" charset="0"/>
                <a:hlinkClick r:id="rId7"/>
              </a:rPr>
              <a:t>https://www.cnn.com/2022/10/28/politics/paul-pelosi-attack/index.html</a:t>
            </a:r>
            <a:r>
              <a:rPr lang="en-GB" sz="1400" u="sng" dirty="0">
                <a:solidFill>
                  <a:srgbClr val="0000FF"/>
                </a:solidFill>
                <a:effectLst/>
                <a:ea typeface="Times New Roman" panose="02020603050405020304" pitchFamily="18" charset="0"/>
              </a:rPr>
              <a:t>  </a:t>
            </a:r>
            <a:r>
              <a:rPr lang="en-GB" sz="1400" dirty="0">
                <a:effectLst/>
                <a:ea typeface="Times New Roman" panose="02020603050405020304" pitchFamily="18" charset="0"/>
              </a:rPr>
              <a:t>(Accessed: December 11, 2022) </a:t>
            </a:r>
          </a:p>
          <a:p>
            <a:endParaRPr lang="en-GB" sz="1400" dirty="0">
              <a:effectLst/>
              <a:ea typeface="Times New Roman" panose="02020603050405020304" pitchFamily="18" charset="0"/>
            </a:endParaRPr>
          </a:p>
          <a:p>
            <a:r>
              <a:rPr lang="en-GB" sz="1400" dirty="0">
                <a:effectLst/>
                <a:ea typeface="Times New Roman" panose="02020603050405020304" pitchFamily="18" charset="0"/>
              </a:rPr>
              <a:t>Kang, J.C. (2022) </a:t>
            </a:r>
            <a:r>
              <a:rPr lang="en-GB" sz="1400" i="1" dirty="0">
                <a:effectLst/>
                <a:ea typeface="Times New Roman" panose="02020603050405020304" pitchFamily="18" charset="0"/>
              </a:rPr>
              <a:t>The Futile Race to label Paul Pelosi's attacker</a:t>
            </a:r>
            <a:r>
              <a:rPr lang="en-GB" sz="1400" dirty="0">
                <a:effectLst/>
                <a:ea typeface="Times New Roman" panose="02020603050405020304" pitchFamily="18" charset="0"/>
              </a:rPr>
              <a:t>, </a:t>
            </a:r>
            <a:r>
              <a:rPr lang="en-GB" sz="1400" i="1" dirty="0">
                <a:effectLst/>
                <a:ea typeface="Times New Roman" panose="02020603050405020304" pitchFamily="18" charset="0"/>
              </a:rPr>
              <a:t>The New Yorker</a:t>
            </a:r>
            <a:r>
              <a:rPr lang="en-GB" sz="1400" dirty="0">
                <a:effectLst/>
                <a:ea typeface="Times New Roman" panose="02020603050405020304" pitchFamily="18" charset="0"/>
              </a:rPr>
              <a:t>. Available at: </a:t>
            </a:r>
            <a:r>
              <a:rPr lang="en-GB" sz="1400" u="sng" dirty="0">
                <a:solidFill>
                  <a:srgbClr val="0000FF"/>
                </a:solidFill>
                <a:effectLst/>
                <a:ea typeface="Times New Roman" panose="02020603050405020304" pitchFamily="18" charset="0"/>
                <a:hlinkClick r:id="rId8"/>
              </a:rPr>
              <a:t>https://www.newyorker.com/news/our-columnists/the-futile-race-to-label-paul-pelosis-attacker</a:t>
            </a:r>
            <a:r>
              <a:rPr lang="en-GB" sz="1400" dirty="0">
                <a:effectLst/>
                <a:ea typeface="Times New Roman" panose="02020603050405020304" pitchFamily="18" charset="0"/>
              </a:rPr>
              <a:t> (Accessed: December 11, 2022). </a:t>
            </a:r>
          </a:p>
          <a:p>
            <a:endParaRPr lang="en-GB" sz="1400" dirty="0">
              <a:effectLst/>
            </a:endParaRPr>
          </a:p>
          <a:p>
            <a:r>
              <a:rPr lang="en-GB" sz="1400" dirty="0">
                <a:effectLst/>
              </a:rPr>
              <a:t>Keyes, R. (2004) </a:t>
            </a:r>
            <a:r>
              <a:rPr lang="en-GB" sz="1400" i="1" dirty="0">
                <a:effectLst/>
              </a:rPr>
              <a:t>The post-truth era: Dishonesty and deception in Contemporary Life</a:t>
            </a:r>
            <a:r>
              <a:rPr lang="en-GB" sz="1400" dirty="0">
                <a:effectLst/>
              </a:rPr>
              <a:t>. New York: St. Martin's Press. </a:t>
            </a:r>
            <a:r>
              <a:rPr lang="en-GB" sz="1400" dirty="0"/>
              <a:t>[Accessed 21/11/2022]</a:t>
            </a:r>
            <a:endParaRPr lang="en-GB" sz="1400" dirty="0">
              <a:effectLst/>
            </a:endParaRPr>
          </a:p>
          <a:p>
            <a:endParaRPr lang="en-GB" sz="1400" dirty="0"/>
          </a:p>
          <a:p>
            <a:r>
              <a:rPr lang="en-GB" sz="1400" dirty="0">
                <a:effectLst/>
              </a:rPr>
              <a:t>L.S.U. (2020) </a:t>
            </a:r>
            <a:r>
              <a:rPr lang="en-GB" sz="1400" i="1" dirty="0">
                <a:effectLst/>
              </a:rPr>
              <a:t>Faculty.lsu.edu</a:t>
            </a:r>
            <a:r>
              <a:rPr lang="en-GB" sz="1400" dirty="0">
                <a:effectLst/>
              </a:rPr>
              <a:t>, </a:t>
            </a:r>
            <a:r>
              <a:rPr lang="en-GB" sz="1400" i="1" dirty="0">
                <a:effectLst/>
              </a:rPr>
              <a:t>George Floyd Protests</a:t>
            </a:r>
            <a:r>
              <a:rPr lang="en-GB" sz="1400" dirty="0">
                <a:effectLst/>
              </a:rPr>
              <a:t>. Available at: </a:t>
            </a:r>
            <a:r>
              <a:rPr lang="en-GB" sz="1400" dirty="0">
                <a:effectLst/>
                <a:hlinkClick r:id="rId9"/>
              </a:rPr>
              <a:t>https://faculty.lsu.edu/fakenews/about/protestfakenews.php</a:t>
            </a:r>
            <a:r>
              <a:rPr lang="en-GB" sz="1400" dirty="0">
                <a:effectLst/>
              </a:rPr>
              <a:t>  (Accessed: December 3, 2022). </a:t>
            </a:r>
          </a:p>
          <a:p>
            <a:endParaRPr lang="en-GB" sz="1400" dirty="0"/>
          </a:p>
          <a:p>
            <a:r>
              <a:rPr lang="en-GB" sz="1400" dirty="0" err="1">
                <a:effectLst/>
              </a:rPr>
              <a:t>Lazer</a:t>
            </a:r>
            <a:r>
              <a:rPr lang="en-GB" sz="1400" dirty="0">
                <a:effectLst/>
              </a:rPr>
              <a:t> et al. (2008)Online misinformation about climate change. Available at: </a:t>
            </a:r>
            <a:r>
              <a:rPr lang="en-GB" sz="1400" dirty="0">
                <a:effectLst/>
                <a:hlinkClick r:id="rId10"/>
              </a:rPr>
              <a:t>https://wires.onlinelibrary.wiley.com/doi/pdfdirect/10.1002/wcc.665</a:t>
            </a:r>
            <a:endParaRPr lang="en-GB" sz="1400" dirty="0">
              <a:effectLst/>
            </a:endParaRPr>
          </a:p>
          <a:p>
            <a:r>
              <a:rPr lang="en-GB" sz="1400" dirty="0">
                <a:effectLst/>
              </a:rPr>
              <a:t>(Accessed: December 11, 2022). </a:t>
            </a:r>
          </a:p>
          <a:p>
            <a:endParaRPr lang="en-GB" sz="1400" dirty="0"/>
          </a:p>
        </p:txBody>
      </p:sp>
    </p:spTree>
    <p:extLst>
      <p:ext uri="{BB962C8B-B14F-4D97-AF65-F5344CB8AC3E}">
        <p14:creationId xmlns:p14="http://schemas.microsoft.com/office/powerpoint/2010/main" val="6263808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BE86626-B7EC-71B7-C759-D66A00876734}"/>
              </a:ext>
            </a:extLst>
          </p:cNvPr>
          <p:cNvSpPr txBox="1"/>
          <p:nvPr/>
        </p:nvSpPr>
        <p:spPr>
          <a:xfrm>
            <a:off x="660952" y="1357352"/>
            <a:ext cx="10870095" cy="5047536"/>
          </a:xfrm>
          <a:prstGeom prst="rect">
            <a:avLst/>
          </a:prstGeom>
          <a:noFill/>
        </p:spPr>
        <p:txBody>
          <a:bodyPr wrap="square" rtlCol="0">
            <a:spAutoFit/>
          </a:bodyPr>
          <a:lstStyle/>
          <a:p>
            <a:endParaRPr lang="en-GB" sz="1400" dirty="0">
              <a:effectLst/>
            </a:endParaRPr>
          </a:p>
          <a:p>
            <a:r>
              <a:rPr lang="en-GB" sz="1400" dirty="0">
                <a:effectLst/>
              </a:rPr>
              <a:t>Liles, J. (2022) </a:t>
            </a:r>
            <a:r>
              <a:rPr lang="en-GB" sz="1400" i="1" dirty="0">
                <a:effectLst/>
              </a:rPr>
              <a:t>False </a:t>
            </a:r>
            <a:r>
              <a:rPr lang="en-GB" sz="1400" i="1" dirty="0" err="1">
                <a:effectLst/>
              </a:rPr>
              <a:t>rumor</a:t>
            </a:r>
            <a:r>
              <a:rPr lang="en-GB" sz="1400" i="1" dirty="0">
                <a:effectLst/>
              </a:rPr>
              <a:t> claims Paul Pelosi brought attacker home from Gay Bar</a:t>
            </a:r>
            <a:r>
              <a:rPr lang="en-GB" sz="1400" dirty="0">
                <a:effectLst/>
              </a:rPr>
              <a:t>, </a:t>
            </a:r>
            <a:r>
              <a:rPr lang="en-GB" sz="1400" i="1" dirty="0">
                <a:effectLst/>
              </a:rPr>
              <a:t>Snopes</a:t>
            </a:r>
            <a:r>
              <a:rPr lang="en-GB" sz="1400" dirty="0">
                <a:effectLst/>
              </a:rPr>
              <a:t>. </a:t>
            </a:r>
            <a:r>
              <a:rPr lang="en-GB" sz="1400" dirty="0" err="1">
                <a:effectLst/>
              </a:rPr>
              <a:t>Snopes.com</a:t>
            </a:r>
            <a:r>
              <a:rPr lang="en-GB" sz="1400" dirty="0">
                <a:effectLst/>
              </a:rPr>
              <a:t>. Available at: </a:t>
            </a:r>
            <a:r>
              <a:rPr lang="en-GB" sz="1400" dirty="0">
                <a:effectLst/>
                <a:hlinkClick r:id="rId3"/>
              </a:rPr>
              <a:t>https://www.snopes.com/fact-check/paul-pelosi-gay-prostitute/</a:t>
            </a:r>
            <a:r>
              <a:rPr lang="en-GB" sz="1400" dirty="0">
                <a:effectLst/>
              </a:rPr>
              <a:t>   (Accessed: November 7, 2022). </a:t>
            </a:r>
          </a:p>
          <a:p>
            <a:endParaRPr lang="en-GB" sz="1400" dirty="0"/>
          </a:p>
          <a:p>
            <a:r>
              <a:rPr lang="en-GB" sz="1400" dirty="0">
                <a:effectLst/>
              </a:rPr>
              <a:t>Michael, R.B. and Breaux, B.O. (2021) “The relationship between political affiliation and beliefs about sources of ‘fake news,’” </a:t>
            </a:r>
            <a:r>
              <a:rPr lang="en-GB" sz="1400" i="1" dirty="0">
                <a:effectLst/>
              </a:rPr>
              <a:t>Cognitive Research: Principles and Implications</a:t>
            </a:r>
            <a:r>
              <a:rPr lang="en-GB" sz="1400" dirty="0">
                <a:effectLst/>
              </a:rPr>
              <a:t>, 6(1), pp. 1–3. Available at: </a:t>
            </a:r>
            <a:r>
              <a:rPr lang="en-GB" sz="1400" dirty="0">
                <a:hlinkClick r:id="rId4"/>
              </a:rPr>
              <a:t>https://doi.org/10.1186/s41235-021-00278-1</a:t>
            </a:r>
            <a:r>
              <a:rPr lang="en-GB" sz="1400" dirty="0"/>
              <a:t>. [Accessed November, 2022]</a:t>
            </a:r>
            <a:endParaRPr lang="en-GB" sz="1400" dirty="0">
              <a:effectLst/>
            </a:endParaRPr>
          </a:p>
          <a:p>
            <a:endParaRPr lang="en-GB" sz="1400" dirty="0">
              <a:effectLst/>
            </a:endParaRPr>
          </a:p>
          <a:p>
            <a:r>
              <a:rPr lang="en-GB" sz="1400" dirty="0">
                <a:effectLst/>
              </a:rPr>
              <a:t>Mustafa, F. (2021) </a:t>
            </a:r>
            <a:r>
              <a:rPr lang="en-GB" sz="1400" i="1" dirty="0">
                <a:effectLst/>
              </a:rPr>
              <a:t>JK Rowling's latest Trans Row explained following George Orwell Tweet</a:t>
            </a:r>
            <a:r>
              <a:rPr lang="en-GB" sz="1400" dirty="0">
                <a:effectLst/>
              </a:rPr>
              <a:t>, </a:t>
            </a:r>
            <a:r>
              <a:rPr lang="en-GB" sz="1400" i="1" dirty="0">
                <a:effectLst/>
              </a:rPr>
              <a:t>HITC</a:t>
            </a:r>
            <a:r>
              <a:rPr lang="en-GB" sz="1400" dirty="0">
                <a:effectLst/>
              </a:rPr>
              <a:t>. Available at: </a:t>
            </a:r>
            <a:r>
              <a:rPr lang="en-GB" sz="1400" dirty="0">
                <a:effectLst/>
                <a:hlinkClick r:id="rId5"/>
              </a:rPr>
              <a:t>https://www.hitc.com/en-gb/2021/12/13/jk-rowling-trans/</a:t>
            </a:r>
            <a:r>
              <a:rPr lang="en-GB" sz="1400" dirty="0">
                <a:effectLst/>
              </a:rPr>
              <a:t> (Accessed: December 3, 2022). </a:t>
            </a:r>
          </a:p>
          <a:p>
            <a:endParaRPr lang="en-GB" sz="1400" dirty="0">
              <a:effectLst/>
            </a:endParaRPr>
          </a:p>
          <a:p>
            <a:r>
              <a:rPr lang="en-GB" sz="1400" dirty="0">
                <a:effectLst/>
              </a:rPr>
              <a:t>Mastrangelo, D. (2022) </a:t>
            </a:r>
            <a:r>
              <a:rPr lang="en-GB" sz="1400" i="1" dirty="0">
                <a:effectLst/>
              </a:rPr>
              <a:t>Whoopi Goldberg calls Fox News Out after Paul Pelosi attack: 'some of this is on Your hands'</a:t>
            </a:r>
            <a:r>
              <a:rPr lang="en-GB" sz="1400" dirty="0">
                <a:effectLst/>
              </a:rPr>
              <a:t>, </a:t>
            </a:r>
            <a:r>
              <a:rPr lang="en-GB" sz="1400" i="1" dirty="0">
                <a:effectLst/>
              </a:rPr>
              <a:t>The Hill</a:t>
            </a:r>
            <a:r>
              <a:rPr lang="en-GB" sz="1400" dirty="0">
                <a:effectLst/>
              </a:rPr>
              <a:t>. The Hill. Available at: </a:t>
            </a:r>
            <a:r>
              <a:rPr lang="en-GB" sz="1400" dirty="0">
                <a:effectLst/>
                <a:hlinkClick r:id="rId6"/>
              </a:rPr>
              <a:t>https://thehill.com/homenews/media/3714221-whoopi-goldberg-calls-fox-news-out-after-paul-pelosi-attack-some-of-this-is-on-your-hands/</a:t>
            </a:r>
            <a:endParaRPr lang="en-GB" sz="1400" dirty="0">
              <a:effectLst/>
            </a:endParaRPr>
          </a:p>
          <a:p>
            <a:r>
              <a:rPr lang="en-GB" sz="1400" dirty="0">
                <a:effectLst/>
              </a:rPr>
              <a:t> (Accessed: December 11, 2022). </a:t>
            </a:r>
            <a:endParaRPr lang="en-GB" sz="1400" dirty="0"/>
          </a:p>
          <a:p>
            <a:endParaRPr lang="en-GB" sz="1400" dirty="0">
              <a:effectLst/>
            </a:endParaRPr>
          </a:p>
          <a:p>
            <a:r>
              <a:rPr lang="en-GB" sz="1400" dirty="0">
                <a:effectLst/>
                <a:ea typeface="Times New Roman" panose="02020603050405020304" pitchFamily="18" charset="0"/>
              </a:rPr>
              <a:t>Nelson, B. (2022) </a:t>
            </a:r>
            <a:r>
              <a:rPr lang="en-GB" sz="1400" i="1" dirty="0">
                <a:effectLst/>
                <a:ea typeface="Times New Roman" panose="02020603050405020304" pitchFamily="18" charset="0"/>
              </a:rPr>
              <a:t>How stochastic terrorism uses disgust to incite violence</a:t>
            </a:r>
            <a:r>
              <a:rPr lang="en-GB" sz="1400" dirty="0">
                <a:effectLst/>
                <a:ea typeface="Times New Roman" panose="02020603050405020304" pitchFamily="18" charset="0"/>
              </a:rPr>
              <a:t>, </a:t>
            </a:r>
            <a:r>
              <a:rPr lang="en-GB" sz="1400" i="1" dirty="0">
                <a:effectLst/>
                <a:ea typeface="Times New Roman" panose="02020603050405020304" pitchFamily="18" charset="0"/>
              </a:rPr>
              <a:t>Scientific American</a:t>
            </a:r>
            <a:r>
              <a:rPr lang="en-GB" sz="1400" dirty="0">
                <a:effectLst/>
                <a:ea typeface="Times New Roman" panose="02020603050405020304" pitchFamily="18" charset="0"/>
              </a:rPr>
              <a:t>. Scientific American. Available at: </a:t>
            </a:r>
            <a:r>
              <a:rPr lang="en-GB" sz="1400" dirty="0">
                <a:effectLst/>
                <a:ea typeface="Times New Roman" panose="02020603050405020304" pitchFamily="18" charset="0"/>
                <a:hlinkClick r:id="rId7"/>
              </a:rPr>
              <a:t>https://www.scientificamerican.com/article/how-stochastic-terrorism-uses-disgust-to-incite-violence/</a:t>
            </a:r>
            <a:r>
              <a:rPr lang="en-GB" sz="1400" dirty="0">
                <a:effectLst/>
                <a:ea typeface="Times New Roman" panose="02020603050405020304" pitchFamily="18" charset="0"/>
              </a:rPr>
              <a:t> Accessed: December 11, 2022). </a:t>
            </a:r>
            <a:endParaRPr lang="en-GB" sz="1400" dirty="0"/>
          </a:p>
          <a:p>
            <a:endParaRPr lang="en-GB" sz="1400" dirty="0">
              <a:effectLst/>
            </a:endParaRPr>
          </a:p>
          <a:p>
            <a:r>
              <a:rPr lang="en-GB" sz="1400" dirty="0">
                <a:effectLst/>
              </a:rPr>
              <a:t>Nicholas (2017) </a:t>
            </a:r>
            <a:r>
              <a:rPr lang="en-GB" sz="1400" dirty="0" err="1">
                <a:effectLst/>
              </a:rPr>
              <a:t>Rommetveit</a:t>
            </a:r>
            <a:r>
              <a:rPr lang="en-GB" sz="1400" dirty="0">
                <a:effectLst/>
              </a:rPr>
              <a:t>, K. (2021) “Post-truth imaginations,” </a:t>
            </a:r>
            <a:r>
              <a:rPr lang="en-GB" sz="1400" i="1" dirty="0">
                <a:effectLst/>
              </a:rPr>
              <a:t>New Starting Points for Critique of Politics and </a:t>
            </a:r>
            <a:r>
              <a:rPr lang="en-GB" sz="1400" i="1" dirty="0" err="1">
                <a:effectLst/>
              </a:rPr>
              <a:t>Technocscience</a:t>
            </a:r>
            <a:r>
              <a:rPr lang="en-GB" sz="1400" dirty="0">
                <a:effectLst/>
              </a:rPr>
              <a:t>, pp. 119–120. Available at: </a:t>
            </a:r>
            <a:r>
              <a:rPr lang="en-GB" sz="1400" dirty="0">
                <a:effectLst/>
                <a:hlinkClick r:id="rId8"/>
              </a:rPr>
              <a:t>https://doi.org/10.4324/9780429053061</a:t>
            </a:r>
            <a:r>
              <a:rPr lang="en-GB" sz="1400" dirty="0">
                <a:effectLst/>
              </a:rPr>
              <a:t>. </a:t>
            </a:r>
            <a:r>
              <a:rPr lang="en-GB" sz="1400" dirty="0"/>
              <a:t>[Accessed19  November 2022]</a:t>
            </a:r>
            <a:endParaRPr lang="en-GB" sz="1400" dirty="0">
              <a:effectLst/>
            </a:endParaRPr>
          </a:p>
          <a:p>
            <a:endParaRPr lang="en-GB" sz="1400" dirty="0">
              <a:effectLst/>
            </a:endParaRPr>
          </a:p>
          <a:p>
            <a:r>
              <a:rPr lang="en-GB" sz="1400" dirty="0"/>
              <a:t>Oliver, J., &amp; </a:t>
            </a:r>
            <a:r>
              <a:rPr lang="en-GB" sz="1400" dirty="0" err="1"/>
              <a:t>Rahn</a:t>
            </a:r>
            <a:r>
              <a:rPr lang="en-GB" sz="1400" dirty="0"/>
              <a:t>, W. (2016). ‘Rise of the "</a:t>
            </a:r>
            <a:r>
              <a:rPr lang="en-GB" sz="1400" dirty="0" err="1"/>
              <a:t>Trumpenvolk</a:t>
            </a:r>
            <a:r>
              <a:rPr lang="en-GB" sz="1400" dirty="0"/>
              <a:t>": Populism in the 2016 Election’. The Annals of the American Academy of Political and Social Science, Vol. 667, pp.189-206. 2021, Available at: </a:t>
            </a:r>
            <a:r>
              <a:rPr lang="en-GB" sz="1400" dirty="0">
                <a:hlinkClick r:id="rId9"/>
              </a:rPr>
              <a:t>http://www.jstor.org.ezproxy.uwtsd.ac.uk/stable/24756150</a:t>
            </a:r>
            <a:r>
              <a:rPr lang="en-GB" sz="1400" dirty="0"/>
              <a:t>  [Accessed 31/10/2022]</a:t>
            </a:r>
            <a:endParaRPr lang="en-GB" sz="1400" dirty="0">
              <a:effectLst/>
            </a:endParaRPr>
          </a:p>
          <a:p>
            <a:endParaRPr lang="en-GB" sz="1400" dirty="0"/>
          </a:p>
        </p:txBody>
      </p:sp>
      <p:sp>
        <p:nvSpPr>
          <p:cNvPr id="4" name="TextBox 3">
            <a:extLst>
              <a:ext uri="{FF2B5EF4-FFF2-40B4-BE49-F238E27FC236}">
                <a16:creationId xmlns:a16="http://schemas.microsoft.com/office/drawing/2014/main" id="{A1D89F09-7DCC-4A3C-94C5-EE147869A3F7}"/>
              </a:ext>
            </a:extLst>
          </p:cNvPr>
          <p:cNvSpPr txBox="1"/>
          <p:nvPr/>
        </p:nvSpPr>
        <p:spPr>
          <a:xfrm>
            <a:off x="812801" y="682952"/>
            <a:ext cx="9637485" cy="1077218"/>
          </a:xfrm>
          <a:prstGeom prst="rect">
            <a:avLst/>
          </a:prstGeom>
          <a:noFill/>
        </p:spPr>
        <p:txBody>
          <a:bodyPr wrap="square">
            <a:spAutoFit/>
          </a:bodyPr>
          <a:lstStyle/>
          <a:p>
            <a:pPr algn="ctr"/>
            <a:r>
              <a:rPr lang="en-GB" sz="3200" dirty="0">
                <a:latin typeface="+mj-lt"/>
              </a:rPr>
              <a:t>References</a:t>
            </a:r>
            <a:r>
              <a:rPr lang="en-GB" sz="3200" dirty="0"/>
              <a:t> </a:t>
            </a:r>
          </a:p>
          <a:p>
            <a:pPr algn="ctr"/>
            <a:endParaRPr lang="en-GB" sz="3200" dirty="0"/>
          </a:p>
        </p:txBody>
      </p:sp>
    </p:spTree>
    <p:extLst>
      <p:ext uri="{BB962C8B-B14F-4D97-AF65-F5344CB8AC3E}">
        <p14:creationId xmlns:p14="http://schemas.microsoft.com/office/powerpoint/2010/main" val="42741287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B2E5FD-EC15-4855-A8E2-2574BEAAF991}"/>
              </a:ext>
            </a:extLst>
          </p:cNvPr>
          <p:cNvSpPr>
            <a:spLocks noGrp="1"/>
          </p:cNvSpPr>
          <p:nvPr>
            <p:ph type="title"/>
          </p:nvPr>
        </p:nvSpPr>
        <p:spPr>
          <a:xfrm>
            <a:off x="838200" y="365126"/>
            <a:ext cx="10515600" cy="835878"/>
          </a:xfrm>
        </p:spPr>
        <p:txBody>
          <a:bodyPr>
            <a:normAutofit/>
          </a:bodyPr>
          <a:lstStyle/>
          <a:p>
            <a:pPr algn="ctr"/>
            <a:r>
              <a:rPr lang="en-GB" sz="3200" dirty="0"/>
              <a:t>References </a:t>
            </a:r>
          </a:p>
        </p:txBody>
      </p:sp>
      <p:sp>
        <p:nvSpPr>
          <p:cNvPr id="7" name="TextBox 6">
            <a:extLst>
              <a:ext uri="{FF2B5EF4-FFF2-40B4-BE49-F238E27FC236}">
                <a16:creationId xmlns:a16="http://schemas.microsoft.com/office/drawing/2014/main" id="{F6B6D285-E3CB-436A-AC51-ADB9618BBA7B}"/>
              </a:ext>
            </a:extLst>
          </p:cNvPr>
          <p:cNvSpPr txBox="1"/>
          <p:nvPr/>
        </p:nvSpPr>
        <p:spPr>
          <a:xfrm>
            <a:off x="653143" y="1201004"/>
            <a:ext cx="11088914" cy="6124754"/>
          </a:xfrm>
          <a:prstGeom prst="rect">
            <a:avLst/>
          </a:prstGeom>
          <a:noFill/>
        </p:spPr>
        <p:txBody>
          <a:bodyPr wrap="square">
            <a:spAutoFit/>
          </a:bodyPr>
          <a:lstStyle/>
          <a:p>
            <a:r>
              <a:rPr lang="en-GB" sz="1400" dirty="0">
                <a:effectLst/>
                <a:ea typeface="Times New Roman" panose="02020603050405020304" pitchFamily="18" charset="0"/>
              </a:rPr>
              <a:t>Pangrazio, L. (2018) </a:t>
            </a:r>
            <a:r>
              <a:rPr lang="en-GB" sz="1400" i="1" dirty="0">
                <a:effectLst/>
                <a:ea typeface="Times New Roman" panose="02020603050405020304" pitchFamily="18" charset="0"/>
              </a:rPr>
              <a:t>What's new about 'fake news'? critical digital literacies in an era of fake news, post-truth and Clickbait</a:t>
            </a:r>
            <a:r>
              <a:rPr lang="en-GB" sz="1400" dirty="0">
                <a:effectLst/>
                <a:ea typeface="Times New Roman" panose="02020603050405020304" pitchFamily="18" charset="0"/>
              </a:rPr>
              <a:t>, </a:t>
            </a:r>
            <a:r>
              <a:rPr lang="en-GB" sz="1400" i="1" dirty="0" err="1">
                <a:effectLst/>
                <a:ea typeface="Times New Roman" panose="02020603050405020304" pitchFamily="18" charset="0"/>
              </a:rPr>
              <a:t>ScienceOpen</a:t>
            </a:r>
            <a:r>
              <a:rPr lang="en-GB" sz="1400" dirty="0">
                <a:effectLst/>
                <a:ea typeface="Times New Roman" panose="02020603050405020304" pitchFamily="18" charset="0"/>
              </a:rPr>
              <a:t>. </a:t>
            </a:r>
            <a:r>
              <a:rPr lang="en-GB" sz="1400" dirty="0" err="1">
                <a:effectLst/>
                <a:ea typeface="Times New Roman" panose="02020603050405020304" pitchFamily="18" charset="0"/>
              </a:rPr>
              <a:t>Facultad</a:t>
            </a:r>
            <a:r>
              <a:rPr lang="en-GB" sz="1400" dirty="0">
                <a:effectLst/>
                <a:ea typeface="Times New Roman" panose="02020603050405020304" pitchFamily="18" charset="0"/>
              </a:rPr>
              <a:t> de </a:t>
            </a:r>
            <a:r>
              <a:rPr lang="en-GB" sz="1400" dirty="0" err="1">
                <a:effectLst/>
                <a:ea typeface="Times New Roman" panose="02020603050405020304" pitchFamily="18" charset="0"/>
              </a:rPr>
              <a:t>Ciencias</a:t>
            </a:r>
            <a:r>
              <a:rPr lang="en-GB" sz="1400" dirty="0">
                <a:effectLst/>
                <a:ea typeface="Times New Roman" panose="02020603050405020304" pitchFamily="18" charset="0"/>
              </a:rPr>
              <a:t> </a:t>
            </a:r>
            <a:r>
              <a:rPr lang="en-GB" sz="1400" dirty="0" err="1">
                <a:effectLst/>
                <a:ea typeface="Times New Roman" panose="02020603050405020304" pitchFamily="18" charset="0"/>
              </a:rPr>
              <a:t>Humanas</a:t>
            </a:r>
            <a:r>
              <a:rPr lang="en-GB" sz="1400" dirty="0">
                <a:effectLst/>
                <a:ea typeface="Times New Roman" panose="02020603050405020304" pitchFamily="18" charset="0"/>
              </a:rPr>
              <a:t> - Universidad </a:t>
            </a:r>
            <a:r>
              <a:rPr lang="en-GB" sz="1400" dirty="0" err="1">
                <a:effectLst/>
                <a:ea typeface="Times New Roman" panose="02020603050405020304" pitchFamily="18" charset="0"/>
              </a:rPr>
              <a:t>Católica</a:t>
            </a:r>
            <a:r>
              <a:rPr lang="en-GB" sz="1400" dirty="0">
                <a:effectLst/>
                <a:ea typeface="Times New Roman" panose="02020603050405020304" pitchFamily="18" charset="0"/>
              </a:rPr>
              <a:t> del Uruguay. (Montevideo, , Uruguay ). Available at: </a:t>
            </a:r>
            <a:r>
              <a:rPr lang="en-GB" sz="1400" dirty="0">
                <a:effectLst/>
                <a:ea typeface="Times New Roman" panose="02020603050405020304" pitchFamily="18" charset="0"/>
                <a:hlinkClick r:id="rId3"/>
              </a:rPr>
              <a:t>https://www.science-open.com/document?vid=d84d5e9f-c251-44b8-acb1-2594d2e74150</a:t>
            </a:r>
            <a:r>
              <a:rPr lang="en-GB" sz="1400" dirty="0">
                <a:effectLst/>
                <a:ea typeface="Times New Roman" panose="02020603050405020304" pitchFamily="18" charset="0"/>
              </a:rPr>
              <a:t>   (Accessed: December 8, 2022). </a:t>
            </a:r>
          </a:p>
          <a:p>
            <a:endParaRPr lang="en-GB" sz="1400" dirty="0"/>
          </a:p>
          <a:p>
            <a:r>
              <a:rPr lang="en-GB" sz="1400" dirty="0" err="1">
                <a:effectLst/>
              </a:rPr>
              <a:t>Rommetveit</a:t>
            </a:r>
            <a:r>
              <a:rPr lang="en-GB" sz="1400" dirty="0">
                <a:effectLst/>
              </a:rPr>
              <a:t>, K. (2021) “Post-truth imaginations,” </a:t>
            </a:r>
            <a:r>
              <a:rPr lang="en-GB" sz="1400" i="1" dirty="0">
                <a:effectLst/>
              </a:rPr>
              <a:t>New starting points for critique of politics</a:t>
            </a:r>
            <a:r>
              <a:rPr lang="en-GB" sz="1400" dirty="0">
                <a:effectLst/>
              </a:rPr>
              <a:t>, pp. 16–17. Available at: </a:t>
            </a:r>
            <a:r>
              <a:rPr lang="en-GB" sz="1400" dirty="0">
                <a:effectLst/>
                <a:hlinkClick r:id="rId4"/>
              </a:rPr>
              <a:t>https://doi.org/10.4324/9780429053061</a:t>
            </a:r>
            <a:r>
              <a:rPr lang="en-GB" sz="1400" dirty="0">
                <a:effectLst/>
              </a:rPr>
              <a:t> [</a:t>
            </a:r>
            <a:r>
              <a:rPr lang="en-GB" sz="1400" dirty="0"/>
              <a:t>Accessed 10/11/2022]</a:t>
            </a:r>
          </a:p>
          <a:p>
            <a:endParaRPr lang="en-GB" sz="1400" dirty="0">
              <a:ea typeface="Times New Roman" panose="02020603050405020304" pitchFamily="18" charset="0"/>
              <a:cs typeface="Times New Roman" panose="02020603050405020304" pitchFamily="18" charset="0"/>
            </a:endParaRPr>
          </a:p>
          <a:p>
            <a:r>
              <a:rPr lang="en-GB" sz="1400" dirty="0">
                <a:effectLst/>
                <a:ea typeface="Times New Roman" panose="02020603050405020304" pitchFamily="18" charset="0"/>
                <a:cs typeface="Times New Roman" panose="02020603050405020304" pitchFamily="18" charset="0"/>
              </a:rPr>
              <a:t>Rose-Wiles, Lisa. “Reflections on Fake News, Librarians, and Undergraduate Research.” </a:t>
            </a:r>
            <a:r>
              <a:rPr lang="en-GB" sz="1400" i="1" dirty="0">
                <a:effectLst/>
                <a:ea typeface="Times New Roman" panose="02020603050405020304" pitchFamily="18" charset="0"/>
                <a:cs typeface="Times New Roman" panose="02020603050405020304" pitchFamily="18" charset="0"/>
              </a:rPr>
              <a:t>Reference &amp; User Services Quarterly</a:t>
            </a:r>
            <a:r>
              <a:rPr lang="en-GB" sz="1400" dirty="0">
                <a:effectLst/>
                <a:ea typeface="Times New Roman" panose="02020603050405020304" pitchFamily="18" charset="0"/>
                <a:cs typeface="Times New Roman" panose="02020603050405020304" pitchFamily="18" charset="0"/>
              </a:rPr>
              <a:t>, vol. 57, no. 3, 2018, pp. 200–04. </a:t>
            </a:r>
            <a:r>
              <a:rPr lang="en-GB" sz="1400" i="1" dirty="0">
                <a:effectLst/>
                <a:ea typeface="Times New Roman" panose="02020603050405020304" pitchFamily="18" charset="0"/>
                <a:cs typeface="Times New Roman" panose="02020603050405020304" pitchFamily="18" charset="0"/>
              </a:rPr>
              <a:t>JSTOR</a:t>
            </a:r>
            <a:r>
              <a:rPr lang="en-GB" sz="1400" dirty="0">
                <a:effectLst/>
                <a:ea typeface="Times New Roman" panose="02020603050405020304" pitchFamily="18" charset="0"/>
                <a:cs typeface="Times New Roman" panose="02020603050405020304" pitchFamily="18" charset="0"/>
              </a:rPr>
              <a:t>, </a:t>
            </a:r>
            <a:r>
              <a:rPr lang="en-GB" sz="1400" dirty="0">
                <a:effectLst/>
                <a:ea typeface="Times New Roman" panose="02020603050405020304" pitchFamily="18" charset="0"/>
                <a:cs typeface="Times New Roman" panose="02020603050405020304" pitchFamily="18" charset="0"/>
                <a:hlinkClick r:id="rId5"/>
              </a:rPr>
              <a:t>https://www.jstor.org/stable/90019886</a:t>
            </a:r>
            <a:r>
              <a:rPr lang="en-GB" sz="1400" dirty="0">
                <a:effectLst/>
                <a:ea typeface="Times New Roman" panose="02020603050405020304" pitchFamily="18" charset="0"/>
                <a:cs typeface="Times New Roman" panose="02020603050405020304" pitchFamily="18" charset="0"/>
              </a:rPr>
              <a:t>. [Accessed 11 Dec. 2022].</a:t>
            </a:r>
          </a:p>
          <a:p>
            <a:r>
              <a:rPr lang="en-GB" sz="1400" dirty="0">
                <a:effectLst/>
                <a:ea typeface="Times New Roman" panose="02020603050405020304" pitchFamily="18" charset="0"/>
                <a:cs typeface="Times New Roman" panose="02020603050405020304" pitchFamily="18" charset="0"/>
              </a:rPr>
              <a:t> </a:t>
            </a:r>
            <a:endParaRPr lang="en-GB" sz="1400" dirty="0"/>
          </a:p>
          <a:p>
            <a:r>
              <a:rPr lang="en-GB" sz="1400" dirty="0" err="1">
                <a:effectLst/>
              </a:rPr>
              <a:t>Sardarizadeh</a:t>
            </a:r>
            <a:r>
              <a:rPr lang="en-GB" sz="1400" dirty="0">
                <a:effectLst/>
              </a:rPr>
              <a:t>, S. (2021) </a:t>
            </a:r>
            <a:r>
              <a:rPr lang="en-GB" sz="1400" i="1" dirty="0">
                <a:effectLst/>
              </a:rPr>
              <a:t>11 September 2001: The conspiracy theories still spreading after 20 years</a:t>
            </a:r>
            <a:r>
              <a:rPr lang="en-GB" sz="1400" dirty="0">
                <a:effectLst/>
              </a:rPr>
              <a:t>, </a:t>
            </a:r>
            <a:r>
              <a:rPr lang="en-GB" sz="1400" i="1" dirty="0">
                <a:effectLst/>
              </a:rPr>
              <a:t>BBC News</a:t>
            </a:r>
            <a:r>
              <a:rPr lang="en-GB" sz="1400" dirty="0">
                <a:effectLst/>
              </a:rPr>
              <a:t>. BBC. Available at: </a:t>
            </a:r>
            <a:r>
              <a:rPr lang="en-GB" sz="1400" dirty="0">
                <a:effectLst/>
                <a:hlinkClick r:id="rId6"/>
              </a:rPr>
              <a:t>https://www.bbc.com/news/53498434</a:t>
            </a:r>
            <a:r>
              <a:rPr lang="en-GB" sz="1400" dirty="0">
                <a:effectLst/>
              </a:rPr>
              <a:t>  (Accessed: November 3, 2022). </a:t>
            </a:r>
          </a:p>
          <a:p>
            <a:endParaRPr lang="en-GB" sz="1400" dirty="0"/>
          </a:p>
          <a:p>
            <a:r>
              <a:rPr lang="en-GB" sz="1400" dirty="0">
                <a:effectLst/>
                <a:latin typeface="Calibri" panose="020F0502020204030204" pitchFamily="34" charset="0"/>
                <a:ea typeface="Calibri" panose="020F0502020204030204" pitchFamily="34" charset="0"/>
                <a:cs typeface="Times New Roman" panose="02020603050405020304" pitchFamily="18" charset="0"/>
              </a:rPr>
              <a:t>Schmitter, P. (2012). Political Science. In The Oxford Companion to Comparative Politics. : Oxford University Press. Retrieved 4 Dec. 2022, from </a:t>
            </a:r>
            <a:r>
              <a:rPr lang="en-GB" sz="1400" dirty="0">
                <a:effectLst/>
                <a:latin typeface="Calibri" panose="020F0502020204030204" pitchFamily="34" charset="0"/>
                <a:ea typeface="Calibri" panose="020F0502020204030204" pitchFamily="34" charset="0"/>
                <a:cs typeface="Times New Roman" panose="02020603050405020304" pitchFamily="18" charset="0"/>
                <a:hlinkClick r:id="rId7"/>
              </a:rPr>
              <a:t>https://www-oxfordreference-com.ezproxy.uwtsd.ac.uk/view/10.1093/acref/9780199738595.001.0001/acref-9780199738595-e-310</a:t>
            </a:r>
            <a:r>
              <a:rPr lang="en-GB" sz="1400" dirty="0">
                <a:effectLst/>
                <a:latin typeface="Calibri" panose="020F0502020204030204" pitchFamily="34" charset="0"/>
                <a:ea typeface="Calibri" panose="020F0502020204030204" pitchFamily="34" charset="0"/>
                <a:cs typeface="Times New Roman" panose="02020603050405020304" pitchFamily="18" charset="0"/>
              </a:rPr>
              <a:t>.</a:t>
            </a:r>
          </a:p>
          <a:p>
            <a:r>
              <a:rPr lang="en-GB" sz="1400" dirty="0">
                <a:latin typeface="Calibri" panose="020F0502020204030204" pitchFamily="34" charset="0"/>
                <a:ea typeface="Calibri" panose="020F0502020204030204" pitchFamily="34" charset="0"/>
                <a:cs typeface="Times New Roman" panose="02020603050405020304" pitchFamily="18" charset="0"/>
              </a:rPr>
              <a:t>[Accessed November 8, 2022]</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400" dirty="0">
              <a:ea typeface="Times New Roman" panose="02020603050405020304" pitchFamily="18" charset="0"/>
              <a:cs typeface="Times New Roman" panose="02020603050405020304" pitchFamily="18" charset="0"/>
            </a:endParaRPr>
          </a:p>
          <a:p>
            <a:r>
              <a:rPr lang="en-GB" sz="1400" dirty="0">
                <a:effectLst/>
                <a:ea typeface="Times New Roman" panose="02020603050405020304" pitchFamily="18" charset="0"/>
              </a:rPr>
              <a:t>Trusted news: BBC reality check (2020) BBC Bitesize. BBC. Available at: </a:t>
            </a:r>
            <a:r>
              <a:rPr lang="en-GB" sz="1400" dirty="0">
                <a:effectLst/>
                <a:ea typeface="Times New Roman" panose="02020603050405020304" pitchFamily="18" charset="0"/>
                <a:hlinkClick r:id="rId8"/>
              </a:rPr>
              <a:t>https://www.bbc.co.uk/bitesize/articles/zmknnrd</a:t>
            </a:r>
            <a:r>
              <a:rPr lang="en-GB" sz="1400" dirty="0">
                <a:effectLst/>
                <a:ea typeface="Times New Roman" panose="02020603050405020304" pitchFamily="18" charset="0"/>
              </a:rPr>
              <a:t>  (Accessed: December 11, 2022). </a:t>
            </a:r>
          </a:p>
          <a:p>
            <a:endParaRPr lang="en-GB" sz="1400" dirty="0"/>
          </a:p>
          <a:p>
            <a:r>
              <a:rPr lang="en-GB" sz="1400" dirty="0">
                <a:effectLst/>
              </a:rPr>
              <a:t>Wendling, M. (2021) </a:t>
            </a:r>
            <a:r>
              <a:rPr lang="en-GB" sz="1400" i="1" dirty="0">
                <a:effectLst/>
              </a:rPr>
              <a:t>Qanon: What is it and where did it come from?</a:t>
            </a:r>
            <a:r>
              <a:rPr lang="en-GB" sz="1400" dirty="0">
                <a:effectLst/>
              </a:rPr>
              <a:t>, </a:t>
            </a:r>
            <a:r>
              <a:rPr lang="en-GB" sz="1400" i="1" dirty="0">
                <a:effectLst/>
              </a:rPr>
              <a:t>BBC News</a:t>
            </a:r>
            <a:r>
              <a:rPr lang="en-GB" sz="1400" dirty="0">
                <a:effectLst/>
              </a:rPr>
              <a:t>. BBC. Available at: </a:t>
            </a:r>
            <a:r>
              <a:rPr lang="en-GB" sz="1400" dirty="0">
                <a:effectLst/>
                <a:hlinkClick r:id="rId6"/>
              </a:rPr>
              <a:t>https://www.bbc.com/news/53498434</a:t>
            </a:r>
            <a:endParaRPr lang="en-GB" sz="1400" dirty="0">
              <a:effectLst/>
            </a:endParaRPr>
          </a:p>
          <a:p>
            <a:r>
              <a:rPr lang="en-GB" sz="1400" dirty="0">
                <a:effectLst/>
              </a:rPr>
              <a:t> Accessed: November 3, 2022). </a:t>
            </a:r>
          </a:p>
          <a:p>
            <a:endParaRPr lang="en-GB" sz="1400" dirty="0">
              <a:effectLst/>
            </a:endParaRPr>
          </a:p>
          <a:p>
            <a:r>
              <a:rPr lang="en-GB" sz="1400" dirty="0">
                <a:effectLst/>
              </a:rPr>
              <a:t>Wilson, J. (2022) </a:t>
            </a:r>
            <a:r>
              <a:rPr lang="en-GB" sz="1400" i="1" dirty="0">
                <a:effectLst/>
              </a:rPr>
              <a:t>Conspiracy theories about Pelosi attack spread unchecked on 'alt-tech' sites, Conservative Media</a:t>
            </a:r>
            <a:r>
              <a:rPr lang="en-GB" sz="1400" dirty="0">
                <a:effectLst/>
              </a:rPr>
              <a:t>, </a:t>
            </a:r>
            <a:r>
              <a:rPr lang="en-GB" sz="1400" i="1" dirty="0">
                <a:effectLst/>
              </a:rPr>
              <a:t>Southern Poverty Law Center</a:t>
            </a:r>
            <a:r>
              <a:rPr lang="en-GB" sz="1400" dirty="0">
                <a:effectLst/>
              </a:rPr>
              <a:t>. Available at: </a:t>
            </a:r>
            <a:r>
              <a:rPr lang="en-GB" sz="1400" dirty="0">
                <a:effectLst/>
                <a:hlinkClick r:id="rId9"/>
              </a:rPr>
              <a:t>https://www.splcenter.org/hatewatch/2022/11/04/conspiracy-theories-about-pelosi-attack-spread-unchecked-alt-tech-sites-conservative-media</a:t>
            </a:r>
            <a:endParaRPr lang="en-GB" sz="1400" dirty="0">
              <a:effectLst/>
            </a:endParaRPr>
          </a:p>
          <a:p>
            <a:r>
              <a:rPr lang="en-GB" sz="1400" dirty="0">
                <a:effectLst/>
              </a:rPr>
              <a:t> (Accessed: December 8, 2022). </a:t>
            </a:r>
          </a:p>
        </p:txBody>
      </p:sp>
    </p:spTree>
    <p:extLst>
      <p:ext uri="{BB962C8B-B14F-4D97-AF65-F5344CB8AC3E}">
        <p14:creationId xmlns:p14="http://schemas.microsoft.com/office/powerpoint/2010/main" val="200425076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55</TotalTime>
  <Words>2862</Words>
  <Application>Microsoft Macintosh PowerPoint</Application>
  <PresentationFormat>Widescreen</PresentationFormat>
  <Paragraphs>184</Paragraphs>
  <Slides>16</Slides>
  <Notes>16</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16</vt:i4>
      </vt:variant>
    </vt:vector>
  </HeadingPairs>
  <TitlesOfParts>
    <vt:vector size="25" baseType="lpstr">
      <vt:lpstr>Arial</vt:lpstr>
      <vt:lpstr>Calibri</vt:lpstr>
      <vt:lpstr>Calibri Light</vt:lpstr>
      <vt:lpstr>inherit</vt:lpstr>
      <vt:lpstr>Merriweather</vt:lpstr>
      <vt:lpstr>NeutrafaceNewYorker</vt:lpstr>
      <vt:lpstr>Roboto</vt:lpstr>
      <vt:lpstr>TNYAdobeCaslonPro</vt:lpstr>
      <vt:lpstr>Office Theme</vt:lpstr>
      <vt:lpstr>How Has The Concept Of ‘Fake  News’ Altered The Public Discourse On Inequality In Society </vt:lpstr>
      <vt:lpstr>Post Truth </vt:lpstr>
      <vt:lpstr>Fake news </vt:lpstr>
      <vt:lpstr>Fake news </vt:lpstr>
      <vt:lpstr>Recent Fake News Society </vt:lpstr>
      <vt:lpstr>Examples Of  Discourse On Inequalities Through Fake News </vt:lpstr>
      <vt:lpstr>Fake News Political - Conspiracy Theories About Pelosi Attack  </vt:lpstr>
      <vt:lpstr> Paul Pelosi Attack: New Federal Indictment Reveals What Suspect Was Wearing When Police Arrived  </vt:lpstr>
      <vt:lpstr>How it escalates </vt:lpstr>
      <vt:lpstr>PowerPoint Presentation</vt:lpstr>
      <vt:lpstr>Who and What to Believe?</vt:lpstr>
      <vt:lpstr>Conclusion </vt:lpstr>
      <vt:lpstr>References </vt:lpstr>
      <vt:lpstr>References </vt:lpstr>
      <vt:lpstr>PowerPoint Presentation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Has The Concept Of ‘Fake  News’ Altered The Public Discourse On Inequality In Society </dc:title>
  <dc:creator>Dhaliwal, Raghvir K</dc:creator>
  <cp:lastModifiedBy>Dhaliwal, Raghvir K</cp:lastModifiedBy>
  <cp:revision>2</cp:revision>
  <dcterms:created xsi:type="dcterms:W3CDTF">2022-12-11T21:16:30Z</dcterms:created>
  <dcterms:modified xsi:type="dcterms:W3CDTF">2022-12-11T23:18:31Z</dcterms:modified>
</cp:coreProperties>
</file>