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2" r:id="rId5"/>
    <p:sldMasterId id="2147483661" r:id="rId6"/>
  </p:sldMasterIdLst>
  <p:notesMasterIdLst>
    <p:notesMasterId r:id="rId24"/>
  </p:notesMasterIdLst>
  <p:sldIdLst>
    <p:sldId id="719" r:id="rId7"/>
    <p:sldId id="301" r:id="rId8"/>
    <p:sldId id="1137" r:id="rId9"/>
    <p:sldId id="1138" r:id="rId10"/>
    <p:sldId id="835" r:id="rId11"/>
    <p:sldId id="1139" r:id="rId12"/>
    <p:sldId id="1140" r:id="rId13"/>
    <p:sldId id="1141" r:id="rId14"/>
    <p:sldId id="1131" r:id="rId15"/>
    <p:sldId id="1142" r:id="rId16"/>
    <p:sldId id="1132" r:id="rId17"/>
    <p:sldId id="1128" r:id="rId18"/>
    <p:sldId id="1130" r:id="rId19"/>
    <p:sldId id="1127" r:id="rId20"/>
    <p:sldId id="1134" r:id="rId21"/>
    <p:sldId id="1143" r:id="rId22"/>
    <p:sldId id="72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A2B660-165B-4A24-9658-6D7A04E7E1C7}" v="1" dt="2025-04-02T09:28:29.12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82"/>
    <p:restoredTop sz="79458" autoAdjust="0"/>
  </p:normalViewPr>
  <p:slideViewPr>
    <p:cSldViewPr snapToGrid="0">
      <p:cViewPr varScale="1">
        <p:scale>
          <a:sx n="79" d="100"/>
          <a:sy n="79" d="100"/>
        </p:scale>
        <p:origin x="738" y="4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6444FE21-B9BF-4B71-B99F-ECDA76FD91B1}"/>
    <pc:docChg chg="modSld">
      <pc:chgData name="Stalin Jacob Wilson Packia Dhas" userId="050d7d71-3621-4503-95e8-1c9a9d962492" providerId="ADAL" clId="{6444FE21-B9BF-4B71-B99F-ECDA76FD91B1}" dt="2025-03-07T10:08:08.639" v="11" actId="20577"/>
      <pc:docMkLst>
        <pc:docMk/>
      </pc:docMkLst>
      <pc:sldChg chg="modSp modNotesTx">
        <pc:chgData name="Stalin Jacob Wilson Packia Dhas" userId="050d7d71-3621-4503-95e8-1c9a9d962492" providerId="ADAL" clId="{6444FE21-B9BF-4B71-B99F-ECDA76FD91B1}" dt="2025-03-07T10:08:08.639" v="11" actId="20577"/>
        <pc:sldMkLst>
          <pc:docMk/>
          <pc:sldMk cId="1619884069" sldId="835"/>
        </pc:sldMkLst>
        <pc:spChg chg="mod">
          <ac:chgData name="Stalin Jacob Wilson Packia Dhas" userId="050d7d71-3621-4503-95e8-1c9a9d962492" providerId="ADAL" clId="{6444FE21-B9BF-4B71-B99F-ECDA76FD91B1}" dt="2025-03-07T10:08:08.639" v="11" actId="20577"/>
          <ac:spMkLst>
            <pc:docMk/>
            <pc:sldMk cId="1619884069" sldId="835"/>
            <ac:spMk id="3" creationId="{00000000-0000-0000-0000-000000000000}"/>
          </ac:spMkLst>
        </pc:spChg>
      </pc:sldChg>
      <pc:sldChg chg="modNotesTx">
        <pc:chgData name="Stalin Jacob Wilson Packia Dhas" userId="050d7d71-3621-4503-95e8-1c9a9d962492" providerId="ADAL" clId="{6444FE21-B9BF-4B71-B99F-ECDA76FD91B1}" dt="2025-03-07T08:03:49.954" v="8" actId="6549"/>
        <pc:sldMkLst>
          <pc:docMk/>
          <pc:sldMk cId="2344285142" sldId="1127"/>
        </pc:sldMkLst>
      </pc:sldChg>
      <pc:sldChg chg="modNotesTx">
        <pc:chgData name="Stalin Jacob Wilson Packia Dhas" userId="050d7d71-3621-4503-95e8-1c9a9d962492" providerId="ADAL" clId="{6444FE21-B9BF-4B71-B99F-ECDA76FD91B1}" dt="2025-03-07T08:03:44.909" v="7" actId="6549"/>
        <pc:sldMkLst>
          <pc:docMk/>
          <pc:sldMk cId="3764885008" sldId="1128"/>
        </pc:sldMkLst>
      </pc:sldChg>
      <pc:sldChg chg="modNotesTx">
        <pc:chgData name="Stalin Jacob Wilson Packia Dhas" userId="050d7d71-3621-4503-95e8-1c9a9d962492" providerId="ADAL" clId="{6444FE21-B9BF-4B71-B99F-ECDA76FD91B1}" dt="2025-03-07T08:03:31.172" v="4" actId="6549"/>
        <pc:sldMkLst>
          <pc:docMk/>
          <pc:sldMk cId="3506483300" sldId="1131"/>
        </pc:sldMkLst>
      </pc:sldChg>
      <pc:sldChg chg="modNotesTx">
        <pc:chgData name="Stalin Jacob Wilson Packia Dhas" userId="050d7d71-3621-4503-95e8-1c9a9d962492" providerId="ADAL" clId="{6444FE21-B9BF-4B71-B99F-ECDA76FD91B1}" dt="2025-03-07T08:03:38.814" v="6" actId="6549"/>
        <pc:sldMkLst>
          <pc:docMk/>
          <pc:sldMk cId="1086946308" sldId="1132"/>
        </pc:sldMkLst>
      </pc:sldChg>
      <pc:sldChg chg="modSp mod">
        <pc:chgData name="Stalin Jacob Wilson Packia Dhas" userId="050d7d71-3621-4503-95e8-1c9a9d962492" providerId="ADAL" clId="{6444FE21-B9BF-4B71-B99F-ECDA76FD91B1}" dt="2025-03-07T10:07:00.728" v="10" actId="5793"/>
        <pc:sldMkLst>
          <pc:docMk/>
          <pc:sldMk cId="3278224972" sldId="1137"/>
        </pc:sldMkLst>
        <pc:spChg chg="mod">
          <ac:chgData name="Stalin Jacob Wilson Packia Dhas" userId="050d7d71-3621-4503-95e8-1c9a9d962492" providerId="ADAL" clId="{6444FE21-B9BF-4B71-B99F-ECDA76FD91B1}" dt="2025-03-07T10:07:00.728" v="10" actId="5793"/>
          <ac:spMkLst>
            <pc:docMk/>
            <pc:sldMk cId="3278224972" sldId="1137"/>
            <ac:spMk id="3" creationId="{74E1E27A-FD9E-8D7F-2DE8-4488758A67ED}"/>
          </ac:spMkLst>
        </pc:spChg>
      </pc:sldChg>
      <pc:sldChg chg="modNotesTx">
        <pc:chgData name="Stalin Jacob Wilson Packia Dhas" userId="050d7d71-3621-4503-95e8-1c9a9d962492" providerId="ADAL" clId="{6444FE21-B9BF-4B71-B99F-ECDA76FD91B1}" dt="2025-03-07T08:03:14.482" v="0" actId="6549"/>
        <pc:sldMkLst>
          <pc:docMk/>
          <pc:sldMk cId="545128152" sldId="1138"/>
        </pc:sldMkLst>
      </pc:sldChg>
      <pc:sldChg chg="modNotesTx">
        <pc:chgData name="Stalin Jacob Wilson Packia Dhas" userId="050d7d71-3621-4503-95e8-1c9a9d962492" providerId="ADAL" clId="{6444FE21-B9BF-4B71-B99F-ECDA76FD91B1}" dt="2025-03-07T08:03:22.458" v="2" actId="6549"/>
        <pc:sldMkLst>
          <pc:docMk/>
          <pc:sldMk cId="2620471701" sldId="1139"/>
        </pc:sldMkLst>
      </pc:sldChg>
      <pc:sldChg chg="modNotesTx">
        <pc:chgData name="Stalin Jacob Wilson Packia Dhas" userId="050d7d71-3621-4503-95e8-1c9a9d962492" providerId="ADAL" clId="{6444FE21-B9BF-4B71-B99F-ECDA76FD91B1}" dt="2025-03-07T08:03:28.137" v="3" actId="6549"/>
        <pc:sldMkLst>
          <pc:docMk/>
          <pc:sldMk cId="1917393907" sldId="1141"/>
        </pc:sldMkLst>
      </pc:sldChg>
      <pc:sldChg chg="modNotesTx">
        <pc:chgData name="Stalin Jacob Wilson Packia Dhas" userId="050d7d71-3621-4503-95e8-1c9a9d962492" providerId="ADAL" clId="{6444FE21-B9BF-4B71-B99F-ECDA76FD91B1}" dt="2025-03-07T08:03:34.973" v="5" actId="6549"/>
        <pc:sldMkLst>
          <pc:docMk/>
          <pc:sldMk cId="2339261074" sldId="1142"/>
        </pc:sldMkLst>
      </pc:sldChg>
      <pc:sldChg chg="modNotesTx">
        <pc:chgData name="Stalin Jacob Wilson Packia Dhas" userId="050d7d71-3621-4503-95e8-1c9a9d962492" providerId="ADAL" clId="{6444FE21-B9BF-4B71-B99F-ECDA76FD91B1}" dt="2025-03-07T08:03:55.726" v="9" actId="6549"/>
        <pc:sldMkLst>
          <pc:docMk/>
          <pc:sldMk cId="893636555" sldId="1143"/>
        </pc:sldMkLst>
      </pc:sldChg>
    </pc:docChg>
  </pc:docChgLst>
  <pc:docChgLst>
    <pc:chgData name="Stalin Jacob Wilson Packia Dhas" userId="050d7d71-3621-4503-95e8-1c9a9d962492" providerId="ADAL" clId="{AAA2B660-165B-4A24-9658-6D7A04E7E1C7}"/>
    <pc:docChg chg="modSld">
      <pc:chgData name="Stalin Jacob Wilson Packia Dhas" userId="050d7d71-3621-4503-95e8-1c9a9d962492" providerId="ADAL" clId="{AAA2B660-165B-4A24-9658-6D7A04E7E1C7}" dt="2025-04-02T09:28:21.829" v="1" actId="20577"/>
      <pc:docMkLst>
        <pc:docMk/>
      </pc:docMkLst>
      <pc:sldChg chg="modSp mod">
        <pc:chgData name="Stalin Jacob Wilson Packia Dhas" userId="050d7d71-3621-4503-95e8-1c9a9d962492" providerId="ADAL" clId="{AAA2B660-165B-4A24-9658-6D7A04E7E1C7}" dt="2025-04-02T09:28:16.200" v="0" actId="6549"/>
        <pc:sldMkLst>
          <pc:docMk/>
          <pc:sldMk cId="3119007398" sldId="719"/>
        </pc:sldMkLst>
        <pc:spChg chg="mod">
          <ac:chgData name="Stalin Jacob Wilson Packia Dhas" userId="050d7d71-3621-4503-95e8-1c9a9d962492" providerId="ADAL" clId="{AAA2B660-165B-4A24-9658-6D7A04E7E1C7}" dt="2025-04-02T09:28:16.200" v="0" actId="6549"/>
          <ac:spMkLst>
            <pc:docMk/>
            <pc:sldMk cId="3119007398" sldId="719"/>
            <ac:spMk id="2" creationId="{5AF40EAB-6954-8B5E-C784-2A455332F66A}"/>
          </ac:spMkLst>
        </pc:spChg>
      </pc:sldChg>
      <pc:sldChg chg="modSp mod">
        <pc:chgData name="Stalin Jacob Wilson Packia Dhas" userId="050d7d71-3621-4503-95e8-1c9a9d962492" providerId="ADAL" clId="{AAA2B660-165B-4A24-9658-6D7A04E7E1C7}" dt="2025-04-02T09:28:21.829" v="1" actId="20577"/>
        <pc:sldMkLst>
          <pc:docMk/>
          <pc:sldMk cId="3278224972" sldId="1137"/>
        </pc:sldMkLst>
        <pc:spChg chg="mod">
          <ac:chgData name="Stalin Jacob Wilson Packia Dhas" userId="050d7d71-3621-4503-95e8-1c9a9d962492" providerId="ADAL" clId="{AAA2B660-165B-4A24-9658-6D7A04E7E1C7}" dt="2025-04-02T09:28:21.829" v="1" actId="20577"/>
          <ac:spMkLst>
            <pc:docMk/>
            <pc:sldMk cId="3278224972" sldId="1137"/>
            <ac:spMk id="7" creationId="{EEA36FA1-B303-35B9-3250-B081745FC3B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02/04/2025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559E5A-A124-5300-E31B-0AA817A01E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32BF3C-B77E-094B-ADF3-5196E9A365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FDD92C-1ED0-7D47-5C10-C241A1E854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557EAF11-8387-61E6-B5EF-281A994A393C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9BB952-A728-7665-2B77-667FC1CA7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1CFBF4-E7BA-04BD-B72A-9359F2940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038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7D4BD7-0BD5-CD20-3362-0A25E3152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F6518E-8DCC-0654-2F41-215947E03B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FB167D-D319-1100-6AC3-598898E37D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26E6E790-381A-5203-15A2-2BB13C32B06F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51A90-D02B-C131-5AB4-E7F381973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8B602-2849-06AA-79B1-29E870FD7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4360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09017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BC50FF-B4B0-912E-8524-0A7DC16B7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71F1F7-AAF4-EC66-23BA-425CADA0A7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F201AA-C7D8-073D-F000-6BEFFC619E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A457275D-A56A-23D1-18D4-EA14F39B495A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E6A2E5-316B-600D-73E6-4C4DE2FDA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1C555-7746-CBD0-00EE-A21751EE1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6756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CC088-9CCF-22C3-5DF3-FABFB8F211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CAB35D-E7DF-AA18-6A65-04C48BB937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6D248F-D238-342D-4A98-C675CFF28C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17ED455B-BEE0-5F98-C736-52DA708C44BE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5024BE-B163-5426-39E7-53C542875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797C8B-8B9A-E20D-B3BE-DDB8C307B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6375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3AEE88-29B9-39A7-FB40-E6A1E931E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756CBD-21BE-3CAB-EF2F-4235E9E0DA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499E84-7EDB-D9C8-A76E-CA08BB7143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9C7D9208-6610-E56C-7979-8B3A00FA29B2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8B9FEC-5D4D-4747-085F-932B3C349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F7C0F2-D53E-99F8-266B-DD6CCBE87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547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3004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654A03-F245-4B83-A83A-5F87EEBB4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1D5ED8-C6FD-C893-799E-856A778B53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B5A814-D790-5D6D-4BD8-E01EBF181B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6765F81D-8CD3-DAFD-D879-C9C065F394C1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F7A49A-7DED-CB39-D519-9AA18A56F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953CD7-9AA2-C133-66BB-6011414F8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6746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2935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3287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89463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14978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5649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A7ABE5-2FC1-8FAF-8E58-F6A9BE9CE8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3BA5C5-44B3-A5D9-3B9D-EE7015057F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B1DA82-7796-7EEC-27C4-45C2CCB8D3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F0A013A1-CB17-E610-9554-E3F321F85ADC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33354-4845-E2C0-C4FA-EFF13943F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A058D0-F753-AF0B-35ED-0EBED1320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68527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E8775-C150-4304-956E-19692BF2EC26}" type="datetime1">
              <a:rPr lang="en-GB" smtClean="0"/>
              <a:t>02/04/2025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Electromagnetic Radiation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Electromagnetic </a:t>
            </a:r>
          </a:p>
          <a:p>
            <a:r>
              <a:rPr lang="en-GB" sz="4800" dirty="0"/>
              <a:t>Radiation</a:t>
            </a:r>
          </a:p>
          <a:p>
            <a:r>
              <a:rPr lang="en-GB" sz="4800" dirty="0"/>
              <a:t>(ACDC5009)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9150" y="-77932"/>
            <a:ext cx="4707082" cy="1325563"/>
          </a:xfrm>
        </p:spPr>
        <p:txBody>
          <a:bodyPr>
            <a:normAutofit/>
          </a:bodyPr>
          <a:lstStyle/>
          <a:p>
            <a:pPr algn="l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4423" y="1413794"/>
            <a:ext cx="10780808" cy="5230549"/>
          </a:xfrm>
        </p:spPr>
        <p:txBody>
          <a:bodyPr>
            <a:normAutofit/>
          </a:bodyPr>
          <a:lstStyle/>
          <a:p>
            <a:pPr marL="660400" indent="-571500"/>
            <a:r>
              <a:rPr lang="en-GB" sz="3200" dirty="0">
                <a:solidFill>
                  <a:schemeClr val="tx1"/>
                </a:solidFill>
              </a:rPr>
              <a:t>Material Properties</a:t>
            </a:r>
          </a:p>
          <a:p>
            <a:pPr marL="660400" indent="-571500"/>
            <a:r>
              <a:rPr lang="en-GB" sz="3200" dirty="0"/>
              <a:t>Magnetisation and Hysteresis</a:t>
            </a:r>
          </a:p>
          <a:p>
            <a:pPr marL="660400" indent="-571500"/>
            <a:r>
              <a:rPr lang="en-GB" sz="3200" i="0" dirty="0">
                <a:solidFill>
                  <a:schemeClr val="tx1"/>
                </a:solidFill>
              </a:rPr>
              <a:t>Maxwells Equation</a:t>
            </a:r>
          </a:p>
          <a:p>
            <a:pPr marL="660400" indent="-571500"/>
            <a:r>
              <a:rPr lang="en-GB" sz="3200" i="0" dirty="0">
                <a:solidFill>
                  <a:schemeClr val="tx1"/>
                </a:solidFill>
              </a:rPr>
              <a:t>Inductance and Mutual inductance</a:t>
            </a:r>
          </a:p>
          <a:p>
            <a:pPr marL="660400" indent="-571500"/>
            <a:endParaRPr lang="en-GB" sz="4100" b="1" dirty="0">
              <a:solidFill>
                <a:schemeClr val="tx1"/>
              </a:solidFill>
            </a:endParaRPr>
          </a:p>
          <a:p>
            <a:pPr marL="660400" indent="-571500"/>
            <a:endParaRPr lang="en-GB" sz="2600" dirty="0"/>
          </a:p>
          <a:p>
            <a:pPr marL="660400" indent="-571500"/>
            <a:endParaRPr lang="en-GB" sz="3200" dirty="0"/>
          </a:p>
          <a:p>
            <a:pPr marL="660400" indent="-571500"/>
            <a:endParaRPr lang="en-IN" sz="4000" dirty="0">
              <a:cs typeface="Times New Roman" panose="02020603050405020304" pitchFamily="18" charset="0"/>
            </a:endParaRPr>
          </a:p>
          <a:p>
            <a:pPr marL="660400" indent="-571500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4000" dirty="0">
              <a:cs typeface="Times New Roman" panose="02020603050405020304" pitchFamily="18" charset="0"/>
            </a:endParaRPr>
          </a:p>
          <a:p>
            <a:pPr marL="446088" indent="-357188"/>
            <a:endParaRPr lang="en-GB" sz="4000" dirty="0">
              <a:cs typeface="Times New Roman" panose="02020603050405020304" pitchFamily="18" charset="0"/>
            </a:endParaRPr>
          </a:p>
          <a:p>
            <a:pPr marL="446088" indent="-357188"/>
            <a:endParaRPr lang="en-GB" sz="4000" dirty="0">
              <a:cs typeface="Times New Roman" panose="02020603050405020304" pitchFamily="18" charset="0"/>
            </a:endParaRPr>
          </a:p>
          <a:p>
            <a:pPr marL="446088" indent="-357188"/>
            <a:endParaRPr lang="en-GB" sz="4000" dirty="0">
              <a:cs typeface="Times New Roman" panose="02020603050405020304" pitchFamily="18" charset="0"/>
            </a:endParaRPr>
          </a:p>
          <a:p>
            <a:pPr marL="446088" indent="-357188"/>
            <a:endParaRPr lang="en-IN" sz="3627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432185" cy="365125"/>
          </a:xfrm>
        </p:spPr>
        <p:txBody>
          <a:bodyPr/>
          <a:lstStyle/>
          <a:p>
            <a:r>
              <a:rPr lang="en-GB" i="1"/>
              <a:t>Electromagnetic Radiation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657130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9E38C3-1B39-2BC7-4973-B84AF13802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519F4-413B-BBAB-0F8C-C1E22971E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Material Properties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4E1E27A-FD9E-8D7F-2DE8-4488758A67E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86372" y="1329967"/>
                <a:ext cx="11705628" cy="5356583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dirty="0"/>
                  <a:t>The behaviour of an </a:t>
                </a:r>
                <a:r>
                  <a:rPr lang="en-GB" b="1" dirty="0"/>
                  <a:t>electromagnetic waves (EMW)</a:t>
                </a:r>
                <a:r>
                  <a:rPr lang="en-GB" dirty="0"/>
                  <a:t> in different materials depends on three fundamental material properties:</a:t>
                </a:r>
              </a:p>
              <a:p>
                <a:pPr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b="1" dirty="0"/>
                  <a:t>Permittivity (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𝜺</m:t>
                    </m:r>
                  </m:oMath>
                </a14:m>
                <a:r>
                  <a:rPr lang="en-GB" b="1" dirty="0"/>
                  <a:t>)</a:t>
                </a:r>
                <a:r>
                  <a:rPr lang="en-GB" dirty="0"/>
                  <a:t> – How a material interacts with the </a:t>
                </a:r>
                <a:r>
                  <a:rPr lang="en-GB" b="1" dirty="0"/>
                  <a:t>electric field</a:t>
                </a:r>
                <a:r>
                  <a:rPr lang="en-GB" dirty="0"/>
                  <a:t>.</a:t>
                </a:r>
              </a:p>
              <a:p>
                <a:pPr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b="1" dirty="0"/>
                  <a:t>Permeability (μ)</a:t>
                </a:r>
                <a:r>
                  <a:rPr lang="en-GB" dirty="0"/>
                  <a:t> – How a material responds to the </a:t>
                </a:r>
                <a:r>
                  <a:rPr lang="en-GB" b="1" dirty="0"/>
                  <a:t>magnetic field</a:t>
                </a:r>
                <a:r>
                  <a:rPr lang="en-GB" dirty="0"/>
                  <a:t>.</a:t>
                </a:r>
              </a:p>
              <a:p>
                <a:pPr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GB" b="1" dirty="0"/>
                  <a:t>Conductivity (σ)</a:t>
                </a:r>
                <a:r>
                  <a:rPr lang="en-GB" dirty="0"/>
                  <a:t> – How well a material conducts </a:t>
                </a:r>
                <a:r>
                  <a:rPr lang="en-GB" b="1" dirty="0"/>
                  <a:t>electric current</a:t>
                </a:r>
                <a:r>
                  <a:rPr lang="en-GB" dirty="0"/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dirty="0"/>
                  <a:t>These properties </a:t>
                </a:r>
                <a:r>
                  <a:rPr lang="en-GB" b="1" dirty="0"/>
                  <a:t>affect the speed, reflection, absorption, and transmission of EM waves</a:t>
                </a:r>
                <a:r>
                  <a:rPr lang="en-GB" dirty="0"/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4E1E27A-FD9E-8D7F-2DE8-4488758A67E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6372" y="1329967"/>
                <a:ext cx="11705628" cy="5356583"/>
              </a:xfrm>
              <a:blipFill>
                <a:blip r:embed="rId3"/>
                <a:stretch>
                  <a:fillRect l="-1094" r="-1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A36FA1-B303-35B9-3250-B081745FC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Electromagnetic</a:t>
            </a:r>
            <a:r>
              <a:rPr lang="fr-FR" dirty="0"/>
              <a:t> Radiation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D3EFB9B-B227-40B4-CE73-2189BC5E7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8224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AC67DB-841D-3E4A-2ABA-DF263521E5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BDDB4-28ED-46AF-5C23-7131D6A8D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Material Properties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1B64DCA-91C3-61F8-AD7E-1C4AA57EA49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86372" y="1329967"/>
                <a:ext cx="11823450" cy="5356583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1" dirty="0"/>
                  <a:t>Permittivity (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𝜺</m:t>
                    </m:r>
                  </m:oMath>
                </a14:m>
                <a:r>
                  <a:rPr lang="en-GB" b="1" dirty="0"/>
                  <a:t>)</a:t>
                </a:r>
                <a:r>
                  <a:rPr lang="en-GB" dirty="0"/>
                  <a:t> 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en-GB" dirty="0"/>
                  <a:t>Determines how much </a:t>
                </a:r>
                <a:r>
                  <a:rPr lang="en-GB" b="1" dirty="0"/>
                  <a:t>electric field energy</a:t>
                </a:r>
                <a:r>
                  <a:rPr lang="en-GB" dirty="0"/>
                  <a:t> a material can store.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en-GB" b="1" dirty="0"/>
                  <a:t>Higher permittivity slows down EM waves</a:t>
                </a:r>
                <a:r>
                  <a:rPr lang="en-GB" dirty="0"/>
                  <a:t> 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𝐷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</m:oMath>
                </a14:m>
                <a:endParaRPr lang="en-GB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dirty="0"/>
                  <a:t>where: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en-GB" dirty="0"/>
                  <a:t>D = Electric Flux density(C/m²)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en-GB" dirty="0"/>
                  <a:t>E = Electric field (V/m)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l-GR" dirty="0"/>
                  <a:t> = </a:t>
                </a:r>
                <a:r>
                  <a:rPr lang="en-GB" dirty="0"/>
                  <a:t>Permittivity of the material (F/m)</a:t>
                </a:r>
              </a:p>
              <a:p>
                <a:pPr marL="742950" lvl="1" indent="-285750"/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  <m:r>
                      <a:rPr lang="en-GB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en-GB" dirty="0"/>
              </a:p>
              <a:p>
                <a:pPr marL="742950" lvl="1" indent="-285750"/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GB" dirty="0"/>
                  <a:t>- Permittivity of free space =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8.854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𝐹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</m:oMath>
                </a14:m>
                <a:endParaRPr lang="en-GB" dirty="0"/>
              </a:p>
              <a:p>
                <a:pPr marL="742950" lvl="1" indent="-285750"/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GB" dirty="0"/>
                  <a:t>- Relative Permittivity (determines how much a material affects the electric field compared to free space)</a:t>
                </a:r>
              </a:p>
              <a:p>
                <a:pPr>
                  <a:lnSpc>
                    <a:spcPct val="150000"/>
                  </a:lnSpc>
                  <a:buFont typeface="+mj-lt"/>
                  <a:buAutoNum type="arabicPeriod"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1B64DCA-91C3-61F8-AD7E-1C4AA57EA49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6372" y="1329967"/>
                <a:ext cx="11823450" cy="5356583"/>
              </a:xfrm>
              <a:blipFill>
                <a:blip r:embed="rId3"/>
                <a:stretch>
                  <a:fillRect l="-10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21D45B3E-11AA-CFB6-FF6C-63110E8D0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Electromagnetic Radiation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854CE5C-84F2-C599-638D-A612AFDAB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1281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Material Properties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63320" y="1105198"/>
                <a:ext cx="11471166" cy="5356583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b="1" dirty="0"/>
                  <a:t>Permeability (μ)</a:t>
                </a:r>
                <a:r>
                  <a:rPr lang="en-GB" dirty="0"/>
                  <a:t> </a:t>
                </a:r>
              </a:p>
              <a:p>
                <a:pPr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GB" dirty="0"/>
                  <a:t>Determines how well a material </a:t>
                </a:r>
                <a:r>
                  <a:rPr lang="en-GB" b="1" dirty="0"/>
                  <a:t>supports the formation of magnetic fields</a:t>
                </a:r>
                <a:r>
                  <a:rPr lang="en-GB" dirty="0"/>
                  <a:t>.</a:t>
                </a:r>
              </a:p>
              <a:p>
                <a:pPr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GB" dirty="0"/>
                  <a:t>Materials with high permeability (e.g., iron, ferrites) concentrate magnetic fields, affecting wave propagation.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dirty="0"/>
                  <a:t> 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 panose="02040503050406030204" pitchFamily="18" charset="0"/>
                      </a:rPr>
                      <m:t>μ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𝐻</m:t>
                    </m:r>
                  </m:oMath>
                </a14:m>
                <a:endParaRPr lang="en-GB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dirty="0"/>
                  <a:t>where:</a:t>
                </a:r>
              </a:p>
              <a:p>
                <a:r>
                  <a:rPr lang="en-GB" dirty="0"/>
                  <a:t>B - Magnetic flux density (T)</a:t>
                </a:r>
              </a:p>
              <a:p>
                <a:r>
                  <a:rPr lang="en-GB" dirty="0"/>
                  <a:t>𝐻 -Magnetic field intensity (A/m)</a:t>
                </a:r>
              </a:p>
              <a:p>
                <a:r>
                  <a:rPr lang="en-GB" dirty="0"/>
                  <a:t>𝜇 - Permeability (H/m)</a:t>
                </a:r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μ</m:t>
                    </m:r>
                    <m:r>
                      <a:rPr lang="en-GB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</a:rPr>
                          <m:t>μ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GB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</a:rPr>
                          <m:t>μ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en-GB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</a:rPr>
                          <m:t>μ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GB" dirty="0"/>
                  <a:t>- Permeability of free space =4</a:t>
                </a:r>
                <a:r>
                  <a:rPr lang="el-GR" dirty="0"/>
                  <a:t>π</a:t>
                </a: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−7</m:t>
                        </m:r>
                      </m:sup>
                    </m:sSup>
                  </m:oMath>
                </a14:m>
                <a:r>
                  <a:rPr lang="en-GB" b="0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H/m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i="1">
                            <a:latin typeface="Cambria Math" panose="02040503050406030204" pitchFamily="18" charset="0"/>
                          </a:rPr>
                          <m:t>μ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GB" dirty="0"/>
                  <a:t>- Relative Permeability (determines how much a material enhances a magnetic field)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3320" y="1105198"/>
                <a:ext cx="11471166" cy="5356583"/>
              </a:xfrm>
              <a:blipFill>
                <a:blip r:embed="rId3"/>
                <a:stretch>
                  <a:fillRect l="-797" b="-13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884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A7A3E1-0B44-B948-79C4-2177E66DEF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75FD46-71E0-EAFC-8C03-215E2BE65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Material Properties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3A48D44-1AB3-9C77-FCEE-31A4BAA97B0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63320" y="1105198"/>
                <a:ext cx="11471166" cy="5356583"/>
              </a:xfrm>
            </p:spPr>
            <p:txBody>
              <a:bodyPr>
                <a:normAutofit fontScale="85000" lnSpcReduction="20000"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GB" b="1" dirty="0"/>
                  <a:t>Conductivity (σ) : </a:t>
                </a:r>
                <a:r>
                  <a:rPr lang="en-GB" dirty="0"/>
                  <a:t>Determines how well a material conducts electric currents in response to an electric field.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𝑱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GB" b="1" dirty="0"/>
                        <m:t>𝜎</m:t>
                      </m:r>
                      <m:r>
                        <m:rPr>
                          <m:nor/>
                        </m:rPr>
                        <a:rPr lang="en-GB" b="1" i="0" dirty="0" smtClean="0"/>
                        <m:t>E</m:t>
                      </m:r>
                    </m:oMath>
                  </m:oMathPara>
                </a14:m>
                <a:endParaRPr lang="en-GB" b="1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GB" dirty="0"/>
                  <a:t>Where: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GB" dirty="0"/>
                  <a:t>𝐽 = Current density (A/m²)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GB" dirty="0"/>
                  <a:t>𝜎</a:t>
                </a:r>
                <a:r>
                  <a:rPr lang="el-GR" dirty="0"/>
                  <a:t> = </a:t>
                </a:r>
                <a:r>
                  <a:rPr lang="en-GB" dirty="0"/>
                  <a:t>Conductivity (S/m)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GB" dirty="0"/>
                  <a:t>𝐸 = Electric field (V/m)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GB" b="1" dirty="0"/>
                  <a:t>Good Conductors (Metals): High conductivity</a:t>
                </a:r>
                <a:r>
                  <a:rPr lang="el-GR" b="1" dirty="0"/>
                  <a:t> </a:t>
                </a:r>
                <a:r>
                  <a:rPr lang="en-GB" b="1" dirty="0"/>
                  <a:t>-</a:t>
                </a:r>
                <a:r>
                  <a:rPr lang="el-GR" b="1" dirty="0"/>
                  <a:t> </a:t>
                </a:r>
                <a:r>
                  <a:rPr lang="en-GB" dirty="0"/>
                  <a:t>EM waves are reflected at the surface, Example: Copper, gold, and silver reflect radio and microwaves.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GB" b="1" dirty="0"/>
                  <a:t>Dielectric (Poor Conductivity):  Low conductivity</a:t>
                </a:r>
                <a:r>
                  <a:rPr lang="el-GR" b="1" dirty="0"/>
                  <a:t> </a:t>
                </a:r>
                <a:r>
                  <a:rPr lang="en-GB" b="1" dirty="0"/>
                  <a:t>-</a:t>
                </a:r>
                <a:r>
                  <a:rPr lang="el-GR" b="1" dirty="0"/>
                  <a:t> </a:t>
                </a:r>
                <a:r>
                  <a:rPr lang="en-GB" dirty="0"/>
                  <a:t>EM waves pass through, Example: Glass, plastic, and air allow EM waves to propagate.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3A48D44-1AB3-9C77-FCEE-31A4BAA97B0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3320" y="1105198"/>
                <a:ext cx="11471166" cy="5356583"/>
              </a:xfrm>
              <a:blipFill>
                <a:blip r:embed="rId3"/>
                <a:stretch>
                  <a:fillRect l="-797" r="-1275" b="-26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0FE37DF-2617-E6AA-05F3-7D4C41F2E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Electromagnetic Radiation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7566C4C-D198-01C6-B5CC-9B99AD00C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0471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8A3AA8-347C-2742-2AA6-D4748E2CC7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D0D20B-D064-A011-67BD-4156C87D6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</a:rPr>
              <a:t>Material Properties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36D0D17-C0E0-F0A9-23EA-EA3DFA5C693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63320" y="1652954"/>
                <a:ext cx="11471166" cy="4808827"/>
              </a:xfrm>
            </p:spPr>
            <p:txBody>
              <a:bodyPr>
                <a:normAutofit/>
              </a:bodyPr>
              <a:lstStyle/>
              <a:p>
                <a:r>
                  <a:rPr lang="en-GB" dirty="0"/>
                  <a:t>The speed of an electromagnetic wave in a material is given by:</a:t>
                </a:r>
              </a:p>
              <a:p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𝜀𝜇</m:t>
                            </m:r>
                          </m:e>
                        </m:rad>
                      </m:den>
                    </m:f>
                  </m:oMath>
                </a14:m>
                <a:endParaRPr lang="en-GB" dirty="0"/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el-GR" dirty="0"/>
                  <a:t>​</a:t>
                </a:r>
                <a:r>
                  <a:rPr lang="en-GB" b="1" dirty="0"/>
                  <a:t>Higher </a:t>
                </a:r>
                <a14:m>
                  <m:oMath xmlns:m="http://schemas.openxmlformats.org/officeDocument/2006/math">
                    <m:r>
                      <a:rPr lang="en-GB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𝜺</m:t>
                    </m:r>
                  </m:oMath>
                </a14:m>
                <a:r>
                  <a:rPr lang="en-GB" b="1" dirty="0"/>
                  <a:t> and </a:t>
                </a:r>
                <a:r>
                  <a:rPr lang="el-GR" b="1" dirty="0"/>
                  <a:t>μ</a:t>
                </a:r>
                <a:r>
                  <a:rPr lang="en-GB" b="1" dirty="0"/>
                  <a:t>, </a:t>
                </a:r>
                <a:r>
                  <a:rPr lang="el-GR" dirty="0"/>
                  <a:t> </a:t>
                </a:r>
                <a:r>
                  <a:rPr lang="en-GB" b="1" dirty="0"/>
                  <a:t>Slower wave speed</a:t>
                </a:r>
                <a:r>
                  <a:rPr lang="en-GB" dirty="0"/>
                  <a:t>.</a:t>
                </a:r>
              </a:p>
              <a:p>
                <a:r>
                  <a:rPr lang="en-GB" b="1" dirty="0"/>
                  <a:t>Free space </a:t>
                </a:r>
                <a:r>
                  <a:rPr lang="en-GB" dirty="0"/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GB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l-GR" b="0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l-GR" dirty="0"/>
                  <a:t>​)</a:t>
                </a:r>
                <a:r>
                  <a:rPr lang="en-GB" dirty="0"/>
                  <a:t>, EM waves travel at </a:t>
                </a:r>
                <a:r>
                  <a:rPr lang="en-GB" b="1" dirty="0"/>
                  <a:t>speed of light (c)</a:t>
                </a:r>
                <a:r>
                  <a:rPr lang="en-GB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36D0D17-C0E0-F0A9-23EA-EA3DFA5C693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3320" y="1652954"/>
                <a:ext cx="11471166" cy="4808827"/>
              </a:xfrm>
              <a:blipFill>
                <a:blip r:embed="rId3"/>
                <a:stretch>
                  <a:fillRect l="-956" t="-20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2FD2B1D-8D87-7076-4179-2CAB61BE4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Electromagnetic Radiation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1CBAAF7-C8B6-DD3A-938D-FC00F36BB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589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2570F-3196-BE38-FFF9-DC3137ED6A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66734-64AA-8C55-6FFF-6117D0BD4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Magnetisation and Hysteresis</a:t>
            </a:r>
            <a:endParaRPr lang="en-IN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FBFD7E-F6D6-7D37-A17A-1C447BA086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320" y="1452282"/>
            <a:ext cx="8148937" cy="5009499"/>
          </a:xfrm>
        </p:spPr>
        <p:txBody>
          <a:bodyPr>
            <a:normAutofit/>
          </a:bodyPr>
          <a:lstStyle/>
          <a:p>
            <a:r>
              <a:rPr lang="en-GB" b="1" dirty="0"/>
              <a:t>Magnetisation </a:t>
            </a:r>
            <a:r>
              <a:rPr lang="en-GB" dirty="0"/>
              <a:t>: Describes how a material responds to an applied magnetic field (H).</a:t>
            </a:r>
          </a:p>
          <a:p>
            <a:r>
              <a:rPr lang="en-GB" b="1" dirty="0"/>
              <a:t>Hysteresis: </a:t>
            </a:r>
            <a:r>
              <a:rPr lang="en-GB" dirty="0"/>
              <a:t>When a magnetic field (H) is applied to a  material, the magnetisation does not increase or decrease immediately. </a:t>
            </a:r>
            <a:r>
              <a:rPr lang="en-GB" b="1" dirty="0"/>
              <a:t>Instead, it follows a looped path forming a hysteresis loop.</a:t>
            </a:r>
          </a:p>
          <a:p>
            <a:r>
              <a:rPr lang="en-GB" dirty="0"/>
              <a:t>When a material is first exposed to a magnetic field, it gradually magnetises. Then material reaches maximum magnetisation and reaches saturation. Even after removing the magnetic field, some magnetisation remains. A reverse field must be applied to fully demagnetise the material.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9F1A221-1781-D8B3-6495-45BD4B0F4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Electromagnetic Radiation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A06A267-E642-CDA3-CD76-33D7A6E65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94C171C-0E62-7692-6E21-FDD1509F5E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0435" y="2988443"/>
            <a:ext cx="3871566" cy="2763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393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GB" b="0" i="0" dirty="0">
                <a:solidFill>
                  <a:schemeClr val="bg1"/>
                </a:solidFill>
                <a:latin typeface="+mn-lt"/>
              </a:rPr>
              <a:t>Maxwells Equation- </a:t>
            </a:r>
            <a:r>
              <a:rPr lang="en-GB" dirty="0">
                <a:solidFill>
                  <a:schemeClr val="bg1"/>
                </a:solidFill>
                <a:latin typeface="+mn-lt"/>
              </a:rPr>
              <a:t>Gauss</a:t>
            </a:r>
            <a:r>
              <a:rPr lang="en-GB" b="0" i="0" dirty="0">
                <a:solidFill>
                  <a:schemeClr val="bg1"/>
                </a:solidFill>
                <a:latin typeface="+mn-lt"/>
              </a:rPr>
              <a:t>’s law (Electrostatics)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9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8">
                <a:extLst>
                  <a:ext uri="{FF2B5EF4-FFF2-40B4-BE49-F238E27FC236}">
                    <a16:creationId xmlns:a16="http://schemas.microsoft.com/office/drawing/2014/main" id="{F3F1991F-3479-C5DD-3BF4-5067CC3B1BD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61974" y="1479551"/>
                <a:ext cx="11389021" cy="486158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Gauss’s Law states that the </a:t>
                </a:r>
                <a:r>
                  <a:rPr lang="en-GB" b="1" dirty="0"/>
                  <a:t>total electric flux through a closed surface is equal to the total charge enclosed within the surface</a:t>
                </a:r>
                <a:r>
                  <a:rPr lang="en-GB" dirty="0"/>
                  <a:t>, divided by the permittivity of free space.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sub>
                        <m:sup/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𝑑𝐴</m:t>
                          </m:r>
                        </m:e>
                      </m:nary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𝑒𝑛𝑐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dirty="0"/>
                  <a:t>Where, </a:t>
                </a:r>
              </a:p>
              <a:p>
                <a:pPr marL="0" indent="0">
                  <a:buNone/>
                </a:pPr>
                <a:r>
                  <a:rPr lang="en-GB" dirty="0"/>
                  <a:t>E - Electric field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𝑑𝐴</m:t>
                    </m:r>
                  </m:oMath>
                </a14:m>
                <a:r>
                  <a:rPr lang="en-GB" dirty="0"/>
                  <a:t> - Infinitesimal area vector (normal to the surface)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𝑒𝑛𝑐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- Total charge enclosed by the surface,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𝜀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- Permittivity of free space </a:t>
                </a:r>
                <a14:m>
                  <m:oMath xmlns:m="http://schemas.openxmlformats.org/officeDocument/2006/math">
                    <m:r>
                      <a:rPr lang="en-GB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(8.85</m:t>
                    </m:r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−12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𝐹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b="0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9" name="Content Placeholder 8">
                <a:extLst>
                  <a:ext uri="{FF2B5EF4-FFF2-40B4-BE49-F238E27FC236}">
                    <a16:creationId xmlns:a16="http://schemas.microsoft.com/office/drawing/2014/main" id="{F3F1991F-3479-C5DD-3BF4-5067CC3B1BD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1974" y="1479551"/>
                <a:ext cx="11389021" cy="4861580"/>
              </a:xfrm>
              <a:blipFill>
                <a:blip r:embed="rId3"/>
                <a:stretch>
                  <a:fillRect l="-1071" t="-2133" b="-2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064833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DC120D-F3CC-B843-97B0-23920B1815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0D5D6-32BB-0065-BA0D-0D6D0DC56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GB" b="0" i="0" dirty="0">
                <a:solidFill>
                  <a:schemeClr val="bg1"/>
                </a:solidFill>
                <a:latin typeface="+mn-lt"/>
              </a:rPr>
              <a:t>Maxwells Equation- </a:t>
            </a:r>
            <a:r>
              <a:rPr lang="en-GB" dirty="0">
                <a:solidFill>
                  <a:schemeClr val="bg1"/>
                </a:solidFill>
                <a:latin typeface="+mn-lt"/>
              </a:rPr>
              <a:t>Gauss</a:t>
            </a:r>
            <a:r>
              <a:rPr lang="en-GB" b="0" i="0" dirty="0">
                <a:solidFill>
                  <a:schemeClr val="bg1"/>
                </a:solidFill>
                <a:latin typeface="+mn-lt"/>
              </a:rPr>
              <a:t>’s law (Electrostatics)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B0A5A19-76CC-9EDC-1BED-3A728E5F3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Electromagnetic Radiation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8697709-9AB3-6C5F-43C9-EAE337ED4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10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8">
                <a:extLst>
                  <a:ext uri="{FF2B5EF4-FFF2-40B4-BE49-F238E27FC236}">
                    <a16:creationId xmlns:a16="http://schemas.microsoft.com/office/drawing/2014/main" id="{6AE26370-89F9-20A4-9B06-12F48A2296A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61974" y="1479551"/>
                <a:ext cx="11068051" cy="486158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The differential form,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∇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</m:num>
                        <m:den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𝜀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b="0" dirty="0">
                    <a:ea typeface="Cambria Math" panose="02040503050406030204" pitchFamily="18" charset="0"/>
                  </a:rPr>
                  <a:t>∇⋅E - Divergence of the electric field . </a:t>
                </a:r>
              </a:p>
              <a:p>
                <a:pPr marL="0" indent="0">
                  <a:buNone/>
                </a:pPr>
                <a:r>
                  <a:rPr lang="en-GB" b="0" dirty="0">
                    <a:ea typeface="Cambria Math" panose="02040503050406030204" pitchFamily="18" charset="0"/>
                  </a:rPr>
                  <a:t>​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b="0" i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b="0" dirty="0">
                    <a:ea typeface="Cambria Math" panose="02040503050406030204" pitchFamily="18" charset="0"/>
                  </a:rPr>
                  <a:t> Charge density (C/m³)</a:t>
                </a:r>
              </a:p>
              <a:p>
                <a:pPr marL="0" indent="0">
                  <a:buNone/>
                </a:pPr>
                <a:r>
                  <a:rPr lang="en-GB" dirty="0"/>
                  <a:t>Divergence of the electric field (E) at a point is equal to the </a:t>
                </a:r>
                <a:r>
                  <a:rPr lang="en-GB" b="1" dirty="0"/>
                  <a:t>charge density​ at that point divided by the permittivity of free space.</a:t>
                </a:r>
              </a:p>
              <a:p>
                <a:pPr marL="0" indent="0">
                  <a:buNone/>
                </a:pPr>
                <a:endParaRPr lang="en-GB" b="0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9" name="Content Placeholder 8">
                <a:extLst>
                  <a:ext uri="{FF2B5EF4-FFF2-40B4-BE49-F238E27FC236}">
                    <a16:creationId xmlns:a16="http://schemas.microsoft.com/office/drawing/2014/main" id="{6AE26370-89F9-20A4-9B06-12F48A2296A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1974" y="1479551"/>
                <a:ext cx="11068051" cy="4861580"/>
              </a:xfrm>
              <a:blipFill>
                <a:blip r:embed="rId3"/>
                <a:stretch>
                  <a:fillRect l="-1101" t="-2133" r="-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392610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GB" b="0" i="0" dirty="0">
                <a:solidFill>
                  <a:schemeClr val="bg1"/>
                </a:solidFill>
                <a:latin typeface="+mn-lt"/>
              </a:rPr>
              <a:t>Maxwells Equation- </a:t>
            </a:r>
            <a:r>
              <a:rPr lang="en-GB" dirty="0">
                <a:solidFill>
                  <a:schemeClr val="bg1"/>
                </a:solidFill>
                <a:latin typeface="+mn-lt"/>
              </a:rPr>
              <a:t>Gauss</a:t>
            </a:r>
            <a:r>
              <a:rPr lang="en-GB" b="0" i="0" dirty="0">
                <a:solidFill>
                  <a:schemeClr val="bg1"/>
                </a:solidFill>
                <a:latin typeface="+mn-lt"/>
              </a:rPr>
              <a:t>’s law (Magnetism)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11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8">
                <a:extLst>
                  <a:ext uri="{FF2B5EF4-FFF2-40B4-BE49-F238E27FC236}">
                    <a16:creationId xmlns:a16="http://schemas.microsoft.com/office/drawing/2014/main" id="{F3F1991F-3479-C5DD-3BF4-5067CC3B1BD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61974" y="1479551"/>
                <a:ext cx="11068051" cy="486158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b="1" dirty="0"/>
                  <a:t>Gauss law for magnetism </a:t>
                </a:r>
                <a:r>
                  <a:rPr lang="en-GB" dirty="0"/>
                  <a:t>state that the total magnetic flux passing through any closed surface is equal to zero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sub>
                        <m:sup/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𝑑𝐴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 B = Magnetic flux density (Tesla) </a:t>
                </a:r>
              </a:p>
              <a:p>
                <a:pPr marL="0" indent="0">
                  <a:buNone/>
                </a:pPr>
                <a:r>
                  <a:rPr lang="en-GB" dirty="0" err="1"/>
                  <a:t>dA</a:t>
                </a:r>
                <a:r>
                  <a:rPr lang="en-GB" dirty="0"/>
                  <a:t> = Infinitesimal surface element (normal to the surface)</a:t>
                </a:r>
              </a:p>
              <a:p>
                <a:pPr marL="0" indent="0">
                  <a:buNone/>
                </a:pPr>
                <a:r>
                  <a:rPr lang="en-GB" dirty="0"/>
                  <a:t>S = Closed surface (Gaussian surface)</a:t>
                </a:r>
                <a:endParaRPr lang="en-GB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b="1" dirty="0"/>
                  <a:t>The differential form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∇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GB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dirty="0"/>
                  <a:t>∇⋅B - Divergence of the magnetic field.</a:t>
                </a:r>
                <a:endParaRPr lang="en-GB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b="0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9" name="Content Placeholder 8">
                <a:extLst>
                  <a:ext uri="{FF2B5EF4-FFF2-40B4-BE49-F238E27FC236}">
                    <a16:creationId xmlns:a16="http://schemas.microsoft.com/office/drawing/2014/main" id="{F3F1991F-3479-C5DD-3BF4-5067CC3B1BD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1974" y="1479551"/>
                <a:ext cx="11068051" cy="4861580"/>
              </a:xfrm>
              <a:blipFill>
                <a:blip r:embed="rId3"/>
                <a:stretch>
                  <a:fillRect l="-1101" t="-2133" b="-2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86946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GB" b="0" i="0" dirty="0">
                <a:solidFill>
                  <a:schemeClr val="bg1"/>
                </a:solidFill>
                <a:latin typeface="+mn-lt"/>
              </a:rPr>
              <a:t>Maxwells Equation- Amperes law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12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8">
                <a:extLst>
                  <a:ext uri="{FF2B5EF4-FFF2-40B4-BE49-F238E27FC236}">
                    <a16:creationId xmlns:a16="http://schemas.microsoft.com/office/drawing/2014/main" id="{F3F1991F-3479-C5DD-3BF4-5067CC3B1BD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61974" y="1479551"/>
                <a:ext cx="11068051" cy="486158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b="1" dirty="0"/>
                  <a:t>Ampere’s Law </a:t>
                </a:r>
                <a:r>
                  <a:rPr lang="en-GB" dirty="0"/>
                  <a:t>states that </a:t>
                </a:r>
                <a:r>
                  <a:rPr lang="en-GB" b="0" i="0" dirty="0">
                    <a:solidFill>
                      <a:srgbClr val="001D35"/>
                    </a:solidFill>
                    <a:effectLst/>
                    <a:latin typeface="Google Sans"/>
                  </a:rPr>
                  <a:t>the curl of the magnetic field at any point in space is directly proportional to the current density at that point, </a:t>
                </a:r>
              </a:p>
              <a:p>
                <a:pPr marL="0" indent="0">
                  <a:buNone/>
                </a:pPr>
                <a:r>
                  <a:rPr lang="en-GB" dirty="0"/>
                  <a:t>Differential form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∇</m:t>
                      </m:r>
                      <m:r>
                        <a:rPr lang="en-GB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i="1">
                              <a:latin typeface="Cambria Math" panose="02040503050406030204" pitchFamily="18" charset="0"/>
                            </a:rPr>
                            <m:t>𝜇</m:t>
                          </m:r>
                        </m:e>
                        <m:sub>
                          <m:r>
                            <a:rPr lang="en-GB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𝐽</m:t>
                      </m:r>
                    </m:oMath>
                  </m:oMathPara>
                </a14:m>
                <a:endParaRPr lang="en-GB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dirty="0"/>
                  <a:t>∇×B - Curl of the magnetic flux density </a:t>
                </a:r>
              </a:p>
              <a:p>
                <a:pPr marL="0" indent="0">
                  <a:buNone/>
                </a:pPr>
                <a:r>
                  <a:rPr lang="en-GB" dirty="0"/>
                  <a:t>𝐽- Current density (A/m²)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l-GR" i="1">
                            <a:latin typeface="Cambria Math" panose="02040503050406030204" pitchFamily="18" charset="0"/>
                          </a:rPr>
                          <m:t>𝜇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𝐽</m:t>
                    </m:r>
                  </m:oMath>
                </a14:m>
                <a:r>
                  <a:rPr lang="en-GB" dirty="0"/>
                  <a:t>- Magnetic field generated by conduction current</a:t>
                </a: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9" name="Content Placeholder 8">
                <a:extLst>
                  <a:ext uri="{FF2B5EF4-FFF2-40B4-BE49-F238E27FC236}">
                    <a16:creationId xmlns:a16="http://schemas.microsoft.com/office/drawing/2014/main" id="{F3F1991F-3479-C5DD-3BF4-5067CC3B1BD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1974" y="1479551"/>
                <a:ext cx="11068051" cy="4861580"/>
              </a:xfrm>
              <a:blipFill>
                <a:blip r:embed="rId3"/>
                <a:stretch>
                  <a:fillRect l="-1101" t="-21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648850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GB" b="0" i="0" dirty="0">
                <a:solidFill>
                  <a:schemeClr val="bg1"/>
                </a:solidFill>
                <a:latin typeface="+mn-lt"/>
              </a:rPr>
              <a:t>Maxwells Equation- Faraday’s law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13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8">
                <a:extLst>
                  <a:ext uri="{FF2B5EF4-FFF2-40B4-BE49-F238E27FC236}">
                    <a16:creationId xmlns:a16="http://schemas.microsoft.com/office/drawing/2014/main" id="{F3F1991F-3479-C5DD-3BF4-5067CC3B1BD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61974" y="1479551"/>
                <a:ext cx="11068051" cy="486158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/>
                  <a:t>Faraday’s Law states that the </a:t>
                </a:r>
                <a:r>
                  <a:rPr lang="en-GB" b="1" dirty="0"/>
                  <a:t>electromotive force (emf) induced in a circuit is equal to the rate of change of the magnetic flux linkage in the circuit.</a:t>
                </a:r>
              </a:p>
              <a:p>
                <a:pPr marL="0" indent="0">
                  <a:buNone/>
                </a:pPr>
                <a:r>
                  <a:rPr lang="en-GB" dirty="0"/>
                  <a:t>The differential form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∇</m:t>
                      </m:r>
                      <m:r>
                        <a:rPr lang="en-GB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en-GB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endParaRPr lang="en-GB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GB" dirty="0"/>
                  <a:t>∇×E - Curl of the electric field </a:t>
                </a:r>
                <a:endParaRPr lang="en-GB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𝐵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- rate of change of the magnetic field with time.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b="0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9" name="Content Placeholder 8">
                <a:extLst>
                  <a:ext uri="{FF2B5EF4-FFF2-40B4-BE49-F238E27FC236}">
                    <a16:creationId xmlns:a16="http://schemas.microsoft.com/office/drawing/2014/main" id="{F3F1991F-3479-C5DD-3BF4-5067CC3B1BD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1974" y="1479551"/>
                <a:ext cx="11068051" cy="4861580"/>
              </a:xfrm>
              <a:blipFill>
                <a:blip r:embed="rId3"/>
                <a:stretch>
                  <a:fillRect l="-1101" t="-21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269167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GB" b="0" i="0" dirty="0">
                <a:solidFill>
                  <a:schemeClr val="bg1"/>
                </a:solidFill>
                <a:latin typeface="+mn-lt"/>
              </a:rPr>
              <a:t>Inductance and Mutual inductance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14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8">
                <a:extLst>
                  <a:ext uri="{FF2B5EF4-FFF2-40B4-BE49-F238E27FC236}">
                    <a16:creationId xmlns:a16="http://schemas.microsoft.com/office/drawing/2014/main" id="{F3F1991F-3479-C5DD-3BF4-5067CC3B1BD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3690" y="1347204"/>
                <a:ext cx="10919499" cy="4861580"/>
              </a:xfrm>
            </p:spPr>
            <p:txBody>
              <a:bodyPr>
                <a:normAutofit/>
              </a:bodyPr>
              <a:lstStyle/>
              <a:p>
                <a:r>
                  <a:rPr lang="en-GB" dirty="0"/>
                  <a:t>When a </a:t>
                </a:r>
                <a:r>
                  <a:rPr lang="en-GB" b="1" dirty="0"/>
                  <a:t>coil with </a:t>
                </a:r>
                <a14:m>
                  <m:oMath xmlns:m="http://schemas.openxmlformats.org/officeDocument/2006/math">
                    <m:r>
                      <a:rPr lang="en-GB" b="1" i="1" dirty="0" smtClean="0">
                        <a:latin typeface="Cambria Math" panose="02040503050406030204" pitchFamily="18" charset="0"/>
                      </a:rPr>
                      <m:t>𝑵</m:t>
                    </m:r>
                  </m:oMath>
                </a14:m>
                <a:r>
                  <a:rPr lang="en-GB" b="1" dirty="0"/>
                  <a:t> turns</a:t>
                </a:r>
                <a:r>
                  <a:rPr lang="en-GB" dirty="0"/>
                  <a:t>, carries current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i="1" dirty="0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en-GB" dirty="0"/>
                  <a:t>, flux is produced.</a:t>
                </a:r>
              </a:p>
              <a:p>
                <a:r>
                  <a:rPr lang="en-GB" dirty="0"/>
                  <a:t>The Flux Linkage with the coil is </a:t>
                </a:r>
                <a:r>
                  <a:rPr lang="en-GB" b="1" dirty="0"/>
                  <a:t>proportional to the current (</a:t>
                </a:r>
                <a:r>
                  <a:rPr lang="en-GB" b="1" i="1" dirty="0"/>
                  <a:t>I)</a:t>
                </a:r>
                <a:r>
                  <a:rPr lang="en-GB" b="1" dirty="0"/>
                  <a:t> flowing through </a:t>
                </a:r>
                <a:r>
                  <a:rPr lang="en-GB" dirty="0"/>
                  <a:t>it. </a:t>
                </a:r>
              </a:p>
              <a:p>
                <a:r>
                  <a:rPr lang="en-GB" dirty="0"/>
                  <a:t>The ratio of </a:t>
                </a:r>
                <a:r>
                  <a:rPr lang="en-GB" b="1" dirty="0"/>
                  <a:t>total flux linkage to the current producing that flux </a:t>
                </a:r>
                <a:r>
                  <a:rPr lang="en-GB" dirty="0"/>
                  <a:t>is called </a:t>
                </a:r>
                <a:r>
                  <a:rPr lang="en-GB" b="1" dirty="0"/>
                  <a:t>inductance</a:t>
                </a:r>
                <a:r>
                  <a:rPr lang="en-GB" dirty="0"/>
                  <a:t>. It is measured in henry (H).</a:t>
                </a:r>
              </a:p>
              <a:p>
                <a:r>
                  <a:rPr lang="en-GB" dirty="0"/>
                  <a:t>The inductance in a Solenoid is given by </a:t>
                </a:r>
              </a:p>
              <a:p>
                <a:pPr marL="0" indent="0">
                  <a:buNone/>
                </a:pPr>
                <a:endParaRPr lang="en-GB" b="0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A = Cross-sectional area of the solenoid</a:t>
                </a:r>
              </a:p>
              <a:p>
                <a:pPr marL="0" indent="0">
                  <a:buNone/>
                </a:pPr>
                <a:r>
                  <a:rPr lang="en-GB" dirty="0"/>
                  <a:t>l = Length of the solenoid </a:t>
                </a:r>
              </a:p>
            </p:txBody>
          </p:sp>
        </mc:Choice>
        <mc:Fallback xmlns="">
          <p:sp>
            <p:nvSpPr>
              <p:cNvPr id="9" name="Content Placeholder 8">
                <a:extLst>
                  <a:ext uri="{FF2B5EF4-FFF2-40B4-BE49-F238E27FC236}">
                    <a16:creationId xmlns:a16="http://schemas.microsoft.com/office/drawing/2014/main" id="{F3F1991F-3479-C5DD-3BF4-5067CC3B1BD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3690" y="1347204"/>
                <a:ext cx="10919499" cy="4861580"/>
              </a:xfrm>
              <a:blipFill>
                <a:blip r:embed="rId3"/>
                <a:stretch>
                  <a:fillRect l="-1116" t="-2130" r="-1339" b="-263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7D78EDE-1069-590F-BD7D-4F2918C5246C}"/>
                  </a:ext>
                </a:extLst>
              </p:cNvPr>
              <p:cNvSpPr txBox="1"/>
              <p:nvPr/>
            </p:nvSpPr>
            <p:spPr>
              <a:xfrm>
                <a:off x="2753292" y="3910341"/>
                <a:ext cx="6164630" cy="147912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  <m:sSup>
                            <m:sSup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p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den>
                      </m:f>
                    </m:oMath>
                  </m:oMathPara>
                </a14:m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7D78EDE-1069-590F-BD7D-4F2918C524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3292" y="3910341"/>
                <a:ext cx="6164630" cy="147912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218" name="Picture 2" descr="What is a Solenoid? | Tameson.co.uk">
            <a:extLst>
              <a:ext uri="{FF2B5EF4-FFF2-40B4-BE49-F238E27FC236}">
                <a16:creationId xmlns:a16="http://schemas.microsoft.com/office/drawing/2014/main" id="{05DDAF15-E3DC-083E-C01B-E21745BA1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0966" y="5215593"/>
            <a:ext cx="28575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285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GB" b="0" i="0" dirty="0">
                <a:solidFill>
                  <a:schemeClr val="bg1"/>
                </a:solidFill>
                <a:latin typeface="+mn-lt"/>
              </a:rPr>
              <a:t>Inductance and Mutual inductance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Electromagnetic Radiation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15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8">
                <a:extLst>
                  <a:ext uri="{FF2B5EF4-FFF2-40B4-BE49-F238E27FC236}">
                    <a16:creationId xmlns:a16="http://schemas.microsoft.com/office/drawing/2014/main" id="{F3F1991F-3479-C5DD-3BF4-5067CC3B1BD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61974" y="1479551"/>
                <a:ext cx="11068051" cy="418732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b="1" dirty="0"/>
                  <a:t>Inductance of a Co-axial cable:</a:t>
                </a:r>
              </a:p>
              <a:p>
                <a:pPr marL="0" indent="0">
                  <a:buNone/>
                </a:pPr>
                <a:r>
                  <a:rPr lang="en-GB" dirty="0"/>
                  <a:t>Consider a Co-axial cable with inner radius ‘a’ and outer conductor radius ’b’. Current through the cable is I. ‘d’ is the length of the cable.</a:t>
                </a:r>
              </a:p>
              <a:p>
                <a:pPr marL="0" indent="0">
                  <a:buNone/>
                </a:pPr>
                <a:r>
                  <a:rPr lang="en-GB" dirty="0"/>
                  <a:t>Inductance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</a:rPr>
                      <m:t>ln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⁡(</m:t>
                    </m:r>
                    <m:f>
                      <m:fPr>
                        <m:type m:val="skw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indent="0">
                  <a:buNone/>
                </a:pPr>
                <a:r>
                  <a:rPr lang="en-GB" dirty="0"/>
                  <a:t>The inductance of the co-axial cable per unit length is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den>
                    </m:f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</a:rPr>
                      <m:t>ln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⁡(</m:t>
                    </m:r>
                    <m:f>
                      <m:fPr>
                        <m:type m:val="skw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 Henry/m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b="0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9" name="Content Placeholder 8">
                <a:extLst>
                  <a:ext uri="{FF2B5EF4-FFF2-40B4-BE49-F238E27FC236}">
                    <a16:creationId xmlns:a16="http://schemas.microsoft.com/office/drawing/2014/main" id="{F3F1991F-3479-C5DD-3BF4-5067CC3B1BD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1974" y="1479551"/>
                <a:ext cx="11068051" cy="4187323"/>
              </a:xfrm>
              <a:blipFill>
                <a:blip r:embed="rId3"/>
                <a:stretch>
                  <a:fillRect l="-1101" t="-24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0D26F9EE-8F9C-1AC0-A6AC-964C696EEB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5674" y="4489638"/>
            <a:ext cx="4696326" cy="2337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5294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99EED8-C823-78C6-F2C0-1DA7781B2F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FD91D-3340-9303-5570-C0DA6B2EE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536" y="271808"/>
            <a:ext cx="6241301" cy="734168"/>
          </a:xfrm>
        </p:spPr>
        <p:txBody>
          <a:bodyPr>
            <a:normAutofit fontScale="90000"/>
          </a:bodyPr>
          <a:lstStyle/>
          <a:p>
            <a:pPr algn="ctr"/>
            <a:r>
              <a:rPr lang="en-GB" b="0" i="0" dirty="0">
                <a:solidFill>
                  <a:schemeClr val="bg1"/>
                </a:solidFill>
                <a:latin typeface="+mn-lt"/>
              </a:rPr>
              <a:t>Inductance and Mutual inductance</a:t>
            </a:r>
            <a:endParaRPr lang="en-IN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85EF2E84-3BC1-1DBA-F583-A068C5E8A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436470" cy="365125"/>
          </a:xfrm>
        </p:spPr>
        <p:txBody>
          <a:bodyPr/>
          <a:lstStyle/>
          <a:p>
            <a:r>
              <a:rPr lang="fr-FR"/>
              <a:t>Electromagnetic Radiation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11F8815-D5AE-5797-730C-DF32B6755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16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8">
                <a:extLst>
                  <a:ext uri="{FF2B5EF4-FFF2-40B4-BE49-F238E27FC236}">
                    <a16:creationId xmlns:a16="http://schemas.microsoft.com/office/drawing/2014/main" id="{36268F44-5A93-0D96-C94C-E64C15D4F3D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61974" y="1479551"/>
                <a:ext cx="11068051" cy="4187323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GB" sz="3200" dirty="0">
                    <a:ea typeface="Times New Roman" panose="02020603050405020304" pitchFamily="18" charset="0"/>
                  </a:rPr>
                  <a:t>T</a:t>
                </a:r>
                <a:r>
                  <a:rPr lang="en-GB" sz="3200" dirty="0">
                    <a:effectLst/>
                    <a:ea typeface="Times New Roman" panose="02020603050405020304" pitchFamily="18" charset="0"/>
                  </a:rPr>
                  <a:t>he magnetic force between two parallel wires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80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𝐹</m:t>
                      </m:r>
                      <m:r>
                        <a:rPr lang="en-GB" sz="180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𝜇</m:t>
                          </m:r>
                          <m:sSub>
                            <m:sSubPr>
                              <m:ctrlPr>
                                <a:rPr lang="en-GB" sz="2000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GB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GB" sz="2000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en-GB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𝑙</m:t>
                          </m:r>
                        </m:num>
                        <m:den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𝜋</m:t>
                          </m:r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den>
                      </m:f>
                    </m:oMath>
                  </m:oMathPara>
                </a14:m>
                <a:endParaRPr lang="en-GB" sz="3200" dirty="0"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GB" sz="3200" dirty="0">
                    <a:ea typeface="Times New Roman" panose="02020603050405020304" pitchFamily="18" charset="0"/>
                  </a:rPr>
                  <a:t>F Magnetic force between the two wires (Newton)</a:t>
                </a:r>
              </a:p>
              <a:p>
                <a:pPr marL="0" indent="0">
                  <a:buNone/>
                </a:pPr>
                <a:r>
                  <a:rPr lang="en-GB" sz="3200" dirty="0">
                    <a:ea typeface="Times New Roman" panose="02020603050405020304" pitchFamily="18" charset="0"/>
                  </a:rPr>
                  <a:t>𝜇-</a:t>
                </a:r>
                <a:r>
                  <a:rPr lang="el-GR" sz="3200" dirty="0">
                    <a:ea typeface="Times New Roman" panose="02020603050405020304" pitchFamily="18" charset="0"/>
                  </a:rPr>
                  <a:t> </a:t>
                </a:r>
                <a:r>
                  <a:rPr lang="en-GB" sz="3200" dirty="0">
                    <a:ea typeface="Times New Roman" panose="02020603050405020304" pitchFamily="18" charset="0"/>
                  </a:rPr>
                  <a:t>Permeability of the medium (H/m)In free space,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GB" sz="3200" dirty="0">
                    <a:ea typeface="Times New Roman" panose="02020603050405020304" pitchFamily="18" charset="0"/>
                  </a:rPr>
                  <a:t>​ - Current in the first wire (A)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GB" sz="32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GB" sz="3200" dirty="0">
                    <a:ea typeface="Times New Roman" panose="02020603050405020304" pitchFamily="18" charset="0"/>
                  </a:rPr>
                  <a:t>​ - Current in the second wire (A)</a:t>
                </a:r>
              </a:p>
              <a:p>
                <a:pPr marL="0" indent="0">
                  <a:buNone/>
                </a:pPr>
                <a:r>
                  <a:rPr lang="en-GB" sz="3200" dirty="0">
                    <a:ea typeface="Times New Roman" panose="02020603050405020304" pitchFamily="18" charset="0"/>
                  </a:rPr>
                  <a:t>𝑙 - Length of the wires (meters,)</a:t>
                </a:r>
              </a:p>
              <a:p>
                <a:pPr marL="0" indent="0">
                  <a:buNone/>
                </a:pPr>
                <a:r>
                  <a:rPr lang="en-GB" sz="3200" dirty="0">
                    <a:ea typeface="Times New Roman" panose="02020603050405020304" pitchFamily="18" charset="0"/>
                  </a:rPr>
                  <a:t>𝑑- Distance between the wires (meters)</a:t>
                </a:r>
              </a:p>
              <a:p>
                <a:pPr marL="0" indent="0">
                  <a:buNone/>
                </a:pPr>
                <a:endParaRPr lang="en-GB" sz="3200" dirty="0">
                  <a:effectLst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b="0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9" name="Content Placeholder 8">
                <a:extLst>
                  <a:ext uri="{FF2B5EF4-FFF2-40B4-BE49-F238E27FC236}">
                    <a16:creationId xmlns:a16="http://schemas.microsoft.com/office/drawing/2014/main" id="{36268F44-5A93-0D96-C94C-E64C15D4F3D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61974" y="1479551"/>
                <a:ext cx="11068051" cy="4187323"/>
              </a:xfrm>
              <a:blipFill>
                <a:blip r:embed="rId3"/>
                <a:stretch>
                  <a:fillRect l="-1377" t="-3930" b="-18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936365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"/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9000"/>
                    </a14:imgEffect>
                    <a14:imgEffect>
                      <a14:brightnessContrast bright="-2000" contrast="4000"/>
                    </a14:imgEffect>
                  </a14:imgLayer>
                </a14:imgProps>
              </a:ext>
            </a:extLst>
          </a:blip>
          <a:srcRect/>
          <a:stretch>
            <a:fillRect l="36000" t="9000" r="-2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337" y="1280198"/>
            <a:ext cx="10601325" cy="54097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</a:t>
            </a: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6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194585-7DEA-86EE-6900-9709392B2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17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105BE9-E9EA-6B05-4312-F3B48198B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Electromagnetic Radiation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1217</Words>
  <Application>Microsoft Office PowerPoint</Application>
  <PresentationFormat>Widescreen</PresentationFormat>
  <Paragraphs>201</Paragraphs>
  <Slides>17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Google Sans</vt:lpstr>
      <vt:lpstr>Arial</vt:lpstr>
      <vt:lpstr>Calibri</vt:lpstr>
      <vt:lpstr>Calibri Light</vt:lpstr>
      <vt:lpstr>Cambria Math</vt:lpstr>
      <vt:lpstr>Times New Roman</vt:lpstr>
      <vt:lpstr>UWTSD 200_Title Page</vt:lpstr>
      <vt:lpstr>UWTSD 200_Title Page 2</vt:lpstr>
      <vt:lpstr>UWTSD 200_Text 4</vt:lpstr>
      <vt:lpstr>PowerPoint Presentation</vt:lpstr>
      <vt:lpstr>Content</vt:lpstr>
      <vt:lpstr>Material Properties</vt:lpstr>
      <vt:lpstr>Material Properties</vt:lpstr>
      <vt:lpstr>Material Properties</vt:lpstr>
      <vt:lpstr>Material Properties</vt:lpstr>
      <vt:lpstr>Material Properties</vt:lpstr>
      <vt:lpstr>Magnetisation and Hysteresis</vt:lpstr>
      <vt:lpstr>Maxwells Equation- Gauss’s law (Electrostatics)</vt:lpstr>
      <vt:lpstr>Maxwells Equation- Gauss’s law (Electrostatics)</vt:lpstr>
      <vt:lpstr>Maxwells Equation- Gauss’s law (Magnetism)</vt:lpstr>
      <vt:lpstr>Maxwells Equation- Amperes law</vt:lpstr>
      <vt:lpstr>Maxwells Equation- Faraday’s law</vt:lpstr>
      <vt:lpstr>Inductance and Mutual inductance</vt:lpstr>
      <vt:lpstr>Inductance and Mutual inductance</vt:lpstr>
      <vt:lpstr>Inductance and Mutual inductance</vt:lpstr>
      <vt:lpstr>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123</cp:revision>
  <dcterms:created xsi:type="dcterms:W3CDTF">2021-03-09T15:35:42Z</dcterms:created>
  <dcterms:modified xsi:type="dcterms:W3CDTF">2025-04-02T09:28:35Z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