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9" r:id="rId2"/>
    <p:sldId id="256" r:id="rId3"/>
    <p:sldId id="257" r:id="rId4"/>
    <p:sldId id="262" r:id="rId5"/>
    <p:sldId id="263" r:id="rId6"/>
  </p:sldIdLst>
  <p:sldSz cx="18288000" cy="10287000"/>
  <p:notesSz cx="6858000" cy="9144000"/>
  <p:embeddedFontLst>
    <p:embeddedFont>
      <p:font typeface="League Spartan" panose="020B0604020202020204" charset="0"/>
      <p:regular r:id="rId8"/>
    </p:embeddedFont>
    <p:embeddedFont>
      <p:font typeface="Public Sans 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3" d="100"/>
          <a:sy n="43" d="100"/>
        </p:scale>
        <p:origin x="93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2.fntdata"/><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custSel addSld delSld modSld">
      <pc:chgData name="Nosheen Akbar" userId="2606994355d0901a" providerId="LiveId" clId="{C1B78F5E-1D53-4079-9056-7533E0402A95}" dt="2025-10-30T22:01:26.230" v="757" actId="20577"/>
      <pc:docMkLst>
        <pc:docMk/>
      </pc:docMkLst>
      <pc:sldChg chg="modSp mod">
        <pc:chgData name="Nosheen Akbar" userId="2606994355d0901a" providerId="LiveId" clId="{C1B78F5E-1D53-4079-9056-7533E0402A95}" dt="2025-10-30T22:01:26.230" v="757" actId="20577"/>
        <pc:sldMkLst>
          <pc:docMk/>
          <pc:sldMk cId="0" sldId="257"/>
        </pc:sldMkLst>
        <pc:spChg chg="mod">
          <ac:chgData name="Nosheen Akbar" userId="2606994355d0901a" providerId="LiveId" clId="{C1B78F5E-1D53-4079-9056-7533E0402A95}" dt="2025-10-30T22:01:26.230" v="757" actId="20577"/>
          <ac:spMkLst>
            <pc:docMk/>
            <pc:sldMk cId="0" sldId="257"/>
            <ac:spMk id="4" creationId="{00000000-0000-0000-0000-000000000000}"/>
          </ac:spMkLst>
        </pc:spChg>
        <pc:spChg chg="mod">
          <ac:chgData name="Nosheen Akbar" userId="2606994355d0901a" providerId="LiveId" clId="{C1B78F5E-1D53-4079-9056-7533E0402A95}" dt="2025-10-29T10:06:32.824" v="741" actId="207"/>
          <ac:spMkLst>
            <pc:docMk/>
            <pc:sldMk cId="0" sldId="257"/>
            <ac:spMk id="8" creationId="{00000000-0000-0000-0000-000000000000}"/>
          </ac:spMkLst>
        </pc:spChg>
      </pc:sldChg>
      <pc:sldChg chg="new del">
        <pc:chgData name="Nosheen Akbar" userId="2606994355d0901a" providerId="LiveId" clId="{C1B78F5E-1D53-4079-9056-7533E0402A95}" dt="2025-10-26T20:53:46.941" v="10" actId="47"/>
        <pc:sldMkLst>
          <pc:docMk/>
          <pc:sldMk cId="749598409" sldId="258"/>
        </pc:sldMkLst>
      </pc:sldChg>
      <pc:sldChg chg="delSp modSp new mod">
        <pc:chgData name="Nosheen Akbar" userId="2606994355d0901a" providerId="LiveId" clId="{C1B78F5E-1D53-4079-9056-7533E0402A95}" dt="2025-10-26T21:28:53.917" v="730" actId="20577"/>
        <pc:sldMkLst>
          <pc:docMk/>
          <pc:sldMk cId="1295561415" sldId="259"/>
        </pc:sldMkLst>
        <pc:spChg chg="mod">
          <ac:chgData name="Nosheen Akbar" userId="2606994355d0901a" providerId="LiveId" clId="{C1B78F5E-1D53-4079-9056-7533E0402A95}" dt="2025-10-26T21:28:53.917" v="730" actId="20577"/>
          <ac:spMkLst>
            <pc:docMk/>
            <pc:sldMk cId="1295561415" sldId="259"/>
            <ac:spMk id="2" creationId="{6359E4E7-CE79-1ADD-6563-B23BBB6651B3}"/>
          </ac:spMkLst>
        </pc:spChg>
      </pc:sldChg>
      <pc:sldChg chg="modSp new del mod">
        <pc:chgData name="Nosheen Akbar" userId="2606994355d0901a" providerId="LiveId" clId="{C1B78F5E-1D53-4079-9056-7533E0402A95}" dt="2025-10-26T21:13:10.153" v="105" actId="47"/>
        <pc:sldMkLst>
          <pc:docMk/>
          <pc:sldMk cId="640318401" sldId="260"/>
        </pc:sldMkLst>
      </pc:sldChg>
      <pc:sldChg chg="modSp new del mod">
        <pc:chgData name="Nosheen Akbar" userId="2606994355d0901a" providerId="LiveId" clId="{C1B78F5E-1D53-4079-9056-7533E0402A95}" dt="2025-10-26T21:13:03.460" v="102" actId="47"/>
        <pc:sldMkLst>
          <pc:docMk/>
          <pc:sldMk cId="2654764946" sldId="261"/>
        </pc:sldMkLst>
      </pc:sldChg>
      <pc:sldChg chg="modSp new mod">
        <pc:chgData name="Nosheen Akbar" userId="2606994355d0901a" providerId="LiveId" clId="{C1B78F5E-1D53-4079-9056-7533E0402A95}" dt="2025-10-26T21:31:30.865" v="740" actId="27636"/>
        <pc:sldMkLst>
          <pc:docMk/>
          <pc:sldMk cId="3317592719" sldId="262"/>
        </pc:sldMkLst>
        <pc:spChg chg="mod">
          <ac:chgData name="Nosheen Akbar" userId="2606994355d0901a" providerId="LiveId" clId="{C1B78F5E-1D53-4079-9056-7533E0402A95}" dt="2025-10-26T21:14:06.278" v="128" actId="1076"/>
          <ac:spMkLst>
            <pc:docMk/>
            <pc:sldMk cId="3317592719" sldId="262"/>
            <ac:spMk id="2" creationId="{816F2E24-E106-0AC8-8879-C4B44604CF79}"/>
          </ac:spMkLst>
        </pc:spChg>
        <pc:spChg chg="mod">
          <ac:chgData name="Nosheen Akbar" userId="2606994355d0901a" providerId="LiveId" clId="{C1B78F5E-1D53-4079-9056-7533E0402A95}" dt="2025-10-26T21:31:30.865" v="740" actId="27636"/>
          <ac:spMkLst>
            <pc:docMk/>
            <pc:sldMk cId="3317592719" sldId="262"/>
            <ac:spMk id="3" creationId="{002715AE-E8DA-12DD-E1BE-4BF4D8B89FE8}"/>
          </ac:spMkLst>
        </pc:spChg>
      </pc:sldChg>
      <pc:sldChg chg="modSp new mod">
        <pc:chgData name="Nosheen Akbar" userId="2606994355d0901a" providerId="LiveId" clId="{C1B78F5E-1D53-4079-9056-7533E0402A95}" dt="2025-10-26T21:24:51.864" v="540" actId="2710"/>
        <pc:sldMkLst>
          <pc:docMk/>
          <pc:sldMk cId="2753205641" sldId="263"/>
        </pc:sldMkLst>
        <pc:spChg chg="mod">
          <ac:chgData name="Nosheen Akbar" userId="2606994355d0901a" providerId="LiveId" clId="{C1B78F5E-1D53-4079-9056-7533E0402A95}" dt="2025-10-26T21:12:00.444" v="86" actId="5793"/>
          <ac:spMkLst>
            <pc:docMk/>
            <pc:sldMk cId="2753205641" sldId="263"/>
            <ac:spMk id="2" creationId="{9FBF1AA8-1064-BF69-6AEB-672E207AEEDB}"/>
          </ac:spMkLst>
        </pc:spChg>
        <pc:spChg chg="mod">
          <ac:chgData name="Nosheen Akbar" userId="2606994355d0901a" providerId="LiveId" clId="{C1B78F5E-1D53-4079-9056-7533E0402A95}" dt="2025-10-26T21:24:51.864" v="540" actId="2710"/>
          <ac:spMkLst>
            <pc:docMk/>
            <pc:sldMk cId="2753205641" sldId="263"/>
            <ac:spMk id="3" creationId="{16819617-3587-EECB-2FCC-6E462E2132CE}"/>
          </ac:spMkLst>
        </pc:spChg>
      </pc:sldChg>
      <pc:sldChg chg="new del">
        <pc:chgData name="Nosheen Akbar" userId="2606994355d0901a" providerId="LiveId" clId="{C1B78F5E-1D53-4079-9056-7533E0402A95}" dt="2025-10-30T22:00:54.624" v="750" actId="47"/>
        <pc:sldMkLst>
          <pc:docMk/>
          <pc:sldMk cId="2841235917" sldId="264"/>
        </pc:sldMkLst>
      </pc:sldChg>
      <pc:sldChg chg="new del">
        <pc:chgData name="Nosheen Akbar" userId="2606994355d0901a" providerId="LiveId" clId="{C1B78F5E-1D53-4079-9056-7533E0402A95}" dt="2025-10-30T22:00:56.291" v="751" actId="47"/>
        <pc:sldMkLst>
          <pc:docMk/>
          <pc:sldMk cId="3678520374"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20CFD-4A53-49F5-A303-C44B94583115}"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4698EC-63D7-4DB5-8CAE-0FE3D04F732E}" type="slidenum">
              <a:rPr lang="en-GB" smtClean="0"/>
              <a:t>‹#›</a:t>
            </a:fld>
            <a:endParaRPr lang="en-GB"/>
          </a:p>
        </p:txBody>
      </p:sp>
    </p:spTree>
    <p:extLst>
      <p:ext uri="{BB962C8B-B14F-4D97-AF65-F5344CB8AC3E}">
        <p14:creationId xmlns:p14="http://schemas.microsoft.com/office/powerpoint/2010/main" val="1461243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4698EC-63D7-4DB5-8CAE-0FE3D04F732E}" type="slidenum">
              <a:rPr lang="en-GB" smtClean="0"/>
              <a:t>3</a:t>
            </a:fld>
            <a:endParaRPr lang="en-GB"/>
          </a:p>
        </p:txBody>
      </p:sp>
    </p:spTree>
    <p:extLst>
      <p:ext uri="{BB962C8B-B14F-4D97-AF65-F5344CB8AC3E}">
        <p14:creationId xmlns:p14="http://schemas.microsoft.com/office/powerpoint/2010/main" val="2926198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mental-health/conditions/obsessive-compulsive-disorder-ocd/overview/" TargetMode="External"/><Relationship Id="rId3" Type="http://schemas.openxmlformats.org/officeDocument/2006/relationships/hyperlink" Target="https://www.congress.gov/crs-product/R46426" TargetMode="External"/><Relationship Id="rId7" Type="http://schemas.openxmlformats.org/officeDocument/2006/relationships/hyperlink" Target="https://www.mayoclinic.org/diseases-conditions/obsessive-compulsive-disorder/symptoms-causes/syc-20354432" TargetMode="External"/><Relationship Id="rId2" Type="http://schemas.openxmlformats.org/officeDocument/2006/relationships/hyperlink" Target="https://doi.org/10.1001/archpsyc.1992.0182009000900" TargetMode="External"/><Relationship Id="rId1" Type="http://schemas.openxmlformats.org/officeDocument/2006/relationships/slideLayout" Target="../slideLayouts/slideLayout2.xml"/><Relationship Id="rId6" Type="http://schemas.openxmlformats.org/officeDocument/2006/relationships/hyperlink" Target="https://www.mentalhealth.com/library/history-of-ocd" TargetMode="External"/><Relationship Id="rId5" Type="http://schemas.openxmlformats.org/officeDocument/2006/relationships/hyperlink" Target="https://www.integrative-psych.org/resources/genetic-and-environmental-factors-in-obsessive-compulsive-disorder-ocd" TargetMode="External"/><Relationship Id="rId4" Type="http://schemas.openxmlformats.org/officeDocument/2006/relationships/hyperlink" Target="https://carelearning.org.uk/qualifications/level-2-mental-health/unit-12-ocd/2-1-describe-possible-causes-of-ocd/" TargetMode="External"/><Relationship Id="rId9" Type="http://schemas.openxmlformats.org/officeDocument/2006/relationships/hyperlink" Target="https://cks.nice.org.uk/topics/obsessive-compulsive-disorder/management/management/"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hs.uk/mental-health/conditions/obsessive-compulsive-disorder-ocd/treatment/" TargetMode="External"/><Relationship Id="rId2" Type="http://schemas.openxmlformats.org/officeDocument/2006/relationships/hyperlink" Target="https://cks.nice.org.uk/topics/obsessive-compulsive-disorder/background-information/prevalence/" TargetMode="External"/><Relationship Id="rId1" Type="http://schemas.openxmlformats.org/officeDocument/2006/relationships/slideLayout" Target="../slideLayouts/slideLayout2.xml"/><Relationship Id="rId5" Type="http://schemas.openxmlformats.org/officeDocument/2006/relationships/hyperlink" Target="https://www.priorygroup.com/mental-health/ocd-treatment/ocd" TargetMode="External"/><Relationship Id="rId4" Type="http://schemas.openxmlformats.org/officeDocument/2006/relationships/hyperlink" Target="https://www.ocduk.org/overcoming-ocd/nice-guidelines-for-the-treatment-of-oc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9E4E7-CE79-1ADD-6563-B23BBB6651B3}"/>
              </a:ext>
            </a:extLst>
          </p:cNvPr>
          <p:cNvSpPr>
            <a:spLocks noGrp="1"/>
          </p:cNvSpPr>
          <p:nvPr>
            <p:ph type="ctrTitle"/>
          </p:nvPr>
        </p:nvSpPr>
        <p:spPr>
          <a:xfrm>
            <a:off x="2057400" y="876300"/>
            <a:ext cx="13487400" cy="6400800"/>
          </a:xfrm>
        </p:spPr>
        <p:txBody>
          <a:bodyPr/>
          <a:lstStyle/>
          <a:p>
            <a:r>
              <a:rPr lang="en-GB" dirty="0"/>
              <a:t>Student Name: Nosheen Akbar</a:t>
            </a:r>
            <a:br>
              <a:rPr lang="en-GB" dirty="0"/>
            </a:br>
            <a:r>
              <a:rPr lang="en-GB" dirty="0"/>
              <a:t>Student ID: 2313047</a:t>
            </a:r>
            <a:br>
              <a:rPr lang="en-GB" dirty="0"/>
            </a:br>
            <a:r>
              <a:rPr lang="en-GB" dirty="0"/>
              <a:t>Module Name: Psychopathological Classifications and Provisions</a:t>
            </a:r>
            <a:br>
              <a:rPr lang="en-GB" dirty="0"/>
            </a:br>
            <a:r>
              <a:rPr lang="en-GB" dirty="0"/>
              <a:t>Module CODe:BMHP6029</a:t>
            </a:r>
            <a:br>
              <a:rPr lang="en-GB" dirty="0"/>
            </a:br>
            <a:r>
              <a:rPr lang="en-GB" dirty="0"/>
              <a:t>Lecturer Name: Tomy </a:t>
            </a:r>
            <a:r>
              <a:rPr lang="en-GB" dirty="0" err="1"/>
              <a:t>Adattu</a:t>
            </a:r>
            <a:r>
              <a:rPr lang="en-GB" dirty="0"/>
              <a:t> Chacko</a:t>
            </a:r>
          </a:p>
        </p:txBody>
      </p:sp>
    </p:spTree>
    <p:extLst>
      <p:ext uri="{BB962C8B-B14F-4D97-AF65-F5344CB8AC3E}">
        <p14:creationId xmlns:p14="http://schemas.microsoft.com/office/powerpoint/2010/main" val="129556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894FF"/>
        </a:solidFill>
        <a:effectLst/>
      </p:bgPr>
    </p:bg>
    <p:spTree>
      <p:nvGrpSpPr>
        <p:cNvPr id="1" name=""/>
        <p:cNvGrpSpPr/>
        <p:nvPr/>
      </p:nvGrpSpPr>
      <p:grpSpPr>
        <a:xfrm>
          <a:off x="0" y="0"/>
          <a:ext cx="0" cy="0"/>
          <a:chOff x="0" y="0"/>
          <a:chExt cx="0" cy="0"/>
        </a:xfrm>
      </p:grpSpPr>
      <p:sp>
        <p:nvSpPr>
          <p:cNvPr id="2" name="AutoShape 2"/>
          <p:cNvSpPr/>
          <p:nvPr/>
        </p:nvSpPr>
        <p:spPr>
          <a:xfrm>
            <a:off x="12204700" y="3453146"/>
            <a:ext cx="6248400" cy="0"/>
          </a:xfrm>
          <a:prstGeom prst="line">
            <a:avLst/>
          </a:prstGeom>
          <a:ln w="9525" cap="rnd">
            <a:solidFill>
              <a:srgbClr val="000000"/>
            </a:solidFill>
            <a:prstDash val="solid"/>
            <a:headEnd type="none" w="sm" len="sm"/>
            <a:tailEnd type="none" w="sm" len="sm"/>
          </a:ln>
        </p:spPr>
        <p:txBody>
          <a:bodyPr/>
          <a:lstStyle/>
          <a:p>
            <a:endParaRPr lang="en-GB"/>
          </a:p>
        </p:txBody>
      </p:sp>
      <p:sp>
        <p:nvSpPr>
          <p:cNvPr id="3" name="AutoShape 3"/>
          <p:cNvSpPr/>
          <p:nvPr/>
        </p:nvSpPr>
        <p:spPr>
          <a:xfrm flipH="1">
            <a:off x="12199938" y="0"/>
            <a:ext cx="4762" cy="13258800"/>
          </a:xfrm>
          <a:prstGeom prst="line">
            <a:avLst/>
          </a:prstGeom>
          <a:ln w="9525" cap="rnd">
            <a:solidFill>
              <a:srgbClr val="000000"/>
            </a:solidFill>
            <a:prstDash val="solid"/>
            <a:headEnd type="none" w="sm" len="sm"/>
            <a:tailEnd type="none" w="sm" len="sm"/>
          </a:ln>
        </p:spPr>
        <p:txBody>
          <a:bodyPr/>
          <a:lstStyle/>
          <a:p>
            <a:endParaRPr lang="en-GB" dirty="0"/>
          </a:p>
        </p:txBody>
      </p:sp>
      <p:sp>
        <p:nvSpPr>
          <p:cNvPr id="4" name="Freeform 4"/>
          <p:cNvSpPr/>
          <p:nvPr/>
        </p:nvSpPr>
        <p:spPr>
          <a:xfrm>
            <a:off x="6132353" y="1475863"/>
            <a:ext cx="5389639" cy="4250735"/>
          </a:xfrm>
          <a:custGeom>
            <a:avLst/>
            <a:gdLst/>
            <a:ahLst/>
            <a:cxnLst/>
            <a:rect l="l" t="t" r="r" b="b"/>
            <a:pathLst>
              <a:path w="5389639" h="4250735">
                <a:moveTo>
                  <a:pt x="0" y="0"/>
                </a:moveTo>
                <a:lnTo>
                  <a:pt x="5389639" y="0"/>
                </a:lnTo>
                <a:lnTo>
                  <a:pt x="5389639" y="4250734"/>
                </a:lnTo>
                <a:lnTo>
                  <a:pt x="0" y="4250734"/>
                </a:lnTo>
                <a:lnTo>
                  <a:pt x="0" y="0"/>
                </a:lnTo>
                <a:close/>
              </a:path>
            </a:pathLst>
          </a:custGeom>
          <a:blipFill>
            <a:blip r:embed="rId2"/>
            <a:stretch>
              <a:fillRect t="-13396" b="-13396"/>
            </a:stretch>
          </a:blipFill>
        </p:spPr>
        <p:txBody>
          <a:bodyPr/>
          <a:lstStyle/>
          <a:p>
            <a:endParaRPr lang="en-GB"/>
          </a:p>
        </p:txBody>
      </p:sp>
      <p:sp>
        <p:nvSpPr>
          <p:cNvPr id="5" name="TextBox 5"/>
          <p:cNvSpPr txBox="1"/>
          <p:nvPr/>
        </p:nvSpPr>
        <p:spPr>
          <a:xfrm>
            <a:off x="12319013" y="237860"/>
            <a:ext cx="5552627" cy="2935991"/>
          </a:xfrm>
          <a:prstGeom prst="rect">
            <a:avLst/>
          </a:prstGeom>
        </p:spPr>
        <p:txBody>
          <a:bodyPr lIns="0" tIns="0" rIns="0" bIns="0" rtlCol="0" anchor="t">
            <a:spAutoFit/>
          </a:bodyPr>
          <a:lstStyle/>
          <a:p>
            <a:pPr algn="ctr">
              <a:lnSpc>
                <a:spcPts val="3308"/>
              </a:lnSpc>
            </a:pPr>
            <a:r>
              <a:rPr lang="en-US" sz="2625" b="1" spc="-178">
                <a:solidFill>
                  <a:srgbClr val="000000"/>
                </a:solidFill>
                <a:latin typeface="Public Sans Bold"/>
                <a:ea typeface="Public Sans Bold"/>
                <a:cs typeface="Public Sans Bold"/>
                <a:sym typeface="Public Sans Bold"/>
              </a:rPr>
              <a:t>OCD compulsions are repetitive behaviours that individuals feel compelled to perform to reduce anxiety linked to obsessions or to prevent negative outcomes. People with OCD may create specific rules or rituals to manage anxiety (Mayo Clinic, 2023)</a:t>
            </a:r>
          </a:p>
        </p:txBody>
      </p:sp>
      <p:sp>
        <p:nvSpPr>
          <p:cNvPr id="6" name="TextBox 6"/>
          <p:cNvSpPr txBox="1"/>
          <p:nvPr/>
        </p:nvSpPr>
        <p:spPr>
          <a:xfrm>
            <a:off x="255877" y="1822441"/>
            <a:ext cx="5552627" cy="3352834"/>
          </a:xfrm>
          <a:prstGeom prst="rect">
            <a:avLst/>
          </a:prstGeom>
        </p:spPr>
        <p:txBody>
          <a:bodyPr lIns="0" tIns="0" rIns="0" bIns="0" rtlCol="0" anchor="t">
            <a:spAutoFit/>
          </a:bodyPr>
          <a:lstStyle/>
          <a:p>
            <a:pPr algn="ctr">
              <a:lnSpc>
                <a:spcPts val="3308"/>
              </a:lnSpc>
            </a:pPr>
            <a:r>
              <a:rPr lang="en-US" sz="2625" b="1" spc="-178">
                <a:solidFill>
                  <a:srgbClr val="000000"/>
                </a:solidFill>
                <a:latin typeface="Public Sans Bold"/>
                <a:ea typeface="Public Sans Bold"/>
                <a:cs typeface="Public Sans Bold"/>
                <a:sym typeface="Public Sans Bold"/>
              </a:rPr>
              <a:t>It is a mental health condition involving a cycle of distressing obsessions and compulsions. Obsessions are intrusive thoughts , while compulsions are behaviours performed to alleviate the anxiety caused by these thoughts( NHS, 2023).</a:t>
            </a:r>
          </a:p>
          <a:p>
            <a:pPr algn="ctr">
              <a:lnSpc>
                <a:spcPts val="3308"/>
              </a:lnSpc>
            </a:pPr>
            <a:endParaRPr lang="en-US" sz="2625" b="1" spc="-178">
              <a:solidFill>
                <a:srgbClr val="000000"/>
              </a:solidFill>
              <a:latin typeface="Public Sans Bold"/>
              <a:ea typeface="Public Sans Bold"/>
              <a:cs typeface="Public Sans Bold"/>
              <a:sym typeface="Public Sans Bold"/>
            </a:endParaRPr>
          </a:p>
        </p:txBody>
      </p:sp>
      <p:sp>
        <p:nvSpPr>
          <p:cNvPr id="7" name="TextBox 7"/>
          <p:cNvSpPr txBox="1"/>
          <p:nvPr/>
        </p:nvSpPr>
        <p:spPr>
          <a:xfrm>
            <a:off x="-76299" y="-238125"/>
            <a:ext cx="12801697" cy="2125582"/>
          </a:xfrm>
          <a:prstGeom prst="rect">
            <a:avLst/>
          </a:prstGeom>
        </p:spPr>
        <p:txBody>
          <a:bodyPr wrap="square" lIns="0" tIns="0" rIns="0" bIns="0" rtlCol="0" anchor="t">
            <a:spAutoFit/>
          </a:bodyPr>
          <a:lstStyle/>
          <a:p>
            <a:pPr algn="ctr">
              <a:lnSpc>
                <a:spcPts val="17150"/>
              </a:lnSpc>
              <a:spcBef>
                <a:spcPct val="0"/>
              </a:spcBef>
            </a:pPr>
            <a:r>
              <a:rPr lang="en-US" sz="12250" b="1" dirty="0">
                <a:solidFill>
                  <a:srgbClr val="000000"/>
                </a:solidFill>
                <a:latin typeface="League Spartan"/>
                <a:ea typeface="League Spartan"/>
                <a:cs typeface="League Spartan"/>
                <a:sym typeface="League Spartan"/>
              </a:rPr>
              <a:t>What is OCD?</a:t>
            </a:r>
          </a:p>
        </p:txBody>
      </p:sp>
      <p:sp>
        <p:nvSpPr>
          <p:cNvPr id="8" name="TextBox 8"/>
          <p:cNvSpPr txBox="1"/>
          <p:nvPr/>
        </p:nvSpPr>
        <p:spPr>
          <a:xfrm>
            <a:off x="255877" y="5896035"/>
            <a:ext cx="11549520" cy="4187190"/>
          </a:xfrm>
          <a:prstGeom prst="rect">
            <a:avLst/>
          </a:prstGeom>
        </p:spPr>
        <p:txBody>
          <a:bodyPr lIns="0" tIns="0" rIns="0" bIns="0" rtlCol="0" anchor="t">
            <a:spAutoFit/>
          </a:bodyPr>
          <a:lstStyle/>
          <a:p>
            <a:pPr algn="ctr">
              <a:lnSpc>
                <a:spcPts val="3359"/>
              </a:lnSpc>
            </a:pPr>
            <a:r>
              <a:rPr lang="en-US" sz="2400" b="1">
                <a:solidFill>
                  <a:srgbClr val="FF3131"/>
                </a:solidFill>
                <a:latin typeface="Public Sans Bold"/>
                <a:ea typeface="Public Sans Bold"/>
                <a:cs typeface="Public Sans Bold"/>
                <a:sym typeface="Public Sans Bold"/>
              </a:rPr>
              <a:t>Causes of OCD</a:t>
            </a:r>
          </a:p>
          <a:p>
            <a:pPr marL="518160" lvl="1" indent="-259080" algn="ctr">
              <a:lnSpc>
                <a:spcPts val="3359"/>
              </a:lnSpc>
              <a:buFont typeface="Arial"/>
              <a:buChar char="•"/>
            </a:pPr>
            <a:r>
              <a:rPr lang="en-US" sz="2400" b="1">
                <a:solidFill>
                  <a:srgbClr val="000000"/>
                </a:solidFill>
                <a:latin typeface="Public Sans Bold"/>
                <a:ea typeface="Public Sans Bold"/>
                <a:cs typeface="Public Sans Bold"/>
                <a:sym typeface="Public Sans Bold"/>
              </a:rPr>
              <a:t>The causes of Obsessive-Compulsive Disorder (OCD) include family history, biological and genetic factors, life events, and chemical imbalances in the brain (OCD UK, 2018). </a:t>
            </a:r>
          </a:p>
          <a:p>
            <a:pPr marL="518160" lvl="1" indent="-259080" algn="ctr">
              <a:lnSpc>
                <a:spcPts val="3359"/>
              </a:lnSpc>
              <a:buFont typeface="Arial"/>
              <a:buChar char="•"/>
            </a:pPr>
            <a:r>
              <a:rPr lang="en-US" sz="2400" b="1">
                <a:solidFill>
                  <a:srgbClr val="000000"/>
                </a:solidFill>
                <a:latin typeface="Public Sans Bold"/>
                <a:ea typeface="Public Sans Bold"/>
                <a:cs typeface="Public Sans Bold"/>
                <a:sym typeface="Public Sans Bold"/>
              </a:rPr>
              <a:t>Cognitive, behavioural, and environmental influences can contribute to stress and depression, which may lead to OCD. Understanding the interaction between genetics and environment is key to grasping this disorder (Integrative_psych.org, 2024).</a:t>
            </a:r>
          </a:p>
          <a:p>
            <a:pPr marL="518160" lvl="1" indent="-259080" algn="ctr">
              <a:lnSpc>
                <a:spcPts val="3359"/>
              </a:lnSpc>
              <a:buFont typeface="Arial"/>
              <a:buChar char="•"/>
            </a:pPr>
            <a:r>
              <a:rPr lang="en-US" sz="2400" b="1">
                <a:solidFill>
                  <a:srgbClr val="000000"/>
                </a:solidFill>
                <a:latin typeface="Public Sans Bold"/>
                <a:ea typeface="Public Sans Bold"/>
                <a:cs typeface="Public Sans Bold"/>
                <a:sym typeface="Public Sans Bold"/>
              </a:rPr>
              <a:t>OCD is caused by a combination of genetic, biological, psychological, and environmental factors (Care Learning, 2024).</a:t>
            </a:r>
          </a:p>
        </p:txBody>
      </p:sp>
      <p:sp>
        <p:nvSpPr>
          <p:cNvPr id="9" name="TextBox 9"/>
          <p:cNvSpPr txBox="1"/>
          <p:nvPr/>
        </p:nvSpPr>
        <p:spPr>
          <a:xfrm>
            <a:off x="12338050" y="3460758"/>
            <a:ext cx="5789417" cy="6622467"/>
          </a:xfrm>
          <a:prstGeom prst="rect">
            <a:avLst/>
          </a:prstGeom>
        </p:spPr>
        <p:txBody>
          <a:bodyPr lIns="0" tIns="0" rIns="0" bIns="0" rtlCol="0" anchor="t">
            <a:spAutoFit/>
          </a:bodyPr>
          <a:lstStyle/>
          <a:p>
            <a:pPr algn="ctr">
              <a:lnSpc>
                <a:spcPts val="2934"/>
              </a:lnSpc>
              <a:spcBef>
                <a:spcPct val="0"/>
              </a:spcBef>
            </a:pPr>
            <a:r>
              <a:rPr lang="en-US" sz="2095" b="1" dirty="0">
                <a:solidFill>
                  <a:srgbClr val="FF3131"/>
                </a:solidFill>
                <a:latin typeface="Public Sans Bold"/>
                <a:ea typeface="Public Sans Bold"/>
                <a:cs typeface="Public Sans Bold"/>
                <a:sym typeface="Public Sans Bold"/>
              </a:rPr>
              <a:t>Historical Overview of OCD</a:t>
            </a:r>
          </a:p>
          <a:p>
            <a:pPr marL="474979" lvl="1" indent="-237490" algn="ctr">
              <a:lnSpc>
                <a:spcPts val="3079"/>
              </a:lnSpc>
              <a:buFont typeface="Arial"/>
              <a:buChar char="•"/>
            </a:pPr>
            <a:r>
              <a:rPr lang="en-US" sz="2199" b="1" dirty="0">
                <a:solidFill>
                  <a:srgbClr val="000000"/>
                </a:solidFill>
                <a:latin typeface="Public Sans Bold"/>
                <a:ea typeface="Public Sans Bold"/>
                <a:cs typeface="Public Sans Bold"/>
                <a:sym typeface="Public Sans Bold"/>
              </a:rPr>
              <a:t>In ancient times OCD symptoms were interpreted as possession or moral failure( Kadri, 2024).</a:t>
            </a:r>
          </a:p>
          <a:p>
            <a:pPr marL="474979" lvl="1" indent="-237490" algn="ctr">
              <a:lnSpc>
                <a:spcPts val="3079"/>
              </a:lnSpc>
              <a:buFont typeface="Arial"/>
              <a:buChar char="•"/>
            </a:pPr>
            <a:r>
              <a:rPr lang="en-US" sz="2199" b="1" dirty="0">
                <a:solidFill>
                  <a:srgbClr val="000000"/>
                </a:solidFill>
                <a:latin typeface="Public Sans Bold"/>
                <a:ea typeface="Public Sans Bold"/>
                <a:cs typeface="Public Sans Bold"/>
                <a:sym typeface="Public Sans Bold"/>
              </a:rPr>
              <a:t>People with OCD faced stigma and were misunderstood. But the perception has changed towards seeing it as a clinical condition(Steinberg and </a:t>
            </a:r>
            <a:r>
              <a:rPr lang="en-US" sz="2199" b="1" dirty="0" err="1">
                <a:solidFill>
                  <a:srgbClr val="000000"/>
                </a:solidFill>
                <a:latin typeface="Public Sans Bold"/>
                <a:ea typeface="Public Sans Bold"/>
                <a:cs typeface="Public Sans Bold"/>
                <a:sym typeface="Public Sans Bold"/>
              </a:rPr>
              <a:t>Wetterneck</a:t>
            </a:r>
            <a:r>
              <a:rPr lang="en-US" sz="2199" b="1" dirty="0">
                <a:solidFill>
                  <a:srgbClr val="000000"/>
                </a:solidFill>
                <a:latin typeface="Public Sans Bold"/>
                <a:ea typeface="Public Sans Bold"/>
                <a:cs typeface="Public Sans Bold"/>
                <a:sym typeface="Public Sans Bold"/>
              </a:rPr>
              <a:t>, 2016)</a:t>
            </a:r>
          </a:p>
          <a:p>
            <a:pPr marL="474979" lvl="1" indent="-237490" algn="ctr">
              <a:lnSpc>
                <a:spcPts val="3079"/>
              </a:lnSpc>
              <a:buFont typeface="Arial"/>
              <a:buChar char="•"/>
            </a:pPr>
            <a:r>
              <a:rPr lang="en-US" sz="2199" b="1" dirty="0">
                <a:solidFill>
                  <a:srgbClr val="000000"/>
                </a:solidFill>
                <a:latin typeface="Public Sans Bold"/>
                <a:ea typeface="Public Sans Bold"/>
                <a:cs typeface="Public Sans Bold"/>
                <a:sym typeface="Public Sans Bold"/>
              </a:rPr>
              <a:t>Public health policies have taken mental health as critical leading to improved insurance coverage (Congress gov, 2025)</a:t>
            </a:r>
          </a:p>
          <a:p>
            <a:pPr marL="474979" lvl="1" indent="-237490" algn="ctr">
              <a:lnSpc>
                <a:spcPts val="3079"/>
              </a:lnSpc>
              <a:buFont typeface="Arial"/>
              <a:buChar char="•"/>
            </a:pPr>
            <a:r>
              <a:rPr lang="en-US" sz="2199" b="1" dirty="0">
                <a:solidFill>
                  <a:srgbClr val="000000"/>
                </a:solidFill>
                <a:latin typeface="Public Sans Bold"/>
                <a:ea typeface="Public Sans Bold"/>
                <a:cs typeface="Public Sans Bold"/>
                <a:sym typeface="Public Sans Bold"/>
              </a:rPr>
              <a:t>Advocacy groups played a significant role in pushing for legislation for better access to treatment( Shahwan et al,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894FF"/>
        </a:solidFill>
        <a:effectLst/>
      </p:bgPr>
    </p:bg>
    <p:spTree>
      <p:nvGrpSpPr>
        <p:cNvPr id="1" name=""/>
        <p:cNvGrpSpPr/>
        <p:nvPr/>
      </p:nvGrpSpPr>
      <p:grpSpPr>
        <a:xfrm>
          <a:off x="0" y="0"/>
          <a:ext cx="0" cy="0"/>
          <a:chOff x="0" y="0"/>
          <a:chExt cx="0" cy="0"/>
        </a:xfrm>
      </p:grpSpPr>
      <p:sp>
        <p:nvSpPr>
          <p:cNvPr id="2" name="AutoShape 2"/>
          <p:cNvSpPr/>
          <p:nvPr/>
        </p:nvSpPr>
        <p:spPr>
          <a:xfrm flipH="1">
            <a:off x="11631741" y="0"/>
            <a:ext cx="0" cy="10287000"/>
          </a:xfrm>
          <a:prstGeom prst="line">
            <a:avLst/>
          </a:prstGeom>
          <a:ln w="9525" cap="rnd">
            <a:solidFill>
              <a:srgbClr val="000000"/>
            </a:solidFill>
            <a:prstDash val="solid"/>
            <a:headEnd type="none" w="sm" len="sm"/>
            <a:tailEnd type="none" w="sm" len="sm"/>
          </a:ln>
        </p:spPr>
        <p:txBody>
          <a:bodyPr/>
          <a:lstStyle/>
          <a:p>
            <a:endParaRPr lang="en-GB"/>
          </a:p>
        </p:txBody>
      </p:sp>
      <p:sp>
        <p:nvSpPr>
          <p:cNvPr id="3" name="Freeform 3"/>
          <p:cNvSpPr/>
          <p:nvPr/>
        </p:nvSpPr>
        <p:spPr>
          <a:xfrm>
            <a:off x="15296828" y="7508388"/>
            <a:ext cx="2991172" cy="2778612"/>
          </a:xfrm>
          <a:custGeom>
            <a:avLst/>
            <a:gdLst/>
            <a:ahLst/>
            <a:cxnLst/>
            <a:rect l="l" t="t" r="r" b="b"/>
            <a:pathLst>
              <a:path w="2991172" h="2778612">
                <a:moveTo>
                  <a:pt x="0" y="0"/>
                </a:moveTo>
                <a:lnTo>
                  <a:pt x="2991172" y="0"/>
                </a:lnTo>
                <a:lnTo>
                  <a:pt x="2991172" y="2778612"/>
                </a:lnTo>
                <a:lnTo>
                  <a:pt x="0" y="2778612"/>
                </a:lnTo>
                <a:lnTo>
                  <a:pt x="0" y="0"/>
                </a:lnTo>
                <a:close/>
              </a:path>
            </a:pathLst>
          </a:custGeom>
          <a:blipFill>
            <a:blip r:embed="rId3"/>
            <a:stretch>
              <a:fillRect l="-6270" t="-7200" b="-7200"/>
            </a:stretch>
          </a:blipFill>
        </p:spPr>
        <p:txBody>
          <a:bodyPr/>
          <a:lstStyle/>
          <a:p>
            <a:endParaRPr lang="en-GB" dirty="0"/>
          </a:p>
        </p:txBody>
      </p:sp>
      <p:sp>
        <p:nvSpPr>
          <p:cNvPr id="4" name="TextBox 4"/>
          <p:cNvSpPr txBox="1"/>
          <p:nvPr/>
        </p:nvSpPr>
        <p:spPr>
          <a:xfrm>
            <a:off x="57150" y="6095053"/>
            <a:ext cx="11678834" cy="4473340"/>
          </a:xfrm>
          <a:prstGeom prst="rect">
            <a:avLst/>
          </a:prstGeom>
        </p:spPr>
        <p:txBody>
          <a:bodyPr lIns="0" tIns="0" rIns="0" bIns="0" rtlCol="0" anchor="t">
            <a:spAutoFit/>
          </a:bodyPr>
          <a:lstStyle/>
          <a:p>
            <a:pPr marL="0" lvl="0" indent="0" algn="l">
              <a:lnSpc>
                <a:spcPts val="3152"/>
              </a:lnSpc>
            </a:pPr>
            <a:r>
              <a:rPr lang="en-US" sz="2101" b="1" dirty="0">
                <a:solidFill>
                  <a:srgbClr val="FF3131"/>
                </a:solidFill>
                <a:latin typeface="Public Sans Bold"/>
                <a:ea typeface="Public Sans Bold"/>
                <a:cs typeface="Public Sans Bold"/>
                <a:sym typeface="Public Sans Bold"/>
              </a:rPr>
              <a:t>Treatments of O</a:t>
            </a:r>
            <a:r>
              <a:rPr lang="en-US" sz="2101" b="1" u="none" dirty="0">
                <a:solidFill>
                  <a:srgbClr val="FF3131"/>
                </a:solidFill>
                <a:latin typeface="Public Sans Bold"/>
                <a:ea typeface="Public Sans Bold"/>
                <a:cs typeface="Public Sans Bold"/>
                <a:sym typeface="Public Sans Bold"/>
              </a:rPr>
              <a:t>CD</a:t>
            </a:r>
          </a:p>
          <a:p>
            <a:pPr marL="0" lvl="0" indent="0" algn="l">
              <a:lnSpc>
                <a:spcPts val="3152"/>
              </a:lnSpc>
            </a:pPr>
            <a:r>
              <a:rPr lang="en-US" sz="2101" b="1" dirty="0">
                <a:latin typeface="Public Sans Bold"/>
                <a:ea typeface="Public Sans Bold"/>
                <a:cs typeface="Public Sans Bold"/>
                <a:sym typeface="Public Sans Bold"/>
              </a:rPr>
              <a:t>T</a:t>
            </a:r>
            <a:r>
              <a:rPr lang="en-US" sz="2101" b="1" u="none" dirty="0">
                <a:solidFill>
                  <a:srgbClr val="000000"/>
                </a:solidFill>
                <a:latin typeface="Public Sans Bold"/>
                <a:ea typeface="Public Sans Bold"/>
                <a:cs typeface="Public Sans Bold"/>
                <a:sym typeface="Public Sans Bold"/>
              </a:rPr>
              <a:t>he main treatments for obsessive-compulsive disorder (OCD) are Cognitive </a:t>
            </a:r>
            <a:r>
              <a:rPr lang="en-US" sz="2101" b="1" u="none" dirty="0" err="1">
                <a:solidFill>
                  <a:srgbClr val="000000"/>
                </a:solidFill>
                <a:latin typeface="Public Sans Bold"/>
                <a:ea typeface="Public Sans Bold"/>
                <a:cs typeface="Public Sans Bold"/>
                <a:sym typeface="Public Sans Bold"/>
              </a:rPr>
              <a:t>Behavioural</a:t>
            </a:r>
            <a:r>
              <a:rPr lang="en-US" sz="2101" b="1" u="none" dirty="0">
                <a:solidFill>
                  <a:srgbClr val="000000"/>
                </a:solidFill>
                <a:latin typeface="Public Sans Bold"/>
                <a:ea typeface="Public Sans Bold"/>
                <a:cs typeface="Public Sans Bold"/>
                <a:sym typeface="Public Sans Bold"/>
              </a:rPr>
              <a:t> Therapy (CBT), which helps confront fears and often shows quick results, and selective serotonin reuptake inhibitors (SSRIs), which can take up to 12 weeks to affect brain chemistry (NHS, 2023).</a:t>
            </a:r>
          </a:p>
          <a:p>
            <a:pPr marL="0" lvl="0" indent="0" algn="l">
              <a:lnSpc>
                <a:spcPts val="3152"/>
              </a:lnSpc>
            </a:pPr>
            <a:r>
              <a:rPr lang="en-US" sz="2101" b="1" u="none" dirty="0">
                <a:solidFill>
                  <a:srgbClr val="000000"/>
                </a:solidFill>
                <a:latin typeface="Public Sans Bold"/>
                <a:ea typeface="Public Sans Bold"/>
                <a:cs typeface="Public Sans Bold"/>
                <a:sym typeface="Public Sans Bold"/>
              </a:rPr>
              <a:t>Research by Baxter, Schwartz, and Bergman highlights the effectiveness of both medications and </a:t>
            </a:r>
            <a:r>
              <a:rPr lang="en-US" sz="2101" b="1" u="none" dirty="0" err="1">
                <a:solidFill>
                  <a:srgbClr val="000000"/>
                </a:solidFill>
                <a:latin typeface="Public Sans Bold"/>
                <a:ea typeface="Public Sans Bold"/>
                <a:cs typeface="Public Sans Bold"/>
                <a:sym typeface="Public Sans Bold"/>
              </a:rPr>
              <a:t>behavioural</a:t>
            </a:r>
            <a:r>
              <a:rPr lang="en-US" sz="2101" b="1" u="none" dirty="0">
                <a:solidFill>
                  <a:srgbClr val="000000"/>
                </a:solidFill>
                <a:latin typeface="Public Sans Bold"/>
                <a:ea typeface="Public Sans Bold"/>
                <a:cs typeface="Public Sans Bold"/>
                <a:sym typeface="Public Sans Bold"/>
              </a:rPr>
              <a:t> therapies for individuals with OCD (Baxter et al., 1992). Additionally, the National Institute for Health and Care Excellence (NICE) recommends CBT with exposure and response prevention (ERP) as the first-line treatment for OCD in the UK (Pedley et al., 2019).</a:t>
            </a:r>
          </a:p>
          <a:p>
            <a:pPr marL="0" lvl="0" indent="0" algn="l">
              <a:lnSpc>
                <a:spcPts val="3152"/>
              </a:lnSpc>
            </a:pPr>
            <a:endParaRPr lang="en-US" sz="2101" b="1" u="none" dirty="0">
              <a:solidFill>
                <a:srgbClr val="000000"/>
              </a:solidFill>
              <a:latin typeface="Public Sans Bold"/>
              <a:ea typeface="Public Sans Bold"/>
              <a:cs typeface="Public Sans Bold"/>
              <a:sym typeface="Public Sans Bold"/>
            </a:endParaRPr>
          </a:p>
        </p:txBody>
      </p:sp>
      <p:sp>
        <p:nvSpPr>
          <p:cNvPr id="5" name="TextBox 5"/>
          <p:cNvSpPr txBox="1"/>
          <p:nvPr/>
        </p:nvSpPr>
        <p:spPr>
          <a:xfrm>
            <a:off x="11735984" y="-329572"/>
            <a:ext cx="6552016" cy="4078018"/>
          </a:xfrm>
          <a:prstGeom prst="rect">
            <a:avLst/>
          </a:prstGeom>
        </p:spPr>
        <p:txBody>
          <a:bodyPr lIns="0" tIns="0" rIns="0" bIns="0" rtlCol="0" anchor="t">
            <a:spAutoFit/>
          </a:bodyPr>
          <a:lstStyle/>
          <a:p>
            <a:pPr algn="l">
              <a:lnSpc>
                <a:spcPts val="2948"/>
              </a:lnSpc>
            </a:pPr>
            <a:endParaRPr/>
          </a:p>
          <a:p>
            <a:pPr algn="l">
              <a:lnSpc>
                <a:spcPts val="2948"/>
              </a:lnSpc>
            </a:pPr>
            <a:r>
              <a:rPr lang="en-US" sz="1965" b="1">
                <a:solidFill>
                  <a:srgbClr val="FF3131"/>
                </a:solidFill>
                <a:latin typeface="Public Sans Bold"/>
                <a:ea typeface="Public Sans Bold"/>
                <a:cs typeface="Public Sans Bold"/>
                <a:sym typeface="Public Sans Bold"/>
              </a:rPr>
              <a:t>Statistics:</a:t>
            </a:r>
          </a:p>
          <a:p>
            <a:pPr marL="0" lvl="0" indent="0" algn="l">
              <a:lnSpc>
                <a:spcPts val="2948"/>
              </a:lnSpc>
            </a:pPr>
            <a:r>
              <a:rPr lang="en-US" sz="1965" b="1">
                <a:solidFill>
                  <a:srgbClr val="000000"/>
                </a:solidFill>
                <a:latin typeface="Public Sans Bold"/>
                <a:ea typeface="Public Sans Bold"/>
                <a:cs typeface="Public Sans Bold"/>
                <a:sym typeface="Public Sans Bold"/>
              </a:rPr>
              <a:t>A</a:t>
            </a:r>
            <a:r>
              <a:rPr lang="en-US" sz="1965" b="1" u="none">
                <a:solidFill>
                  <a:srgbClr val="000000"/>
                </a:solidFill>
                <a:latin typeface="Public Sans Bold"/>
                <a:ea typeface="Public Sans Bold"/>
                <a:cs typeface="Public Sans Bold"/>
                <a:sym typeface="Public Sans Bold"/>
              </a:rPr>
              <a:t>pproximately 750,000 people in the UK, or about 1.2% of the population, are affected by OCD. The disorder affects 1% to 4% of individuals over their lifetime, with a peak onset in late adolescence for men and early adulthood for women, and 25% of cases starting before age 14. Severe cases make up half of all diagnoses, while fewer than 25% are mild. (Priory, 2025)</a:t>
            </a:r>
          </a:p>
          <a:p>
            <a:pPr marL="0" lvl="0" indent="0" algn="l">
              <a:lnSpc>
                <a:spcPts val="2948"/>
              </a:lnSpc>
            </a:pPr>
            <a:endParaRPr lang="en-US" sz="1965" b="1" u="none">
              <a:solidFill>
                <a:srgbClr val="000000"/>
              </a:solidFill>
              <a:latin typeface="Public Sans Bold"/>
              <a:ea typeface="Public Sans Bold"/>
              <a:cs typeface="Public Sans Bold"/>
              <a:sym typeface="Public Sans Bold"/>
            </a:endParaRPr>
          </a:p>
        </p:txBody>
      </p:sp>
      <p:sp>
        <p:nvSpPr>
          <p:cNvPr id="6" name="TextBox 6"/>
          <p:cNvSpPr txBox="1"/>
          <p:nvPr/>
        </p:nvSpPr>
        <p:spPr>
          <a:xfrm>
            <a:off x="11631741" y="3379470"/>
            <a:ext cx="6656259" cy="4918710"/>
          </a:xfrm>
          <a:prstGeom prst="rect">
            <a:avLst/>
          </a:prstGeom>
        </p:spPr>
        <p:txBody>
          <a:bodyPr lIns="0" tIns="0" rIns="0" bIns="0" rtlCol="0" anchor="t">
            <a:spAutoFit/>
          </a:bodyPr>
          <a:lstStyle/>
          <a:p>
            <a:pPr algn="l">
              <a:lnSpc>
                <a:spcPts val="2849"/>
              </a:lnSpc>
            </a:pPr>
            <a:r>
              <a:rPr lang="en-US" sz="1899" b="1">
                <a:solidFill>
                  <a:srgbClr val="FF3131"/>
                </a:solidFill>
                <a:latin typeface="Public Sans Bold"/>
                <a:ea typeface="Public Sans Bold"/>
                <a:cs typeface="Public Sans Bold"/>
                <a:sym typeface="Public Sans Bold"/>
              </a:rPr>
              <a:t>Recommendations</a:t>
            </a:r>
          </a:p>
          <a:p>
            <a:pPr algn="l">
              <a:lnSpc>
                <a:spcPts val="2849"/>
              </a:lnSpc>
            </a:pPr>
            <a:r>
              <a:rPr lang="en-US" sz="1899" b="1">
                <a:solidFill>
                  <a:srgbClr val="000000"/>
                </a:solidFill>
                <a:latin typeface="Public Sans Bold"/>
                <a:ea typeface="Public Sans Bold"/>
                <a:cs typeface="Public Sans Bold"/>
                <a:sym typeface="Public Sans Bold"/>
              </a:rPr>
              <a:t>In the UK, the main treatments for OCD include cognitive behavioural therapy (CBT) with exposure and response prevention (ERP) and medication, primarily selective serotonin reuptake inhibitors (SSRIs). CBT with ERP involves working with a therapist to gradually confront fears and obsessive thoughts without engaging in compulsive behaviours, typically over 8 to 20 sessions for mild to moderate OCD (NHS, 2021).</a:t>
            </a:r>
          </a:p>
          <a:p>
            <a:pPr algn="l">
              <a:lnSpc>
                <a:spcPts val="2849"/>
              </a:lnSpc>
            </a:pPr>
            <a:r>
              <a:rPr lang="en-US" sz="1899" b="1">
                <a:solidFill>
                  <a:srgbClr val="000000"/>
                </a:solidFill>
                <a:latin typeface="Public Sans Bold"/>
                <a:ea typeface="Public Sans Bold"/>
                <a:cs typeface="Public Sans Bold"/>
                <a:sym typeface="Public Sans Bold"/>
              </a:rPr>
              <a:t>Medication may be prescribed alongside CBT or when it is insufficient on its own, helping to balance brain chemicals and reduce OCD symptoms (NHS, 2021).</a:t>
            </a:r>
          </a:p>
          <a:p>
            <a:pPr marL="0" lvl="0" indent="0" algn="l">
              <a:lnSpc>
                <a:spcPts val="2849"/>
              </a:lnSpc>
            </a:pPr>
            <a:endParaRPr lang="en-US" sz="1899" b="1">
              <a:solidFill>
                <a:srgbClr val="000000"/>
              </a:solidFill>
              <a:latin typeface="Public Sans Bold"/>
              <a:ea typeface="Public Sans Bold"/>
              <a:cs typeface="Public Sans Bold"/>
              <a:sym typeface="Public Sans Bold"/>
            </a:endParaRPr>
          </a:p>
          <a:p>
            <a:pPr marL="0" lvl="0" indent="0" algn="l">
              <a:lnSpc>
                <a:spcPts val="2849"/>
              </a:lnSpc>
            </a:pPr>
            <a:endParaRPr lang="en-US" sz="1899" b="1">
              <a:solidFill>
                <a:srgbClr val="000000"/>
              </a:solidFill>
              <a:latin typeface="Public Sans Bold"/>
              <a:ea typeface="Public Sans Bold"/>
              <a:cs typeface="Public Sans Bold"/>
              <a:sym typeface="Public Sans Bold"/>
            </a:endParaRPr>
          </a:p>
        </p:txBody>
      </p:sp>
      <p:sp>
        <p:nvSpPr>
          <p:cNvPr id="7" name="TextBox 7"/>
          <p:cNvSpPr txBox="1"/>
          <p:nvPr/>
        </p:nvSpPr>
        <p:spPr>
          <a:xfrm>
            <a:off x="3990511" y="-232539"/>
            <a:ext cx="3276914" cy="1855000"/>
          </a:xfrm>
          <a:prstGeom prst="rect">
            <a:avLst/>
          </a:prstGeom>
        </p:spPr>
        <p:txBody>
          <a:bodyPr lIns="0" tIns="0" rIns="0" bIns="0" rtlCol="0" anchor="t">
            <a:spAutoFit/>
          </a:bodyPr>
          <a:lstStyle/>
          <a:p>
            <a:pPr algn="ctr">
              <a:lnSpc>
                <a:spcPts val="15255"/>
              </a:lnSpc>
              <a:spcBef>
                <a:spcPct val="0"/>
              </a:spcBef>
            </a:pPr>
            <a:r>
              <a:rPr lang="en-US" sz="10896" b="1" dirty="0">
                <a:solidFill>
                  <a:srgbClr val="000000"/>
                </a:solidFill>
                <a:latin typeface="League Spartan"/>
                <a:ea typeface="League Spartan"/>
                <a:cs typeface="League Spartan"/>
                <a:sym typeface="League Spartan"/>
              </a:rPr>
              <a:t>OCD</a:t>
            </a:r>
          </a:p>
        </p:txBody>
      </p:sp>
      <p:sp>
        <p:nvSpPr>
          <p:cNvPr id="8" name="TextBox 8"/>
          <p:cNvSpPr txBox="1"/>
          <p:nvPr/>
        </p:nvSpPr>
        <p:spPr>
          <a:xfrm>
            <a:off x="-49244" y="1284797"/>
            <a:ext cx="6092007" cy="4321889"/>
          </a:xfrm>
          <a:prstGeom prst="rect">
            <a:avLst/>
          </a:prstGeom>
        </p:spPr>
        <p:txBody>
          <a:bodyPr wrap="square" lIns="0" tIns="0" rIns="0" bIns="0" rtlCol="0" anchor="t">
            <a:spAutoFit/>
          </a:bodyPr>
          <a:lstStyle/>
          <a:p>
            <a:pPr algn="ctr">
              <a:lnSpc>
                <a:spcPts val="3359"/>
              </a:lnSpc>
              <a:spcBef>
                <a:spcPct val="0"/>
              </a:spcBef>
            </a:pPr>
            <a:r>
              <a:rPr lang="en-US" sz="2400" b="1" dirty="0">
                <a:solidFill>
                  <a:srgbClr val="000000"/>
                </a:solidFill>
                <a:latin typeface="Public Sans Bold"/>
                <a:ea typeface="Public Sans Bold"/>
                <a:cs typeface="Public Sans Bold"/>
                <a:sym typeface="Public Sans Bold"/>
              </a:rPr>
              <a:t>Compulsions associated with obsessive-compulsive disorder (OCD), as defined in the </a:t>
            </a:r>
            <a:r>
              <a:rPr lang="en-US" sz="2400" b="1" dirty="0">
                <a:solidFill>
                  <a:srgbClr val="FF0000"/>
                </a:solidFill>
                <a:latin typeface="Public Sans Bold"/>
                <a:ea typeface="Public Sans Bold"/>
                <a:cs typeface="Public Sans Bold"/>
                <a:sym typeface="Public Sans Bold"/>
              </a:rPr>
              <a:t>ICD-11, </a:t>
            </a:r>
            <a:r>
              <a:rPr lang="en-US" sz="2400" b="1" dirty="0">
                <a:solidFill>
                  <a:srgbClr val="000000"/>
                </a:solidFill>
                <a:latin typeface="Public Sans Bold"/>
                <a:ea typeface="Public Sans Bold"/>
                <a:cs typeface="Public Sans Bold"/>
                <a:sym typeface="Public Sans Bold"/>
              </a:rPr>
              <a:t>are repetitive </a:t>
            </a:r>
            <a:r>
              <a:rPr lang="en-US" sz="2400" b="1" dirty="0" err="1">
                <a:solidFill>
                  <a:srgbClr val="000000"/>
                </a:solidFill>
                <a:latin typeface="Public Sans Bold"/>
                <a:ea typeface="Public Sans Bold"/>
                <a:cs typeface="Public Sans Bold"/>
                <a:sym typeface="Public Sans Bold"/>
              </a:rPr>
              <a:t>behaviours</a:t>
            </a:r>
            <a:r>
              <a:rPr lang="en-US" sz="2400" b="1" dirty="0">
                <a:solidFill>
                  <a:srgbClr val="000000"/>
                </a:solidFill>
                <a:latin typeface="Public Sans Bold"/>
                <a:ea typeface="Public Sans Bold"/>
                <a:cs typeface="Public Sans Bold"/>
                <a:sym typeface="Public Sans Bold"/>
              </a:rPr>
              <a:t> or mental acts that individuals feel driven to perform in response to obsessions or strict rules. These actions aim to reduce anxiety or prevent feared outcomes but often lack a realistic link to their intended effects and may be performed excessively (Simpson and Reddy, 2014).</a:t>
            </a:r>
          </a:p>
        </p:txBody>
      </p:sp>
      <p:sp>
        <p:nvSpPr>
          <p:cNvPr id="9" name="TextBox 9"/>
          <p:cNvSpPr txBox="1"/>
          <p:nvPr/>
        </p:nvSpPr>
        <p:spPr>
          <a:xfrm>
            <a:off x="6147005" y="1164913"/>
            <a:ext cx="5484736" cy="4657090"/>
          </a:xfrm>
          <a:prstGeom prst="rect">
            <a:avLst/>
          </a:prstGeom>
        </p:spPr>
        <p:txBody>
          <a:bodyPr lIns="0" tIns="0" rIns="0" bIns="0" rtlCol="0" anchor="t">
            <a:spAutoFit/>
          </a:bodyPr>
          <a:lstStyle/>
          <a:p>
            <a:pPr algn="ctr">
              <a:lnSpc>
                <a:spcPts val="2659"/>
              </a:lnSpc>
              <a:spcBef>
                <a:spcPct val="0"/>
              </a:spcBef>
            </a:pPr>
            <a:r>
              <a:rPr lang="en-US" sz="1899" b="1">
                <a:solidFill>
                  <a:srgbClr val="FF3131"/>
                </a:solidFill>
                <a:latin typeface="Public Sans Bold"/>
                <a:ea typeface="Public Sans Bold"/>
                <a:cs typeface="Public Sans Bold"/>
                <a:sym typeface="Public Sans Bold"/>
              </a:rPr>
              <a:t>According to NICE guidelines:</a:t>
            </a:r>
          </a:p>
          <a:p>
            <a:pPr algn="ctr">
              <a:lnSpc>
                <a:spcPts val="2659"/>
              </a:lnSpc>
              <a:spcBef>
                <a:spcPct val="0"/>
              </a:spcBef>
            </a:pPr>
            <a:r>
              <a:rPr lang="en-US" sz="1899" b="1">
                <a:solidFill>
                  <a:srgbClr val="000000"/>
                </a:solidFill>
                <a:latin typeface="Public Sans Bold"/>
                <a:ea typeface="Public Sans Bold"/>
                <a:cs typeface="Public Sans Bold"/>
                <a:sym typeface="Public Sans Bold"/>
              </a:rPr>
              <a:t>- **Mild OCD**: Recommend low-intensity cognitive behavioral therapy (CBT) with exposure and response prevention (ERP).</a:t>
            </a:r>
          </a:p>
          <a:p>
            <a:pPr algn="ctr">
              <a:lnSpc>
                <a:spcPts val="2659"/>
              </a:lnSpc>
              <a:spcBef>
                <a:spcPct val="0"/>
              </a:spcBef>
            </a:pPr>
            <a:r>
              <a:rPr lang="en-US" sz="1899" b="1">
                <a:solidFill>
                  <a:srgbClr val="000000"/>
                </a:solidFill>
                <a:latin typeface="Public Sans Bold"/>
                <a:ea typeface="Public Sans Bold"/>
                <a:cs typeface="Public Sans Bold"/>
                <a:sym typeface="Public Sans Bold"/>
              </a:rPr>
              <a:t> - **Moderate OCD**: Offer either selective serotonin reuptake inhibitors (SSRIs) or high-intensity CBT (over 10 hours).</a:t>
            </a:r>
          </a:p>
          <a:p>
            <a:pPr algn="ctr">
              <a:lnSpc>
                <a:spcPts val="2659"/>
              </a:lnSpc>
              <a:spcBef>
                <a:spcPct val="0"/>
              </a:spcBef>
            </a:pPr>
            <a:r>
              <a:rPr lang="en-US" sz="1899" b="1">
                <a:solidFill>
                  <a:srgbClr val="000000"/>
                </a:solidFill>
                <a:latin typeface="Public Sans Bold"/>
                <a:ea typeface="Public Sans Bold"/>
                <a:cs typeface="Public Sans Bold"/>
                <a:sym typeface="Public Sans Bold"/>
              </a:rPr>
              <a:t> - **Severe OCD**: Suggest a combination of SSRIs and intensive CBT.</a:t>
            </a:r>
          </a:p>
          <a:p>
            <a:pPr algn="ctr">
              <a:lnSpc>
                <a:spcPts val="2659"/>
              </a:lnSpc>
              <a:spcBef>
                <a:spcPct val="0"/>
              </a:spcBef>
            </a:pPr>
            <a:r>
              <a:rPr lang="en-US" sz="1899" b="1">
                <a:solidFill>
                  <a:srgbClr val="000000"/>
                </a:solidFill>
                <a:latin typeface="Public Sans Bold"/>
                <a:ea typeface="Public Sans Bold"/>
                <a:cs typeface="Public Sans Bold"/>
                <a:sym typeface="Public Sans Bold"/>
              </a:rPr>
              <a:t> - **Children**: Use age-appropriate CBT with ERP, considering SSRIs only if CBT is declined or ineffective.</a:t>
            </a:r>
          </a:p>
          <a:p>
            <a:pPr algn="ctr">
              <a:lnSpc>
                <a:spcPts val="2659"/>
              </a:lnSpc>
              <a:spcBef>
                <a:spcPct val="0"/>
              </a:spcBef>
            </a:pPr>
            <a:r>
              <a:rPr lang="en-US" sz="1899" b="1">
                <a:solidFill>
                  <a:srgbClr val="000000"/>
                </a:solidFill>
                <a:latin typeface="Public Sans Bold"/>
                <a:ea typeface="Public Sans Bold"/>
                <a:cs typeface="Public Sans Bold"/>
                <a:sym typeface="Public Sans Bold"/>
              </a:rPr>
              <a:t>These evidence-based treatments are tailored to symptom severity (OCD UK, 2018).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F2E24-E106-0AC8-8879-C4B44604CF79}"/>
              </a:ext>
            </a:extLst>
          </p:cNvPr>
          <p:cNvSpPr>
            <a:spLocks noGrp="1"/>
          </p:cNvSpPr>
          <p:nvPr>
            <p:ph type="title"/>
          </p:nvPr>
        </p:nvSpPr>
        <p:spPr>
          <a:xfrm>
            <a:off x="4419600" y="19050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002715AE-E8DA-12DD-E1BE-4BF4D8B89FE8}"/>
              </a:ext>
            </a:extLst>
          </p:cNvPr>
          <p:cNvSpPr>
            <a:spLocks noGrp="1"/>
          </p:cNvSpPr>
          <p:nvPr>
            <p:ph idx="1"/>
          </p:nvPr>
        </p:nvSpPr>
        <p:spPr>
          <a:xfrm>
            <a:off x="723900" y="1333500"/>
            <a:ext cx="16840200" cy="8267700"/>
          </a:xfrm>
        </p:spPr>
        <p:txBody>
          <a:bodyPr>
            <a:normAutofit lnSpcReduction="10000"/>
          </a:bodyPr>
          <a:lstStyle/>
          <a:p>
            <a:pPr>
              <a:lnSpc>
                <a:spcPct val="150000"/>
              </a:lnSpc>
            </a:pPr>
            <a:r>
              <a:rPr lang="en-GB" sz="2100" dirty="0">
                <a:latin typeface="Arial" panose="020B0604020202020204" pitchFamily="34" charset="0"/>
                <a:cs typeface="Arial" panose="020B0604020202020204" pitchFamily="34" charset="0"/>
              </a:rPr>
              <a:t>‌Baxter, L. R., Schwartz, J. M., Bergman, K. S., Szuba, M. P., </a:t>
            </a:r>
            <a:r>
              <a:rPr lang="en-GB" sz="2100" dirty="0" err="1">
                <a:latin typeface="Arial" panose="020B0604020202020204" pitchFamily="34" charset="0"/>
                <a:cs typeface="Arial" panose="020B0604020202020204" pitchFamily="34" charset="0"/>
              </a:rPr>
              <a:t>Guze</a:t>
            </a:r>
            <a:r>
              <a:rPr lang="en-GB" sz="2100" dirty="0">
                <a:latin typeface="Arial" panose="020B0604020202020204" pitchFamily="34" charset="0"/>
                <a:cs typeface="Arial" panose="020B0604020202020204" pitchFamily="34" charset="0"/>
              </a:rPr>
              <a:t>, B. H., Mazziotta, J. C., Alazraki, A., Selin, C. E., </a:t>
            </a:r>
            <a:r>
              <a:rPr lang="en-GB" sz="2100" dirty="0" err="1">
                <a:latin typeface="Arial" panose="020B0604020202020204" pitchFamily="34" charset="0"/>
                <a:cs typeface="Arial" panose="020B0604020202020204" pitchFamily="34" charset="0"/>
              </a:rPr>
              <a:t>Ferng</a:t>
            </a:r>
            <a:r>
              <a:rPr lang="en-GB" sz="2100" dirty="0">
                <a:latin typeface="Arial" panose="020B0604020202020204" pitchFamily="34" charset="0"/>
                <a:cs typeface="Arial" panose="020B0604020202020204" pitchFamily="34" charset="0"/>
              </a:rPr>
              <a:t>, H.-K., Munford, P., &amp; Phelps, M. E. (1992) ‘Caudate glucose metabolic rate changes with both drug and </a:t>
            </a:r>
            <a:r>
              <a:rPr lang="en-GB" sz="2100" dirty="0" err="1">
                <a:latin typeface="Arial" panose="020B0604020202020204" pitchFamily="34" charset="0"/>
                <a:cs typeface="Arial" panose="020B0604020202020204" pitchFamily="34" charset="0"/>
              </a:rPr>
              <a:t>behavior</a:t>
            </a:r>
            <a:r>
              <a:rPr lang="en-GB" sz="2100" dirty="0">
                <a:latin typeface="Arial" panose="020B0604020202020204" pitchFamily="34" charset="0"/>
                <a:cs typeface="Arial" panose="020B0604020202020204" pitchFamily="34" charset="0"/>
              </a:rPr>
              <a:t> therapy for obsessive-compulsive </a:t>
            </a:r>
            <a:r>
              <a:rPr lang="en-GB" sz="2100" dirty="0" err="1">
                <a:latin typeface="Arial" panose="020B0604020202020204" pitchFamily="34" charset="0"/>
                <a:cs typeface="Arial" panose="020B0604020202020204" pitchFamily="34" charset="0"/>
              </a:rPr>
              <a:t>disorder’,</a:t>
            </a:r>
            <a:r>
              <a:rPr lang="en-GB" sz="2100" i="1" dirty="0" err="1">
                <a:latin typeface="Arial" panose="020B0604020202020204" pitchFamily="34" charset="0"/>
                <a:cs typeface="Arial" panose="020B0604020202020204" pitchFamily="34" charset="0"/>
              </a:rPr>
              <a:t>Archives</a:t>
            </a:r>
            <a:r>
              <a:rPr lang="en-GB" sz="2100" i="1" dirty="0">
                <a:latin typeface="Arial" panose="020B0604020202020204" pitchFamily="34" charset="0"/>
                <a:cs typeface="Arial" panose="020B0604020202020204" pitchFamily="34" charset="0"/>
              </a:rPr>
              <a:t> of General Psychiatry,</a:t>
            </a:r>
            <a:r>
              <a:rPr lang="en-GB" sz="2100" dirty="0">
                <a:latin typeface="Arial" panose="020B0604020202020204" pitchFamily="34" charset="0"/>
                <a:cs typeface="Arial" panose="020B0604020202020204" pitchFamily="34" charset="0"/>
              </a:rPr>
              <a:t> 49(9), 681 689. Available </a:t>
            </a:r>
            <a:r>
              <a:rPr lang="en-GB" sz="2100" dirty="0" err="1">
                <a:latin typeface="Arial" panose="020B0604020202020204" pitchFamily="34" charset="0"/>
                <a:cs typeface="Arial" panose="020B0604020202020204" pitchFamily="34" charset="0"/>
              </a:rPr>
              <a:t>at:</a:t>
            </a:r>
            <a:r>
              <a:rPr lang="en-GB" sz="2100" dirty="0" err="1">
                <a:latin typeface="Arial" panose="020B0604020202020204" pitchFamily="34" charset="0"/>
                <a:cs typeface="Arial" panose="020B0604020202020204" pitchFamily="34" charset="0"/>
                <a:hlinkClick r:id="rId2"/>
              </a:rPr>
              <a:t>https</a:t>
            </a:r>
            <a:r>
              <a:rPr lang="en-GB" sz="2100" dirty="0">
                <a:latin typeface="Arial" panose="020B0604020202020204" pitchFamily="34" charset="0"/>
                <a:cs typeface="Arial" panose="020B0604020202020204" pitchFamily="34" charset="0"/>
                <a:hlinkClick r:id="rId2"/>
              </a:rPr>
              <a:t>://doi.org/10.1001/archpsyc.1992.0182009000900</a:t>
            </a:r>
            <a:r>
              <a:rPr lang="en-GB" sz="2100" dirty="0">
                <a:latin typeface="Arial" panose="020B0604020202020204" pitchFamily="34" charset="0"/>
                <a:cs typeface="Arial" panose="020B0604020202020204" pitchFamily="34" charset="0"/>
              </a:rPr>
              <a:t>.</a:t>
            </a:r>
          </a:p>
          <a:p>
            <a:pPr>
              <a:lnSpc>
                <a:spcPct val="150000"/>
              </a:lnSpc>
            </a:pPr>
            <a:r>
              <a:rPr lang="en-GB" sz="2100" dirty="0">
                <a:latin typeface="Arial" panose="020B0604020202020204" pitchFamily="34" charset="0"/>
                <a:cs typeface="Arial" panose="020B0604020202020204" pitchFamily="34" charset="0"/>
              </a:rPr>
              <a:t>Congress.gov (2025) </a:t>
            </a:r>
            <a:r>
              <a:rPr lang="en-GB" sz="2100" i="1" dirty="0">
                <a:latin typeface="Arial" panose="020B0604020202020204" pitchFamily="34" charset="0"/>
                <a:cs typeface="Arial" panose="020B0604020202020204" pitchFamily="34" charset="0"/>
              </a:rPr>
              <a:t>Substance Abuse and Mental Health Services Administration (SAMHSA): Overview of the Agency and Major Programs. </a:t>
            </a:r>
            <a:r>
              <a:rPr lang="en-GB" sz="2100" dirty="0">
                <a:latin typeface="Arial" panose="020B0604020202020204" pitchFamily="34" charset="0"/>
                <a:cs typeface="Arial" panose="020B0604020202020204" pitchFamily="34" charset="0"/>
              </a:rPr>
              <a:t>Available at: </a:t>
            </a:r>
            <a:r>
              <a:rPr lang="en-GB" sz="2100" u="sng" dirty="0">
                <a:latin typeface="Arial" panose="020B0604020202020204" pitchFamily="34" charset="0"/>
                <a:cs typeface="Arial" panose="020B0604020202020204" pitchFamily="34" charset="0"/>
                <a:hlinkClick r:id="rId3"/>
              </a:rPr>
              <a:t>h</a:t>
            </a:r>
            <a:r>
              <a:rPr lang="en-GB" sz="2100" dirty="0">
                <a:latin typeface="Arial" panose="020B0604020202020204" pitchFamily="34" charset="0"/>
                <a:cs typeface="Arial" panose="020B0604020202020204" pitchFamily="34" charset="0"/>
                <a:hlinkClick r:id="rId3"/>
              </a:rPr>
              <a:t>ttps://www.congress.gov/crs-product/R46426</a:t>
            </a:r>
            <a:r>
              <a:rPr lang="en-GB" sz="2100" dirty="0">
                <a:latin typeface="Arial" panose="020B0604020202020204" pitchFamily="34" charset="0"/>
                <a:cs typeface="Arial" panose="020B0604020202020204" pitchFamily="34" charset="0"/>
              </a:rPr>
              <a:t>  (Accessed: 10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‌Care Learning (2024). </a:t>
            </a:r>
            <a:r>
              <a:rPr lang="en-GB" sz="2100" i="1" dirty="0">
                <a:latin typeface="Arial" panose="020B0604020202020204" pitchFamily="34" charset="0"/>
                <a:cs typeface="Arial" panose="020B0604020202020204" pitchFamily="34" charset="0"/>
              </a:rPr>
              <a:t>Describe possible causes of OCD – Care Learning</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4"/>
              </a:rPr>
              <a:t>https://carelearning.org.uk/qualifications/level-2-mental-health/unit-12-ocd/2-1-describe-possible-causes-of-ocd/</a:t>
            </a:r>
            <a:r>
              <a:rPr lang="en-GB" sz="2100" dirty="0">
                <a:latin typeface="Arial" panose="020B0604020202020204" pitchFamily="34" charset="0"/>
                <a:cs typeface="Arial" panose="020B0604020202020204" pitchFamily="34" charset="0"/>
              </a:rPr>
              <a:t> (Accessed: 14</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Integrative-psych.org. (2024)  </a:t>
            </a:r>
            <a:r>
              <a:rPr lang="en-GB" sz="2100" i="1" dirty="0">
                <a:latin typeface="Arial" panose="020B0604020202020204" pitchFamily="34" charset="0"/>
                <a:cs typeface="Arial" panose="020B0604020202020204" pitchFamily="34" charset="0"/>
              </a:rPr>
              <a:t>Integrative Psych NYC</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5"/>
              </a:rPr>
              <a:t>https://www.integrative-psych.org/resources/genetic-and-environmental-factors-in-obsessive-compulsive-disorder-ocd</a:t>
            </a:r>
            <a:r>
              <a:rPr lang="en-GB" sz="2100" dirty="0">
                <a:latin typeface="Arial" panose="020B0604020202020204" pitchFamily="34" charset="0"/>
                <a:cs typeface="Arial" panose="020B0604020202020204" pitchFamily="34" charset="0"/>
              </a:rPr>
              <a:t> (Accessed: 15</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Kadri, S. (2024). </a:t>
            </a:r>
            <a:r>
              <a:rPr lang="en-GB" sz="2100" i="1" dirty="0">
                <a:latin typeface="Arial" panose="020B0604020202020204" pitchFamily="34" charset="0"/>
                <a:cs typeface="Arial" panose="020B0604020202020204" pitchFamily="34" charset="0"/>
              </a:rPr>
              <a:t>When was Obsessive-Compulsive Disorder (OCD) Discovered?</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6"/>
              </a:rPr>
              <a:t>https://www.mentalhealth.com/library/history-of-ocd</a:t>
            </a:r>
            <a:r>
              <a:rPr lang="en-GB" sz="2100" dirty="0">
                <a:latin typeface="Arial" panose="020B0604020202020204" pitchFamily="34" charset="0"/>
                <a:cs typeface="Arial" panose="020B0604020202020204" pitchFamily="34" charset="0"/>
              </a:rPr>
              <a:t> (Accessed: 15</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‌Mayo Clinic (2023). </a:t>
            </a:r>
            <a:r>
              <a:rPr lang="en-GB" sz="2100" i="1" dirty="0">
                <a:latin typeface="Arial" panose="020B0604020202020204" pitchFamily="34" charset="0"/>
                <a:cs typeface="Arial" panose="020B0604020202020204" pitchFamily="34" charset="0"/>
              </a:rPr>
              <a:t>Obsessive-Compulsive disorder (OCD)</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7"/>
              </a:rPr>
              <a:t>https://www.mayoclinic.org/diseases-conditions/obsessive-compulsive-disorder/symptoms-causes/syc-20354432</a:t>
            </a:r>
            <a:r>
              <a:rPr lang="en-GB" sz="2100" dirty="0">
                <a:latin typeface="Arial" panose="020B0604020202020204" pitchFamily="34" charset="0"/>
                <a:cs typeface="Arial" panose="020B0604020202020204" pitchFamily="34" charset="0"/>
              </a:rPr>
              <a:t> (Accessed: 18</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NHS (2023). </a:t>
            </a:r>
            <a:r>
              <a:rPr lang="en-GB" sz="2100" i="1" dirty="0">
                <a:latin typeface="Arial" panose="020B0604020202020204" pitchFamily="34" charset="0"/>
                <a:cs typeface="Arial" panose="020B0604020202020204" pitchFamily="34" charset="0"/>
              </a:rPr>
              <a:t>Overview - Obsessive Compulsive Disorder (OCD)</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8"/>
              </a:rPr>
              <a:t>https://www.nhs.uk/mental-health/conditions/obsessive-compulsive-disorder-ocd/overview/</a:t>
            </a:r>
            <a:r>
              <a:rPr lang="en-GB" sz="2100" dirty="0">
                <a:latin typeface="Arial" panose="020B0604020202020204" pitchFamily="34" charset="0"/>
                <a:cs typeface="Arial" panose="020B0604020202020204" pitchFamily="34" charset="0"/>
              </a:rPr>
              <a:t> (Accessed: 19</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NICE (2018) </a:t>
            </a:r>
            <a:r>
              <a:rPr lang="en-GB" sz="2100" i="1" dirty="0">
                <a:latin typeface="Arial" panose="020B0604020202020204" pitchFamily="34" charset="0"/>
                <a:cs typeface="Arial" panose="020B0604020202020204" pitchFamily="34" charset="0"/>
              </a:rPr>
              <a:t>CKS is only available in the UK.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9"/>
              </a:rPr>
              <a:t>https://cks.nice.org.uk/topics/obsessive-compulsive-disorder/management/management/</a:t>
            </a:r>
            <a:r>
              <a:rPr lang="en-GB" sz="2100" dirty="0">
                <a:latin typeface="Arial" panose="020B0604020202020204" pitchFamily="34" charset="0"/>
                <a:cs typeface="Arial" panose="020B0604020202020204" pitchFamily="34" charset="0"/>
              </a:rPr>
              <a:t> (Accessed: 20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endParaRPr lang="en-GB" dirty="0"/>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17592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F1AA8-1064-BF69-6AEB-672E207AEED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6819617-3587-EECB-2FCC-6E462E2132CE}"/>
              </a:ext>
            </a:extLst>
          </p:cNvPr>
          <p:cNvSpPr>
            <a:spLocks noGrp="1"/>
          </p:cNvSpPr>
          <p:nvPr>
            <p:ph idx="1"/>
          </p:nvPr>
        </p:nvSpPr>
        <p:spPr>
          <a:xfrm>
            <a:off x="457200" y="1600200"/>
            <a:ext cx="17449800" cy="8412162"/>
          </a:xfrm>
        </p:spPr>
        <p:txBody>
          <a:bodyPr>
            <a:normAutofit/>
          </a:bodyPr>
          <a:lstStyle/>
          <a:p>
            <a:pPr>
              <a:lnSpc>
                <a:spcPct val="150000"/>
              </a:lnSpc>
            </a:pPr>
            <a:r>
              <a:rPr lang="en-GB" sz="2100" dirty="0">
                <a:latin typeface="Arial" panose="020B0604020202020204" pitchFamily="34" charset="0"/>
                <a:cs typeface="Arial" panose="020B0604020202020204" pitchFamily="34" charset="0"/>
              </a:rPr>
              <a:t>NICE (2018) </a:t>
            </a:r>
            <a:r>
              <a:rPr lang="en-GB" sz="2100" i="1" dirty="0">
                <a:latin typeface="Arial" panose="020B0604020202020204" pitchFamily="34" charset="0"/>
                <a:cs typeface="Arial" panose="020B0604020202020204" pitchFamily="34" charset="0"/>
              </a:rPr>
              <a:t>Obsessive-compulsive disorder: How common is it?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2"/>
              </a:rPr>
              <a:t>https://cks.nice.org.uk/topics/obsessive-compulsive-disorder/background-information/prevalence/</a:t>
            </a:r>
            <a:r>
              <a:rPr lang="en-GB" sz="2100" dirty="0">
                <a:latin typeface="Arial" panose="020B0604020202020204" pitchFamily="34" charset="0"/>
                <a:cs typeface="Arial" panose="020B0604020202020204" pitchFamily="34" charset="0"/>
              </a:rPr>
              <a:t> (Accessed: 20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NHS (2021). </a:t>
            </a:r>
            <a:r>
              <a:rPr lang="en-GB" sz="2100" i="1" dirty="0">
                <a:latin typeface="Arial" panose="020B0604020202020204" pitchFamily="34" charset="0"/>
                <a:cs typeface="Arial" panose="020B0604020202020204" pitchFamily="34" charset="0"/>
              </a:rPr>
              <a:t>Treatment - obsessive-compulsive disorder (OCD). </a:t>
            </a:r>
            <a:r>
              <a:rPr lang="en-GB" sz="2100" dirty="0">
                <a:latin typeface="Arial" panose="020B0604020202020204" pitchFamily="34" charset="0"/>
                <a:cs typeface="Arial" panose="020B0604020202020204" pitchFamily="34" charset="0"/>
              </a:rPr>
              <a:t>Available at: </a:t>
            </a:r>
            <a:r>
              <a:rPr lang="en-GB" sz="2100" u="sng" dirty="0">
                <a:latin typeface="Arial" panose="020B0604020202020204" pitchFamily="34" charset="0"/>
                <a:cs typeface="Arial" panose="020B0604020202020204" pitchFamily="34" charset="0"/>
                <a:hlinkClick r:id="rId3"/>
              </a:rPr>
              <a:t>https://www.nhs.uk/mental-health/conditions/obsessive-compulsive-disorder-ocd/treatment/</a:t>
            </a:r>
            <a:r>
              <a:rPr lang="en-GB" sz="2100" u="sng" dirty="0">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21</a:t>
            </a:r>
            <a:r>
              <a:rPr lang="en-GB" sz="2100" baseline="30000" dirty="0">
                <a:latin typeface="Arial" panose="020B0604020202020204" pitchFamily="34" charset="0"/>
                <a:cs typeface="Arial" panose="020B0604020202020204" pitchFamily="34" charset="0"/>
              </a:rPr>
              <a:t>st</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OCD UK (2018) </a:t>
            </a:r>
            <a:r>
              <a:rPr lang="en-GB" sz="2100" i="1" dirty="0">
                <a:latin typeface="Arial" panose="020B0604020202020204" pitchFamily="34" charset="0"/>
                <a:cs typeface="Arial" panose="020B0604020202020204" pitchFamily="34" charset="0"/>
              </a:rPr>
              <a:t>NICE Guidelines for the Treatment of OCD – OCD-UK</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4"/>
              </a:rPr>
              <a:t>https://www.ocduk.org/overcoming-ocd/nice-guidelines-for-the-treatment-of-ocd/</a:t>
            </a:r>
            <a:r>
              <a:rPr lang="en-GB" sz="2100" dirty="0">
                <a:latin typeface="Arial" panose="020B0604020202020204" pitchFamily="34" charset="0"/>
                <a:cs typeface="Arial" panose="020B0604020202020204" pitchFamily="34" charset="0"/>
              </a:rPr>
              <a:t> (Accessed: 22</a:t>
            </a:r>
            <a:r>
              <a:rPr lang="en-GB" sz="2100" baseline="30000" dirty="0">
                <a:latin typeface="Arial" panose="020B0604020202020204" pitchFamily="34" charset="0"/>
                <a:cs typeface="Arial" panose="020B0604020202020204" pitchFamily="34" charset="0"/>
              </a:rPr>
              <a:t>nd</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Priory. (2025) </a:t>
            </a:r>
            <a:r>
              <a:rPr lang="en-GB" sz="2100" i="1" dirty="0">
                <a:latin typeface="Arial" panose="020B0604020202020204" pitchFamily="34" charset="0"/>
                <a:cs typeface="Arial" panose="020B0604020202020204" pitchFamily="34" charset="0"/>
              </a:rPr>
              <a:t>Mental health- OCD.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5"/>
              </a:rPr>
              <a:t>https://www.priorygroup.com/mental-health/ocd-treatment/ocd</a:t>
            </a:r>
            <a:r>
              <a:rPr lang="en-GB" sz="2100" dirty="0">
                <a:latin typeface="Arial" panose="020B0604020202020204" pitchFamily="34" charset="0"/>
                <a:cs typeface="Arial" panose="020B0604020202020204" pitchFamily="34" charset="0"/>
              </a:rPr>
              <a:t> (Accessed: 15</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October 2025).</a:t>
            </a:r>
          </a:p>
          <a:p>
            <a:pPr>
              <a:lnSpc>
                <a:spcPct val="150000"/>
              </a:lnSpc>
            </a:pPr>
            <a:r>
              <a:rPr lang="en-GB" sz="2100" dirty="0">
                <a:latin typeface="Arial" panose="020B0604020202020204" pitchFamily="34" charset="0"/>
                <a:cs typeface="Arial" panose="020B0604020202020204" pitchFamily="34" charset="0"/>
              </a:rPr>
              <a:t>Pedley, R., Bee, P., Wearden, A. and Berry, K. (2019) ‘Illness perceptions in people with obsessive-compulsive disorder; A qualitative study’, </a:t>
            </a:r>
            <a:r>
              <a:rPr lang="en-GB" sz="2100" i="1" dirty="0">
                <a:latin typeface="Arial" panose="020B0604020202020204" pitchFamily="34" charset="0"/>
                <a:cs typeface="Arial" panose="020B0604020202020204" pitchFamily="34" charset="0"/>
              </a:rPr>
              <a:t>PLOS ONE</a:t>
            </a:r>
            <a:r>
              <a:rPr lang="en-GB" sz="2100" dirty="0">
                <a:latin typeface="Arial" panose="020B0604020202020204" pitchFamily="34" charset="0"/>
                <a:cs typeface="Arial" panose="020B0604020202020204" pitchFamily="34" charset="0"/>
              </a:rPr>
              <a:t>, 14(3), p.e0213495. Available at :https://doi.org/10.1371/journal.pone.0213495.</a:t>
            </a:r>
          </a:p>
          <a:p>
            <a:pPr>
              <a:lnSpc>
                <a:spcPct val="150000"/>
              </a:lnSpc>
            </a:pPr>
            <a:r>
              <a:rPr lang="en-GB" sz="2100" dirty="0">
                <a:latin typeface="Arial" panose="020B0604020202020204" pitchFamily="34" charset="0"/>
                <a:cs typeface="Arial" panose="020B0604020202020204" pitchFamily="34" charset="0"/>
              </a:rPr>
              <a:t> Steinberg, D.S. and </a:t>
            </a:r>
            <a:r>
              <a:rPr lang="en-GB" sz="2100" dirty="0" err="1">
                <a:latin typeface="Arial" panose="020B0604020202020204" pitchFamily="34" charset="0"/>
                <a:cs typeface="Arial" panose="020B0604020202020204" pitchFamily="34" charset="0"/>
              </a:rPr>
              <a:t>Wetterneck</a:t>
            </a:r>
            <a:r>
              <a:rPr lang="en-GB" sz="2100" dirty="0">
                <a:latin typeface="Arial" panose="020B0604020202020204" pitchFamily="34" charset="0"/>
                <a:cs typeface="Arial" panose="020B0604020202020204" pitchFamily="34" charset="0"/>
              </a:rPr>
              <a:t>, C.T. (2016) ‘OCD Taboo Thoughts and Stigmatizing Attitudes in </a:t>
            </a:r>
            <a:r>
              <a:rPr lang="en-GB" sz="2100" dirty="0" err="1">
                <a:latin typeface="Arial" panose="020B0604020202020204" pitchFamily="34" charset="0"/>
                <a:cs typeface="Arial" panose="020B0604020202020204" pitchFamily="34" charset="0"/>
              </a:rPr>
              <a:t>Clinicians’,</a:t>
            </a:r>
            <a:r>
              <a:rPr lang="en-GB" sz="2100" i="1" dirty="0" err="1">
                <a:latin typeface="Arial" panose="020B0604020202020204" pitchFamily="34" charset="0"/>
                <a:cs typeface="Arial" panose="020B0604020202020204" pitchFamily="34" charset="0"/>
              </a:rPr>
              <a:t>Community</a:t>
            </a:r>
            <a:r>
              <a:rPr lang="en-GB" sz="2100" i="1" dirty="0">
                <a:latin typeface="Arial" panose="020B0604020202020204" pitchFamily="34" charset="0"/>
                <a:cs typeface="Arial" panose="020B0604020202020204" pitchFamily="34" charset="0"/>
              </a:rPr>
              <a:t> Mental Health Journal</a:t>
            </a:r>
            <a:r>
              <a:rPr lang="en-GB" sz="2100" dirty="0">
                <a:latin typeface="Arial" panose="020B0604020202020204" pitchFamily="34" charset="0"/>
                <a:cs typeface="Arial" panose="020B0604020202020204" pitchFamily="34" charset="0"/>
              </a:rPr>
              <a:t>, 53(3), pp.275–280. Available at :https://doi.org/10.1007/s10597-016-0055-x.</a:t>
            </a:r>
          </a:p>
          <a:p>
            <a:pPr>
              <a:lnSpc>
                <a:spcPct val="150000"/>
              </a:lnSpc>
            </a:pPr>
            <a:r>
              <a:rPr lang="en-GB" sz="2100" dirty="0">
                <a:latin typeface="Arial" panose="020B0604020202020204" pitchFamily="34" charset="0"/>
                <a:cs typeface="Arial" panose="020B0604020202020204" pitchFamily="34" charset="0"/>
              </a:rPr>
              <a:t>Shahwan, S., Goh, C.M.J., Tan, G.T.H., Ong, W.J., Chong, S.A. and Subramaniam, M. (2022) ‘Strategies to Reduce Mental Illness Stigma: Perspectives of People with Lived Experience and Caregivers’, </a:t>
            </a:r>
            <a:r>
              <a:rPr lang="en-GB" sz="2100" i="1" dirty="0">
                <a:latin typeface="Arial" panose="020B0604020202020204" pitchFamily="34" charset="0"/>
                <a:cs typeface="Arial" panose="020B0604020202020204" pitchFamily="34" charset="0"/>
              </a:rPr>
              <a:t>International Journal of Environmental Research and Public Health</a:t>
            </a:r>
            <a:r>
              <a:rPr lang="en-GB" sz="2100" dirty="0">
                <a:latin typeface="Arial" panose="020B0604020202020204" pitchFamily="34" charset="0"/>
                <a:cs typeface="Arial" panose="020B0604020202020204" pitchFamily="34" charset="0"/>
              </a:rPr>
              <a:t>, 19(3), p.1632. Available at :https://doi.org/10.3390/ijerph19031632.</a:t>
            </a:r>
          </a:p>
          <a:p>
            <a:pPr>
              <a:lnSpc>
                <a:spcPct val="150000"/>
              </a:lnSpc>
            </a:pPr>
            <a:r>
              <a:rPr lang="en-GB" sz="2100" dirty="0">
                <a:latin typeface="Arial" panose="020B0604020202020204" pitchFamily="34" charset="0"/>
                <a:cs typeface="Arial" panose="020B0604020202020204" pitchFamily="34" charset="0"/>
              </a:rPr>
              <a:t>Simpson, H.B. and Reddy, Y.C.J. (2014) ‘Obsessive-compulsive disorder for ICD-11: proposed changes to the diagnostic guidelines and specifiers’,  </a:t>
            </a:r>
            <a:r>
              <a:rPr lang="en-GB" sz="2100" i="1" dirty="0" err="1">
                <a:latin typeface="Arial" panose="020B0604020202020204" pitchFamily="34" charset="0"/>
                <a:cs typeface="Arial" panose="020B0604020202020204" pitchFamily="34" charset="0"/>
              </a:rPr>
              <a:t>Revista</a:t>
            </a:r>
            <a:r>
              <a:rPr lang="en-GB" sz="2100" i="1" dirty="0">
                <a:latin typeface="Arial" panose="020B0604020202020204" pitchFamily="34" charset="0"/>
                <a:cs typeface="Arial" panose="020B0604020202020204" pitchFamily="34" charset="0"/>
              </a:rPr>
              <a:t> Brasileira de </a:t>
            </a:r>
            <a:r>
              <a:rPr lang="en-GB" sz="2100" i="1" dirty="0" err="1">
                <a:latin typeface="Arial" panose="020B0604020202020204" pitchFamily="34" charset="0"/>
                <a:cs typeface="Arial" panose="020B0604020202020204" pitchFamily="34" charset="0"/>
              </a:rPr>
              <a:t>Psiquiatria</a:t>
            </a:r>
            <a:r>
              <a:rPr lang="en-GB" sz="2100" i="1" dirty="0">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36(</a:t>
            </a:r>
            <a:r>
              <a:rPr lang="en-GB" sz="2100" dirty="0" err="1">
                <a:latin typeface="Arial" panose="020B0604020202020204" pitchFamily="34" charset="0"/>
                <a:cs typeface="Arial" panose="020B0604020202020204" pitchFamily="34" charset="0"/>
              </a:rPr>
              <a:t>suppl</a:t>
            </a:r>
            <a:r>
              <a:rPr lang="en-GB" sz="2100" dirty="0">
                <a:latin typeface="Arial" panose="020B0604020202020204" pitchFamily="34" charset="0"/>
                <a:cs typeface="Arial" panose="020B0604020202020204" pitchFamily="34" charset="0"/>
              </a:rPr>
              <a:t> 1), pp.3–13. Available at :https://doi.org/10.1590/1516-4446-2013-1229.</a:t>
            </a:r>
          </a:p>
          <a:p>
            <a:endParaRPr lang="en-GB" dirty="0">
              <a:latin typeface="Arial" panose="020B0604020202020204" pitchFamily="34" charset="0"/>
              <a:cs typeface="Arial" panose="020B0604020202020204" pitchFamily="34" charset="0"/>
            </a:endParaRPr>
          </a:p>
          <a:p>
            <a:endParaRPr lang="en-GB" sz="2800" dirty="0"/>
          </a:p>
          <a:p>
            <a:endParaRPr lang="en-GB" dirty="0"/>
          </a:p>
        </p:txBody>
      </p:sp>
    </p:spTree>
    <p:extLst>
      <p:ext uri="{BB962C8B-B14F-4D97-AF65-F5344CB8AC3E}">
        <p14:creationId xmlns:p14="http://schemas.microsoft.com/office/powerpoint/2010/main" val="2753205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5836</TotalTime>
  <Words>1550</Words>
  <Application>Microsoft Office PowerPoint</Application>
  <PresentationFormat>Custom</PresentationFormat>
  <Paragraphs>51</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Public Sans Bold</vt:lpstr>
      <vt:lpstr>Arial</vt:lpstr>
      <vt:lpstr>League Spartan</vt:lpstr>
      <vt:lpstr>Calibri</vt:lpstr>
      <vt:lpstr>Aptos</vt:lpstr>
      <vt:lpstr>Office Theme</vt:lpstr>
      <vt:lpstr>Student Name: Nosheen Akbar Student ID: 2313047 Module Name: Psychopathological Classifications and Provisions Module CODe:BMHP6029 Lecturer Name: Tomy Adattu Chacko</vt:lpstr>
      <vt:lpstr>PowerPoint Presentation</vt:lpstr>
      <vt:lpstr>PowerPoint Presentation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Blue Bright Outline Student Internship Graphic Designer Resume Presentation</dc:title>
  <cp:lastModifiedBy>Nosheen Akbar</cp:lastModifiedBy>
  <cp:revision>2</cp:revision>
  <dcterms:created xsi:type="dcterms:W3CDTF">2006-08-16T00:00:00Z</dcterms:created>
  <dcterms:modified xsi:type="dcterms:W3CDTF">2025-10-30T22:01:35Z</dcterms:modified>
  <dc:identifier>DAG26zuk0GY</dc:identifier>
</cp:coreProperties>
</file>