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58" r:id="rId3"/>
    <p:sldId id="259" r:id="rId4"/>
    <p:sldId id="260" r:id="rId5"/>
    <p:sldId id="289" r:id="rId6"/>
    <p:sldId id="290" r:id="rId7"/>
    <p:sldId id="291" r:id="rId8"/>
    <p:sldId id="292" r:id="rId9"/>
    <p:sldId id="293" r:id="rId10"/>
    <p:sldId id="261" r:id="rId11"/>
    <p:sldId id="262" r:id="rId12"/>
    <p:sldId id="287" r:id="rId13"/>
    <p:sldId id="288"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initials="C" lastIdx="1" clrIdx="0">
    <p:extLst>
      <p:ext uri="{19B8F6BF-5375-455C-9EA6-DF929625EA0E}">
        <p15:presenceInfo xmlns:p15="http://schemas.microsoft.com/office/powerpoint/2012/main" userId="Chri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5" d="100"/>
          <a:sy n="55" d="100"/>
        </p:scale>
        <p:origin x="27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06T14:09:52.686"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0BA18-1838-4BAE-98BC-6ABF5CD919F7}" type="datetimeFigureOut">
              <a:rPr lang="en-GB" smtClean="0"/>
              <a:t>07/03/2019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5D046-CEE7-4E0F-88A1-E6880E830E7A}" type="slidenum">
              <a:rPr lang="en-GB" smtClean="0"/>
              <a:t>‹#›</a:t>
            </a:fld>
            <a:endParaRPr lang="en-GB"/>
          </a:p>
        </p:txBody>
      </p:sp>
    </p:spTree>
    <p:extLst>
      <p:ext uri="{BB962C8B-B14F-4D97-AF65-F5344CB8AC3E}">
        <p14:creationId xmlns:p14="http://schemas.microsoft.com/office/powerpoint/2010/main" val="841953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Without a planning system everyone could construct buildings or use land in any way they wanted, no matter what effect this would have on other people who live and work in their area.</a:t>
            </a:r>
          </a:p>
          <a:p>
            <a:endParaRPr lang="en-GB" dirty="0"/>
          </a:p>
        </p:txBody>
      </p:sp>
      <p:sp>
        <p:nvSpPr>
          <p:cNvPr id="4" name="Slide Number Placeholder 3"/>
          <p:cNvSpPr>
            <a:spLocks noGrp="1"/>
          </p:cNvSpPr>
          <p:nvPr>
            <p:ph type="sldNum" sz="quarter" idx="5"/>
          </p:nvPr>
        </p:nvSpPr>
        <p:spPr/>
        <p:txBody>
          <a:bodyPr/>
          <a:lstStyle/>
          <a:p>
            <a:fld id="{EAB5D046-CEE7-4E0F-88A1-E6880E830E7A}" type="slidenum">
              <a:rPr lang="en-GB" smtClean="0"/>
              <a:t>1</a:t>
            </a:fld>
            <a:endParaRPr lang="en-GB"/>
          </a:p>
        </p:txBody>
      </p:sp>
    </p:spTree>
    <p:extLst>
      <p:ext uri="{BB962C8B-B14F-4D97-AF65-F5344CB8AC3E}">
        <p14:creationId xmlns:p14="http://schemas.microsoft.com/office/powerpoint/2010/main" val="3644136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is like asking if you can do a certain piece of building work. It will be granted (possibly subject to certain conditions) or refused.</a:t>
            </a:r>
          </a:p>
          <a:p>
            <a:endParaRPr lang="en-GB" dirty="0"/>
          </a:p>
        </p:txBody>
      </p:sp>
      <p:sp>
        <p:nvSpPr>
          <p:cNvPr id="4" name="Slide Number Placeholder 3"/>
          <p:cNvSpPr>
            <a:spLocks noGrp="1"/>
          </p:cNvSpPr>
          <p:nvPr>
            <p:ph type="sldNum" sz="quarter" idx="5"/>
          </p:nvPr>
        </p:nvSpPr>
        <p:spPr/>
        <p:txBody>
          <a:bodyPr/>
          <a:lstStyle/>
          <a:p>
            <a:fld id="{EAB5D046-CEE7-4E0F-88A1-E6880E830E7A}" type="slidenum">
              <a:rPr lang="en-GB" smtClean="0"/>
              <a:t>3</a:t>
            </a:fld>
            <a:endParaRPr lang="en-GB"/>
          </a:p>
        </p:txBody>
      </p:sp>
    </p:spTree>
    <p:extLst>
      <p:ext uri="{BB962C8B-B14F-4D97-AF65-F5344CB8AC3E}">
        <p14:creationId xmlns:p14="http://schemas.microsoft.com/office/powerpoint/2010/main" val="3422886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You will have to pay a fee.</a:t>
            </a:r>
          </a:p>
          <a:p>
            <a:endParaRPr lang="en-GB" dirty="0"/>
          </a:p>
        </p:txBody>
      </p:sp>
      <p:sp>
        <p:nvSpPr>
          <p:cNvPr id="4" name="Slide Number Placeholder 3"/>
          <p:cNvSpPr>
            <a:spLocks noGrp="1"/>
          </p:cNvSpPr>
          <p:nvPr>
            <p:ph type="sldNum" sz="quarter" idx="5"/>
          </p:nvPr>
        </p:nvSpPr>
        <p:spPr/>
        <p:txBody>
          <a:bodyPr/>
          <a:lstStyle/>
          <a:p>
            <a:fld id="{EAB5D046-CEE7-4E0F-88A1-E6880E830E7A}" type="slidenum">
              <a:rPr lang="en-GB" smtClean="0"/>
              <a:t>16</a:t>
            </a:fld>
            <a:endParaRPr lang="en-GB"/>
          </a:p>
        </p:txBody>
      </p:sp>
    </p:spTree>
    <p:extLst>
      <p:ext uri="{BB962C8B-B14F-4D97-AF65-F5344CB8AC3E}">
        <p14:creationId xmlns:p14="http://schemas.microsoft.com/office/powerpoint/2010/main" val="1170851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They are likely to be as concerned about work which might affect them as you would be about changes which might affect your enjoyment of your own property</a:t>
            </a:r>
            <a:endParaRPr lang="en-GB" dirty="0"/>
          </a:p>
        </p:txBody>
      </p:sp>
      <p:sp>
        <p:nvSpPr>
          <p:cNvPr id="4" name="Slide Number Placeholder 3"/>
          <p:cNvSpPr>
            <a:spLocks noGrp="1"/>
          </p:cNvSpPr>
          <p:nvPr>
            <p:ph type="sldNum" sz="quarter" idx="5"/>
          </p:nvPr>
        </p:nvSpPr>
        <p:spPr/>
        <p:txBody>
          <a:bodyPr/>
          <a:lstStyle/>
          <a:p>
            <a:fld id="{EAB5D046-CEE7-4E0F-88A1-E6880E830E7A}" type="slidenum">
              <a:rPr lang="en-GB" smtClean="0"/>
              <a:t>21</a:t>
            </a:fld>
            <a:endParaRPr lang="en-GB"/>
          </a:p>
        </p:txBody>
      </p:sp>
    </p:spTree>
    <p:extLst>
      <p:ext uri="{BB962C8B-B14F-4D97-AF65-F5344CB8AC3E}">
        <p14:creationId xmlns:p14="http://schemas.microsoft.com/office/powerpoint/2010/main" val="1764153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A3C20-FD15-40AF-AC8E-BD0BE62AC4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DEE02-32F0-4FC1-BFD6-83ABF2895F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690A04-E88A-4DFD-B3F9-7E3384CB3409}"/>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8A79FE19-3EC0-4A44-991E-AE6A2DCF3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72AA9-3A01-472A-B9BE-A014ACAB4A83}"/>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677542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95DDD-BA80-492F-B958-DDE828D65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B1721-F040-480B-8CB2-5B9E848E83D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2C808-A9E0-4022-96C0-C651024D3CD8}"/>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F96F00D6-A3A8-490F-BDBA-7EC1E41FE9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8BD1C-0F42-48E6-9645-F883218A5D8C}"/>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83282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2DA38-7B92-47B3-AAED-0A1FA3F9CA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53BB2C-988E-40C9-B2A0-E95532F817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62C8F95-1BE0-498E-B27F-82CF8CB7CEE5}"/>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B33720CD-2052-40FA-BB5B-EA2A2656E0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E959F-2753-4263-8E0D-EDF2A7D30FE6}"/>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3711512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3567-FD6B-41E8-95A8-14271D996B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EBFC5-7B93-4D01-9F19-103D2D2ACFC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34A7B4-BB9D-43E9-94A4-E132AC89C4E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B063FC-2353-4B23-B2A7-42B7A64869F6}"/>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6" name="Footer Placeholder 5">
            <a:extLst>
              <a:ext uri="{FF2B5EF4-FFF2-40B4-BE49-F238E27FC236}">
                <a16:creationId xmlns:a16="http://schemas.microsoft.com/office/drawing/2014/main" id="{C4AF6B62-9C59-4709-B752-8ED7D1ABA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186C8-89F4-498C-97FE-CD04A0A362F4}"/>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1769316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715E-83D9-4D33-AA4F-B554235679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C078AA-4E8F-4797-B355-E698F69B16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3A2BDF0-AAE4-4A89-940D-14F0ABB1094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64C1A6-D69B-4667-A00C-059FA04CDF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44D8E-509B-4E2B-B3D3-8A012F03FBD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5D6355-9364-41A6-A73E-E34B9B1C8483}"/>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8" name="Footer Placeholder 7">
            <a:extLst>
              <a:ext uri="{FF2B5EF4-FFF2-40B4-BE49-F238E27FC236}">
                <a16:creationId xmlns:a16="http://schemas.microsoft.com/office/drawing/2014/main" id="{F5EBD908-76CA-471F-A52F-C89F7ECD17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1EFEC3-1F10-4AFB-AFEE-CD8AAEB329BA}"/>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1167190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4FDC1-B95B-43DB-97E6-9C7FF667E7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2B8199-A41D-419C-84F8-41EFC9A3A213}"/>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4" name="Footer Placeholder 3">
            <a:extLst>
              <a:ext uri="{FF2B5EF4-FFF2-40B4-BE49-F238E27FC236}">
                <a16:creationId xmlns:a16="http://schemas.microsoft.com/office/drawing/2014/main" id="{776C9431-E45A-402B-8744-60DD530181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8A7048-CEC2-4577-891A-75E14E7F654A}"/>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2570912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BF8AB-0D96-4452-8501-2CA0B00880A5}"/>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3" name="Footer Placeholder 2">
            <a:extLst>
              <a:ext uri="{FF2B5EF4-FFF2-40B4-BE49-F238E27FC236}">
                <a16:creationId xmlns:a16="http://schemas.microsoft.com/office/drawing/2014/main" id="{8BED554F-1637-4BAD-857F-A702C3DDCF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B78C10-90FF-4C9C-B3D0-8970A444B283}"/>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1686519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8C6FF-5F8B-4E72-B36B-3BFB76C04D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515C0F-2D78-4380-8AAE-F4B82D1461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2E0017-84E9-4D00-946E-1EBFF05531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4E42D2-DC90-4CDA-81EA-264BC7EA53CB}"/>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6" name="Footer Placeholder 5">
            <a:extLst>
              <a:ext uri="{FF2B5EF4-FFF2-40B4-BE49-F238E27FC236}">
                <a16:creationId xmlns:a16="http://schemas.microsoft.com/office/drawing/2014/main" id="{9C6540A3-61AB-499C-85DC-53DB5C8931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6D28BE-883F-4DEA-8F31-F3D1D137B2F2}"/>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95246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AC8C7-1925-4206-86E2-9025276C5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631735-C1A2-4D75-822D-3A57345CD7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28D627-3F38-44C2-AB97-34F643F722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02D1F72-9E6D-41A0-AC73-3B911A268AD2}"/>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6" name="Footer Placeholder 5">
            <a:extLst>
              <a:ext uri="{FF2B5EF4-FFF2-40B4-BE49-F238E27FC236}">
                <a16:creationId xmlns:a16="http://schemas.microsoft.com/office/drawing/2014/main" id="{4B29ABB8-928D-42B9-8143-5E6C54082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092B14-CF9E-42E7-AC29-976775ADA1B4}"/>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548298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C796D-311C-4935-8E6B-A38BA90AC9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018194-8513-4488-9183-A37F36D0A9B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ECAB4-2174-412D-90F1-1E446C9466EE}"/>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A3D448A1-A16A-4623-8EB1-9A294EB815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E7D52D-BE30-450E-B5D0-8C76749C17A5}"/>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2528963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A1EF52-1EA7-44E3-BFBE-AAC8F09E65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7E15A-CCC4-4CEE-B857-C8C02327CA2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405680-6B4A-4976-8FAA-936157AC9052}"/>
              </a:ext>
            </a:extLst>
          </p:cNvPr>
          <p:cNvSpPr>
            <a:spLocks noGrp="1"/>
          </p:cNvSpPr>
          <p:nvPr>
            <p:ph type="dt" sz="half" idx="10"/>
          </p:nvPr>
        </p:nvSpPr>
        <p:spPr/>
        <p:txBody>
          <a:body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C75CFBF8-742B-4B18-A684-769A6B61B5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C8699-49B4-4DF7-8C2C-59942C857A05}"/>
              </a:ext>
            </a:extLst>
          </p:cNvPr>
          <p:cNvSpPr>
            <a:spLocks noGrp="1"/>
          </p:cNvSpPr>
          <p:nvPr>
            <p:ph type="sldNum" sz="quarter" idx="12"/>
          </p:nvPr>
        </p:nvSpPr>
        <p:spPr/>
        <p:txBody>
          <a:bodyPr/>
          <a:lstStyle/>
          <a:p>
            <a:fld id="{AE26D98F-2EA4-4427-9052-3FFB3625297D}" type="slidenum">
              <a:rPr lang="en-GB" smtClean="0"/>
              <a:t>‹#›</a:t>
            </a:fld>
            <a:endParaRPr lang="en-GB"/>
          </a:p>
        </p:txBody>
      </p:sp>
    </p:spTree>
    <p:extLst>
      <p:ext uri="{BB962C8B-B14F-4D97-AF65-F5344CB8AC3E}">
        <p14:creationId xmlns:p14="http://schemas.microsoft.com/office/powerpoint/2010/main" val="504952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3DA360-620F-4423-B169-DF525539E2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EA952-3F7D-4695-9F46-3A8C7D2B32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76F770-A243-41D1-AA11-A652C80242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4B5E39-18C6-4AA6-8FF0-15B9121F5893}" type="datetimeFigureOut">
              <a:rPr lang="en-GB" smtClean="0"/>
              <a:t>07/03/2019</a:t>
            </a:fld>
            <a:endParaRPr lang="en-GB"/>
          </a:p>
        </p:txBody>
      </p:sp>
      <p:sp>
        <p:nvSpPr>
          <p:cNvPr id="5" name="Footer Placeholder 4">
            <a:extLst>
              <a:ext uri="{FF2B5EF4-FFF2-40B4-BE49-F238E27FC236}">
                <a16:creationId xmlns:a16="http://schemas.microsoft.com/office/drawing/2014/main" id="{2C707A38-517F-4DC0-91F5-79842830E2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BBD5D2-62C8-4744-97F6-9D725AB02B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26D98F-2EA4-4427-9052-3FFB3625297D}" type="slidenum">
              <a:rPr lang="en-GB" smtClean="0"/>
              <a:t>‹#›</a:t>
            </a:fld>
            <a:endParaRPr lang="en-GB"/>
          </a:p>
        </p:txBody>
      </p:sp>
    </p:spTree>
    <p:extLst>
      <p:ext uri="{BB962C8B-B14F-4D97-AF65-F5344CB8AC3E}">
        <p14:creationId xmlns:p14="http://schemas.microsoft.com/office/powerpoint/2010/main" val="1303040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planningportal.co.uk/info/200130/common_projects/17/extensions/2"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lanningportal.co.uk/info/200130/common_projects/9/change_of_use" TargetMode="External"/><Relationship Id="rId2" Type="http://schemas.openxmlformats.org/officeDocument/2006/relationships/hyperlink" Target="https://www.planningportal.co.uk/info/200130/common_projects/21/flats_and_maisonett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legislation.gov.uk/uksi/1995/418/contents/mad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www.legislation.gov.uk/wsi/2012/2318/made" TargetMode="External"/><Relationship Id="rId3" Type="http://schemas.openxmlformats.org/officeDocument/2006/relationships/hyperlink" Target="http://www.legislation.gov.uk/uksi/1998/462/contents/made" TargetMode="External"/><Relationship Id="rId7" Type="http://schemas.openxmlformats.org/officeDocument/2006/relationships/hyperlink" Target="http://www.legislation.gov.uk/wsi/2012/1346/made" TargetMode="External"/><Relationship Id="rId2" Type="http://schemas.openxmlformats.org/officeDocument/2006/relationships/hyperlink" Target="http://www.legislation.gov.uk/uksi/1996/528/contents/made" TargetMode="External"/><Relationship Id="rId1" Type="http://schemas.openxmlformats.org/officeDocument/2006/relationships/slideLayout" Target="../slideLayouts/slideLayout2.xml"/><Relationship Id="rId6" Type="http://schemas.openxmlformats.org/officeDocument/2006/relationships/hyperlink" Target="http://www.legislation.gov.uk/uksi/2006/1282/contents/made" TargetMode="External"/><Relationship Id="rId11" Type="http://schemas.openxmlformats.org/officeDocument/2006/relationships/hyperlink" Target="http://www.legislation.gov.uk/wsi/2014/2692/contents/made" TargetMode="External"/><Relationship Id="rId5" Type="http://schemas.openxmlformats.org/officeDocument/2006/relationships/hyperlink" Target="http://www.legislation.gov.uk/uksi/1999/1661/contents/made" TargetMode="External"/><Relationship Id="rId10" Type="http://schemas.openxmlformats.org/officeDocument/2006/relationships/hyperlink" Target="http://www.legislation.gov.uk/wsi/2014/592/contents/made" TargetMode="External"/><Relationship Id="rId4" Type="http://schemas.openxmlformats.org/officeDocument/2006/relationships/hyperlink" Target="http://www.legislation.gov.uk/uksi/1999/293/contents/made" TargetMode="External"/><Relationship Id="rId9" Type="http://schemas.openxmlformats.org/officeDocument/2006/relationships/hyperlink" Target="http://www.legislation.gov.uk/wsi/2013/1776/contents/mad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planningportal.co.uk/wales_en/homepage/6/application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naturalresources.wales/?lang=e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ales.gov.uk/planning" TargetMode="External"/><Relationship Id="rId2" Type="http://schemas.openxmlformats.org/officeDocument/2006/relationships/hyperlink" Target="http://gov.wales/docs/desh/publications/051201localdevelopmentplans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C87FE-4C94-47C9-8FE0-81751529BC9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C31F10C4-DD0B-41B3-95D8-A889D31C3E0A}"/>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Most new buildings or major changes to existing buildings or to the local environment need consent. </a:t>
            </a:r>
          </a:p>
          <a:p>
            <a:r>
              <a:rPr lang="en-GB" dirty="0">
                <a:latin typeface="Arial" panose="020B0604020202020204" pitchFamily="34" charset="0"/>
                <a:cs typeface="Arial" panose="020B0604020202020204" pitchFamily="34" charset="0"/>
              </a:rPr>
              <a:t>Most new buildings, major alterations to existing buildings and significant changes to the use of a building or piece of land need this permission.</a:t>
            </a:r>
          </a:p>
          <a:p>
            <a:r>
              <a:rPr lang="en-GB" dirty="0">
                <a:latin typeface="Arial" panose="020B0604020202020204" pitchFamily="34" charset="0"/>
                <a:cs typeface="Arial" panose="020B0604020202020204" pitchFamily="34" charset="0"/>
              </a:rPr>
              <a:t>It is your responsibility for seeking, or not seeking, planning permission. If required, it should be granted before any work begins.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52202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8868C-00CE-49F0-9514-06979D6DF0B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47E3589A-D976-4AC2-BAB9-F75F08C6405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owner of the property (or land) in question is responsible for complying with the relevant planning rules and building regulations (regardless of the need to apply for planning permission and/or building regulations approval or not).</a:t>
            </a:r>
          </a:p>
          <a:p>
            <a:r>
              <a:rPr lang="en-GB" dirty="0">
                <a:latin typeface="Arial" panose="020B0604020202020204" pitchFamily="34" charset="0"/>
                <a:cs typeface="Arial" panose="020B0604020202020204" pitchFamily="34" charset="0"/>
              </a:rPr>
              <a:t>Failure to comply with the relevant rules will result in the owner being liable for any remedial action (which could go as far as demolition and/or restoration). </a:t>
            </a:r>
          </a:p>
          <a:p>
            <a:pPr marL="0" indent="0">
              <a:buNone/>
            </a:pPr>
            <a:r>
              <a:rPr lang="en-GB" dirty="0">
                <a:latin typeface="Arial" panose="020B0604020202020204" pitchFamily="34" charset="0"/>
                <a:cs typeface="Arial" panose="020B0604020202020204" pitchFamily="34" charset="0"/>
              </a:rPr>
              <a:t>The general advice is to always discuss your proposals with the relevant Local Planning Authority and Building Control Service before starting work.</a:t>
            </a:r>
          </a:p>
          <a:p>
            <a:endParaRPr lang="en-GB" dirty="0"/>
          </a:p>
        </p:txBody>
      </p:sp>
    </p:spTree>
    <p:extLst>
      <p:ext uri="{BB962C8B-B14F-4D97-AF65-F5344CB8AC3E}">
        <p14:creationId xmlns:p14="http://schemas.microsoft.com/office/powerpoint/2010/main" val="1957133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4ABCF-C266-4320-82F9-71587F7176C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7959400E-B38A-45A6-9C59-BCDD3F91BCF1}"/>
              </a:ext>
            </a:extLst>
          </p:cNvPr>
          <p:cNvSpPr>
            <a:spLocks noGrp="1"/>
          </p:cNvSpPr>
          <p:nvPr>
            <p:ph idx="1"/>
          </p:nvPr>
        </p:nvSpPr>
        <p:spPr>
          <a:xfrm>
            <a:off x="838200" y="1913548"/>
            <a:ext cx="10515600" cy="4351338"/>
          </a:xfrm>
        </p:spPr>
        <p:txBody>
          <a:bodyPr>
            <a:normAutofit/>
          </a:bodyPr>
          <a:lstStyle/>
          <a:p>
            <a:pPr marL="0" indent="0">
              <a:buNone/>
            </a:pPr>
            <a:r>
              <a:rPr lang="en-GB" dirty="0">
                <a:latin typeface="Arial" panose="020B0604020202020204" pitchFamily="34" charset="0"/>
                <a:cs typeface="Arial" panose="020B0604020202020204" pitchFamily="34" charset="0"/>
              </a:rPr>
              <a:t>Planning Permission </a:t>
            </a:r>
          </a:p>
          <a:p>
            <a:r>
              <a:rPr lang="en-GB" dirty="0">
                <a:latin typeface="Arial" panose="020B0604020202020204" pitchFamily="34" charset="0"/>
                <a:cs typeface="Arial" panose="020B0604020202020204" pitchFamily="34" charset="0"/>
              </a:rPr>
              <a:t>Parliament has given the main responsibility for planning to local planning authorities (usually, this is the planning department of your local council). </a:t>
            </a:r>
          </a:p>
          <a:p>
            <a:r>
              <a:rPr lang="en-GB" dirty="0">
                <a:latin typeface="Arial" panose="020B0604020202020204" pitchFamily="34" charset="0"/>
                <a:cs typeface="Arial" panose="020B0604020202020204" pitchFamily="34" charset="0"/>
              </a:rPr>
              <a:t>Your local planning authority is responsible for deciding whether a development - anything from an extension on a house to a new shopping centre - should go ahead.</a:t>
            </a:r>
          </a:p>
          <a:p>
            <a:endParaRPr lang="en-GB" dirty="0"/>
          </a:p>
        </p:txBody>
      </p:sp>
    </p:spTree>
    <p:extLst>
      <p:ext uri="{BB962C8B-B14F-4D97-AF65-F5344CB8AC3E}">
        <p14:creationId xmlns:p14="http://schemas.microsoft.com/office/powerpoint/2010/main" val="1470131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054BF-59D4-4C3B-84DD-DD680FD1DB0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6C0A40DE-4492-4A00-8A35-519121F1D47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Permitted development rights </a:t>
            </a:r>
          </a:p>
          <a:p>
            <a:r>
              <a:rPr lang="en-GB" dirty="0">
                <a:latin typeface="Arial" panose="020B0604020202020204" pitchFamily="34" charset="0"/>
                <a:cs typeface="Arial" panose="020B0604020202020204" pitchFamily="34" charset="0"/>
              </a:rPr>
              <a:t>You can make certain types of minor changes to your house without needing to apply for planning permission. </a:t>
            </a:r>
          </a:p>
          <a:p>
            <a:r>
              <a:rPr lang="en-GB" dirty="0">
                <a:latin typeface="Arial" panose="020B0604020202020204" pitchFamily="34" charset="0"/>
                <a:cs typeface="Arial" panose="020B0604020202020204" pitchFamily="34" charset="0"/>
              </a:rPr>
              <a:t>They derive from a general planning permission granted not by the local authority but by Parliament. </a:t>
            </a:r>
          </a:p>
        </p:txBody>
      </p:sp>
    </p:spTree>
    <p:extLst>
      <p:ext uri="{BB962C8B-B14F-4D97-AF65-F5344CB8AC3E}">
        <p14:creationId xmlns:p14="http://schemas.microsoft.com/office/powerpoint/2010/main" val="2031778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E5C8D-38C0-4DFE-8405-CBC364F36C8F}"/>
              </a:ext>
            </a:extLst>
          </p:cNvPr>
          <p:cNvSpPr>
            <a:spLocks noGrp="1"/>
          </p:cNvSpPr>
          <p:nvPr>
            <p:ph type="title"/>
          </p:nvPr>
        </p:nvSpPr>
        <p:spPr/>
        <p:txBody>
          <a:bodyPr/>
          <a:lstStyle/>
          <a:p>
            <a:r>
              <a:rPr lang="en-GB" dirty="0"/>
              <a:t>Permitted</a:t>
            </a:r>
          </a:p>
        </p:txBody>
      </p:sp>
      <p:sp>
        <p:nvSpPr>
          <p:cNvPr id="3" name="Content Placeholder 2">
            <a:extLst>
              <a:ext uri="{FF2B5EF4-FFF2-40B4-BE49-F238E27FC236}">
                <a16:creationId xmlns:a16="http://schemas.microsoft.com/office/drawing/2014/main" id="{30933D97-F3C6-469D-B63A-CD09596FB89B}"/>
              </a:ext>
            </a:extLst>
          </p:cNvPr>
          <p:cNvSpPr>
            <a:spLocks noGrp="1"/>
          </p:cNvSpPr>
          <p:nvPr>
            <p:ph idx="1"/>
          </p:nvPr>
        </p:nvSpPr>
        <p:spPr/>
        <p:txBody>
          <a:bodyPr/>
          <a:lstStyle/>
          <a:p>
            <a:pPr marL="0" indent="0">
              <a:buNone/>
            </a:pPr>
            <a:r>
              <a:rPr lang="en-GB" dirty="0"/>
              <a:t>An extension or addition to your house is considered to be permitted development, not requiring an application for planning permission, subject to the following limits and condition</a:t>
            </a:r>
          </a:p>
          <a:p>
            <a:r>
              <a:rPr lang="en-GB" dirty="0"/>
              <a:t>No more than half the area of land around the "original house“  would be covered by additions or other buildings.</a:t>
            </a:r>
          </a:p>
          <a:p>
            <a:r>
              <a:rPr lang="en-GB" dirty="0"/>
              <a:t>No extension forward of the principal elevation or side elevation fronting a highway.</a:t>
            </a:r>
          </a:p>
          <a:p>
            <a:r>
              <a:rPr lang="en-GB" dirty="0"/>
              <a:t>No extension to be higher than the highest part of the roof.</a:t>
            </a:r>
          </a:p>
          <a:p>
            <a:endParaRPr lang="en-GB" dirty="0"/>
          </a:p>
        </p:txBody>
      </p:sp>
    </p:spTree>
    <p:extLst>
      <p:ext uri="{BB962C8B-B14F-4D97-AF65-F5344CB8AC3E}">
        <p14:creationId xmlns:p14="http://schemas.microsoft.com/office/powerpoint/2010/main" val="2850842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F700-8847-406D-A605-EDBEA6BC9A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68FD25-852D-4F4D-AE13-DEA0747B3269}"/>
              </a:ext>
            </a:extLst>
          </p:cNvPr>
          <p:cNvSpPr>
            <a:spLocks noGrp="1"/>
          </p:cNvSpPr>
          <p:nvPr>
            <p:ph idx="1"/>
          </p:nvPr>
        </p:nvSpPr>
        <p:spPr/>
        <p:txBody>
          <a:bodyPr>
            <a:normAutofit fontScale="85000" lnSpcReduction="20000"/>
          </a:bodyPr>
          <a:lstStyle/>
          <a:p>
            <a:r>
              <a:rPr lang="en-GB" dirty="0"/>
              <a:t>Single-storey rear extension must not extend beyond the rear wall of the original house by more than three metres if an attached house or by four metres if a detached house.</a:t>
            </a:r>
          </a:p>
          <a:p>
            <a:r>
              <a:rPr lang="en-GB" dirty="0"/>
              <a:t>In addition, outside Article 2(3) designated land and Sites of Special Scientific Interest the limit is increased to 6m if an attached house and 8m if a detached house until 30 May 2019.</a:t>
            </a:r>
          </a:p>
          <a:p>
            <a:r>
              <a:rPr lang="en-GB" dirty="0"/>
              <a:t>These increased limits (between 3m and 6m and between 4m and 8m respectively) are subject to the prior notification of the proposal to the Local Planning Authority and the implementation of a </a:t>
            </a:r>
            <a:r>
              <a:rPr lang="en-GB" dirty="0">
                <a:hlinkClick r:id="rId2"/>
              </a:rPr>
              <a:t>neighbour consultation scheme</a:t>
            </a:r>
            <a:r>
              <a:rPr lang="en-GB" dirty="0"/>
              <a:t>. If objections are received, the proposal might not be allowed.</a:t>
            </a:r>
          </a:p>
          <a:p>
            <a:r>
              <a:rPr lang="en-GB" dirty="0"/>
              <a:t>Maximum height of a single-storey rear extension of four metres.</a:t>
            </a:r>
          </a:p>
          <a:p>
            <a:r>
              <a:rPr lang="en-GB" dirty="0"/>
              <a:t>Extensions of more than one storey must not extend beyond the rear wall of the original house by more than three metres.</a:t>
            </a:r>
          </a:p>
          <a:p>
            <a:endParaRPr lang="en-GB" dirty="0"/>
          </a:p>
        </p:txBody>
      </p:sp>
    </p:spTree>
    <p:extLst>
      <p:ext uri="{BB962C8B-B14F-4D97-AF65-F5344CB8AC3E}">
        <p14:creationId xmlns:p14="http://schemas.microsoft.com/office/powerpoint/2010/main" val="272533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D2EB-2492-406D-B5E7-343F7E1A1C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56F7E6-0F27-4BA5-9EE3-AAA39A00526E}"/>
              </a:ext>
            </a:extLst>
          </p:cNvPr>
          <p:cNvSpPr>
            <a:spLocks noGrp="1"/>
          </p:cNvSpPr>
          <p:nvPr>
            <p:ph idx="1"/>
          </p:nvPr>
        </p:nvSpPr>
        <p:spPr/>
        <p:txBody>
          <a:bodyPr/>
          <a:lstStyle/>
          <a:p>
            <a:r>
              <a:rPr lang="en-GB" dirty="0"/>
              <a:t>Maximum eaves height of an extension within two metres of the boundary of three metres.</a:t>
            </a:r>
          </a:p>
          <a:p>
            <a:r>
              <a:rPr lang="en-GB" dirty="0"/>
              <a:t>Maximum eaves and ridge height of extension no higher than existing house.</a:t>
            </a:r>
          </a:p>
          <a:p>
            <a:r>
              <a:rPr lang="en-GB" dirty="0"/>
              <a:t>Side extensions to be single storey with maximum height of four metres and width no more than half that of the original house.</a:t>
            </a:r>
          </a:p>
          <a:p>
            <a:r>
              <a:rPr lang="en-GB" dirty="0"/>
              <a:t>Two-storey extensions no closer than seven metres to rear boundary.</a:t>
            </a:r>
          </a:p>
          <a:p>
            <a:r>
              <a:rPr lang="en-GB" dirty="0"/>
              <a:t>Roof pitch of extensions higher than one storey to match existing house.</a:t>
            </a:r>
          </a:p>
          <a:p>
            <a:endParaRPr lang="en-GB" dirty="0"/>
          </a:p>
        </p:txBody>
      </p:sp>
    </p:spTree>
    <p:extLst>
      <p:ext uri="{BB962C8B-B14F-4D97-AF65-F5344CB8AC3E}">
        <p14:creationId xmlns:p14="http://schemas.microsoft.com/office/powerpoint/2010/main" val="2053923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A4324-1C0E-4CFD-B827-E7319AE543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1A228D-00F6-4395-89AD-911E2B0CBA0C}"/>
              </a:ext>
            </a:extLst>
          </p:cNvPr>
          <p:cNvSpPr>
            <a:spLocks noGrp="1"/>
          </p:cNvSpPr>
          <p:nvPr>
            <p:ph idx="1"/>
          </p:nvPr>
        </p:nvSpPr>
        <p:spPr/>
        <p:txBody>
          <a:bodyPr/>
          <a:lstStyle/>
          <a:p>
            <a:r>
              <a:rPr lang="en-GB" dirty="0"/>
              <a:t>Materials to be similar in appearance to the existing house.</a:t>
            </a:r>
          </a:p>
          <a:p>
            <a:r>
              <a:rPr lang="en-GB" dirty="0"/>
              <a:t>No verandas, balconies or raised platforms.</a:t>
            </a:r>
          </a:p>
          <a:p>
            <a:r>
              <a:rPr lang="en-GB" dirty="0"/>
              <a:t>Upper-floor, side-facing windows to be obscure-glazed; any opening to be 1.7m above the floor.</a:t>
            </a:r>
          </a:p>
          <a:p>
            <a:r>
              <a:rPr lang="en-GB" dirty="0"/>
              <a:t>On designated land no permitted development for rear extensions of more than one storey.</a:t>
            </a:r>
          </a:p>
          <a:p>
            <a:r>
              <a:rPr lang="en-GB" dirty="0"/>
              <a:t>On designated land no cladding of the exterior.</a:t>
            </a:r>
          </a:p>
          <a:p>
            <a:r>
              <a:rPr lang="en-GB" dirty="0"/>
              <a:t>On designated land no side extensions.</a:t>
            </a:r>
          </a:p>
          <a:p>
            <a:endParaRPr lang="en-GB" dirty="0"/>
          </a:p>
        </p:txBody>
      </p:sp>
    </p:spTree>
    <p:extLst>
      <p:ext uri="{BB962C8B-B14F-4D97-AF65-F5344CB8AC3E}">
        <p14:creationId xmlns:p14="http://schemas.microsoft.com/office/powerpoint/2010/main" val="518649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537EC-D89C-4FA6-A0FB-43A053781805}"/>
              </a:ext>
            </a:extLst>
          </p:cNvPr>
          <p:cNvSpPr>
            <a:spLocks noGrp="1"/>
          </p:cNvSpPr>
          <p:nvPr>
            <p:ph type="title"/>
          </p:nvPr>
        </p:nvSpPr>
        <p:spPr/>
        <p:txBody>
          <a:bodyPr/>
          <a:lstStyle/>
          <a:p>
            <a:r>
              <a:rPr lang="en-GB" dirty="0"/>
              <a:t>Not Permitted</a:t>
            </a:r>
          </a:p>
        </p:txBody>
      </p:sp>
      <p:sp>
        <p:nvSpPr>
          <p:cNvPr id="3" name="Content Placeholder 2">
            <a:extLst>
              <a:ext uri="{FF2B5EF4-FFF2-40B4-BE49-F238E27FC236}">
                <a16:creationId xmlns:a16="http://schemas.microsoft.com/office/drawing/2014/main" id="{433004B6-191F-4815-A1A6-C4F2F5952F48}"/>
              </a:ext>
            </a:extLst>
          </p:cNvPr>
          <p:cNvSpPr>
            <a:spLocks noGrp="1"/>
          </p:cNvSpPr>
          <p:nvPr>
            <p:ph idx="1"/>
          </p:nvPr>
        </p:nvSpPr>
        <p:spPr/>
        <p:txBody>
          <a:bodyPr/>
          <a:lstStyle/>
          <a:p>
            <a:r>
              <a:rPr lang="en-GB" dirty="0"/>
              <a:t>The permitted development allowances described here apply to houses and not to:</a:t>
            </a:r>
          </a:p>
          <a:p>
            <a:r>
              <a:rPr lang="en-GB" dirty="0"/>
              <a:t>Flats and maisonettes (</a:t>
            </a:r>
            <a:r>
              <a:rPr lang="en-GB" dirty="0">
                <a:hlinkClick r:id="rId2"/>
              </a:rPr>
              <a:t>view our guidance on flats and maisonettes</a:t>
            </a:r>
            <a:r>
              <a:rPr lang="en-GB" dirty="0"/>
              <a:t>)</a:t>
            </a:r>
          </a:p>
          <a:p>
            <a:r>
              <a:rPr lang="en-GB" dirty="0"/>
              <a:t>Converted houses or houses created through the permitted development rights to change use (</a:t>
            </a:r>
            <a:r>
              <a:rPr lang="en-GB" dirty="0">
                <a:hlinkClick r:id="rId3"/>
              </a:rPr>
              <a:t>as detailed in our change of use section</a:t>
            </a:r>
            <a:r>
              <a:rPr lang="en-GB" dirty="0"/>
              <a:t>)</a:t>
            </a:r>
          </a:p>
          <a:p>
            <a:r>
              <a:rPr lang="en-GB" dirty="0"/>
              <a:t>Other buildings</a:t>
            </a:r>
          </a:p>
          <a:p>
            <a:r>
              <a:rPr lang="en-GB" dirty="0"/>
              <a:t>Areas where there may be a planning condition, Article 4 Direction or other restriction that limits permitted development rights.</a:t>
            </a:r>
          </a:p>
          <a:p>
            <a:endParaRPr lang="en-GB" dirty="0"/>
          </a:p>
        </p:txBody>
      </p:sp>
    </p:spTree>
    <p:extLst>
      <p:ext uri="{BB962C8B-B14F-4D97-AF65-F5344CB8AC3E}">
        <p14:creationId xmlns:p14="http://schemas.microsoft.com/office/powerpoint/2010/main" val="74799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4773E-54BC-4AE8-B61B-5B18D5ACDA2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B90C50A2-4BD0-4919-A737-7B046A7D0427}"/>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Designated areas </a:t>
            </a:r>
          </a:p>
          <a:p>
            <a:r>
              <a:rPr lang="en-GB" dirty="0">
                <a:latin typeface="Arial" panose="020B0604020202020204" pitchFamily="34" charset="0"/>
                <a:cs typeface="Arial" panose="020B0604020202020204" pitchFamily="34" charset="0"/>
              </a:rPr>
              <a:t>In some areas of the country, permitted development rights are more restricted. </a:t>
            </a:r>
          </a:p>
          <a:p>
            <a:r>
              <a:rPr lang="en-GB" dirty="0">
                <a:latin typeface="Arial" panose="020B0604020202020204" pitchFamily="34" charset="0"/>
                <a:cs typeface="Arial" panose="020B0604020202020204" pitchFamily="34" charset="0"/>
              </a:rPr>
              <a:t>For Example - Conservation Area, a National Park, or an Area of Outstanding Natural Beauty, you will need to apply for planning permission for certain types of work which do not need an application in other areas.</a:t>
            </a:r>
          </a:p>
          <a:p>
            <a:r>
              <a:rPr lang="en-GB" dirty="0">
                <a:latin typeface="Arial" panose="020B0604020202020204" pitchFamily="34" charset="0"/>
                <a:cs typeface="Arial" panose="020B0604020202020204" pitchFamily="34" charset="0"/>
              </a:rPr>
              <a:t>There are also different requirements if the property is a listed building.</a:t>
            </a:r>
          </a:p>
          <a:p>
            <a:endParaRPr lang="en-GB" dirty="0"/>
          </a:p>
        </p:txBody>
      </p:sp>
    </p:spTree>
    <p:extLst>
      <p:ext uri="{BB962C8B-B14F-4D97-AF65-F5344CB8AC3E}">
        <p14:creationId xmlns:p14="http://schemas.microsoft.com/office/powerpoint/2010/main" val="3842505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E6EF-4C5C-4710-A65B-E0947E54C50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Planning</a:t>
            </a:r>
          </a:p>
        </p:txBody>
      </p:sp>
      <p:sp>
        <p:nvSpPr>
          <p:cNvPr id="3" name="Content Placeholder 2">
            <a:extLst>
              <a:ext uri="{FF2B5EF4-FFF2-40B4-BE49-F238E27FC236}">
                <a16:creationId xmlns:a16="http://schemas.microsoft.com/office/drawing/2014/main" id="{CCE88C98-66D7-44FE-A40B-CF6616A0E1B8}"/>
              </a:ext>
            </a:extLst>
          </p:cNvPr>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Permitted Development Rights withdrawn</a:t>
            </a:r>
          </a:p>
          <a:p>
            <a:r>
              <a:rPr lang="en-GB" dirty="0">
                <a:latin typeface="Arial" panose="020B0604020202020204" pitchFamily="34" charset="0"/>
                <a:cs typeface="Arial" panose="020B0604020202020204" pitchFamily="34" charset="0"/>
              </a:rPr>
              <a:t>Article 4 direction - the local planning authority may have removed some of your permitted development rights. This will mean that you have to submit a planning application for work which normally does not need one.</a:t>
            </a:r>
          </a:p>
          <a:p>
            <a:r>
              <a:rPr lang="en-GB" dirty="0">
                <a:latin typeface="Arial" panose="020B0604020202020204" pitchFamily="34" charset="0"/>
                <a:cs typeface="Arial" panose="020B0604020202020204" pitchFamily="34" charset="0"/>
              </a:rPr>
              <a:t>Are made when the character of an area of acknowledged importance would be threatened. </a:t>
            </a:r>
          </a:p>
          <a:p>
            <a:r>
              <a:rPr lang="en-GB" dirty="0">
                <a:latin typeface="Arial" panose="020B0604020202020204" pitchFamily="34" charset="0"/>
                <a:cs typeface="Arial" panose="020B0604020202020204" pitchFamily="34" charset="0"/>
              </a:rPr>
              <a:t>Most common in conservation areas. </a:t>
            </a:r>
          </a:p>
          <a:p>
            <a:pPr marL="0" indent="0">
              <a:buNone/>
            </a:pPr>
            <a:r>
              <a:rPr lang="en-GB" dirty="0">
                <a:latin typeface="Arial" panose="020B0604020202020204" pitchFamily="34" charset="0"/>
                <a:cs typeface="Arial" panose="020B0604020202020204" pitchFamily="34" charset="0"/>
              </a:rPr>
              <a:t>Check with the local planning authority if you are not sure.</a:t>
            </a:r>
          </a:p>
          <a:p>
            <a:endParaRPr lang="en-GB" dirty="0"/>
          </a:p>
        </p:txBody>
      </p:sp>
    </p:spTree>
    <p:extLst>
      <p:ext uri="{BB962C8B-B14F-4D97-AF65-F5344CB8AC3E}">
        <p14:creationId xmlns:p14="http://schemas.microsoft.com/office/powerpoint/2010/main" val="2504098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planning portal</a:t>
            </a:r>
            <a:br>
              <a:rPr lang="en-GB"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planning portal is the first point of call for anyone who wants to find out about the planning system in England and Wales. It is aimed at everyone, from central government and local authorities to planning professionals and the lay person.</a:t>
            </a:r>
            <a:endParaRPr lang="en-GB" dirty="0"/>
          </a:p>
        </p:txBody>
      </p:sp>
    </p:spTree>
    <p:extLst>
      <p:ext uri="{BB962C8B-B14F-4D97-AF65-F5344CB8AC3E}">
        <p14:creationId xmlns:p14="http://schemas.microsoft.com/office/powerpoint/2010/main" val="2376804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Through the Planning Portal you can</a:t>
            </a: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Read the latest planning news</a:t>
            </a:r>
          </a:p>
          <a:p>
            <a:r>
              <a:rPr lang="en-GB" dirty="0">
                <a:latin typeface="Arial" panose="020B0604020202020204" pitchFamily="34" charset="0"/>
                <a:cs typeface="Arial" panose="020B0604020202020204" pitchFamily="34" charset="0"/>
              </a:rPr>
              <a:t>Determine if planning permission is required and how you go about obtaining access to the development plans, </a:t>
            </a:r>
          </a:p>
          <a:p>
            <a:r>
              <a:rPr lang="en-GB" dirty="0">
                <a:latin typeface="Arial" panose="020B0604020202020204" pitchFamily="34" charset="0"/>
                <a:cs typeface="Arial" panose="020B0604020202020204" pitchFamily="34" charset="0"/>
              </a:rPr>
              <a:t>Regulations and guidance notes upon which the application and appeals procedures are based</a:t>
            </a:r>
          </a:p>
          <a:p>
            <a:r>
              <a:rPr lang="en-GB" dirty="0">
                <a:latin typeface="Arial" panose="020B0604020202020204" pitchFamily="34" charset="0"/>
                <a:cs typeface="Arial" panose="020B0604020202020204" pitchFamily="34" charset="0"/>
              </a:rPr>
              <a:t>Find out about planning in your local area</a:t>
            </a:r>
            <a:endParaRPr lang="en-GB" dirty="0"/>
          </a:p>
        </p:txBody>
      </p:sp>
    </p:spTree>
    <p:extLst>
      <p:ext uri="{BB962C8B-B14F-4D97-AF65-F5344CB8AC3E}">
        <p14:creationId xmlns:p14="http://schemas.microsoft.com/office/powerpoint/2010/main" val="4102782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4569E-F0D3-4855-BAF6-E8281A90D0CC}"/>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Legislation: The Town and Country Planning (General Permitted Development) Order 1995</a:t>
            </a:r>
          </a:p>
        </p:txBody>
      </p:sp>
      <p:sp>
        <p:nvSpPr>
          <p:cNvPr id="3" name="Content Placeholder 2">
            <a:extLst>
              <a:ext uri="{FF2B5EF4-FFF2-40B4-BE49-F238E27FC236}">
                <a16:creationId xmlns:a16="http://schemas.microsoft.com/office/drawing/2014/main" id="{38B4B97F-A71C-42D9-83BC-A5A7C271FF3E}"/>
              </a:ext>
            </a:extLst>
          </p:cNvPr>
          <p:cNvSpPr>
            <a:spLocks noGrp="1"/>
          </p:cNvSpPr>
          <p:nvPr>
            <p:ph idx="1"/>
          </p:nvPr>
        </p:nvSpPr>
        <p:spPr/>
        <p:txBody>
          <a:bodyPr/>
          <a:lstStyle/>
          <a:p>
            <a:r>
              <a:rPr lang="en-GB" u="sng" dirty="0">
                <a:latin typeface="Arial" panose="020B0604020202020204" pitchFamily="34" charset="0"/>
                <a:cs typeface="Arial" panose="020B0604020202020204" pitchFamily="34" charset="0"/>
                <a:hlinkClick r:id="rId2"/>
              </a:rPr>
              <a:t>The Town and Country Planning (General Permitted Development) Order 1995</a:t>
            </a:r>
            <a:r>
              <a:rPr lang="en-GB" dirty="0">
                <a:latin typeface="Arial" panose="020B0604020202020204" pitchFamily="34" charset="0"/>
                <a:cs typeface="Arial" panose="020B0604020202020204" pitchFamily="34" charset="0"/>
              </a:rPr>
              <a:t> is the principal order which has been subject to a number of subsequent amendments.</a:t>
            </a:r>
          </a:p>
          <a:p>
            <a:r>
              <a:rPr lang="en-GB" dirty="0">
                <a:latin typeface="Arial" panose="020B0604020202020204" pitchFamily="34" charset="0"/>
                <a:cs typeface="Arial" panose="020B0604020202020204" pitchFamily="34" charset="0"/>
              </a:rPr>
              <a:t>The Order sets out classes of development for which a grant of planning permission is automatically given, provided that no restrictive condition is attached or that the development is exempt from the permitted development rights.</a:t>
            </a:r>
          </a:p>
          <a:p>
            <a:endParaRPr lang="en-GB" dirty="0"/>
          </a:p>
        </p:txBody>
      </p:sp>
    </p:spTree>
    <p:extLst>
      <p:ext uri="{BB962C8B-B14F-4D97-AF65-F5344CB8AC3E}">
        <p14:creationId xmlns:p14="http://schemas.microsoft.com/office/powerpoint/2010/main" val="100200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5493F-2311-41A1-A65A-79826429FD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27226B-EDDD-4D23-B998-D983CA8D6C26}"/>
              </a:ext>
            </a:extLst>
          </p:cNvPr>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As amended by:</a:t>
            </a:r>
          </a:p>
          <a:p>
            <a:r>
              <a:rPr lang="en-GB" dirty="0">
                <a:latin typeface="Arial" panose="020B0604020202020204" pitchFamily="34" charset="0"/>
                <a:cs typeface="Arial" panose="020B0604020202020204" pitchFamily="34" charset="0"/>
                <a:hlinkClick r:id="rId2"/>
              </a:rPr>
              <a:t>The Town and Country Planning (General Permitted Development) (Amendment) Order 1996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The Town and Country Planning (General Permitted Development) (Amendment) Order 1998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The Town and Country Planning (Environmental Impact Assessment) (England and Wales) Regulations 1999</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The Town and Country Planning (General Permitted Development) (Amendment) Order 1999</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6"/>
              </a:rPr>
              <a:t>The Town and Country Planning (Application of Subordinate Legislation to the Crown) Order 2006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7"/>
              </a:rPr>
              <a:t>The Town and Country Planning (General Permitted Development) (Amendment) (Wales) Order 2012</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8"/>
              </a:rPr>
              <a:t>The Town and Country Planning (General Permitted Development) (Amendment) (Wales) (No. 2) Order 2012</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9"/>
              </a:rPr>
              <a:t>The Town and Country (General Permitted Development) (Amendment) (Wales) Order 2013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10"/>
              </a:rPr>
              <a:t>The Town and Country Planning (General Permitted Development) (Amendment) (Wales) Order 2014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11"/>
              </a:rPr>
              <a:t>The Town and Country Planning (General Permitted Development) (Amendment) (Wales) (No. 2) Order 2014</a:t>
            </a:r>
            <a:endParaRPr lang="en-GB"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Please note that while this list aims to include all relevant amendments we cannot promise that the list is complete.</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34835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E6FFC-B4F2-4916-991F-63ABB305B70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Lawful Development Certificates</a:t>
            </a:r>
          </a:p>
        </p:txBody>
      </p:sp>
      <p:sp>
        <p:nvSpPr>
          <p:cNvPr id="3" name="Content Placeholder 2">
            <a:extLst>
              <a:ext uri="{FF2B5EF4-FFF2-40B4-BE49-F238E27FC236}">
                <a16:creationId xmlns:a16="http://schemas.microsoft.com/office/drawing/2014/main" id="{3DAEE3EB-3D06-47A1-BEF1-C6F052E6CDED}"/>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If you want to be certain that the existing use of a building is lawful for planning purposes or that your proposal does not require planning permission you can apply for a "Lawful Development Certificate" (LDC).</a:t>
            </a:r>
          </a:p>
          <a:p>
            <a:r>
              <a:rPr lang="en-GB" dirty="0">
                <a:latin typeface="Arial" panose="020B0604020202020204" pitchFamily="34" charset="0"/>
                <a:cs typeface="Arial" panose="020B0604020202020204" pitchFamily="34" charset="0"/>
              </a:rPr>
              <a:t>It is not compulsory to have an LDC but there may be times when you need one to confirm that the use, operation or activity named in it is lawful for planning control purposes.</a:t>
            </a:r>
          </a:p>
          <a:p>
            <a:r>
              <a:rPr lang="en-GB" dirty="0">
                <a:latin typeface="Arial" panose="020B0604020202020204" pitchFamily="34" charset="0"/>
                <a:cs typeface="Arial" panose="020B0604020202020204" pitchFamily="34" charset="0"/>
              </a:rPr>
              <a:t>You can apply to your local council for an LDC via the </a:t>
            </a:r>
            <a:r>
              <a:rPr lang="en-GB" dirty="0">
                <a:latin typeface="Arial" panose="020B0604020202020204" pitchFamily="34" charset="0"/>
                <a:cs typeface="Arial" panose="020B0604020202020204" pitchFamily="34" charset="0"/>
                <a:hlinkClick r:id="rId3"/>
              </a:rPr>
              <a:t>Planning Portal online application service</a:t>
            </a:r>
            <a:r>
              <a:rPr lang="en-GB" dirty="0">
                <a:latin typeface="Arial" panose="020B0604020202020204" pitchFamily="34" charset="0"/>
                <a:cs typeface="Arial" panose="020B0604020202020204" pitchFamily="34" charset="0"/>
              </a:rPr>
              <a:t>. The application must provide sufficient information for the council to decide the application or else it may be refused. </a:t>
            </a:r>
            <a:endParaRPr lang="en-GB" dirty="0"/>
          </a:p>
        </p:txBody>
      </p:sp>
    </p:spTree>
    <p:extLst>
      <p:ext uri="{BB962C8B-B14F-4D97-AF65-F5344CB8AC3E}">
        <p14:creationId xmlns:p14="http://schemas.microsoft.com/office/powerpoint/2010/main" val="643030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126B-9476-4EF2-92FD-21F6D7B81A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94CF1A-E43C-4938-B44F-513076049A9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LDCs are complex and if you decide you need to apply for a certificate you might benefit by obtaining professional advice. Your LPA's planning officers can also help. They will tell you about the sort of information needed to support your application.</a:t>
            </a:r>
          </a:p>
          <a:p>
            <a:r>
              <a:rPr lang="en-GB" dirty="0">
                <a:latin typeface="Arial" panose="020B0604020202020204" pitchFamily="34" charset="0"/>
                <a:cs typeface="Arial" panose="020B0604020202020204" pitchFamily="34" charset="0"/>
              </a:rPr>
              <a:t>If your application is partly or wholly refused or is granted differently from what you asked for, or is not determined within the time limit of eight weeks, you can appeal. Appeals are made to the Planning Inspectorate.</a:t>
            </a:r>
          </a:p>
          <a:p>
            <a:endParaRPr lang="en-GB" dirty="0"/>
          </a:p>
        </p:txBody>
      </p:sp>
    </p:spTree>
    <p:extLst>
      <p:ext uri="{BB962C8B-B14F-4D97-AF65-F5344CB8AC3E}">
        <p14:creationId xmlns:p14="http://schemas.microsoft.com/office/powerpoint/2010/main" val="2801431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34CD-DD76-40E5-BA56-29FA9F6FFE0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Failure to obtain or comply with planning permission</a:t>
            </a:r>
          </a:p>
        </p:txBody>
      </p:sp>
      <p:sp>
        <p:nvSpPr>
          <p:cNvPr id="3" name="Content Placeholder 2">
            <a:extLst>
              <a:ext uri="{FF2B5EF4-FFF2-40B4-BE49-F238E27FC236}">
                <a16:creationId xmlns:a16="http://schemas.microsoft.com/office/drawing/2014/main" id="{7EAF8325-0D3D-437A-B064-BF20DB84A6C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failure to obtain planning permission or comply with the details of a permission is commonly known as a 'planning breach'</a:t>
            </a:r>
          </a:p>
          <a:p>
            <a:pPr marL="0" indent="0">
              <a:buNone/>
            </a:pPr>
            <a:r>
              <a:rPr lang="en-GB" dirty="0">
                <a:latin typeface="Arial" panose="020B0604020202020204" pitchFamily="34" charset="0"/>
                <a:cs typeface="Arial" panose="020B0604020202020204" pitchFamily="34" charset="0"/>
              </a:rPr>
              <a:t>A planning breach usually occurs when:</a:t>
            </a:r>
          </a:p>
          <a:p>
            <a:r>
              <a:rPr lang="en-GB" dirty="0">
                <a:latin typeface="Arial" panose="020B0604020202020204" pitchFamily="34" charset="0"/>
                <a:cs typeface="Arial" panose="020B0604020202020204" pitchFamily="34" charset="0"/>
              </a:rPr>
              <a:t>A development that requires planning permission is undertaken without the permission being granted - either because the planning application was refused or was never applied for</a:t>
            </a:r>
          </a:p>
          <a:p>
            <a:r>
              <a:rPr lang="en-GB" dirty="0">
                <a:latin typeface="Arial" panose="020B0604020202020204" pitchFamily="34" charset="0"/>
                <a:cs typeface="Arial" panose="020B0604020202020204" pitchFamily="34" charset="0"/>
              </a:rPr>
              <a:t>A development that has been given permission subject to conditions breaks one or more of those conditions.</a:t>
            </a:r>
          </a:p>
          <a:p>
            <a:endParaRPr lang="en-GB" dirty="0"/>
          </a:p>
        </p:txBody>
      </p:sp>
    </p:spTree>
    <p:extLst>
      <p:ext uri="{BB962C8B-B14F-4D97-AF65-F5344CB8AC3E}">
        <p14:creationId xmlns:p14="http://schemas.microsoft.com/office/powerpoint/2010/main" val="1372216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530A-EE7A-4D96-BCD6-6C5645E8FC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6A86C2-776F-4EDC-BB25-3C840FF75F63}"/>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A planning breach in itself is not illegal and the council will often permit a retrospective application where planning permission has not been sought.</a:t>
            </a:r>
          </a:p>
          <a:p>
            <a:r>
              <a:rPr lang="en-GB" dirty="0">
                <a:latin typeface="Arial" panose="020B0604020202020204" pitchFamily="34" charset="0"/>
                <a:cs typeface="Arial" panose="020B0604020202020204" pitchFamily="34" charset="0"/>
              </a:rPr>
              <a:t>However, if the breach involves a previously rejected development (or the retrospective application fails) the council can issue an enforcement notice requiring you to put things back as they were.</a:t>
            </a:r>
          </a:p>
          <a:p>
            <a:r>
              <a:rPr lang="en-GB" dirty="0">
                <a:latin typeface="Arial" panose="020B0604020202020204" pitchFamily="34" charset="0"/>
                <a:cs typeface="Arial" panose="020B0604020202020204" pitchFamily="34" charset="0"/>
              </a:rPr>
              <a:t>Your local planning authority can serve an enforcement notice on you when they consider you have broken planning control rules. Normally this will be because they consider what you are doing, or have done, is harmful to your neighbourhood.</a:t>
            </a:r>
          </a:p>
          <a:p>
            <a:endParaRPr lang="en-GB" dirty="0"/>
          </a:p>
        </p:txBody>
      </p:sp>
    </p:spTree>
    <p:extLst>
      <p:ext uri="{BB962C8B-B14F-4D97-AF65-F5344CB8AC3E}">
        <p14:creationId xmlns:p14="http://schemas.microsoft.com/office/powerpoint/2010/main" val="2418690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5BD6A-1193-4641-8DEA-0D4305E421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9BF456-FFAF-4488-B06D-0E1ACFA99BE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decisive issue for the local planning authority should be whether the breach would unacceptably affect public amenity or the existing use of land and buildings meriting protection in the public interest.</a:t>
            </a:r>
          </a:p>
          <a:p>
            <a:r>
              <a:rPr lang="en-GB" dirty="0">
                <a:latin typeface="Arial" panose="020B0604020202020204" pitchFamily="34" charset="0"/>
                <a:cs typeface="Arial" panose="020B0604020202020204" pitchFamily="34" charset="0"/>
              </a:rPr>
              <a:t>It is illegal to disobey a enforcement notice unless it is successfully appealed against. You can appeal against both refusals of permission and enforcement notices but if the verdict comes out against you and you still refuse to comply you may be prosecuted.</a:t>
            </a:r>
          </a:p>
          <a:p>
            <a:endParaRPr lang="en-GB" dirty="0"/>
          </a:p>
        </p:txBody>
      </p:sp>
    </p:spTree>
    <p:extLst>
      <p:ext uri="{BB962C8B-B14F-4D97-AF65-F5344CB8AC3E}">
        <p14:creationId xmlns:p14="http://schemas.microsoft.com/office/powerpoint/2010/main" val="1495270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6404F-01CB-44C8-81F3-1CEEAC0876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Factors affecting planning permission: Your neighbours</a:t>
            </a:r>
          </a:p>
        </p:txBody>
      </p:sp>
      <p:sp>
        <p:nvSpPr>
          <p:cNvPr id="3" name="Content Placeholder 2">
            <a:extLst>
              <a:ext uri="{FF2B5EF4-FFF2-40B4-BE49-F238E27FC236}">
                <a16:creationId xmlns:a16="http://schemas.microsoft.com/office/drawing/2014/main" id="{4A38FE93-E561-437A-8DF0-120DB42B96F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Let your neighbours know about work you intend to carry out to your property.</a:t>
            </a:r>
          </a:p>
          <a:p>
            <a:r>
              <a:rPr lang="en-GB" dirty="0">
                <a:latin typeface="Arial" panose="020B0604020202020204" pitchFamily="34" charset="0"/>
                <a:cs typeface="Arial" panose="020B0604020202020204" pitchFamily="34" charset="0"/>
              </a:rPr>
              <a:t>right to light - your building work could take away some of their light or spoil a view from their windows. If the work you carry out seriously overshadows a neighbour's window and that window has been there for 20 years or more, you could be open to legal action. It is best to consult a lawyer if you think you need advice about this.</a:t>
            </a:r>
          </a:p>
          <a:p>
            <a:endParaRPr lang="en-GB" dirty="0"/>
          </a:p>
        </p:txBody>
      </p:sp>
    </p:spTree>
    <p:extLst>
      <p:ext uri="{BB962C8B-B14F-4D97-AF65-F5344CB8AC3E}">
        <p14:creationId xmlns:p14="http://schemas.microsoft.com/office/powerpoint/2010/main" val="1052409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5C37-B58B-49A8-A619-FA17857BE6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AD3B1E-E495-4A17-A7E9-51577A5470D9}"/>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You may be able to meet some of your neighbour's worries by modifying your proposals. Even if you decide not to change what you want to do, it is usually better to have told your neighbours what you are proposing before you apply for planning permission or before building work starts.</a:t>
            </a:r>
          </a:p>
          <a:p>
            <a:r>
              <a:rPr lang="en-GB" dirty="0">
                <a:latin typeface="Arial" panose="020B0604020202020204" pitchFamily="34" charset="0"/>
                <a:cs typeface="Arial" panose="020B0604020202020204" pitchFamily="34" charset="0"/>
              </a:rPr>
              <a:t>If you do need to make a planning application for the work you want to carry out, the council will ask your neighbours for their views.</a:t>
            </a:r>
          </a:p>
          <a:p>
            <a:r>
              <a:rPr lang="en-GB" dirty="0">
                <a:latin typeface="Arial" panose="020B0604020202020204" pitchFamily="34" charset="0"/>
                <a:cs typeface="Arial" panose="020B0604020202020204" pitchFamily="34" charset="0"/>
              </a:rPr>
              <a:t>If you or any of the people you are employing to do the work need to go on to a neighbour's property, you will, of course, need to obtain his or her consent before doing so.</a:t>
            </a:r>
          </a:p>
          <a:p>
            <a:r>
              <a:rPr lang="en-GB" dirty="0">
                <a:latin typeface="Arial" panose="020B0604020202020204" pitchFamily="34" charset="0"/>
                <a:cs typeface="Arial" panose="020B0604020202020204" pitchFamily="34" charset="0"/>
              </a:rPr>
              <a:t>A neighbour might take you to court if you are negligent or cause nuisance.</a:t>
            </a:r>
          </a:p>
          <a:p>
            <a:endParaRPr lang="en-GB" dirty="0"/>
          </a:p>
        </p:txBody>
      </p:sp>
    </p:spTree>
    <p:extLst>
      <p:ext uri="{BB962C8B-B14F-4D97-AF65-F5344CB8AC3E}">
        <p14:creationId xmlns:p14="http://schemas.microsoft.com/office/powerpoint/2010/main" val="1078567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9943-7B15-40B7-B88A-FC7B8C84F09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Factors affecting planning permission: Design</a:t>
            </a:r>
          </a:p>
        </p:txBody>
      </p:sp>
      <p:sp>
        <p:nvSpPr>
          <p:cNvPr id="3" name="Content Placeholder 2">
            <a:extLst>
              <a:ext uri="{FF2B5EF4-FFF2-40B4-BE49-F238E27FC236}">
                <a16:creationId xmlns:a16="http://schemas.microsoft.com/office/drawing/2014/main" id="{C55BE4E9-457A-409D-8337-B6B431AB983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Everybody's taste varies and different styles will suit different types of property. Nevertheless, a well-designed building or extension is likely to be much more attractive to you and to your neighbours. It is also likely to add more value to your house when you sell it. It is therefore worth thinking carefully about how your property will look after the work is finished.</a:t>
            </a:r>
          </a:p>
        </p:txBody>
      </p:sp>
    </p:spTree>
    <p:extLst>
      <p:ext uri="{BB962C8B-B14F-4D97-AF65-F5344CB8AC3E}">
        <p14:creationId xmlns:p14="http://schemas.microsoft.com/office/powerpoint/2010/main" val="1597986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574A7-1F73-469A-AC8F-FEBDA6667D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D641BF-853A-4329-A4CA-28CAE9868B8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Extensions often look better if they use the same materials and are in a similar style to the buildings which are there already. It is impossible to give a single definition of good design in this context: there may be many ways of producing a good result. In some areas, the council's planning department issues design guides or other advisory leaflets which may help you. You may wish to consider using a suitably, qualified, skilled and experience designer.</a:t>
            </a:r>
          </a:p>
        </p:txBody>
      </p:sp>
    </p:spTree>
    <p:extLst>
      <p:ext uri="{BB962C8B-B14F-4D97-AF65-F5344CB8AC3E}">
        <p14:creationId xmlns:p14="http://schemas.microsoft.com/office/powerpoint/2010/main" val="2415911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EA8D8-DAF9-4555-BB3B-3C1ED334C4B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Factors affecting planning permission: Nature and wildlife</a:t>
            </a:r>
          </a:p>
        </p:txBody>
      </p:sp>
      <p:sp>
        <p:nvSpPr>
          <p:cNvPr id="3" name="Content Placeholder 2">
            <a:extLst>
              <a:ext uri="{FF2B5EF4-FFF2-40B4-BE49-F238E27FC236}">
                <a16:creationId xmlns:a16="http://schemas.microsoft.com/office/drawing/2014/main" id="{08D7EAA5-3E53-4EA2-8B8F-E57ABFCDE0E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Animals, plants and habitats may be protected under their own legislation (badgers for example), under the 'Wildlife and Countryside Act 1981' or under European legislation (EU protected species, </a:t>
            </a:r>
          </a:p>
        </p:txBody>
      </p:sp>
    </p:spTree>
    <p:extLst>
      <p:ext uri="{BB962C8B-B14F-4D97-AF65-F5344CB8AC3E}">
        <p14:creationId xmlns:p14="http://schemas.microsoft.com/office/powerpoint/2010/main" val="5339070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AC9F5-65B5-4C46-BA99-7511F54A59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64DA0AB-6D07-4B14-8058-2534529951A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Natural Resources Wales</a:t>
            </a:r>
            <a:r>
              <a:rPr lang="en-GB" dirty="0">
                <a:latin typeface="Arial" panose="020B0604020202020204" pitchFamily="34" charset="0"/>
                <a:cs typeface="Arial" panose="020B0604020202020204" pitchFamily="34" charset="0"/>
              </a:rPr>
              <a:t> can provide advice on what species are protected by legislation, and what course of action should be taken. Your local planning authority should also be able to advise on any species or habitats that may be affected by your proposals.</a:t>
            </a:r>
          </a:p>
          <a:p>
            <a:r>
              <a:rPr lang="en-GB" dirty="0">
                <a:latin typeface="Arial" panose="020B0604020202020204" pitchFamily="34" charset="0"/>
                <a:cs typeface="Arial" panose="020B0604020202020204" pitchFamily="34" charset="0"/>
              </a:rPr>
              <a:t>Even when your development proposal benefits from permitted development rights, the legal protections for wildlife still apply.</a:t>
            </a:r>
          </a:p>
          <a:p>
            <a:endParaRPr lang="en-GB" dirty="0"/>
          </a:p>
        </p:txBody>
      </p:sp>
    </p:spTree>
    <p:extLst>
      <p:ext uri="{BB962C8B-B14F-4D97-AF65-F5344CB8AC3E}">
        <p14:creationId xmlns:p14="http://schemas.microsoft.com/office/powerpoint/2010/main" val="3362509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3F9F-EA3E-4AD7-8C20-95E2E34F3A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65EED1-24EB-45E2-8139-4C993222642A}"/>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Bats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houses may hold roosts of bats. The Wildlife and Countryside Act 1981 gives special protection to bats because of their roosting requirements.</a:t>
            </a:r>
          </a:p>
          <a:p>
            <a:r>
              <a:rPr lang="en-GB" dirty="0">
                <a:latin typeface="Arial" panose="020B0604020202020204" pitchFamily="34" charset="0"/>
                <a:cs typeface="Arial" panose="020B0604020202020204" pitchFamily="34" charset="0"/>
              </a:rPr>
              <a:t>Natural Resources Wales must be notified of any proposed action (e.g. remedial timber treatment, renovation, demolition and extensions) which is likely to disturb bats or their roosts. They must then be allowed time to advise on how best to prevent inconvenience to both bats and the owners.</a:t>
            </a:r>
          </a:p>
          <a:p>
            <a:endParaRPr lang="en-GB" dirty="0"/>
          </a:p>
        </p:txBody>
      </p:sp>
    </p:spTree>
    <p:extLst>
      <p:ext uri="{BB962C8B-B14F-4D97-AF65-F5344CB8AC3E}">
        <p14:creationId xmlns:p14="http://schemas.microsoft.com/office/powerpoint/2010/main" val="2426672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B649-445D-4AF5-BA16-8590405A9DB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Factors affecting planning permission: Environmental health</a:t>
            </a:r>
          </a:p>
        </p:txBody>
      </p:sp>
      <p:sp>
        <p:nvSpPr>
          <p:cNvPr id="3" name="Content Placeholder 2">
            <a:extLst>
              <a:ext uri="{FF2B5EF4-FFF2-40B4-BE49-F238E27FC236}">
                <a16:creationId xmlns:a16="http://schemas.microsoft.com/office/drawing/2014/main" id="{908FD17D-C1AE-4BDA-B9C1-75A378DC59C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Environmental health covers the safety of people living or working in an area.</a:t>
            </a:r>
          </a:p>
          <a:p>
            <a:r>
              <a:rPr lang="en-GB" dirty="0">
                <a:latin typeface="Arial" panose="020B0604020202020204" pitchFamily="34" charset="0"/>
                <a:cs typeface="Arial" panose="020B0604020202020204" pitchFamily="34" charset="0"/>
              </a:rPr>
              <a:t>Any proposed development which could cause, for example, air pollution, unfit housing or unhygienic food preparation premises would be the concern of environmental health officers (EHOs).</a:t>
            </a:r>
          </a:p>
          <a:p>
            <a:r>
              <a:rPr lang="en-GB" dirty="0">
                <a:latin typeface="Arial" panose="020B0604020202020204" pitchFamily="34" charset="0"/>
                <a:cs typeface="Arial" panose="020B0604020202020204" pitchFamily="34" charset="0"/>
              </a:rPr>
              <a:t>Such developments may also require an 'Environmental Impact Assessment' to be submitted. Environmental health departments work alongside planning departments in most local authorities.</a:t>
            </a:r>
          </a:p>
          <a:p>
            <a:endParaRPr lang="en-GB" dirty="0"/>
          </a:p>
        </p:txBody>
      </p:sp>
    </p:spTree>
    <p:extLst>
      <p:ext uri="{BB962C8B-B14F-4D97-AF65-F5344CB8AC3E}">
        <p14:creationId xmlns:p14="http://schemas.microsoft.com/office/powerpoint/2010/main" val="4181741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36280-556D-46C7-9B2D-4C162FB27AC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Factors affecting planning permission: Roads and highways</a:t>
            </a:r>
          </a:p>
        </p:txBody>
      </p:sp>
      <p:sp>
        <p:nvSpPr>
          <p:cNvPr id="3" name="Content Placeholder 2">
            <a:extLst>
              <a:ext uri="{FF2B5EF4-FFF2-40B4-BE49-F238E27FC236}">
                <a16:creationId xmlns:a16="http://schemas.microsoft.com/office/drawing/2014/main" id="{04DA56BD-38D7-4783-896B-8D63CD037F1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Roads and highways are the responsibility of the local highways authority, which will need to be consulted where highways are affected during or after construction work.</a:t>
            </a:r>
          </a:p>
          <a:p>
            <a:r>
              <a:rPr lang="en-GB" dirty="0">
                <a:latin typeface="Arial" panose="020B0604020202020204" pitchFamily="34" charset="0"/>
                <a:cs typeface="Arial" panose="020B0604020202020204" pitchFamily="34" charset="0"/>
              </a:rPr>
              <a:t>If your local council is not the highways authority for the road involved they will be able to help you contact the right person.</a:t>
            </a:r>
          </a:p>
          <a:p>
            <a:endParaRPr lang="en-GB" dirty="0"/>
          </a:p>
        </p:txBody>
      </p:sp>
    </p:spTree>
    <p:extLst>
      <p:ext uri="{BB962C8B-B14F-4D97-AF65-F5344CB8AC3E}">
        <p14:creationId xmlns:p14="http://schemas.microsoft.com/office/powerpoint/2010/main" val="38274578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EEC39-83F1-4A62-ADE2-D09398D1485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plans</a:t>
            </a:r>
          </a:p>
        </p:txBody>
      </p:sp>
      <p:sp>
        <p:nvSpPr>
          <p:cNvPr id="3" name="Content Placeholder 2">
            <a:extLst>
              <a:ext uri="{FF2B5EF4-FFF2-40B4-BE49-F238E27FC236}">
                <a16:creationId xmlns:a16="http://schemas.microsoft.com/office/drawing/2014/main" id="{74CF7A97-337B-4C3D-8BD6-B724D067E41F}"/>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 It includes considering the sustainable needs of future communities.</a:t>
            </a:r>
          </a:p>
          <a:p>
            <a:r>
              <a:rPr lang="en-GB" dirty="0">
                <a:latin typeface="Arial" panose="020B0604020202020204" pitchFamily="34" charset="0"/>
                <a:cs typeface="Arial" panose="020B0604020202020204" pitchFamily="34" charset="0"/>
              </a:rPr>
              <a:t>The planning system in Wales has involved two main levels of plans setting out what can be built and where. These are:</a:t>
            </a:r>
          </a:p>
          <a:p>
            <a:r>
              <a:rPr lang="en-GB" dirty="0">
                <a:latin typeface="Arial" panose="020B0604020202020204" pitchFamily="34" charset="0"/>
                <a:cs typeface="Arial" panose="020B0604020202020204" pitchFamily="34" charset="0"/>
              </a:rPr>
              <a:t>The Wales Spatial Plan</a:t>
            </a:r>
          </a:p>
          <a:p>
            <a:r>
              <a:rPr lang="en-GB" dirty="0">
                <a:latin typeface="Arial" panose="020B0604020202020204" pitchFamily="34" charset="0"/>
                <a:cs typeface="Arial" panose="020B0604020202020204" pitchFamily="34" charset="0"/>
              </a:rPr>
              <a:t>Local Development Plans (LDPs)</a:t>
            </a:r>
          </a:p>
          <a:p>
            <a:r>
              <a:rPr lang="en-GB" dirty="0">
                <a:latin typeface="Arial" panose="020B0604020202020204" pitchFamily="34" charset="0"/>
                <a:cs typeface="Arial" panose="020B0604020202020204" pitchFamily="34" charset="0"/>
              </a:rPr>
              <a:t>The LDPs, together with the Wales Spatial Plan, determine how the planning system will help shape all communities in Wales.</a:t>
            </a:r>
          </a:p>
          <a:p>
            <a:endParaRPr lang="en-GB" dirty="0"/>
          </a:p>
        </p:txBody>
      </p:sp>
    </p:spTree>
    <p:extLst>
      <p:ext uri="{BB962C8B-B14F-4D97-AF65-F5344CB8AC3E}">
        <p14:creationId xmlns:p14="http://schemas.microsoft.com/office/powerpoint/2010/main" val="870230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30D7-171E-4CB2-BC6D-692DBFB1F28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Wales Spatial Plan</a:t>
            </a:r>
          </a:p>
        </p:txBody>
      </p:sp>
      <p:sp>
        <p:nvSpPr>
          <p:cNvPr id="3" name="Content Placeholder 2">
            <a:extLst>
              <a:ext uri="{FF2B5EF4-FFF2-40B4-BE49-F238E27FC236}">
                <a16:creationId xmlns:a16="http://schemas.microsoft.com/office/drawing/2014/main" id="{D7021718-F47D-4DBE-8F9A-489F8445983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Local planning authorities, in preparing a local development plan (LDP), must have regard to the Wales Spatial Plan (WSP) however it is not part of the statutory development plan framework. The purpose of the Wales Spatial Plan is to ensure that what is done in the public, private and third sectors in Wales is integrated and sustainable, and that actions within an area support each other and jointly move towards a shared vision for Wales and for the different parts of Wales.  It achieves this through collaborative working and the vertical and horizontal integration of policies nationally and regionally. </a:t>
            </a:r>
          </a:p>
        </p:txBody>
      </p:sp>
    </p:spTree>
    <p:extLst>
      <p:ext uri="{BB962C8B-B14F-4D97-AF65-F5344CB8AC3E}">
        <p14:creationId xmlns:p14="http://schemas.microsoft.com/office/powerpoint/2010/main" val="10531718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48981-A8E0-4A0D-8F43-4C4B479771A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Local Development Plans</a:t>
            </a:r>
          </a:p>
        </p:txBody>
      </p:sp>
      <p:sp>
        <p:nvSpPr>
          <p:cNvPr id="3" name="Content Placeholder 2">
            <a:extLst>
              <a:ext uri="{FF2B5EF4-FFF2-40B4-BE49-F238E27FC236}">
                <a16:creationId xmlns:a16="http://schemas.microsoft.com/office/drawing/2014/main" id="{40029EEF-18FB-4105-A382-2D5E1B40B2E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Each Local Planning Authority in Wales must produce a Local Development Plan (LDP) for its area. LDPs include planning policies and site allocations which, when adopted, are used to determine planning applications.</a:t>
            </a:r>
          </a:p>
          <a:p>
            <a:r>
              <a:rPr lang="en-GB" dirty="0">
                <a:latin typeface="Arial" panose="020B0604020202020204" pitchFamily="34" charset="0"/>
                <a:cs typeface="Arial" panose="020B0604020202020204" pitchFamily="34" charset="0"/>
              </a:rPr>
              <a:t>Before adopting an LDP, Local Planning Authorities must submit the plan to the Welsh Government for independent examination by a Planning Inspector. Inspectors assess whether LDPs are ‘sound’ and can be adopted by the Local Planning Authority.</a:t>
            </a:r>
          </a:p>
          <a:p>
            <a:endParaRPr lang="en-GB" dirty="0"/>
          </a:p>
        </p:txBody>
      </p:sp>
    </p:spTree>
    <p:extLst>
      <p:ext uri="{BB962C8B-B14F-4D97-AF65-F5344CB8AC3E}">
        <p14:creationId xmlns:p14="http://schemas.microsoft.com/office/powerpoint/2010/main" val="1902405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53B75-CEE5-401D-A408-1074025D1D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C1FCB9-7EDE-49C1-88C9-F18C6DFB925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Welsh Government has identified a series of tests of ‘soundness’ which are set out in </a:t>
            </a:r>
            <a:r>
              <a:rPr lang="en-GB" dirty="0">
                <a:latin typeface="Arial" panose="020B0604020202020204" pitchFamily="34" charset="0"/>
                <a:cs typeface="Arial" panose="020B0604020202020204" pitchFamily="34" charset="0"/>
                <a:hlinkClick r:id="rId2"/>
              </a:rPr>
              <a:t>paragraph 8.2.1 of the LDP Manual</a:t>
            </a:r>
            <a:r>
              <a:rPr lang="en-GB" dirty="0">
                <a:latin typeface="Arial" panose="020B0604020202020204" pitchFamily="34" charset="0"/>
                <a:cs typeface="Arial" panose="020B0604020202020204" pitchFamily="34" charset="0"/>
              </a:rPr>
              <a:t>. When preparing LDPs, Local Planning Authorities must adhere to this and other Welsh Government policy/guidance, including Planning Policy Wales, Technical Advice Notes and the LDP Manual. These and other policy/guidance documents can be found on the </a:t>
            </a:r>
            <a:r>
              <a:rPr lang="en-GB" dirty="0">
                <a:latin typeface="Arial" panose="020B0604020202020204" pitchFamily="34" charset="0"/>
                <a:cs typeface="Arial" panose="020B0604020202020204" pitchFamily="34" charset="0"/>
                <a:hlinkClick r:id="rId3"/>
              </a:rPr>
              <a:t>Welsh Government website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90446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2516</Words>
  <Application>Microsoft Office PowerPoint</Application>
  <PresentationFormat>Widescreen</PresentationFormat>
  <Paragraphs>137</Paragraphs>
  <Slides>33</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Local Planning</vt:lpstr>
      <vt:lpstr>Local Planning</vt:lpstr>
      <vt:lpstr>Local Planning</vt:lpstr>
      <vt:lpstr>Local Planning</vt:lpstr>
      <vt:lpstr>Permitted</vt:lpstr>
      <vt:lpstr>PowerPoint Presentation</vt:lpstr>
      <vt:lpstr>PowerPoint Presentation</vt:lpstr>
      <vt:lpstr>PowerPoint Presentation</vt:lpstr>
      <vt:lpstr>Not Permitted</vt:lpstr>
      <vt:lpstr>Local Planning</vt:lpstr>
      <vt:lpstr>Local Planning</vt:lpstr>
      <vt:lpstr>The planning portal </vt:lpstr>
      <vt:lpstr>Through the Planning Portal you can</vt:lpstr>
      <vt:lpstr>Legislation: The Town and Country Planning (General Permitted Development) Order 1995</vt:lpstr>
      <vt:lpstr>PowerPoint Presentation</vt:lpstr>
      <vt:lpstr>Lawful Development Certificates</vt:lpstr>
      <vt:lpstr>PowerPoint Presentation</vt:lpstr>
      <vt:lpstr>Failure to obtain or comply with planning permission</vt:lpstr>
      <vt:lpstr>PowerPoint Presentation</vt:lpstr>
      <vt:lpstr>PowerPoint Presentation</vt:lpstr>
      <vt:lpstr>Factors affecting planning permission: Your neighbours</vt:lpstr>
      <vt:lpstr>PowerPoint Presentation</vt:lpstr>
      <vt:lpstr>Factors affecting planning permission: Design</vt:lpstr>
      <vt:lpstr>PowerPoint Presentation</vt:lpstr>
      <vt:lpstr>Factors affecting planning permission: Nature and wildlife</vt:lpstr>
      <vt:lpstr>PowerPoint Presentation</vt:lpstr>
      <vt:lpstr>PowerPoint Presentation</vt:lpstr>
      <vt:lpstr>Factors affecting planning permission: Environmental health</vt:lpstr>
      <vt:lpstr>Factors affecting planning permission: Roads and highways</vt:lpstr>
      <vt:lpstr>Local plans</vt:lpstr>
      <vt:lpstr>The Wales Spatial Plan</vt:lpstr>
      <vt:lpstr>Local Development Plans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planning portal The planning portal is the first point of call for anyone who wants to find out about the planning system in England and Wales. It is aimed at everyone, from central government and local authorities to planning professionals and the lay person. For example, through the Planning Portal you can: read the latest planning news determine if planning permission is required and how you go about obtaining access to the development plans, regulations and guidance notes upon which the application and appeals procedures are based find out about planning in your local area</dc:title>
  <dc:creator>Chris</dc:creator>
  <cp:lastModifiedBy>chris connelly</cp:lastModifiedBy>
  <cp:revision>12</cp:revision>
  <dcterms:created xsi:type="dcterms:W3CDTF">2019-02-24T11:28:42Z</dcterms:created>
  <dcterms:modified xsi:type="dcterms:W3CDTF">2019-03-07T10:29:49Z</dcterms:modified>
</cp:coreProperties>
</file>