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y="5143500" cx="9144000"/>
  <p:notesSz cx="6858000" cy="9144000"/>
  <p:embeddedFontLst>
    <p:embeddedFont>
      <p:font typeface="PT Sans Narrow"/>
      <p:regular r:id="rId23"/>
      <p:bold r:id="rId24"/>
    </p:embeddedFont>
    <p:embeddedFont>
      <p:font typeface="Open Sans"/>
      <p:regular r:id="rId25"/>
      <p:bold r:id="rId26"/>
      <p:italic r:id="rId27"/>
      <p:boldItalic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font" Target="fonts/PTSansNarrow-bold.fntdata"/><Relationship Id="rId23" Type="http://schemas.openxmlformats.org/officeDocument/2006/relationships/font" Target="fonts/PTSansNarrow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OpenSans-bold.fntdata"/><Relationship Id="rId25" Type="http://schemas.openxmlformats.org/officeDocument/2006/relationships/font" Target="fonts/OpenSans-regular.fntdata"/><Relationship Id="rId28" Type="http://schemas.openxmlformats.org/officeDocument/2006/relationships/font" Target="fonts/OpenSans-boldItalic.fntdata"/><Relationship Id="rId27" Type="http://schemas.openxmlformats.org/officeDocument/2006/relationships/font" Target="fonts/OpenSans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4" name="Google Shape;64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2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3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" name="Google Shape;83;p4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5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6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7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8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9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" name="Google Shape;125;p1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11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12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6" name="Google Shape;146;p13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" name="Google Shape;153;p14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15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6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763974512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" name="Google Shape;174;g7639745128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7007735" y="3176888"/>
            <a:ext cx="562200" cy="0"/>
          </a:xfrm>
          <a:prstGeom prst="straightConnector1">
            <a:avLst/>
          </a:prstGeom>
          <a:noFill/>
          <a:ln cap="flat" cmpd="sng" w="762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1" name="Google Shape;11;p2"/>
          <p:cNvCxnSpPr/>
          <p:nvPr/>
        </p:nvCxnSpPr>
        <p:spPr>
          <a:xfrm>
            <a:off x="1575035" y="3158252"/>
            <a:ext cx="562200" cy="0"/>
          </a:xfrm>
          <a:prstGeom prst="straightConnector1">
            <a:avLst/>
          </a:prstGeom>
          <a:noFill/>
          <a:ln cap="flat" cmpd="sng" w="762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grpSp>
        <p:nvGrpSpPr>
          <p:cNvPr id="12" name="Google Shape;12;p2"/>
          <p:cNvGrpSpPr/>
          <p:nvPr/>
        </p:nvGrpSpPr>
        <p:grpSpPr>
          <a:xfrm>
            <a:off x="1004144" y="1022025"/>
            <a:ext cx="7136669" cy="152400"/>
            <a:chOff x="1346429" y="1011300"/>
            <a:chExt cx="6452100" cy="152400"/>
          </a:xfrm>
        </p:grpSpPr>
        <p:cxnSp>
          <p:nvCxnSpPr>
            <p:cNvPr id="13" name="Google Shape;13;p2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cap="flat" cmpd="sng" w="762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14" name="Google Shape;14;p2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15" name="Google Shape;15;p2"/>
          <p:cNvGrpSpPr/>
          <p:nvPr/>
        </p:nvGrpSpPr>
        <p:grpSpPr>
          <a:xfrm>
            <a:off x="1004151" y="3969100"/>
            <a:ext cx="7136669" cy="152400"/>
            <a:chOff x="1346435" y="3969088"/>
            <a:chExt cx="6452100" cy="152400"/>
          </a:xfrm>
        </p:grpSpPr>
        <p:cxnSp>
          <p:nvCxnSpPr>
            <p:cNvPr id="16" name="Google Shape;16;p2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cap="flat" cmpd="sng" w="762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17" name="Google Shape;17;p2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sp>
        <p:nvSpPr>
          <p:cNvPr id="18" name="Google Shape;18;p2"/>
          <p:cNvSpPr txBox="1"/>
          <p:nvPr>
            <p:ph type="ctrTitle"/>
          </p:nvPr>
        </p:nvSpPr>
        <p:spPr>
          <a:xfrm>
            <a:off x="1004150" y="1751764"/>
            <a:ext cx="7136700" cy="1022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19" name="Google Shape;19;p2"/>
          <p:cNvSpPr txBox="1"/>
          <p:nvPr>
            <p:ph idx="1" type="subTitle"/>
          </p:nvPr>
        </p:nvSpPr>
        <p:spPr>
          <a:xfrm>
            <a:off x="2137225" y="2850039"/>
            <a:ext cx="48705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" name="Google Shape;23;p3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" type="body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/>
          <p:nvPr/>
        </p:nvSpPr>
        <p:spPr>
          <a:xfrm>
            <a:off x="-50" y="2571900"/>
            <a:ext cx="9144000" cy="257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" name="Google Shape;28;p4"/>
          <p:cNvSpPr txBox="1"/>
          <p:nvPr>
            <p:ph type="title"/>
          </p:nvPr>
        </p:nvSpPr>
        <p:spPr>
          <a:xfrm>
            <a:off x="311700" y="814800"/>
            <a:ext cx="8571300" cy="94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" type="body"/>
          </p:nvPr>
        </p:nvSpPr>
        <p:spPr>
          <a:xfrm>
            <a:off x="311700" y="1266175"/>
            <a:ext cx="3999900" cy="330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3" name="Google Shape;33;p5"/>
          <p:cNvSpPr txBox="1"/>
          <p:nvPr>
            <p:ph idx="2" type="body"/>
          </p:nvPr>
        </p:nvSpPr>
        <p:spPr>
          <a:xfrm>
            <a:off x="4832400" y="1266175"/>
            <a:ext cx="3999900" cy="330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6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37" name="Google Shape;3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0" name="Google Shape;4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1" name="Google Shape;4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accent6"/>
        </a:solidFill>
      </p:bgPr>
    </p:bg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/>
          <p:nvPr>
            <p:ph type="title"/>
          </p:nvPr>
        </p:nvSpPr>
        <p:spPr>
          <a:xfrm>
            <a:off x="490250" y="526350"/>
            <a:ext cx="56136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4" name="Google Shape;4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47" name="Google Shape;47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8" name="Google Shape;48;p9"/>
          <p:cNvSpPr txBox="1"/>
          <p:nvPr>
            <p:ph type="title"/>
          </p:nvPr>
        </p:nvSpPr>
        <p:spPr>
          <a:xfrm>
            <a:off x="265500" y="1039675"/>
            <a:ext cx="4045200" cy="1675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9" name="Google Shape;49;p9"/>
          <p:cNvSpPr txBox="1"/>
          <p:nvPr>
            <p:ph idx="1" type="subTitle"/>
          </p:nvPr>
        </p:nvSpPr>
        <p:spPr>
          <a:xfrm>
            <a:off x="265500" y="27268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0" name="Google Shape;50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1" name="Google Shape;51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>
            <p:ph idx="1" type="body"/>
          </p:nvPr>
        </p:nvSpPr>
        <p:spPr>
          <a:xfrm>
            <a:off x="311700" y="4230725"/>
            <a:ext cx="5998800" cy="59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24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/>
        </p:txBody>
      </p:sp>
      <p:sp>
        <p:nvSpPr>
          <p:cNvPr id="54" name="Google Shape;5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Google Shape;57;p11"/>
          <p:cNvSpPr txBox="1"/>
          <p:nvPr>
            <p:ph hasCustomPrompt="1" type="title"/>
          </p:nvPr>
        </p:nvSpPr>
        <p:spPr>
          <a:xfrm>
            <a:off x="311700" y="1304850"/>
            <a:ext cx="8520600" cy="153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" name="Google Shape;58;p11"/>
          <p:cNvSpPr txBox="1"/>
          <p:nvPr>
            <p:ph idx="1" type="body"/>
          </p:nvPr>
        </p:nvSpPr>
        <p:spPr>
          <a:xfrm>
            <a:off x="311700" y="2995650"/>
            <a:ext cx="8520600" cy="10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9" name="Google Shape;59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tropic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i="0" sz="3600" u="none" cap="none" strike="noStrike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b="0" i="0" sz="18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 b="0" i="0" sz="14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 b="0" i="0" sz="14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 b="0" i="0" sz="14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 b="0" i="0" sz="14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 b="0" i="0" sz="14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 b="0" i="0" sz="14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 b="0" i="0" sz="14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 b="0" i="0" sz="14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britannica.com/art/musique-concrete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www.youtube.com/user/MerceCunninghamDance" TargetMode="External"/><Relationship Id="rId4" Type="http://schemas.openxmlformats.org/officeDocument/2006/relationships/hyperlink" Target="https://www.theguardian.com/stage/dance-blog/2014/jul/25/remembering-merce-cunningham-five-contemporary-dance-videos" TargetMode="External"/><Relationship Id="rId9" Type="http://schemas.openxmlformats.org/officeDocument/2006/relationships/hyperlink" Target="https://youtu.be/yOAagU6cfBw" TargetMode="External"/><Relationship Id="rId5" Type="http://schemas.openxmlformats.org/officeDocument/2006/relationships/hyperlink" Target="https://www.theguardian.com/stage/dance-blog/2014/jul/25/remembering-merce-cunningham-five-contemporary-dance-videos" TargetMode="External"/><Relationship Id="rId6" Type="http://schemas.openxmlformats.org/officeDocument/2006/relationships/hyperlink" Target="https://www.mercecunningham.org/the-work/cunningham-technique/" TargetMode="External"/><Relationship Id="rId7" Type="http://schemas.openxmlformats.org/officeDocument/2006/relationships/hyperlink" Target="https://www.youtube.com/watch?v=0IH_rrpj0CU" TargetMode="External"/><Relationship Id="rId8" Type="http://schemas.openxmlformats.org/officeDocument/2006/relationships/hyperlink" Target="https://vimeo.com/280542682" TargetMode="Externa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/>
          <p:nvPr/>
        </p:nvSpPr>
        <p:spPr>
          <a:xfrm>
            <a:off x="901849" y="586067"/>
            <a:ext cx="6974542" cy="397136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1" i="0" lang="en-GB" sz="2000" u="none" cap="none" strike="noStrike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Dance In Context</a:t>
            </a:r>
            <a:endParaRPr b="1" i="0" sz="2000" u="none" cap="none" strike="noStrike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1" i="0" sz="1200" u="none" cap="none" strike="noStrike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200" u="none" cap="none" strike="noStrike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200" u="none" cap="none" strike="noStrike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200" u="none" cap="none" strike="noStrike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Lecture Content: </a:t>
            </a:r>
            <a:r>
              <a:rPr b="0" i="0" lang="en-GB" sz="1200" u="none" cap="none" strike="noStrike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You will gain an understanding of Merce Cunningham, dance maker, collaborator, innovator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200" u="none" cap="none" strike="noStrike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200" u="none" cap="none" strike="noStrike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200" u="none" cap="none" strike="noStrike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4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MERCE CUNNINGHAM </a:t>
            </a:r>
            <a:r>
              <a:rPr b="0" lang="en-GB" sz="2200">
                <a:latin typeface="Avenir"/>
                <a:ea typeface="Avenir"/>
                <a:cs typeface="Avenir"/>
                <a:sym typeface="Avenir"/>
              </a:rPr>
              <a:t> (April 16, 1919 – July 26, 2009)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72" name="Google Shape;72;p14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73" name="Google Shape;73;p14"/>
          <p:cNvSpPr txBox="1"/>
          <p:nvPr/>
        </p:nvSpPr>
        <p:spPr>
          <a:xfrm>
            <a:off x="311700" y="958788"/>
            <a:ext cx="7871065" cy="31085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“Merce Cunningham was one of the greatest American dance artists.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His seven-decade career was distinguished by constant innovation in which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 expanded the frontiers of contemporary art, visual arts, performing arts, and music.”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Merce Cunningham Trust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"You have to love dancing to stick to it.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gives you nothing back, no manuscripts to store away, no paintings to show on walls …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is not for unsteady souls.”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Merce Cunningham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5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MERCE CUNNINGHAM </a:t>
            </a:r>
            <a:r>
              <a:rPr b="0" lang="en-GB" sz="2200">
                <a:latin typeface="Avenir"/>
                <a:ea typeface="Avenir"/>
                <a:cs typeface="Avenir"/>
                <a:sym typeface="Avenir"/>
              </a:rPr>
              <a:t> (April 16, 1919 – July 26, 2009)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79" name="Google Shape;79;p15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80" name="Google Shape;80;p15"/>
          <p:cNvSpPr txBox="1"/>
          <p:nvPr/>
        </p:nvSpPr>
        <p:spPr>
          <a:xfrm>
            <a:off x="311700" y="958828"/>
            <a:ext cx="5872200" cy="247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American modern dancer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sng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Choreographer who developed new forms of abstract dance movement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6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EARLY YEARS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86" name="Google Shape;86;p16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87" name="Google Shape;87;p16"/>
          <p:cNvSpPr txBox="1"/>
          <p:nvPr/>
        </p:nvSpPr>
        <p:spPr>
          <a:xfrm>
            <a:off x="311700" y="958788"/>
            <a:ext cx="7340471" cy="20313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Cunningham began studying dance at 12 years of age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Attended the Cornish School of Fine and Applied Arts in Seattle, Washington for two years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Studied at Mills School (1938) with dancer and choreographer Lester Horton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At Bennington College (1939) Graham asked him to join her company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Quickly became a soloist in which he created many important roles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7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BEGINNING A CAREER AS A CHOREOGRAPHER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93" name="Google Shape;93;p17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94" name="Google Shape;94;p17"/>
          <p:cNvSpPr txBox="1"/>
          <p:nvPr/>
        </p:nvSpPr>
        <p:spPr>
          <a:xfrm>
            <a:off x="311700" y="958788"/>
            <a:ext cx="7266733" cy="2893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Cunningham began to choreograph in 1943, encouraged by Graham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Among his early works were 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Root of an Unfocus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(1944) and 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Mysterious Adventure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(1945)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Met composer John Cage (his life partner)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Left Graham’s company in 1945 and began to work professionally with Cage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They went on to create annual recitals in New York City with works such as: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	The Seasons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(1947)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	Inlets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(1978)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8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MERCE CUNNINGHAM DANCE COMPANY</a:t>
            </a: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00" name="Google Shape;100;p18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01" name="Google Shape;101;p18"/>
          <p:cNvSpPr txBox="1"/>
          <p:nvPr/>
        </p:nvSpPr>
        <p:spPr>
          <a:xfrm>
            <a:off x="311700" y="958788"/>
            <a:ext cx="8515473" cy="267765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 1952 Cunningham formed his own dance company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Dancers were</a:t>
            </a:r>
            <a:r>
              <a:rPr lang="en-GB"/>
              <a:t>: 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Paul Taylor, Carolyn Brown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Composers were John Cage and David Tudor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First International Tour – 1964 – Europe and Asia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From 1971 until 2012, the company was based in the Westbeth Artists Community in West Village, NYC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9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THE CUNNINGHAM DANCE FOUNDATION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07" name="Google Shape;107;p19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08" name="Google Shape;108;p19"/>
          <p:cNvSpPr txBox="1"/>
          <p:nvPr/>
        </p:nvSpPr>
        <p:spPr>
          <a:xfrm>
            <a:off x="311700" y="1030194"/>
            <a:ext cx="4809330" cy="267765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Formed in 1964 to fulfil Cunningham’s artistic vision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Operated: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Merce Cunningham Dance Company (MCDC)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Merce Cunningham Studio and School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0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CUNNGINHAM TECHNIQUE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14" name="Google Shape;114;p20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15" name="Google Shape;115;p20"/>
          <p:cNvSpPr txBox="1"/>
          <p:nvPr/>
        </p:nvSpPr>
        <p:spPr>
          <a:xfrm>
            <a:off x="311700" y="1030194"/>
            <a:ext cx="8898590" cy="39703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Technique classes – formalised structure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Rigorous training method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Develops strength, clarity and flexibility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Spine/torso and legwork – in coordination or in opposition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Multiple changes in direction / spatial awareness – dancer’s front shifts, body parts move in different directions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Rhythmic accuracy – tempos and rhythm in class work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1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CHOREOGRAPHIC STYLE</a:t>
            </a: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21" name="Google Shape;121;p21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22" name="Google Shape;122;p21"/>
          <p:cNvSpPr txBox="1"/>
          <p:nvPr/>
        </p:nvSpPr>
        <p:spPr>
          <a:xfrm>
            <a:off x="311700" y="947898"/>
            <a:ext cx="6914072" cy="35394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Disregarding narrative and form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Non-representational – Movement for movement’s sake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Cunningham’s abstract dances vary greatly in mood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 reaction to Graham (and ballet perhaps</a:t>
            </a:r>
            <a:r>
              <a:rPr lang="en-GB"/>
              <a:t>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Abandoned traditional structures of dance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Characteristic for their abrupt changes and contrasts in movement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Many of his works have been associated with Dadaist, Surrealist, Existentialist motifs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1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2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CHOREOGRAPHING BY CHANCE</a:t>
            </a: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28" name="Google Shape;128;p22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29" name="Google Shape;129;p22"/>
          <p:cNvSpPr txBox="1"/>
          <p:nvPr/>
        </p:nvSpPr>
        <p:spPr>
          <a:xfrm>
            <a:off x="311700" y="579517"/>
            <a:ext cx="8225329" cy="47705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Cunningham was intrigued by the potential of random phenomena as determinants of structure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Inspired also by the pursuit of pure movement, to be devoid as possible of emotional implications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Developed “choreography by chance”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Isolated movements were assigned sequence by random methods i.e. tossing a coin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1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Works created in this method for example are: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1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Sixteen Dances for Soloist 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(1951) </a:t>
            </a:r>
            <a:endParaRPr b="0" i="1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Company of Three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(1951)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 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Suite by Chance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(1952) the movement patterns were created with chance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Experimented with variable of designs in works such as 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Story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(1963)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0" lang="en-GB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 “wasn’t interested in making sure audiences puts the elements together to ”get” a particular </a:t>
            </a:r>
            <a:endParaRPr/>
          </a:p>
          <a:p>
            <a: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message from the dance event, but rather in presenting a variety of experiences – aural, visual, kinetic – </a:t>
            </a:r>
            <a:endParaRPr/>
          </a:p>
          <a:p>
            <a: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which the spectator is free to interpret, select from, or simply absorb.” (Sally Banes 1980)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1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3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COLLABORATION</a:t>
            </a: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35" name="Google Shape;135;p23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36" name="Google Shape;136;p23"/>
          <p:cNvSpPr txBox="1"/>
          <p:nvPr/>
        </p:nvSpPr>
        <p:spPr>
          <a:xfrm>
            <a:off x="311700" y="728442"/>
            <a:ext cx="8388835" cy="224676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Integral to his work and legacy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Composers – John Cage, David Tudor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Designers – Robert Rauschenber (created designs for earlier works), Jasper Johns and Mark Lancaster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Artists – Andy Warhol, Tacita Dean  and Roy Lichtenstein 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1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4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EXPERIMENTAL MUSIC </a:t>
            </a: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42" name="Google Shape;142;p24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43" name="Google Shape;143;p24"/>
          <p:cNvSpPr txBox="1"/>
          <p:nvPr/>
        </p:nvSpPr>
        <p:spPr>
          <a:xfrm>
            <a:off x="311700" y="728442"/>
            <a:ext cx="8121134" cy="267765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Suite by Chance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was also the first modern dance to be performed to an electronic score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(commissioned from American experimental composer Christian Wolff)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1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Symphonie pour un homme seul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(1952; later called 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Collage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 was performed to Pierre Schaeffer and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Pierre Henry’s composition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First performance in the United States of </a:t>
            </a:r>
            <a:r>
              <a:rPr b="0" i="1" lang="en-GB" sz="14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musique concrèt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(Music constructed from tape-recorded environmental sounds)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Cage and Cunningham would create separately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1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5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EVENTS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49" name="Google Shape;149;p25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50" name="Google Shape;150;p25"/>
          <p:cNvSpPr txBox="1"/>
          <p:nvPr/>
        </p:nvSpPr>
        <p:spPr>
          <a:xfrm>
            <a:off x="311700" y="728442"/>
            <a:ext cx="6034024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 1974 he abandoned his company’s repertory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Created “Events”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Excerpts from old or new dances, sometimes two or more simultaneously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6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VIDEO DANCE AND TECHNOLOGY 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56" name="Google Shape;156;p26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311700" y="728442"/>
            <a:ext cx="8210902" cy="39703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Choreography created expressly for videotape, which included 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Blue Studio: Five Segments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(1976)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 also began working with film and created 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Locale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(1979)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Later dances included: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Duets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(1980) 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Fielding Sixes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(1980)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Channels/Inserts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(1981)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Quartets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(1983)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Cunningham created animated computer programme DanceForms in 1990s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Created pieces with digital artists Paul Kaiser and Shelley Eshkar, ie 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BIPED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Hand-drawn Spaces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Mondays with Merce 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– videocasting in 2000s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7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1990S TO 2009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63" name="Google Shape;163;p27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64" name="Google Shape;164;p27"/>
          <p:cNvSpPr txBox="1"/>
          <p:nvPr/>
        </p:nvSpPr>
        <p:spPr>
          <a:xfrm>
            <a:off x="311700" y="728442"/>
            <a:ext cx="8677375" cy="41857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Allowed him to explore new choreographic possibilities as he suffered with arthritis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Cage died in 1992, Cunningham continued to lead his dance company until shortly before his own death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Set up MC Trust to protect his works and legacy in 2000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Legacy Plan written in 2009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core elements of which were: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a final two-year world tour of the dance company extensive preservation of Cunningham’s work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closure of both the Merce Cunningham Dance Company and Cunningham Dance Foundation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financial assistance to the dancers and other CDF staff to help transition to new employment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an extensive fundraising campaign to fund the plan (Legacy Plan, 2009)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Cunningham died in 2009 – his works are still performed today under license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8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 cap="none">
                <a:latin typeface="Avenir"/>
                <a:ea typeface="Avenir"/>
                <a:cs typeface="Avenir"/>
                <a:sym typeface="Avenir"/>
              </a:rPr>
              <a:t>LINKS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70" name="Google Shape;170;p28"/>
          <p:cNvSpPr txBox="1"/>
          <p:nvPr>
            <p:ph idx="1" type="body"/>
          </p:nvPr>
        </p:nvSpPr>
        <p:spPr>
          <a:xfrm>
            <a:off x="311700" y="728442"/>
            <a:ext cx="8520600" cy="441505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71" name="Google Shape;171;p28"/>
          <p:cNvSpPr txBox="1"/>
          <p:nvPr/>
        </p:nvSpPr>
        <p:spPr>
          <a:xfrm>
            <a:off x="311700" y="728442"/>
            <a:ext cx="7290778" cy="32624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Cunningham Trust -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https://www.youtube.com/user/MerceCunninghamDance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Mondays with Merce </a:t>
            </a:r>
            <a:r>
              <a:rPr b="0" i="0" lang="en-GB" sz="14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–</a:t>
            </a: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b="0" i="0" sz="1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0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https://www.theguardian.com/stage/dance-blog/2014/jul/25/remembering-merce-cunningham-five-contemporary-dance-videos</a:t>
            </a:r>
            <a:endParaRPr b="0" i="0" sz="1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Technique - </a:t>
            </a:r>
            <a:r>
              <a:rPr b="0" i="0" lang="en-GB" sz="14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https://www.mercecunningham.org/the-work/cunningham-technique/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Works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Beach Birds - </a:t>
            </a:r>
            <a:r>
              <a:rPr b="0" i="0" lang="en-GB" sz="14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https://www.youtube.com/watch?v=0IH_rrpj0CU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BIPED - </a:t>
            </a:r>
            <a:r>
              <a:rPr b="0" i="0" lang="en-GB" sz="14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https://vimeo.com/280542682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Variations - </a:t>
            </a:r>
            <a:r>
              <a:rPr b="0" i="0" lang="en-GB" sz="14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https://youtu.be/yOAagU6cfBw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9"/>
          <p:cNvSpPr txBox="1"/>
          <p:nvPr>
            <p:ph type="title"/>
          </p:nvPr>
        </p:nvSpPr>
        <p:spPr>
          <a:xfrm>
            <a:off x="311700" y="1402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2200">
                <a:latin typeface="Avenir"/>
                <a:ea typeface="Avenir"/>
                <a:cs typeface="Avenir"/>
                <a:sym typeface="Avenir"/>
              </a:rPr>
              <a:t>Homework</a:t>
            </a:r>
            <a:br>
              <a:rPr lang="en-GB" sz="2200" cap="none">
                <a:latin typeface="Avenir"/>
                <a:ea typeface="Avenir"/>
                <a:cs typeface="Avenir"/>
                <a:sym typeface="Avenir"/>
              </a:rPr>
            </a:br>
            <a:endParaRPr sz="2200"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77" name="Google Shape;177;p29"/>
          <p:cNvSpPr txBox="1"/>
          <p:nvPr>
            <p:ph idx="1" type="body"/>
          </p:nvPr>
        </p:nvSpPr>
        <p:spPr>
          <a:xfrm>
            <a:off x="311700" y="728442"/>
            <a:ext cx="8520600" cy="441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1143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78" name="Google Shape;178;p29"/>
          <p:cNvSpPr txBox="1"/>
          <p:nvPr/>
        </p:nvSpPr>
        <p:spPr>
          <a:xfrm>
            <a:off x="311700" y="728442"/>
            <a:ext cx="7290900" cy="3262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latin typeface="Avenir"/>
                <a:ea typeface="Avenir"/>
                <a:cs typeface="Avenir"/>
                <a:sym typeface="Avenir"/>
              </a:rPr>
              <a:t>Read article </a:t>
            </a:r>
            <a:endParaRPr sz="1200">
              <a:latin typeface="Avenir"/>
              <a:ea typeface="Avenir"/>
              <a:cs typeface="Avenir"/>
              <a:sym typeface="Aveni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Avenir"/>
              <a:ea typeface="Avenir"/>
              <a:cs typeface="Avenir"/>
              <a:sym typeface="Aveni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latin typeface="Avenir"/>
                <a:ea typeface="Avenir"/>
                <a:cs typeface="Avenir"/>
                <a:sym typeface="Avenir"/>
              </a:rPr>
              <a:t>“What Has Become of Postmodern Dance? Answers and Other Questions by Marcia B. Siegel, Anna Halprin, Janice Ross, Cynthia J. Novack, Deborah H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latin typeface="Avenir"/>
                <a:ea typeface="Avenir"/>
                <a:cs typeface="Avenir"/>
                <a:sym typeface="Avenir"/>
              </a:rPr>
              <a:t>ay, Sally Banes, Senta Driver, Roger Copeland, and Susan L. Foster”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009668"/>
      </a:accent2>
      <a:accent3>
        <a:srgbClr val="4DB6AC"/>
      </a:accent3>
      <a:accent4>
        <a:srgbClr val="FF9800"/>
      </a:accent4>
      <a:accent5>
        <a:srgbClr val="CE93D8"/>
      </a:accent5>
      <a:accent6>
        <a:srgbClr val="EEFF41"/>
      </a:accent6>
      <a:hlink>
        <a:srgbClr val="CE93D8"/>
      </a:hlink>
      <a:folHlink>
        <a:srgbClr val="CE93D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