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4"/>
  </p:handoutMasterIdLst>
  <p:sldIdLst>
    <p:sldId id="256" r:id="rId2"/>
    <p:sldId id="257" r:id="rId3"/>
    <p:sldId id="308" r:id="rId4"/>
    <p:sldId id="311" r:id="rId5"/>
    <p:sldId id="312" r:id="rId6"/>
    <p:sldId id="313" r:id="rId7"/>
    <p:sldId id="314" r:id="rId8"/>
    <p:sldId id="315" r:id="rId9"/>
    <p:sldId id="316" r:id="rId10"/>
    <p:sldId id="307" r:id="rId11"/>
    <p:sldId id="310" r:id="rId12"/>
    <p:sldId id="302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5882566-2166-4401-9A5E-0315C02236C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DA7679E-36DD-469B-9051-C7144C08CC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113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38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580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740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12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54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597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184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66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539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93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7537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973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7552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707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564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509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A7BDF8-98A0-4473-BF79-F4AC73EF5B3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11FDAD2-7A7B-4192-A124-F90354154F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606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Leading Self – Reflective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Gibbs Reflective Cycle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94122"/>
          </a:xfrm>
        </p:spPr>
        <p:txBody>
          <a:bodyPr/>
          <a:lstStyle/>
          <a:p>
            <a:pPr algn="ctr"/>
            <a:r>
              <a:rPr lang="en-GB" dirty="0" smtClean="0"/>
              <a:t>What is Reflective Writing?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8352928" cy="511256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We learn </a:t>
            </a:r>
            <a:r>
              <a:rPr lang="en-GB" sz="3200" dirty="0"/>
              <a:t>from our experiences and </a:t>
            </a:r>
            <a:r>
              <a:rPr lang="en-GB" sz="3200" dirty="0" smtClean="0"/>
              <a:t>recording </a:t>
            </a:r>
            <a:r>
              <a:rPr lang="en-GB" sz="3200" dirty="0"/>
              <a:t>and thinking about </a:t>
            </a:r>
            <a:r>
              <a:rPr lang="en-GB" sz="3200" dirty="0" smtClean="0"/>
              <a:t>our experiences will improve our learning.</a:t>
            </a:r>
          </a:p>
          <a:p>
            <a:pPr>
              <a:buNone/>
            </a:pPr>
            <a:endParaRPr lang="en-GB" sz="3200" dirty="0" smtClean="0"/>
          </a:p>
          <a:p>
            <a:r>
              <a:rPr lang="en-GB" sz="3200" dirty="0" smtClean="0"/>
              <a:t>It </a:t>
            </a:r>
            <a:r>
              <a:rPr lang="en-GB" sz="3200" dirty="0"/>
              <a:t>is a process in which we can learn about ourselves. </a:t>
            </a:r>
            <a:endParaRPr lang="en-GB" sz="3200" dirty="0" smtClean="0"/>
          </a:p>
          <a:p>
            <a:pPr>
              <a:buNone/>
            </a:pPr>
            <a:endParaRPr lang="en-GB" sz="3200" dirty="0" smtClean="0"/>
          </a:p>
          <a:p>
            <a:r>
              <a:rPr lang="en-GB" sz="3200" dirty="0" smtClean="0"/>
              <a:t>Gibbs</a:t>
            </a:r>
            <a:r>
              <a:rPr lang="en-GB" sz="3200" dirty="0"/>
              <a:t>’ reflective cycle identifies 6 stages of reflection which help students to make sense of their learning experiences</a:t>
            </a:r>
          </a:p>
          <a:p>
            <a:endParaRPr lang="en-GB" sz="3200" dirty="0" smtClean="0"/>
          </a:p>
          <a:p>
            <a:pPr marL="514350" indent="-514350"/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19256" cy="1196752"/>
          </a:xfrm>
        </p:spPr>
        <p:txBody>
          <a:bodyPr/>
          <a:lstStyle/>
          <a:p>
            <a:pPr algn="ctr"/>
            <a:r>
              <a:rPr lang="en-GB" dirty="0" smtClean="0"/>
              <a:t>Gibbs Reflective Cycle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9"/>
            <a:ext cx="8136904" cy="5040560"/>
          </a:xfrm>
        </p:spPr>
      </p:pic>
    </p:spTree>
    <p:extLst>
      <p:ext uri="{BB962C8B-B14F-4D97-AF65-F5344CB8AC3E}">
        <p14:creationId xmlns:p14="http://schemas.microsoft.com/office/powerpoint/2010/main" val="11968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My first driving lesson with a driving school.</a:t>
            </a:r>
          </a:p>
          <a:p>
            <a:r>
              <a:rPr lang="en-GB" dirty="0" smtClean="0"/>
              <a:t>On proper roads.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Feelings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Nervous and excited at the same time.</a:t>
            </a:r>
          </a:p>
          <a:p>
            <a:r>
              <a:rPr lang="en-GB" dirty="0" smtClean="0"/>
              <a:t>Frightened I might damage their car or</a:t>
            </a:r>
          </a:p>
          <a:p>
            <a:r>
              <a:rPr lang="en-GB" dirty="0" smtClean="0"/>
              <a:t>make a fool of myself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went well?</a:t>
            </a:r>
          </a:p>
          <a:p>
            <a:r>
              <a:rPr lang="en-GB" dirty="0" smtClean="0"/>
              <a:t>I listened and did exactly what I was told</a:t>
            </a:r>
          </a:p>
          <a:p>
            <a:r>
              <a:rPr lang="en-GB" dirty="0" smtClean="0"/>
              <a:t>I didn’t crash</a:t>
            </a:r>
          </a:p>
          <a:p>
            <a:r>
              <a:rPr lang="en-GB" dirty="0" smtClean="0"/>
              <a:t>He didn’t shout at me</a:t>
            </a:r>
          </a:p>
          <a:p>
            <a:r>
              <a:rPr lang="en-GB" dirty="0" smtClean="0"/>
              <a:t>I didn’t make a fool of myself</a:t>
            </a:r>
          </a:p>
          <a:p>
            <a:r>
              <a:rPr lang="en-GB" dirty="0" smtClean="0"/>
              <a:t>Not so well?</a:t>
            </a:r>
          </a:p>
          <a:p>
            <a:r>
              <a:rPr lang="en-GB" dirty="0" smtClean="0"/>
              <a:t>I stalled 6 times</a:t>
            </a:r>
          </a:p>
          <a:p>
            <a:r>
              <a:rPr lang="en-GB" dirty="0" smtClean="0"/>
              <a:t>I ‘bunny hopped’ a lot at the start</a:t>
            </a:r>
          </a:p>
          <a:p>
            <a:r>
              <a:rPr lang="en-GB" dirty="0" smtClean="0"/>
              <a:t>I drove too close to the pavement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did I stall?</a:t>
            </a:r>
          </a:p>
          <a:p>
            <a:r>
              <a:rPr lang="en-GB" dirty="0" smtClean="0"/>
              <a:t>I released the clutch too quickly. </a:t>
            </a:r>
          </a:p>
          <a:p>
            <a:r>
              <a:rPr lang="en-GB" dirty="0" smtClean="0"/>
              <a:t>Couldn’t find the ‘bite’ position.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areas I need to address before my next driving lesson is clutch control and road positioning.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Depress the clutch fully</a:t>
            </a:r>
          </a:p>
          <a:p>
            <a:r>
              <a:rPr lang="en-GB" dirty="0" smtClean="0"/>
              <a:t>Select first gear</a:t>
            </a:r>
          </a:p>
          <a:p>
            <a:r>
              <a:rPr lang="en-GB" dirty="0" smtClean="0"/>
              <a:t>press the accelerator slowly and gently until I have around 1500 revs on the rev counter and keep the revs in this area</a:t>
            </a:r>
          </a:p>
          <a:p>
            <a:r>
              <a:rPr lang="en-GB" dirty="0" smtClean="0"/>
              <a:t>Lift the clutch up very slowly until I hear the engine revs lower. If the car is creaking or making groaning noises, depress the clutch slightly around a £1 coin thickness</a:t>
            </a:r>
          </a:p>
          <a:p>
            <a:r>
              <a:rPr lang="en-GB" dirty="0" smtClean="0"/>
              <a:t>Release the handbrake and ever so slowly, begin to lift the clutch to allow the car to gain speed. Keep raising the clutch slowly for around 3 seconds or so and then ensure the clutch is fully raised (Driving Test Tips, 2016)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Public Services want reflective learners.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84784"/>
            <a:ext cx="7772400" cy="5544616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3600" dirty="0" smtClean="0"/>
              <a:t>PS place high </a:t>
            </a:r>
            <a:r>
              <a:rPr lang="en-GB" sz="3600" dirty="0"/>
              <a:t>value </a:t>
            </a:r>
            <a:r>
              <a:rPr lang="en-GB" sz="3600" dirty="0" smtClean="0"/>
              <a:t>on </a:t>
            </a:r>
            <a:r>
              <a:rPr lang="en-GB" sz="3600" dirty="0"/>
              <a:t>the skill of being a reflective learner. </a:t>
            </a:r>
            <a:endParaRPr lang="en-GB" sz="3600" dirty="0" smtClean="0"/>
          </a:p>
          <a:p>
            <a:r>
              <a:rPr lang="en-GB" sz="3600" dirty="0" smtClean="0"/>
              <a:t>As it allows students to: </a:t>
            </a:r>
            <a:endParaRPr lang="en-GB" sz="3600" dirty="0"/>
          </a:p>
          <a:p>
            <a:r>
              <a:rPr lang="en-GB" sz="3600" dirty="0" smtClean="0"/>
              <a:t>Critically </a:t>
            </a:r>
            <a:r>
              <a:rPr lang="en-GB" sz="3600" dirty="0"/>
              <a:t>evaluate </a:t>
            </a:r>
            <a:r>
              <a:rPr lang="en-GB" sz="3600" dirty="0" smtClean="0"/>
              <a:t>their experiences, </a:t>
            </a:r>
            <a:endParaRPr lang="en-GB" sz="3600" dirty="0"/>
          </a:p>
          <a:p>
            <a:r>
              <a:rPr lang="en-GB" sz="3600" dirty="0" smtClean="0"/>
              <a:t>Identify </a:t>
            </a:r>
            <a:r>
              <a:rPr lang="en-GB" sz="3600" dirty="0"/>
              <a:t>areas </a:t>
            </a:r>
            <a:r>
              <a:rPr lang="en-GB" sz="3600" dirty="0" smtClean="0"/>
              <a:t>that </a:t>
            </a:r>
            <a:r>
              <a:rPr lang="en-GB" sz="3600" dirty="0"/>
              <a:t>require further </a:t>
            </a:r>
            <a:r>
              <a:rPr lang="en-GB" sz="3600" dirty="0" smtClean="0"/>
              <a:t>development, and</a:t>
            </a:r>
          </a:p>
          <a:p>
            <a:r>
              <a:rPr lang="en-GB" sz="3600" dirty="0" smtClean="0"/>
              <a:t>Do something about it, therefore  </a:t>
            </a:r>
            <a:endParaRPr lang="en-GB" sz="3600" dirty="0"/>
          </a:p>
          <a:p>
            <a:r>
              <a:rPr lang="en-GB" sz="3600" dirty="0" smtClean="0"/>
              <a:t>Making </a:t>
            </a:r>
            <a:r>
              <a:rPr lang="en-GB" sz="3600" dirty="0"/>
              <a:t>themselves more independent learners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857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does ‘critical evaluation’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932387"/>
            <a:ext cx="7772400" cy="5077544"/>
          </a:xfrm>
        </p:spPr>
        <p:txBody>
          <a:bodyPr>
            <a:normAutofit/>
          </a:bodyPr>
          <a:lstStyle/>
          <a:p>
            <a:r>
              <a:rPr lang="en-GB" dirty="0" smtClean="0"/>
              <a:t>Does it mean being negative?</a:t>
            </a:r>
          </a:p>
          <a:p>
            <a:r>
              <a:rPr lang="en-GB" dirty="0" smtClean="0"/>
              <a:t>No</a:t>
            </a:r>
          </a:p>
          <a:p>
            <a:r>
              <a:rPr lang="en-GB" dirty="0" smtClean="0"/>
              <a:t>Critical evaluation means:</a:t>
            </a:r>
          </a:p>
          <a:p>
            <a:r>
              <a:rPr lang="en-GB" dirty="0" smtClean="0"/>
              <a:t>Considering both sides of an argument, or ALL sides of an activity/situation to discuss:</a:t>
            </a:r>
          </a:p>
          <a:p>
            <a:r>
              <a:rPr lang="en-GB" dirty="0" smtClean="0"/>
              <a:t>Is it correct / the best way / what are the alternatives – why/how?</a:t>
            </a:r>
          </a:p>
          <a:p>
            <a:r>
              <a:rPr lang="en-GB" dirty="0" smtClean="0"/>
              <a:t>How could it be improved/corrected?</a:t>
            </a:r>
          </a:p>
          <a:p>
            <a:r>
              <a:rPr lang="en-GB" dirty="0" smtClean="0"/>
              <a:t>Throughout highlight what ‘informed’, ‘reliable’ people/organisation say about such a situation. Reference.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9006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84784"/>
            <a:ext cx="7772400" cy="4535016"/>
          </a:xfrm>
        </p:spPr>
        <p:txBody>
          <a:bodyPr>
            <a:normAutofit/>
          </a:bodyPr>
          <a:lstStyle/>
          <a:p>
            <a:r>
              <a:rPr lang="en-GB" sz="4000" dirty="0" smtClean="0"/>
              <a:t>Remember to reference using Harvard.</a:t>
            </a:r>
          </a:p>
          <a:p>
            <a:r>
              <a:rPr lang="en-GB" sz="4000" dirty="0" smtClean="0"/>
              <a:t>Any Questions?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20924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1768</TotalTime>
  <Words>440</Words>
  <Application>Microsoft Office PowerPoint</Application>
  <PresentationFormat>On-screen Show (4:3)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Leading Self – Reflective Writing</vt:lpstr>
      <vt:lpstr>What is Reflective Writing?</vt:lpstr>
      <vt:lpstr>Gibbs Reflective Cycle</vt:lpstr>
      <vt:lpstr>Description:</vt:lpstr>
      <vt:lpstr>Feelings</vt:lpstr>
      <vt:lpstr>Evaluation</vt:lpstr>
      <vt:lpstr>Analysis</vt:lpstr>
      <vt:lpstr>Conclusion</vt:lpstr>
      <vt:lpstr>Action Plan</vt:lpstr>
      <vt:lpstr>Public Services want reflective learners.</vt:lpstr>
      <vt:lpstr>What does ‘critical evaluation’ mean?</vt:lpstr>
      <vt:lpstr>PowerPoint Presentation</vt:lpstr>
    </vt:vector>
  </TitlesOfParts>
  <Company>Swansea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ASC103 Criminology, Crime and Society</dc:title>
  <dc:creator>University of Wales Swansea</dc:creator>
  <cp:lastModifiedBy>Bronwen Williams</cp:lastModifiedBy>
  <cp:revision>503</cp:revision>
  <cp:lastPrinted>2017-10-09T08:57:57Z</cp:lastPrinted>
  <dcterms:created xsi:type="dcterms:W3CDTF">2012-10-08T09:29:41Z</dcterms:created>
  <dcterms:modified xsi:type="dcterms:W3CDTF">2017-10-09T08:58:19Z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bc5a5bb3-2d7a-405c-a58d-65df6cacfe5e</vt:lpwstr>
  </property>
  <property fmtid="{D5CDD505-2E9C-101B-9397-08002B2CF9AE}" pid="3" name="SWPIL">
    <vt:lpwstr>NOT PROTECTIVELY MARKED</vt:lpwstr>
  </property>
  <property fmtid="{D5CDD505-2E9C-101B-9397-08002B2CF9AE}" pid="4" name="SWPVNV">
    <vt:lpwstr>No Visual Mark</vt:lpwstr>
  </property>
</Properties>
</file>