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saveSubsetFonts="1">
  <p:sldMasterIdLst>
    <p:sldMasterId id="2147483669" r:id="rId1"/>
    <p:sldMasterId id="2147483671" r:id="rId2"/>
    <p:sldMasterId id="2147483672" r:id="rId3"/>
    <p:sldMasterId id="2147483674" r:id="rId4"/>
  </p:sldMasterIdLst>
  <p:notesMasterIdLst>
    <p:notesMasterId r:id="rId23"/>
  </p:notesMasterIdLst>
  <p:handoutMasterIdLst>
    <p:handoutMasterId r:id="rId24"/>
  </p:handoutMasterIdLst>
  <p:sldIdLst>
    <p:sldId id="301" r:id="rId5"/>
    <p:sldId id="278" r:id="rId6"/>
    <p:sldId id="257" r:id="rId7"/>
    <p:sldId id="303" r:id="rId8"/>
    <p:sldId id="304" r:id="rId9"/>
    <p:sldId id="305" r:id="rId10"/>
    <p:sldId id="283" r:id="rId11"/>
    <p:sldId id="263" r:id="rId12"/>
    <p:sldId id="258" r:id="rId13"/>
    <p:sldId id="261" r:id="rId14"/>
    <p:sldId id="293" r:id="rId15"/>
    <p:sldId id="262" r:id="rId16"/>
    <p:sldId id="284" r:id="rId17"/>
    <p:sldId id="277" r:id="rId18"/>
    <p:sldId id="285" r:id="rId19"/>
    <p:sldId id="264" r:id="rId20"/>
    <p:sldId id="282" r:id="rId21"/>
    <p:sldId id="265" r:id="rId2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960">
          <p15:clr>
            <a:srgbClr val="A4A3A4"/>
          </p15:clr>
        </p15:guide>
        <p15:guide id="2" pos="100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E5D7A"/>
    <a:srgbClr val="000099"/>
    <a:srgbClr val="000066"/>
    <a:srgbClr val="0000CC"/>
    <a:srgbClr val="3333CC"/>
    <a:srgbClr val="660066"/>
    <a:srgbClr val="E6D5FF"/>
    <a:srgbClr val="E2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4725" autoAdjust="0"/>
    <p:restoredTop sz="72062" autoAdjust="0"/>
  </p:normalViewPr>
  <p:slideViewPr>
    <p:cSldViewPr>
      <p:cViewPr varScale="1">
        <p:scale>
          <a:sx n="83" d="100"/>
          <a:sy n="83" d="100"/>
        </p:scale>
        <p:origin x="2344" y="68"/>
      </p:cViewPr>
      <p:guideLst>
        <p:guide orient="horz" pos="960"/>
        <p:guide pos="1008"/>
      </p:guideLst>
    </p:cSldViewPr>
  </p:slideViewPr>
  <p:notesTextViewPr>
    <p:cViewPr>
      <p:scale>
        <a:sx n="100" d="100"/>
        <a:sy n="100" d="100"/>
      </p:scale>
      <p:origin x="0" y="-1652"/>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New Roman" pitchFamily="18" charset="0"/>
              </a:defRPr>
            </a:lvl1pPr>
          </a:lstStyle>
          <a:p>
            <a:pPr>
              <a:defRPr/>
            </a:pPr>
            <a:r>
              <a:rPr lang="en-US"/>
              <a:t>EC 346 Environmental Economics</a:t>
            </a:r>
          </a:p>
          <a:p>
            <a:pPr>
              <a:defRPr/>
            </a:pPr>
            <a:r>
              <a:rPr lang="en-US"/>
              <a:t>Dr. J.M. Thomas</a:t>
            </a:r>
          </a:p>
          <a:p>
            <a:pPr>
              <a:defRPr/>
            </a:pPr>
            <a:endParaRPr lang="en-US"/>
          </a:p>
        </p:txBody>
      </p:sp>
      <p:sp>
        <p:nvSpPr>
          <p:cNvPr id="28675"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New Roman" pitchFamily="18" charset="0"/>
              </a:defRPr>
            </a:lvl1pPr>
          </a:lstStyle>
          <a:p>
            <a:pPr>
              <a:defRPr/>
            </a:pPr>
            <a:endParaRPr lang="en-US"/>
          </a:p>
        </p:txBody>
      </p:sp>
      <p:sp>
        <p:nvSpPr>
          <p:cNvPr id="28676"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New Roman" pitchFamily="18" charset="0"/>
              </a:defRPr>
            </a:lvl1pPr>
          </a:lstStyle>
          <a:p>
            <a:pPr>
              <a:defRPr/>
            </a:pPr>
            <a:endParaRPr lang="en-US"/>
          </a:p>
        </p:txBody>
      </p:sp>
      <p:sp>
        <p:nvSpPr>
          <p:cNvPr id="28677"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New Roman" pitchFamily="18" charset="0"/>
              </a:defRPr>
            </a:lvl1pPr>
          </a:lstStyle>
          <a:p>
            <a:pPr>
              <a:defRPr/>
            </a:pPr>
            <a:fld id="{0691E003-56E3-432E-B9A8-99518DF33157}" type="slidenum">
              <a:rPr lang="en-US"/>
              <a:pPr>
                <a:defRPr/>
              </a:pPr>
              <a:t>‹#›</a:t>
            </a:fld>
            <a:endParaRPr 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New Roman" pitchFamily="18" charset="0"/>
              </a:defRPr>
            </a:lvl1pPr>
          </a:lstStyle>
          <a:p>
            <a:pPr>
              <a:defRPr/>
            </a:pPr>
            <a:endParaRPr lang="en-US"/>
          </a:p>
        </p:txBody>
      </p:sp>
      <p:sp>
        <p:nvSpPr>
          <p:cNvPr id="27651"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New Roman" pitchFamily="18" charset="0"/>
              </a:defRPr>
            </a:lvl1pPr>
          </a:lstStyle>
          <a:p>
            <a:pPr>
              <a:defRPr/>
            </a:pPr>
            <a:endParaRPr lang="en-US"/>
          </a:p>
        </p:txBody>
      </p:sp>
      <p:sp>
        <p:nvSpPr>
          <p:cNvPr id="5018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27653"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7654"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New Roman" pitchFamily="18" charset="0"/>
              </a:defRPr>
            </a:lvl1pPr>
          </a:lstStyle>
          <a:p>
            <a:pPr>
              <a:defRPr/>
            </a:pPr>
            <a:endParaRPr lang="en-US"/>
          </a:p>
        </p:txBody>
      </p:sp>
      <p:sp>
        <p:nvSpPr>
          <p:cNvPr id="27655"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New Roman" pitchFamily="18" charset="0"/>
              </a:defRPr>
            </a:lvl1pPr>
          </a:lstStyle>
          <a:p>
            <a:pPr>
              <a:defRPr/>
            </a:pPr>
            <a:fld id="{441D49F8-2659-4223-A3A1-A4E90C7BD300}" type="slidenum">
              <a:rPr lang="en-US"/>
              <a:pPr>
                <a:defRPr/>
              </a:pPr>
              <a:t>‹#›</a:t>
            </a:fld>
            <a:endParaRPr 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p:cNvSpPr>
          <p:nvPr>
            <p:ph type="sldImg"/>
          </p:nvPr>
        </p:nvSpPr>
        <p:spPr>
          <a:ln/>
        </p:spPr>
      </p:sp>
      <p:sp>
        <p:nvSpPr>
          <p:cNvPr id="55298" name="Notes Placeholder 2"/>
          <p:cNvSpPr>
            <a:spLocks noGrp="1"/>
          </p:cNvSpPr>
          <p:nvPr>
            <p:ph type="body" idx="1"/>
          </p:nvPr>
        </p:nvSpPr>
        <p:spPr>
          <a:noFill/>
          <a:ln/>
        </p:spPr>
        <p:txBody>
          <a:bodyPr/>
          <a:lstStyle/>
          <a:p>
            <a:endParaRPr lang="en-US"/>
          </a:p>
        </p:txBody>
      </p:sp>
      <p:sp>
        <p:nvSpPr>
          <p:cNvPr id="55299" name="Slide Number Placeholder 3"/>
          <p:cNvSpPr txBox="1">
            <a:spLocks noGrp="1"/>
          </p:cNvSpPr>
          <p:nvPr/>
        </p:nvSpPr>
        <p:spPr bwMode="auto">
          <a:xfrm>
            <a:off x="3886200" y="8686800"/>
            <a:ext cx="2971800" cy="457200"/>
          </a:xfrm>
          <a:prstGeom prst="rect">
            <a:avLst/>
          </a:prstGeom>
          <a:noFill/>
          <a:ln w="9525">
            <a:noFill/>
            <a:miter lim="800000"/>
            <a:headEnd/>
            <a:tailEnd/>
          </a:ln>
        </p:spPr>
        <p:txBody>
          <a:bodyPr anchor="b"/>
          <a:lstStyle/>
          <a:p>
            <a:pPr algn="r" eaLnBrk="0" hangingPunct="0"/>
            <a:fld id="{4D505D6C-478A-4B5C-9CFF-2D601B131921}" type="slidenum">
              <a:rPr lang="en-US" sz="1200">
                <a:latin typeface="Times New Roman" pitchFamily="18" charset="0"/>
              </a:rPr>
              <a:pPr algn="r" eaLnBrk="0" hangingPunct="0"/>
              <a:t>1</a:t>
            </a:fld>
            <a:endParaRPr lang="en-US" sz="1200">
              <a:latin typeface="Times New Roman"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7"/>
          <p:cNvSpPr>
            <a:spLocks noGrp="1" noChangeArrowheads="1"/>
          </p:cNvSpPr>
          <p:nvPr>
            <p:ph type="sldNum" sz="quarter" idx="5"/>
          </p:nvPr>
        </p:nvSpPr>
        <p:spPr>
          <a:noFill/>
        </p:spPr>
        <p:txBody>
          <a:bodyPr/>
          <a:lstStyle/>
          <a:p>
            <a:fld id="{694B1516-A475-41C8-BA33-D2D2A05132EB}" type="slidenum">
              <a:rPr lang="en-US" smtClean="0"/>
              <a:pPr/>
              <a:t>2</a:t>
            </a:fld>
            <a:endParaRPr lang="en-US"/>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p:spPr>
        <p:txBody>
          <a:bodyPr/>
          <a:lstStyle/>
          <a:p>
            <a:r>
              <a:rPr lang="en-GB" dirty="0"/>
              <a:t>This week, we investigate the principal issues associated with ozone depletion. We consider theories about the causes and sources of the atmospheric disturbance and the available evidence to support these theories. Using this as a foundation, we then explore policy responses that have been set in motion in the United States and other nations, along with proposals for alternatives. Ultimately, our objective is to economically evaluate the effectiveness of these policies, given what we know about the origin of the problem and the associated risks. </a:t>
            </a:r>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7"/>
          <p:cNvSpPr>
            <a:spLocks noGrp="1" noChangeArrowheads="1"/>
          </p:cNvSpPr>
          <p:nvPr>
            <p:ph type="sldNum" sz="quarter" idx="5"/>
          </p:nvPr>
        </p:nvSpPr>
        <p:spPr>
          <a:noFill/>
        </p:spPr>
        <p:txBody>
          <a:bodyPr/>
          <a:lstStyle/>
          <a:p>
            <a:fld id="{4201C5BE-C5E5-4B6C-A31C-538088C580E3}" type="slidenum">
              <a:rPr lang="en-US" smtClean="0"/>
              <a:pPr/>
              <a:t>3</a:t>
            </a:fld>
            <a:endParaRPr lang="en-US"/>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p:spPr>
        <p:txBody>
          <a:bodyPr/>
          <a:lstStyle/>
          <a:p>
            <a:r>
              <a:rPr lang="en-GB" dirty="0"/>
              <a:t>Starting in the 1950s, scientists began measuring the earth’s ozone layer in the stratosphere, which is the atmospheric layer lying between 7 and 25 miles above the earth’s surface. The effort was motivated by more than scientific curiosity. Stratospheric ozone protects the earth from ultraviolet radiation.</a:t>
            </a:r>
          </a:p>
          <a:p>
            <a:endParaRPr lang="en-GB" dirty="0"/>
          </a:p>
          <a:p>
            <a:r>
              <a:rPr lang="en-GB" dirty="0"/>
              <a:t>Some variability in the depth of the ozone layer was assumed normal, including an observed thinning above Antarctica during the Southern Hemisphere spring. This would generally fill back in by November each year. However, in the early 1980s, scientists became concerned when this thinning was found to be increasing in size and persisting into December. In 1985, an “ozone hole” the size of North America was discovered over Antarctica. It was then that world attention was drawn in earnest to the problem of ozone depletion and the pollutants responsible for the damage.1 </a:t>
            </a:r>
          </a:p>
          <a:p>
            <a:endParaRPr lang="en-GB" dirty="0"/>
          </a:p>
          <a:p>
            <a:r>
              <a:rPr lang="en-GB" dirty="0"/>
              <a:t>While all the implications are not known with certainty, there are some consequences of increased ultraviolet radiation about which there is agreement. Scientists tell us that rising levels of ultraviolet radiation can alter delicate ecosystems, diminish human immune systems, and increase the risk of skin cancer. The National Academy of Sciences estimates that 10,000 more cases of skin cancer per year would result for every 1 percent decline in stratospheric ozone.</a:t>
            </a:r>
          </a:p>
          <a:p>
            <a:endParaRPr lang="en-GB" dirty="0"/>
          </a:p>
          <a:p>
            <a:r>
              <a:rPr lang="en-GB" dirty="0"/>
              <a:t>Searching for the Causes of Ozone Depletion Scientists debate about the principal cause of the ozone hole, which extends approximately 9 million square miles over the Antarctic.2 Figure 13.1 presents an image from the National Aeronautics and Space Administration (NASA) that shows the ozone thinning over Antarctica during the 2010 ozone season. Although no one theory has been able to fully explain the extent of ozone depletion, scientists agree that the presence of chlorofluorocarbons (CFCs) in the atmosphere is the most likely explanation—a theory originally advanced in 1974 by F. Sherwood Rowland and Mario Molina, two University of California researchers. The pair won the Nobel Prize in chemistry for this theory in 1995. CFCs are a family of chemicals that were commonly used in refrigeration, air conditioning, packaging, and insulation and as aerosol propellants. They are sometimes referred to by their trade names, Freon and Styrofoam. In fact, the energy crisis in the 1970s was responsible for an even greater use of CFCs as foaming agents in the production of home insulation. The rise of the fast-food industry was also a contributing factor to intensified CFC use, because polymer foams were utilized to produce disposable cups and food containers. These long-lived compounds are not destroyed in the lower atmosphere and therefore are able to drift up into the stratosphere, where their chlorine components destroy ozone. In addition, because of their long atmospheric lifetimes, CFCs released today affect the ozone layer for decades to come.</a:t>
            </a:r>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4201C5BE-C5E5-4B6C-A31C-538088C580E3}"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a:t>
            </a:fld>
            <a:endParaRPr kumimoji="0" lang="en-US" sz="120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p:spPr>
        <p:txBody>
          <a:bodyPr/>
          <a:lstStyle/>
          <a:p>
            <a:r>
              <a:rPr lang="en-GB" dirty="0"/>
              <a:t>Searching for the Causes of Ozone Depletion Scientists debate about the principal cause of the ozone hole, which extends approximately 9 million square miles over the Antarctic.2 Figure 13.1 presents an image from the National Aeronautics and Space Administration (NASA) that shows the ozone thinning over Antarctica during the 2010 ozone season. Although no one theory has been able to fully explain the extent of ozone depletion, scientists agree that the presence of chlorofluorocarbons (CFCs) in the atmosphere is the most likely explanation—a theory originally advanced in 1974 by F. Sherwood Rowland and Mario Molina, two University of California researchers. The pair won the Nobel Prize in chemistry for this theory in 1995. CFCs are a family of chemicals that were commonly used in refrigeration, air conditioning, packaging, and insulation and as aerosol propellants. They are sometimes referred to by their trade names, Freon and Styrofoam. In fact, the energy crisis in the 1970s was responsible for an even greater use of CFCs as foaming agents in the production of home insulation. The rise of the fast-food industry was also a contributing factor to intensified CFC use, because polymer foams were utilized to produce disposable cups and food containers. These long-lived compounds are not destroyed in the lower atmosphere and therefore are able to drift up into the stratosphere, where their chlorine components destroy ozone. In addition, because of their long atmospheric lifetimes, CFCs released today affect the ozone layer for decades to come.</a:t>
            </a:r>
            <a:endParaRPr lang="en-US" dirty="0"/>
          </a:p>
        </p:txBody>
      </p:sp>
    </p:spTree>
    <p:extLst>
      <p:ext uri="{BB962C8B-B14F-4D97-AF65-F5344CB8AC3E}">
        <p14:creationId xmlns:p14="http://schemas.microsoft.com/office/powerpoint/2010/main" val="19171621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4201C5BE-C5E5-4B6C-A31C-538088C580E3}"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a:t>
            </a:fld>
            <a:endParaRPr kumimoji="0" lang="en-US" sz="120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p:spPr>
        <p:txBody>
          <a:bodyPr/>
          <a:lstStyle/>
          <a:p>
            <a:r>
              <a:rPr lang="en-GB" dirty="0"/>
              <a:t>Starting in the 1950s, scientists began measuring the earth’s ozone layer in the stratosphere, which is the atmospheric layer lying between 7 and 25 miles above the earth’s surface. The effort was motivated by more than scientific curiosity. Stratospheric ozone protects the earth from ultraviolet radiation.</a:t>
            </a:r>
          </a:p>
          <a:p>
            <a:endParaRPr lang="en-GB" dirty="0"/>
          </a:p>
          <a:p>
            <a:r>
              <a:rPr lang="en-GB" dirty="0"/>
              <a:t>Some variability in the depth of the ozone layer was assumed normal, including an observed thinning above Antarctica during the Southern Hemisphere spring. This would generally fill back in by November each year. However, in the early 1980s, scientists became concerned when this thinning was found to be increasing in size and persisting into December. In 1985, an “ozone hole” the size of North America was discovered over Antarctica. It was then that world attention was drawn in earnest to the problem of ozone depletion and the pollutants responsible for the damage.1 </a:t>
            </a:r>
          </a:p>
          <a:p>
            <a:endParaRPr lang="en-GB" dirty="0"/>
          </a:p>
          <a:p>
            <a:r>
              <a:rPr lang="en-GB" dirty="0"/>
              <a:t>While all the implications are not known with certainty, there are some consequences of increased ultraviolet radiation about which there is agreement. Scientists tell us that rising levels of ultraviolet radiation can alter delicate ecosystems, diminish human immune systems, and increase the risk of skin cancer. The National Academy of Sciences estimates that 10,000 more cases of skin cancer per year would result for every 1 percent decline in stratospheric ozone.</a:t>
            </a:r>
          </a:p>
          <a:p>
            <a:endParaRPr lang="en-GB" dirty="0"/>
          </a:p>
          <a:p>
            <a:r>
              <a:rPr lang="en-GB" dirty="0"/>
              <a:t>Searching for the Causes of Ozone Depletion Scientists debate about the principal cause of the ozone hole, which extends approximately 9 million square miles over the Antarctic.2 Figure 13.1 presents an image from the National Aeronautics and Space Administration (NASA) that shows the ozone thinning over Antarctica during the 2010 ozone season. Although no one theory has been able to fully explain the extent of ozone depletion, scientists agree that the presence of chlorofluorocarbons (CFCs) in the atmosphere is the most likely explanation—a theory originally advanced in 1974 by F. Sherwood Rowland and Mario Molina, two University of California researchers. The pair won the Nobel Prize in chemistry for this theory in 1995. CFCs are a family of chemicals that were commonly used in refrigeration, air conditioning, packaging, and insulation and as aerosol propellants. They are sometimes referred to by their trade names, Freon and Styrofoam. In fact, the energy crisis in the 1970s was responsible for an even greater use of CFCs as foaming agents in the production of home insulation. The rise of the fast-food industry was also a contributing factor to intensified CFC use, because polymer foams were utilized to produce disposable cups and food containers. These long-lived compounds are not destroyed in the lower atmosphere and therefore are able to drift up into the stratosphere, where their chlorine components destroy ozone. In addition, because of their long atmospheric lifetimes, CFCs released today affect the ozone layer for decades to come.</a:t>
            </a:r>
            <a:endParaRPr lang="en-US" dirty="0"/>
          </a:p>
        </p:txBody>
      </p:sp>
    </p:spTree>
    <p:extLst>
      <p:ext uri="{BB962C8B-B14F-4D97-AF65-F5344CB8AC3E}">
        <p14:creationId xmlns:p14="http://schemas.microsoft.com/office/powerpoint/2010/main" val="2952060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7"/>
          <p:cNvSpPr>
            <a:spLocks noGrp="1" noChangeArrowheads="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4201C5BE-C5E5-4B6C-A31C-538088C580E3}"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a:t>
            </a:fld>
            <a:endParaRPr kumimoji="0" lang="en-US" sz="120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p:spPr>
        <p:txBody>
          <a:bodyPr/>
          <a:lstStyle/>
          <a:p>
            <a:r>
              <a:rPr lang="en-GB" dirty="0"/>
              <a:t>From an economic perspective, production of goods like Styrofoam cups is associated with a negative externality. As discussed in Chapter 3, a negative externality arises when there is an external effect that generates costs to a third party. Graphically, this externality would be </a:t>
            </a:r>
            <a:r>
              <a:rPr lang="en-GB" dirty="0" err="1"/>
              <a:t>modeled</a:t>
            </a:r>
            <a:r>
              <a:rPr lang="en-GB" dirty="0"/>
              <a:t> as a marginal external cost (MEC), which causes the marginal social cost (MSC) to be higher than the marginal private cost (MPC). Therefore, the MEC is represented as the vertical distance between MSC and MPC at each output level. This relationship is shown in Figure 13.2 (see slide) for the Styrofoam cup market. Notice that the competitive equilibrium output (QC) is higher than the efficient equilibrium (QE), indicating that too much of the good is produced in the absence of third-party intervention. </a:t>
            </a:r>
          </a:p>
          <a:p>
            <a:endParaRPr lang="en-GB" dirty="0"/>
          </a:p>
          <a:p>
            <a:r>
              <a:rPr lang="en-GB" dirty="0"/>
              <a:t>Another major group of ozone </a:t>
            </a:r>
            <a:r>
              <a:rPr lang="en-GB" dirty="0" err="1"/>
              <a:t>depleters</a:t>
            </a:r>
            <a:r>
              <a:rPr lang="en-GB" dirty="0"/>
              <a:t> are halons, which have long atmospheric lifetimes. Before government controls, these substances were becoming increasingly important in the production of fire extinguishants. Their use is not as widespread as CFCs, but halons are known to have a higher potency for ozone depletion than their chlorine-containing counterparts. Despite the lack of hard evidence at the time, the United States opted to ban the use of CFCs in most aerosol sprays in 1978, and other countries followed suit. However, other uses of these ozone </a:t>
            </a:r>
            <a:r>
              <a:rPr lang="en-GB" dirty="0" err="1"/>
              <a:t>depleters</a:t>
            </a:r>
            <a:r>
              <a:rPr lang="en-GB" dirty="0"/>
              <a:t> were not controlled, and little effort was aimed at finding substitutes. As a result, domestic and international CFC use continued to grow. Until governments intervened in the late 1980s, there was little question that a stronger policy position was needed to control ozone-depleting substances.</a:t>
            </a:r>
          </a:p>
          <a:p>
            <a:endParaRPr lang="en-GB" dirty="0"/>
          </a:p>
          <a:p>
            <a:r>
              <a:rPr lang="en-GB" dirty="0"/>
              <a:t>Diagram blurb from book - The negative externality of Styrofoam cup production is </a:t>
            </a:r>
            <a:r>
              <a:rPr lang="en-GB" dirty="0" err="1"/>
              <a:t>modeled</a:t>
            </a:r>
            <a:r>
              <a:rPr lang="en-GB" dirty="0"/>
              <a:t> by a marginal external cost (MEC) curve. The MEC causes the marginal social cost (MSC) to be higher than the marginal private cost (MPC) at each output level. </a:t>
            </a:r>
            <a:r>
              <a:rPr lang="en-GB"/>
              <a:t>As a result, too much of the good is produced, and the competitive equilibrium output (QC) is higher than the efficient equilibrium (QE ).</a:t>
            </a:r>
            <a:endParaRPr lang="en-US" dirty="0"/>
          </a:p>
        </p:txBody>
      </p:sp>
    </p:spTree>
    <p:extLst>
      <p:ext uri="{BB962C8B-B14F-4D97-AF65-F5344CB8AC3E}">
        <p14:creationId xmlns:p14="http://schemas.microsoft.com/office/powerpoint/2010/main" val="18758825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a:ln/>
        </p:spPr>
      </p:sp>
      <p:sp>
        <p:nvSpPr>
          <p:cNvPr id="61442" name="Notes Placeholder 2"/>
          <p:cNvSpPr>
            <a:spLocks noGrp="1"/>
          </p:cNvSpPr>
          <p:nvPr>
            <p:ph type="body" idx="1"/>
          </p:nvPr>
        </p:nvSpPr>
        <p:spPr>
          <a:noFill/>
          <a:ln/>
        </p:spPr>
        <p:txBody>
          <a:bodyPr/>
          <a:lstStyle/>
          <a:p>
            <a:r>
              <a:rPr lang="en-GB" dirty="0"/>
              <a:t>As a global air pollution problem, ozone depletion cannot be controlled without an integrated international effort. More formally, think of this environmental problem as an externality with transboundary implications. Domestically, the 1990 Clean Air Act Amendments (CAAA) call for the president to enter into international agreements that encourage joint research on ozone depletion and to establish regulations consistent with those in the United States. Although not without political implications, a number of international agreements and multilateral treaties have been executed or are on the negotiating table. A brief summary of the most significant of these follows.</a:t>
            </a:r>
            <a:endParaRPr lang="en-US" dirty="0"/>
          </a:p>
        </p:txBody>
      </p:sp>
      <p:sp>
        <p:nvSpPr>
          <p:cNvPr id="61443" name="Slide Number Placeholder 3"/>
          <p:cNvSpPr>
            <a:spLocks noGrp="1"/>
          </p:cNvSpPr>
          <p:nvPr>
            <p:ph type="sldNum" sz="quarter" idx="5"/>
          </p:nvPr>
        </p:nvSpPr>
        <p:spPr>
          <a:noFill/>
        </p:spPr>
        <p:txBody>
          <a:bodyPr/>
          <a:lstStyle/>
          <a:p>
            <a:fld id="{0580173B-CDB2-4AB2-8341-95B0393AEE03}"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7"/>
          <p:cNvSpPr>
            <a:spLocks noGrp="1" noChangeArrowheads="1"/>
          </p:cNvSpPr>
          <p:nvPr>
            <p:ph type="sldNum" sz="quarter" idx="5"/>
          </p:nvPr>
        </p:nvSpPr>
        <p:spPr>
          <a:noFill/>
        </p:spPr>
        <p:txBody>
          <a:bodyPr/>
          <a:lstStyle/>
          <a:p>
            <a:fld id="{4E02D32B-8D88-447E-8377-534A9D822716}" type="slidenum">
              <a:rPr lang="en-US" smtClean="0"/>
              <a:pPr/>
              <a:t>8</a:t>
            </a:fld>
            <a:endParaRPr lang="en-US"/>
          </a:p>
        </p:txBody>
      </p:sp>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p:spPr>
        <p:txBody>
          <a:bodyPr/>
          <a:lstStyle/>
          <a:p>
            <a:pPr lvl="2"/>
            <a:r>
              <a:rPr lang="en-GB" dirty="0"/>
              <a:t>International Agreements to Control Ozone Depletion</a:t>
            </a:r>
          </a:p>
          <a:p>
            <a:pPr lvl="2"/>
            <a:r>
              <a:rPr lang="en-GB" dirty="0"/>
              <a:t>Montreal Protocol </a:t>
            </a:r>
          </a:p>
          <a:p>
            <a:pPr lvl="2"/>
            <a:r>
              <a:rPr lang="en-GB" dirty="0"/>
              <a:t>In 1987, 24 countries as well as the European Community Commission signed the Montreal Protocol on Substances That Deplete the Ozone Layer. Among the signatories were the major producers of CFCs. This landmark agreement called for a 50 percent reduction in CFC consumption and production, a target that was to be achieved gradually by 2000. To achieve this objective, each party to the protocol was responsible for designing and implementing an effective control program in accordance with the agreed-upon deadlines. Current ratification status of the Montreal Protocol and subsequent amendments is available at http://montreal-protocol.org/new_site/en/treaty_ </a:t>
            </a:r>
            <a:r>
              <a:rPr lang="en-GB" dirty="0" err="1"/>
              <a:t>ratification_status.php</a:t>
            </a:r>
            <a:r>
              <a:rPr lang="en-GB" dirty="0"/>
              <a:t>. As of 2012, 197 nations have ratified this accord.</a:t>
            </a:r>
          </a:p>
          <a:p>
            <a:pPr lvl="2"/>
            <a:endParaRPr lang="en-GB" dirty="0"/>
          </a:p>
          <a:p>
            <a:pPr lvl="2"/>
            <a:r>
              <a:rPr lang="en-GB" dirty="0"/>
              <a:t>Amendments to the Protocol</a:t>
            </a:r>
          </a:p>
          <a:p>
            <a:pPr lvl="2"/>
            <a:r>
              <a:rPr lang="en-GB" dirty="0"/>
              <a:t>In 1990, 59 countries executed the London Amendment to the protocol. This amendment, which strengthened the worldwide commitment to protecting the ozone layer, was in direct response to reports that ozone depletion might be more severe than originally believed. The new agreement outlined a full phaseout plan for CFCs and halons, and added controls for other ozone-depleting substances, such as carbon tetrachloride and methyl chloroform. At subsequent conferences, controls for other substances were added, including additional CFCs, hydrochlorofluorocarbons (HCFCs), </a:t>
            </a:r>
            <a:r>
              <a:rPr lang="en-GB" dirty="0" err="1"/>
              <a:t>hydrobromofluorocarbons</a:t>
            </a:r>
            <a:r>
              <a:rPr lang="en-GB" dirty="0"/>
              <a:t> (HBFCs), methyl bromide, and bromochloromethane (BCM). In addition, various phaseout deadlines were advanced and then formalized. The Protocol does include special provisions for developing nations, allowing them an additional 10–12 years to phase out ozone depleters.5 Table 13.1 gives a summary of how these phaseout agreements are defined for both developed and developing nations. </a:t>
            </a:r>
          </a:p>
          <a:p>
            <a:pPr lvl="2"/>
            <a:endParaRPr lang="en-GB" dirty="0"/>
          </a:p>
          <a:p>
            <a:pPr lvl="2"/>
            <a:r>
              <a:rPr lang="en-GB" dirty="0"/>
              <a:t>International Allowance Trading </a:t>
            </a:r>
          </a:p>
          <a:p>
            <a:pPr lvl="2"/>
            <a:r>
              <a:rPr lang="en-GB" dirty="0"/>
              <a:t>A market approach was integrated as part of the international effort to protect the ozone layer. Specifically, production and consumption allowances were issued to the protocol participants, and transfers were permitted under certain guidelines. To ensure that the phaseouts were achieved, trading was conditioned upon revision of each country’s aggregate production limits to levels lower than what would have occurred without the transfers. </a:t>
            </a:r>
          </a:p>
          <a:p>
            <a:pPr lvl="2"/>
            <a:endParaRPr lang="en-GB" dirty="0"/>
          </a:p>
          <a:p>
            <a:pPr lvl="2"/>
            <a:r>
              <a:rPr lang="en-GB" dirty="0"/>
              <a:t>Multilateral Fund </a:t>
            </a:r>
          </a:p>
          <a:p>
            <a:pPr lvl="2"/>
            <a:r>
              <a:rPr lang="en-GB" dirty="0"/>
              <a:t>Ongoing negotiations are aimed at encouraging more nations to ratify the protocol amendments. Some countries have been hesitant because of the high costs of converting production technology to eliminate the use of ozone-depleting substances. This is particularly problematic for developing nations. In response to these concerns, an Interim Multilateral Fund of $160 million was established in 1990 to help developing countries transition toward the requisite CFC replacement technologies. In 1992, the fund became permanent, and it is replenished every three years. The replenishment amount for 2009–2011 was $400 million with a budget for the period of $490 million. As of 2011, 45 industrialized nations, including Countries with Economies in Transition, or CEIT countries, have contributed over $2.76 billion to this fund.</a:t>
            </a:r>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7"/>
          <p:cNvSpPr>
            <a:spLocks noGrp="1" noChangeArrowheads="1"/>
          </p:cNvSpPr>
          <p:nvPr>
            <p:ph type="sldNum" sz="quarter" idx="5"/>
          </p:nvPr>
        </p:nvSpPr>
        <p:spPr>
          <a:noFill/>
        </p:spPr>
        <p:txBody>
          <a:bodyPr/>
          <a:lstStyle/>
          <a:p>
            <a:fld id="{A4797106-EEE4-46C2-BCEF-FAB28D1D9528}" type="slidenum">
              <a:rPr lang="en-US" smtClean="0"/>
              <a:pPr/>
              <a:t>9</a:t>
            </a:fld>
            <a:endParaRPr lang="en-US"/>
          </a:p>
        </p:txBody>
      </p:sp>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p:spPr>
        <p:txBody>
          <a:bodyPr/>
          <a:lstStyle/>
          <a:p>
            <a:r>
              <a:rPr lang="en-GB" dirty="0"/>
              <a:t>U.S. Policy to Control Ozone Depletion </a:t>
            </a:r>
          </a:p>
          <a:p>
            <a:r>
              <a:rPr lang="en-GB" dirty="0"/>
              <a:t>The 1990 CAAA significantly strengthened U.S. policy on ozone-depleting substances through Title VI (accessible at www.epa.gov/oar/caa/title6.html). These provisions must comply with the nation’s commitment to the Montreal Protocol. Under these rulings, Congress charged the Environmental Protection Agency (EPA) with the responsibility of identifying ozone-depleting substances. Each substance is assigned a numerical value that signifies its ozone depletion potential (ODP) relative to chlorofluorocarbon11 (CFC-11). The agency also must distinguish between Class I and Class II substances, where Class I refers to those having a greater potential for damage. Then, for each substance class, phaseout schedules were outlined. </a:t>
            </a:r>
          </a:p>
          <a:p>
            <a:endParaRPr lang="en-GB" dirty="0"/>
          </a:p>
          <a:p>
            <a:r>
              <a:rPr lang="en-GB" dirty="0"/>
              <a:t>With the exception of HCFCs, which are to be phased out by 2020, all </a:t>
            </a:r>
            <a:r>
              <a:rPr lang="en-GB" dirty="0" err="1"/>
              <a:t>ozonedepleting</a:t>
            </a:r>
            <a:r>
              <a:rPr lang="en-GB" dirty="0"/>
              <a:t> substances were phased out of production in or prior to 2005. However, because these substances have extended lifetimes, they affect the environment long after they have been produced. By way of illustration, a subset of ozone-depleting substances is listed in Table 13.2 with their ODP values and their atmospheric lifetimes.</a:t>
            </a:r>
          </a:p>
          <a:p>
            <a:endParaRPr lang="en-GB" dirty="0"/>
          </a:p>
          <a:p>
            <a:r>
              <a:rPr lang="en-GB" dirty="0"/>
              <a:t>Recognizing the industry’s dependence on CFCs, the 1990 Amendments also include provisions to establish a mandatory national recycling program for Class I and II substances, with the intent that recycled refrigerants could be used as substitutes for virgin materials. Related provisions call for federal programs and research aimed at finding safe alternatives to identified ozone </a:t>
            </a:r>
            <a:r>
              <a:rPr lang="en-GB" dirty="0" err="1"/>
              <a:t>depleters</a:t>
            </a:r>
            <a:r>
              <a:rPr lang="en-GB" dirty="0"/>
              <a:t>. In addition, two policy instruments are legislated that explicitly use market incentives to eliminate ozone-depleting substances: an excise tax and a marketable allowance system.</a:t>
            </a:r>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7"/>
          <p:cNvSpPr>
            <a:spLocks noGrp="1" noChangeArrowheads="1"/>
          </p:cNvSpPr>
          <p:nvPr>
            <p:ph type="sldNum" sz="quarter" idx="5"/>
          </p:nvPr>
        </p:nvSpPr>
        <p:spPr>
          <a:noFill/>
        </p:spPr>
        <p:txBody>
          <a:bodyPr/>
          <a:lstStyle/>
          <a:p>
            <a:fld id="{6BC759FE-00C0-41EF-98E1-3CF0635CA46E}" type="slidenum">
              <a:rPr lang="en-US" smtClean="0"/>
              <a:pPr/>
              <a:t>10</a:t>
            </a:fld>
            <a:endParaRPr lang="en-US"/>
          </a:p>
        </p:txBody>
      </p:sp>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p:spPr>
        <p:txBody>
          <a:bodyPr/>
          <a:lstStyle/>
          <a:p>
            <a:r>
              <a:rPr lang="en-GB" dirty="0"/>
              <a:t>Excise Tax on Ozone </a:t>
            </a:r>
            <a:r>
              <a:rPr lang="en-GB" dirty="0" err="1"/>
              <a:t>Depleters</a:t>
            </a:r>
            <a:r>
              <a:rPr lang="en-GB" dirty="0"/>
              <a:t> </a:t>
            </a:r>
          </a:p>
          <a:p>
            <a:r>
              <a:rPr lang="en-GB" dirty="0"/>
              <a:t>One market-based instrument used to control ozone depletion and achieve the phaseout deadlines is an escalating excise tax on the production of ozone-depleting substances. Enacted by Congress in 1990, the tax rate per pound is a base dollar amount multiplied by the chemical’s ODP, where the base amount increases with each successive year in the phaseout schedule. The tax rate was initially set at $1.37 per pound, and by 1995, it had increased to $5.35 per pound. Starting in 1996, the tax was to increase by $0.45 per pound each year, bringing it to $13 per pound in 2012. Although the phaseout deadline has passed, the tax is still applicable to imported recycled CFCs. </a:t>
            </a:r>
          </a:p>
          <a:p>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p:cNvSpPr>
          <p:nvPr>
            <p:ph type="sldImg"/>
          </p:nvPr>
        </p:nvSpPr>
        <p:spPr>
          <a:ln/>
        </p:spPr>
      </p:sp>
      <p:sp>
        <p:nvSpPr>
          <p:cNvPr id="69634" name="Notes Placeholder 2"/>
          <p:cNvSpPr>
            <a:spLocks noGrp="1"/>
          </p:cNvSpPr>
          <p:nvPr>
            <p:ph type="body" idx="1"/>
          </p:nvPr>
        </p:nvSpPr>
        <p:spPr>
          <a:noFill/>
          <a:ln/>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From an economic perspective, the excise tax acts as a product charge on the ozone-depleting substance. Since production of ozone-</a:t>
            </a:r>
            <a:r>
              <a:rPr lang="en-GB" dirty="0" err="1"/>
              <a:t>depleters</a:t>
            </a:r>
            <a:r>
              <a:rPr lang="en-GB" dirty="0"/>
              <a:t> generates a negative externality, the tax can internalize this externality by elevating the producer’s marginal private cost (MPC). If, in fact, the excise tax is set equal to the MEC at the efficient output level, QE, an efficient allocation of resources is achieved. This is illustrated in Figure 13.3. (on slide) Notice also that because the tax elevates the effective price of CFCs, it motivates a reduction in quantity demanded along the MPB curve. According to Cook (1996), consumption of ozone-depleting substances (expressed in CFC-11 equivalents) decreased from 318,000 metric tons in 1989 to 200,000 metric tons in 1990, the year the tax was put into effect.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Diagram blurb from book - Since production of ozone-</a:t>
            </a:r>
            <a:r>
              <a:rPr lang="en-GB" dirty="0" err="1"/>
              <a:t>depleters</a:t>
            </a:r>
            <a:r>
              <a:rPr lang="en-GB" dirty="0"/>
              <a:t> generates a negative externality, an excise tax can internalize this externality by shifting up the producer’s marginal private cost (MPC) curve. If the excise tax is set equal to the MEC at the efficient output level, QE, an efficient allocation of resources is achieved.</a:t>
            </a:r>
            <a:endParaRPr lang="en-US" dirty="0"/>
          </a:p>
          <a:p>
            <a:endParaRPr lang="en-US" dirty="0"/>
          </a:p>
        </p:txBody>
      </p:sp>
      <p:sp>
        <p:nvSpPr>
          <p:cNvPr id="69635" name="Slide Number Placeholder 3"/>
          <p:cNvSpPr>
            <a:spLocks noGrp="1"/>
          </p:cNvSpPr>
          <p:nvPr>
            <p:ph type="sldNum" sz="quarter" idx="5"/>
          </p:nvPr>
        </p:nvSpPr>
        <p:spPr>
          <a:noFill/>
        </p:spPr>
        <p:txBody>
          <a:bodyPr/>
          <a:lstStyle/>
          <a:p>
            <a:fld id="{536039F7-C793-45E3-AA9D-AF407B251AE4}"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7"/>
          <p:cNvSpPr>
            <a:spLocks noGrp="1" noChangeArrowheads="1"/>
          </p:cNvSpPr>
          <p:nvPr>
            <p:ph type="sldNum" sz="quarter" idx="5"/>
          </p:nvPr>
        </p:nvSpPr>
        <p:spPr>
          <a:noFill/>
        </p:spPr>
        <p:txBody>
          <a:bodyPr/>
          <a:lstStyle/>
          <a:p>
            <a:fld id="{27B963B6-9196-44A6-AB8F-90AB5624D9A5}" type="slidenum">
              <a:rPr lang="en-US" smtClean="0"/>
              <a:pPr/>
              <a:t>12</a:t>
            </a:fld>
            <a:endParaRPr lang="en-US"/>
          </a:p>
        </p:txBody>
      </p:sp>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p:spPr>
        <p:txBody>
          <a:bodyPr/>
          <a:lstStyle/>
          <a:p>
            <a:r>
              <a:rPr lang="en-GB" dirty="0"/>
              <a:t>Allowance Market for Ozone-Depleting Chemicals The EPA established an allowance market to facilitate the phaseout of HCFCs. Implementation essentially follows the allowance program put in place prior to 1996 to control CFCs and certain other ozone-depleting substances. Firms will be allowed to produce or import these substances only if they hold an appropriate number of allowances. Each allowance will authorize a one-time release of one kilogram of an HCFC based on its ODP. The number of available allowances eventually will be brought to zero to meet the phaseout deadlines. For more information on this program, visit www.epa. gov/ozone/title6/phaseout/index.html.</a:t>
            </a:r>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p:cNvSpPr>
            <a:spLocks noGrp="1" noRot="1" noChangeAspect="1"/>
          </p:cNvSpPr>
          <p:nvPr>
            <p:ph type="sldImg"/>
          </p:nvPr>
        </p:nvSpPr>
        <p:spPr>
          <a:ln/>
        </p:spPr>
      </p:sp>
      <p:sp>
        <p:nvSpPr>
          <p:cNvPr id="73730" name="Notes Placeholder 2"/>
          <p:cNvSpPr>
            <a:spLocks noGrp="1"/>
          </p:cNvSpPr>
          <p:nvPr>
            <p:ph type="body" idx="1"/>
          </p:nvPr>
        </p:nvSpPr>
        <p:spPr>
          <a:noFill/>
          <a:ln/>
        </p:spPr>
        <p:txBody>
          <a:bodyPr/>
          <a:lstStyle/>
          <a:p>
            <a:r>
              <a:rPr lang="en-GB" dirty="0"/>
              <a:t>To understand the implications of ozone depletion policy, we can use economics to </a:t>
            </a:r>
            <a:r>
              <a:rPr lang="en-GB" dirty="0" err="1"/>
              <a:t>analyze</a:t>
            </a:r>
            <a:r>
              <a:rPr lang="en-GB" dirty="0"/>
              <a:t> key initiatives, such as the phaseout plan and the allowance trading, as well as to examine the influence of these initiatives on the market for CFCs and the market for CFC substitutes. To begin, we review the Regulatory Impact Analysis (RIA) that was done to evaluate the phaseout plan.</a:t>
            </a:r>
            <a:endParaRPr lang="en-US" dirty="0"/>
          </a:p>
        </p:txBody>
      </p:sp>
      <p:sp>
        <p:nvSpPr>
          <p:cNvPr id="73731" name="Slide Number Placeholder 3"/>
          <p:cNvSpPr>
            <a:spLocks noGrp="1"/>
          </p:cNvSpPr>
          <p:nvPr>
            <p:ph type="sldNum" sz="quarter" idx="5"/>
          </p:nvPr>
        </p:nvSpPr>
        <p:spPr>
          <a:noFill/>
        </p:spPr>
        <p:txBody>
          <a:bodyPr/>
          <a:lstStyle/>
          <a:p>
            <a:fld id="{D1E5C35A-724F-4DD5-B99B-BB73F7E37FB3}"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a:noFill/>
        </p:spPr>
        <p:txBody>
          <a:bodyPr/>
          <a:lstStyle/>
          <a:p>
            <a:fld id="{09808E1D-385F-40CE-8803-7FDFE602E55C}" type="slidenum">
              <a:rPr lang="en-US" smtClean="0"/>
              <a:pPr/>
              <a:t>14</a:t>
            </a:fld>
            <a:endParaRPr lang="en-US"/>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a:noFill/>
          <a:ln/>
        </p:spPr>
        <p:txBody>
          <a:bodyPr/>
          <a:lstStyle/>
          <a:p>
            <a:r>
              <a:rPr lang="en-GB" dirty="0"/>
              <a:t>Regulatory Impact Analysis (RIA) of the Phaseout As part of its Regulatory Impact Analysis (RIA), the EPA conducted a benefit-cost study of the phaseout plan. Given the long life of ozone </a:t>
            </a:r>
            <a:r>
              <a:rPr lang="en-GB" dirty="0" err="1"/>
              <a:t>depleters</a:t>
            </a:r>
            <a:r>
              <a:rPr lang="en-GB" dirty="0"/>
              <a:t>, the agency considered the regulatory implications over a long time period, out to 2075. The agency’s benefit assessment assigned a value to the damages that would be prevented by controlling these substances. These included health effects associated with increased exposure to ultraviolet radiation and </a:t>
            </a:r>
            <a:r>
              <a:rPr lang="en-GB" dirty="0" err="1"/>
              <a:t>nonhealth</a:t>
            </a:r>
            <a:r>
              <a:rPr lang="en-GB" dirty="0"/>
              <a:t> effects, such as reduced crop yields and rising sea levels. In total, the EPA estimated that accumulated damages would be approximately $6.5 trillion by 2075.</a:t>
            </a:r>
          </a:p>
          <a:p>
            <a:endParaRPr lang="en-GB" dirty="0"/>
          </a:p>
          <a:p>
            <a:r>
              <a:rPr lang="en-GB" dirty="0"/>
              <a:t>On the cost side, a value had to be assigned to all anticipated market disruptions that would arise from a phaseout plan. Some 84 distinct-use categories for CFCs were </a:t>
            </a:r>
            <a:r>
              <a:rPr lang="en-GB" dirty="0" err="1"/>
              <a:t>analyzed</a:t>
            </a:r>
            <a:r>
              <a:rPr lang="en-GB" dirty="0"/>
              <a:t>—the two largest being mobile air conditioning and refrigeration. All told, the EPA’s estimate of control costs associated with a phaseout plan was $27 billion through 2075. </a:t>
            </a:r>
          </a:p>
          <a:p>
            <a:endParaRPr lang="en-GB" dirty="0"/>
          </a:p>
          <a:p>
            <a:r>
              <a:rPr lang="en-GB" dirty="0"/>
              <a:t>Although the costs of the phaseout plan are significant, they pale in comparison to the dollar value of damages that would result if the United States took no action at all. Consequently, U.S. regulations to control ozone </a:t>
            </a:r>
            <a:r>
              <a:rPr lang="en-GB" dirty="0" err="1"/>
              <a:t>depleters</a:t>
            </a:r>
            <a:r>
              <a:rPr lang="en-GB" dirty="0"/>
              <a:t> were announced in August 1988, less than one year after the signing of the Montreal Protocol.</a:t>
            </a:r>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Slide Image Placeholder 1"/>
          <p:cNvSpPr>
            <a:spLocks noGrp="1" noRot="1" noChangeAspect="1"/>
          </p:cNvSpPr>
          <p:nvPr>
            <p:ph type="sldImg"/>
          </p:nvPr>
        </p:nvSpPr>
        <p:spPr>
          <a:ln/>
        </p:spPr>
      </p:sp>
      <p:sp>
        <p:nvSpPr>
          <p:cNvPr id="77826" name="Notes Placeholder 2"/>
          <p:cNvSpPr>
            <a:spLocks noGrp="1"/>
          </p:cNvSpPr>
          <p:nvPr>
            <p:ph type="body" idx="1"/>
          </p:nvPr>
        </p:nvSpPr>
        <p:spPr>
          <a:noFill/>
          <a:ln/>
        </p:spPr>
        <p:txBody>
          <a:bodyPr/>
          <a:lstStyle/>
          <a:p>
            <a:r>
              <a:rPr lang="en-GB" dirty="0"/>
              <a:t>Assessing Cost-Effectiveness </a:t>
            </a:r>
          </a:p>
          <a:p>
            <a:r>
              <a:rPr lang="en-GB" dirty="0"/>
              <a:t>Following the 1978 ban of CFCs in all nonessential aerosols, the EPA began investigating the feasibility of further controls. In an EPA-commissioned study conducted by the Rand Corporation, three alternative control approaches were </a:t>
            </a:r>
            <a:r>
              <a:rPr lang="en-GB" dirty="0" err="1"/>
              <a:t>analyzed</a:t>
            </a:r>
            <a:r>
              <a:rPr lang="en-GB" dirty="0"/>
              <a:t>: a </a:t>
            </a:r>
            <a:r>
              <a:rPr lang="en-GB" dirty="0" err="1"/>
              <a:t>technologybased</a:t>
            </a:r>
            <a:r>
              <a:rPr lang="en-GB" dirty="0"/>
              <a:t> command-and-control approach, a fixed emission charge, and a tradeable emission permit system.9 Each approach was </a:t>
            </a:r>
            <a:r>
              <a:rPr lang="en-GB" dirty="0" err="1"/>
              <a:t>modeled</a:t>
            </a:r>
            <a:r>
              <a:rPr lang="en-GB" dirty="0"/>
              <a:t> to achieve a given level of reductions over a 10-year period so that the accumulated costs of each plan could be compared. The study showed that the estimated costs for each approach were as follows: </a:t>
            </a:r>
          </a:p>
          <a:p>
            <a:r>
              <a:rPr lang="en-GB" dirty="0"/>
              <a:t>• Technology-based command-and-control approach: $185.3 million </a:t>
            </a:r>
          </a:p>
          <a:p>
            <a:r>
              <a:rPr lang="en-GB" dirty="0"/>
              <a:t>• Fixed emission charges: $107.8 million </a:t>
            </a:r>
          </a:p>
          <a:p>
            <a:r>
              <a:rPr lang="en-GB" dirty="0"/>
              <a:t>• Tradeable emissions permit system: $ 94.7 million </a:t>
            </a:r>
          </a:p>
          <a:p>
            <a:endParaRPr lang="en-GB" dirty="0"/>
          </a:p>
          <a:p>
            <a:r>
              <a:rPr lang="en-GB" dirty="0"/>
              <a:t>These estimates support the expectation that allowance trading would approach a cost-effective solution. At the same time, trading should act as an incentive for the development of substitutes by firms that could do so at least cost. Hence, the phaseout in the CFC market had implications for other markets, in particular, the market for CFC substitutes, which can be </a:t>
            </a:r>
            <a:r>
              <a:rPr lang="en-GB" dirty="0" err="1"/>
              <a:t>analyzed</a:t>
            </a:r>
            <a:r>
              <a:rPr lang="en-GB" dirty="0"/>
              <a:t> using supply and demand and price movements.</a:t>
            </a:r>
            <a:endParaRPr lang="en-US" dirty="0"/>
          </a:p>
        </p:txBody>
      </p:sp>
      <p:sp>
        <p:nvSpPr>
          <p:cNvPr id="77827" name="Slide Number Placeholder 3"/>
          <p:cNvSpPr>
            <a:spLocks noGrp="1"/>
          </p:cNvSpPr>
          <p:nvPr>
            <p:ph type="sldNum" sz="quarter" idx="5"/>
          </p:nvPr>
        </p:nvSpPr>
        <p:spPr>
          <a:noFill/>
        </p:spPr>
        <p:txBody>
          <a:bodyPr/>
          <a:lstStyle/>
          <a:p>
            <a:fld id="{5A12C780-F186-4163-A56A-8D2DF7449313}" type="slidenum">
              <a:rPr lang="en-US" smtClean="0"/>
              <a:pPr/>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7"/>
          <p:cNvSpPr>
            <a:spLocks noGrp="1" noChangeArrowheads="1"/>
          </p:cNvSpPr>
          <p:nvPr>
            <p:ph type="sldNum" sz="quarter" idx="5"/>
          </p:nvPr>
        </p:nvSpPr>
        <p:spPr>
          <a:noFill/>
        </p:spPr>
        <p:txBody>
          <a:bodyPr/>
          <a:lstStyle/>
          <a:p>
            <a:fld id="{51F9B9C4-5498-4158-8D98-5C709A83DC5E}" type="slidenum">
              <a:rPr lang="en-US" smtClean="0"/>
              <a:pPr/>
              <a:t>16</a:t>
            </a:fld>
            <a:endParaRPr lang="en-US"/>
          </a:p>
        </p:txBody>
      </p:sp>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r>
              <a:rPr lang="en-GB" dirty="0"/>
              <a:t>Price Changes </a:t>
            </a:r>
          </a:p>
          <a:p>
            <a:r>
              <a:rPr lang="en-GB" dirty="0"/>
              <a:t>Because U.S. policy was implemented through market-oriented instruments, its progress could be observed through price changes. Prices of CFCs and other ozone-depleting chemicals </a:t>
            </a:r>
            <a:r>
              <a:rPr lang="en-GB" dirty="0" err="1"/>
              <a:t>signaled</a:t>
            </a:r>
            <a:r>
              <a:rPr lang="en-GB" dirty="0"/>
              <a:t> the impact of the phaseout and the underlying market adjustments. As the phaseout plan advanced, availability of CFCs declined. In addition, an excise tax was levied on production, as discussed previously. These events are illustrated in Figure 13.4(a) (next slide )by the shift leftward of the supply of CFCs, which in turn elevated their price. Manufacturers of CFC-dependent products faced higher production costs as a result and passed on at least some of this cost increase to consumers. Thus, buyers of commodities such as refrigerators and auto air-conditioning units paid higher prices over time.</a:t>
            </a:r>
          </a:p>
          <a:p>
            <a:endParaRPr lang="en-GB" dirty="0"/>
          </a:p>
          <a:p>
            <a:r>
              <a:rPr lang="en-GB" dirty="0"/>
              <a:t>Also, as CFC prices increased, the demand for CFC substitutes rose, as shown in Figure 13.4(b). (next slide) One potential consequence of these events is the evolution of a black market for CFCs. This developed in large part because the phaseout dates established by industrialized nations preceded those set by developing nations. The excise tax also may have contributed to this problem.</a:t>
            </a:r>
          </a:p>
          <a:p>
            <a:endParaRPr lang="en-GB" dirty="0"/>
          </a:p>
          <a:p>
            <a:r>
              <a:rPr lang="en-GB" dirty="0"/>
              <a:t>Figure 13.4 blurb from book - Panel (a) shows that reduced availability of CFCs coupled with an excise tax on production caused supply to shift left, which elevated the price. This price increase caused demand for CFC substitutes to rise, as shown in panel (b). Over time, cost declines arose in this market due to technological advance in production, which caused supply of substitutes to shift to the right.</a:t>
            </a:r>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Slide Image Placeholder 1"/>
          <p:cNvSpPr>
            <a:spLocks noGrp="1" noRot="1" noChangeAspect="1"/>
          </p:cNvSpPr>
          <p:nvPr>
            <p:ph type="sldImg"/>
          </p:nvPr>
        </p:nvSpPr>
        <p:spPr>
          <a:ln/>
        </p:spPr>
      </p:sp>
      <p:sp>
        <p:nvSpPr>
          <p:cNvPr id="81922" name="Notes Placeholder 2"/>
          <p:cNvSpPr>
            <a:spLocks noGrp="1"/>
          </p:cNvSpPr>
          <p:nvPr>
            <p:ph type="body" idx="1"/>
          </p:nvPr>
        </p:nvSpPr>
        <p:spPr>
          <a:noFill/>
          <a:ln/>
        </p:spPr>
        <p:txBody>
          <a:bodyPr/>
          <a:lstStyle/>
          <a:p>
            <a:endParaRPr lang="en-US"/>
          </a:p>
        </p:txBody>
      </p:sp>
      <p:sp>
        <p:nvSpPr>
          <p:cNvPr id="81923" name="Slide Number Placeholder 3"/>
          <p:cNvSpPr>
            <a:spLocks noGrp="1"/>
          </p:cNvSpPr>
          <p:nvPr>
            <p:ph type="sldNum" sz="quarter" idx="5"/>
          </p:nvPr>
        </p:nvSpPr>
        <p:spPr>
          <a:noFill/>
        </p:spPr>
        <p:txBody>
          <a:bodyPr/>
          <a:lstStyle/>
          <a:p>
            <a:fld id="{767F402D-3E29-417D-AAA8-9DA94DA2ABB3}" type="slidenum">
              <a:rPr lang="en-US" smtClean="0"/>
              <a:pPr/>
              <a:t>17</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a:ln/>
        </p:spPr>
      </p:sp>
      <p:sp>
        <p:nvSpPr>
          <p:cNvPr id="83970" name="Notes Placeholder 2"/>
          <p:cNvSpPr>
            <a:spLocks noGrp="1"/>
          </p:cNvSpPr>
          <p:nvPr>
            <p:ph type="body" idx="1"/>
          </p:nvPr>
        </p:nvSpPr>
        <p:spPr>
          <a:noFill/>
          <a:ln/>
        </p:spPr>
        <p:txBody>
          <a:bodyPr/>
          <a:lstStyle/>
          <a:p>
            <a:r>
              <a:rPr lang="en-GB" dirty="0"/>
              <a:t>Incentives and Disincentives to Develop CFC Substitutes </a:t>
            </a:r>
          </a:p>
          <a:p>
            <a:r>
              <a:rPr lang="en-GB" dirty="0"/>
              <a:t>Because costs and prices were allowed to move naturally, the usual incentives encouraged a market adjustment to the observed industry declines and price changes. Theoretically, two opposing reactions were possible. </a:t>
            </a:r>
          </a:p>
          <a:p>
            <a:endParaRPr lang="en-GB" dirty="0"/>
          </a:p>
          <a:p>
            <a:r>
              <a:rPr lang="en-GB" dirty="0"/>
              <a:t>One possibility is that firms would perceive a profit advantage in developing </a:t>
            </a:r>
            <a:r>
              <a:rPr lang="en-GB" dirty="0" err="1"/>
              <a:t>ozonefriendly</a:t>
            </a:r>
            <a:r>
              <a:rPr lang="en-GB" dirty="0"/>
              <a:t> substitutes, since prices of these substances were relatively high at the outset. For example, the 1987 price of CFC-12, which was commonly used in automobile </a:t>
            </a:r>
            <a:r>
              <a:rPr lang="en-GB" dirty="0" err="1"/>
              <a:t>airconditioning</a:t>
            </a:r>
            <a:r>
              <a:rPr lang="en-GB" dirty="0"/>
              <a:t> units, was about $0.50 per pound, whereas a substitute, HFC-134a, was $3 per pound.12 However, this relative price difference would diminish over time as technology-driven cost declines would shift the supply of HFC-134a to the right, as shown in Figure 13.4(b), and as CFC prices continue to rise. Indeed, in 1999, the price of CFC-12 ranged between $25 and $30 per pound, while the price of HFC-134a remained stable, at about $3 per pound.13 Such price stability likely reflects proportionate increases in supply and demand, as shown in Figure 13.4(b). </a:t>
            </a:r>
          </a:p>
          <a:p>
            <a:endParaRPr lang="en-GB" dirty="0"/>
          </a:p>
          <a:p>
            <a:r>
              <a:rPr lang="en-GB" dirty="0"/>
              <a:t>A second possibility is that the relatively few firms holding allowances possessed some measure of market power and price control. These firms would have enjoyed above-normal profits and would therefore not have been motivated to find alternatives to ozone-depleting substances. One solution would have been to transfer any excess profit to the government, which in turn could redistribute the windfall. Such a safeguard was implemented when Congress approved the escalating excise tax on ozone-depleting chemicals. A redistribution of income was achieved because fiscal spending was funded in part by the tax revenues collected from CFC producers. </a:t>
            </a:r>
          </a:p>
          <a:p>
            <a:endParaRPr lang="en-GB" dirty="0"/>
          </a:p>
          <a:p>
            <a:r>
              <a:rPr lang="en-GB" dirty="0"/>
              <a:t>The 1990 Amendments also called for a national recycling program for CFCs used in refrigeration and air conditioners. Consider the economics of this approach. By making recycled substances available in the market as a substitute, firms reduce their demand for virgin compounds needed to produce ozone-depleting products. Moreover, firms can use recycled materials beyond the phaseout deadlines, thus avoiding costly retrofitting until new substitute products are available. </a:t>
            </a:r>
          </a:p>
          <a:p>
            <a:endParaRPr lang="en-GB" dirty="0"/>
          </a:p>
          <a:p>
            <a:r>
              <a:rPr lang="en-GB" dirty="0"/>
              <a:t>Overall, the use of the tradeable allowance plan along with the excise tax, the recycling program, and the safe alternatives policy achieved the phaseout objectives in a more cost-effective manner. Such a control program was less disruptive than an immediate ban on production, which would have affected virtually every segment of society with no time to make proper adjustments.</a:t>
            </a:r>
          </a:p>
          <a:p>
            <a:endParaRPr lang="en-GB" dirty="0"/>
          </a:p>
          <a:p>
            <a:endParaRPr lang="en-GB" dirty="0"/>
          </a:p>
          <a:p>
            <a:r>
              <a:rPr lang="en-GB" dirty="0"/>
              <a:t>Proposal to Phase Down Certain CFC Substitutes</a:t>
            </a:r>
          </a:p>
          <a:p>
            <a:r>
              <a:rPr lang="en-GB" dirty="0"/>
              <a:t>In 2009 a proposal was submitted by the Federated States of Micronesia and Mauritius to phasedown production and consumption of HFCs as an amendment to the Montreal Protocol. This proposal was subsequently supported by eight other countries. In 2010 and again in 2011, another proposal was made to phasedown HFCs, this time by Canada, Mexico, and the United States. A phasedown of HFCs, rather than a complete phaseout, is being suggested because substitutes are not available for HFCs in all applications. For the status of these proposals, visit http://ozone.unep.org/highlights.shtml. </a:t>
            </a:r>
          </a:p>
          <a:p>
            <a:endParaRPr lang="en-GB"/>
          </a:p>
          <a:p>
            <a:r>
              <a:rPr lang="en-GB"/>
              <a:t>Why </a:t>
            </a:r>
            <a:r>
              <a:rPr lang="en-GB" dirty="0"/>
              <a:t>are countries looking to phase out a substitute for ozone-depleting substances? Because HFCs, while not damaging to the ozone layer, are greenhouse gases that contribute to climate change. This reality is of concern because of the rising use of HFCs as substitutes for ozone </a:t>
            </a:r>
            <a:r>
              <a:rPr lang="en-GB" dirty="0" err="1"/>
              <a:t>depleters</a:t>
            </a:r>
            <a:r>
              <a:rPr lang="en-GB" dirty="0"/>
              <a:t> and because of developing nations’ increasing demand for HFC-dependent refrigeration and air conditioning. However, any phasedown of HFCs must not derail the final scheduled phaseout of HCFCs by 2020. (Refer back to Table 13.1 on page 293.) </a:t>
            </a:r>
          </a:p>
          <a:p>
            <a:endParaRPr lang="en-GB" dirty="0"/>
          </a:p>
          <a:p>
            <a:r>
              <a:rPr lang="en-GB" dirty="0"/>
              <a:t>As of 2012, the HFC phasedown proposals are still pending. If these or other similar proposals are accepted by the parties to the Montreal Protocol, the supply of HFCs would shift to the left, countering the influence of supply increases linked to technology advances, as noted previously. At the same time, the HFC phasedown should motivate the development of HFC alternatives, which in turn should influence the HFC market. To review a list of substitutes for ozone-depleting substances used in various industrial sectors, visit the EPA’s Significant New Alternative Policy (SNAP) Program at www. epa.gov/ozone/snap.</a:t>
            </a:r>
            <a:endParaRPr lang="en-US" dirty="0"/>
          </a:p>
        </p:txBody>
      </p:sp>
      <p:sp>
        <p:nvSpPr>
          <p:cNvPr id="83971" name="Slide Number Placeholder 3"/>
          <p:cNvSpPr>
            <a:spLocks noGrp="1"/>
          </p:cNvSpPr>
          <p:nvPr>
            <p:ph type="sldNum" sz="quarter" idx="5"/>
          </p:nvPr>
        </p:nvSpPr>
        <p:spPr>
          <a:noFill/>
        </p:spPr>
        <p:txBody>
          <a:bodyPr/>
          <a:lstStyle/>
          <a:p>
            <a:fld id="{B6C00519-D8D2-4473-9DB7-69E41A0144E8}" type="slidenum">
              <a:rPr lang="en-US" smtClean="0"/>
              <a:pPr/>
              <a:t>18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81100" y="20574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43500" y="20574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7225" y="457200"/>
            <a:ext cx="1946275" cy="5715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68400" y="457200"/>
            <a:ext cx="5686425" cy="5715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6"/>
          <p:cNvSpPr>
            <a:spLocks noGrp="1" noChangeArrowheads="1"/>
          </p:cNvSpPr>
          <p:nvPr>
            <p:ph type="sldNum" sz="quarter" idx="10"/>
          </p:nvPr>
        </p:nvSpPr>
        <p:spPr>
          <a:ln/>
        </p:spPr>
        <p:txBody>
          <a:bodyPr/>
          <a:lstStyle>
            <a:lvl1pPr>
              <a:defRPr/>
            </a:lvl1pPr>
          </a:lstStyle>
          <a:p>
            <a:pPr>
              <a:defRPr/>
            </a:pPr>
            <a:fld id="{01F92D40-52DE-4C78-A973-684F794C3C07}" type="slidenum">
              <a:rPr lang="en-US"/>
              <a:pPr>
                <a:defRPr/>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ln/>
        </p:spPr>
        <p:txBody>
          <a:bodyPr/>
          <a:lstStyle>
            <a:lvl1pPr>
              <a:defRPr/>
            </a:lvl1pPr>
          </a:lstStyle>
          <a:p>
            <a:pPr>
              <a:defRPr/>
            </a:pPr>
            <a:fld id="{C5506089-3D1F-469B-BA21-60B8511B9AB2}" type="slidenum">
              <a:rPr lang="en-US"/>
              <a:pPr>
                <a:defRPr/>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sldNum" sz="quarter" idx="10"/>
          </p:nvPr>
        </p:nvSpPr>
        <p:spPr>
          <a:ln/>
        </p:spPr>
        <p:txBody>
          <a:bodyPr/>
          <a:lstStyle>
            <a:lvl1pPr>
              <a:defRPr/>
            </a:lvl1pPr>
          </a:lstStyle>
          <a:p>
            <a:pPr>
              <a:defRPr/>
            </a:pPr>
            <a:fld id="{A573D21C-C5B4-4969-A6B5-4F2661F711E5}" type="slidenum">
              <a:rPr lang="en-US"/>
              <a:pPr>
                <a:defRPr/>
              </a:pPr>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6"/>
          <p:cNvSpPr>
            <a:spLocks noGrp="1" noChangeArrowheads="1"/>
          </p:cNvSpPr>
          <p:nvPr>
            <p:ph type="sldNum" sz="quarter" idx="10"/>
          </p:nvPr>
        </p:nvSpPr>
        <p:spPr>
          <a:ln/>
        </p:spPr>
        <p:txBody>
          <a:bodyPr/>
          <a:lstStyle>
            <a:lvl1pPr>
              <a:defRPr/>
            </a:lvl1pPr>
          </a:lstStyle>
          <a:p>
            <a:pPr>
              <a:defRPr/>
            </a:pPr>
            <a:fld id="{C3561AFB-574A-4137-B0BD-D2A7F2E4207E}" type="slidenum">
              <a:rPr lang="en-US"/>
              <a:pPr>
                <a:defRPr/>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
          <p:cNvSpPr>
            <a:spLocks noGrp="1" noChangeArrowheads="1"/>
          </p:cNvSpPr>
          <p:nvPr>
            <p:ph type="sldNum" sz="quarter" idx="10"/>
          </p:nvPr>
        </p:nvSpPr>
        <p:spPr>
          <a:ln/>
        </p:spPr>
        <p:txBody>
          <a:bodyPr/>
          <a:lstStyle>
            <a:lvl1pPr>
              <a:defRPr/>
            </a:lvl1pPr>
          </a:lstStyle>
          <a:p>
            <a:pPr>
              <a:defRPr/>
            </a:pPr>
            <a:fld id="{77730A5D-FB0C-47D5-B90D-457D9F3D557E}" type="slidenum">
              <a:rPr lang="en-US"/>
              <a:pPr>
                <a:defRPr/>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6"/>
          <p:cNvSpPr>
            <a:spLocks noGrp="1" noChangeArrowheads="1"/>
          </p:cNvSpPr>
          <p:nvPr>
            <p:ph type="sldNum" sz="quarter" idx="10"/>
          </p:nvPr>
        </p:nvSpPr>
        <p:spPr>
          <a:ln/>
        </p:spPr>
        <p:txBody>
          <a:bodyPr/>
          <a:lstStyle>
            <a:lvl1pPr>
              <a:defRPr/>
            </a:lvl1pPr>
          </a:lstStyle>
          <a:p>
            <a:pPr>
              <a:defRPr/>
            </a:pPr>
            <a:fld id="{C712D0D6-AC2E-4F69-84F5-8C3CFC33F0CC}" type="slidenum">
              <a:rPr lang="en-US"/>
              <a:pPr>
                <a:defRPr/>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a:ln/>
        </p:spPr>
        <p:txBody>
          <a:bodyPr/>
          <a:lstStyle>
            <a:lvl1pPr>
              <a:defRPr/>
            </a:lvl1pPr>
          </a:lstStyle>
          <a:p>
            <a:pPr>
              <a:defRPr/>
            </a:pPr>
            <a:fld id="{C1DECC64-25B9-4076-8576-76E8BAF1A7AF}" type="slidenum">
              <a:rPr lang="en-US"/>
              <a:pPr>
                <a:defRPr/>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pPr>
              <a:defRPr/>
            </a:pPr>
            <a:fld id="{2459EA14-1F41-494B-BD75-F9433C463D0F}" type="slidenum">
              <a:rPr lang="en-US"/>
              <a:pPr>
                <a:defRPr/>
              </a:pPr>
              <a:t>‹#›</a:t>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pPr>
              <a:defRPr/>
            </a:pPr>
            <a:fld id="{9FAB8B12-7865-4CCB-BDF9-90715658CFAB}" type="slidenum">
              <a:rPr lang="en-US"/>
              <a:pPr>
                <a:defRPr/>
              </a:pPr>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ln/>
        </p:spPr>
        <p:txBody>
          <a:bodyPr/>
          <a:lstStyle>
            <a:lvl1pPr>
              <a:defRPr/>
            </a:lvl1pPr>
          </a:lstStyle>
          <a:p>
            <a:pPr>
              <a:defRPr/>
            </a:pPr>
            <a:fld id="{F5B2526E-C0D9-4452-9548-8C7041CA7FFB}" type="slidenum">
              <a:rPr lang="en-US"/>
              <a:pPr>
                <a:defRPr/>
              </a:pPr>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ln/>
        </p:spPr>
        <p:txBody>
          <a:bodyPr/>
          <a:lstStyle>
            <a:lvl1pPr>
              <a:defRPr/>
            </a:lvl1pPr>
          </a:lstStyle>
          <a:p>
            <a:pPr>
              <a:defRPr/>
            </a:pPr>
            <a:fld id="{332FBC16-1758-43FD-BC3F-741438955B5D}" type="slidenum">
              <a:rPr lang="en-US"/>
              <a:pPr>
                <a:defRPr/>
              </a:pPr>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906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90600" y="457200"/>
            <a:ext cx="56769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2.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rotWithShape="0">
          <a:gsLst>
            <a:gs pos="0">
              <a:srgbClr val="4B5499"/>
            </a:gs>
            <a:gs pos="50000">
              <a:srgbClr val="EEEEEE"/>
            </a:gs>
            <a:gs pos="100000">
              <a:srgbClr val="4B5499"/>
            </a:gs>
          </a:gsLst>
          <a:lin ang="18900000" scaled="1"/>
        </a:gradFill>
        <a:effectLst/>
      </p:bgPr>
    </p:bg>
    <p:spTree>
      <p:nvGrpSpPr>
        <p:cNvPr id="1" name=""/>
        <p:cNvGrpSpPr/>
        <p:nvPr/>
      </p:nvGrpSpPr>
      <p:grpSpPr>
        <a:xfrm>
          <a:off x="0" y="0"/>
          <a:ext cx="0" cy="0"/>
          <a:chOff x="0" y="0"/>
          <a:chExt cx="0" cy="0"/>
        </a:xfrm>
      </p:grpSpPr>
      <p:sp>
        <p:nvSpPr>
          <p:cNvPr id="8" name="Line 7"/>
          <p:cNvSpPr>
            <a:spLocks noChangeShapeType="1"/>
          </p:cNvSpPr>
          <p:nvPr userDrawn="1"/>
        </p:nvSpPr>
        <p:spPr bwMode="auto">
          <a:xfrm>
            <a:off x="228600" y="990600"/>
            <a:ext cx="8610600" cy="0"/>
          </a:xfrm>
          <a:prstGeom prst="line">
            <a:avLst/>
          </a:prstGeom>
          <a:noFill/>
          <a:ln w="66675">
            <a:solidFill>
              <a:schemeClr val="tx2"/>
            </a:solidFill>
            <a:round/>
            <a:headEnd/>
            <a:tailEnd/>
          </a:ln>
          <a:effectLst/>
        </p:spPr>
        <p:txBody>
          <a:bodyPr/>
          <a:lstStyle/>
          <a:p>
            <a:pPr eaLnBrk="0" hangingPunct="0">
              <a:defRPr/>
            </a:pPr>
            <a:endParaRPr lang="en-US" dirty="0"/>
          </a:p>
        </p:txBody>
      </p:sp>
      <p:sp>
        <p:nvSpPr>
          <p:cNvPr id="9" name="Line 8"/>
          <p:cNvSpPr>
            <a:spLocks noChangeShapeType="1"/>
          </p:cNvSpPr>
          <p:nvPr userDrawn="1"/>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10"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82951" name="Rectangle 2"/>
          <p:cNvSpPr>
            <a:spLocks noChangeArrowheads="1"/>
          </p:cNvSpPr>
          <p:nvPr userDrawn="1"/>
        </p:nvSpPr>
        <p:spPr bwMode="auto">
          <a:xfrm>
            <a:off x="3930650" y="1330325"/>
            <a:ext cx="6051550" cy="2146300"/>
          </a:xfrm>
          <a:prstGeom prst="rect">
            <a:avLst/>
          </a:prstGeom>
          <a:noFill/>
          <a:ln w="9525">
            <a:noFill/>
            <a:miter lim="800000"/>
            <a:headEnd/>
            <a:tailEnd/>
          </a:ln>
        </p:spPr>
        <p:txBody>
          <a:bodyPr anchor="ctr"/>
          <a:lstStyle/>
          <a:p>
            <a:pPr eaLnBrk="0" hangingPunct="0">
              <a:lnSpc>
                <a:spcPct val="90000"/>
              </a:lnSpc>
              <a:defRPr/>
            </a:pPr>
            <a:r>
              <a:rPr lang="en-US" sz="4400">
                <a:solidFill>
                  <a:schemeClr val="tx2"/>
                </a:solidFill>
                <a:latin typeface="Times New Roman" pitchFamily="18" charset="0"/>
              </a:rPr>
              <a:t>Environmental </a:t>
            </a:r>
            <a:br>
              <a:rPr lang="en-US" sz="4400">
                <a:solidFill>
                  <a:schemeClr val="tx2"/>
                </a:solidFill>
                <a:latin typeface="Times New Roman" pitchFamily="18" charset="0"/>
              </a:rPr>
            </a:br>
            <a:r>
              <a:rPr lang="en-US" sz="4400">
                <a:solidFill>
                  <a:schemeClr val="tx2"/>
                </a:solidFill>
                <a:latin typeface="Times New Roman" pitchFamily="18" charset="0"/>
              </a:rPr>
              <a:t>Economics </a:t>
            </a:r>
            <a:br>
              <a:rPr lang="en-US" sz="4400">
                <a:solidFill>
                  <a:schemeClr val="tx2"/>
                </a:solidFill>
                <a:latin typeface="Times New Roman" pitchFamily="18" charset="0"/>
              </a:rPr>
            </a:br>
            <a:r>
              <a:rPr lang="en-US" sz="4400">
                <a:solidFill>
                  <a:schemeClr val="tx2"/>
                </a:solidFill>
                <a:latin typeface="Times New Roman" pitchFamily="18" charset="0"/>
              </a:rPr>
              <a:t>&amp; Management:</a:t>
            </a:r>
            <a:r>
              <a:rPr lang="en-US" sz="3600">
                <a:solidFill>
                  <a:schemeClr val="tx2"/>
                </a:solidFill>
                <a:latin typeface="Times New Roman" pitchFamily="18" charset="0"/>
              </a:rPr>
              <a:t> </a:t>
            </a:r>
            <a:br>
              <a:rPr lang="en-US" sz="3600">
                <a:solidFill>
                  <a:schemeClr val="tx2"/>
                </a:solidFill>
                <a:latin typeface="Times New Roman" pitchFamily="18" charset="0"/>
              </a:rPr>
            </a:br>
            <a:endParaRPr lang="en-US" sz="3600">
              <a:solidFill>
                <a:schemeClr val="tx2"/>
              </a:solidFill>
              <a:latin typeface="Times New Roman" pitchFamily="18" charset="0"/>
            </a:endParaRPr>
          </a:p>
        </p:txBody>
      </p:sp>
      <p:sp>
        <p:nvSpPr>
          <p:cNvPr id="82952" name="Rectangle 3"/>
          <p:cNvSpPr>
            <a:spLocks noChangeArrowheads="1"/>
          </p:cNvSpPr>
          <p:nvPr userDrawn="1"/>
        </p:nvSpPr>
        <p:spPr bwMode="auto">
          <a:xfrm>
            <a:off x="3937000" y="4419600"/>
            <a:ext cx="5410200" cy="1447800"/>
          </a:xfrm>
          <a:prstGeom prst="rect">
            <a:avLst/>
          </a:prstGeom>
          <a:noFill/>
          <a:ln w="9525">
            <a:noFill/>
            <a:miter lim="800000"/>
            <a:headEnd/>
            <a:tailEnd/>
          </a:ln>
        </p:spPr>
        <p:txBody>
          <a:bodyPr/>
          <a:lstStyle/>
          <a:p>
            <a:pPr eaLnBrk="0" hangingPunct="0">
              <a:spcBef>
                <a:spcPct val="20000"/>
              </a:spcBef>
              <a:buClr>
                <a:schemeClr val="bg2"/>
              </a:buClr>
              <a:buSzPct val="85000"/>
              <a:buFont typeface="Wingdings" pitchFamily="2" charset="2"/>
              <a:buNone/>
              <a:defRPr/>
            </a:pPr>
            <a:r>
              <a:rPr lang="en-US">
                <a:solidFill>
                  <a:schemeClr val="tx2"/>
                </a:solidFill>
              </a:rPr>
              <a:t>by Scott J. Callan and Janet M. Thomas</a:t>
            </a:r>
          </a:p>
          <a:p>
            <a:pPr eaLnBrk="0" hangingPunct="0">
              <a:spcBef>
                <a:spcPct val="20000"/>
              </a:spcBef>
              <a:buClr>
                <a:schemeClr val="bg2"/>
              </a:buClr>
              <a:buSzPct val="85000"/>
              <a:buFont typeface="Wingdings" pitchFamily="2" charset="2"/>
              <a:buNone/>
              <a:defRPr/>
            </a:pPr>
            <a:endParaRPr lang="en-US">
              <a:solidFill>
                <a:schemeClr val="tx2"/>
              </a:solidFill>
            </a:endParaRPr>
          </a:p>
          <a:p>
            <a:pPr eaLnBrk="0" hangingPunct="0">
              <a:lnSpc>
                <a:spcPct val="80000"/>
              </a:lnSpc>
              <a:buClr>
                <a:schemeClr val="bg2"/>
              </a:buClr>
              <a:buSzPct val="85000"/>
              <a:buFont typeface="Wingdings" pitchFamily="2" charset="2"/>
              <a:buNone/>
              <a:defRPr/>
            </a:pPr>
            <a:r>
              <a:rPr lang="en-US">
                <a:solidFill>
                  <a:schemeClr val="tx2"/>
                </a:solidFill>
              </a:rPr>
              <a:t>Slides created by Janet M. Thomas</a:t>
            </a:r>
          </a:p>
        </p:txBody>
      </p:sp>
      <p:sp>
        <p:nvSpPr>
          <p:cNvPr id="2" name="Rectangle 2"/>
          <p:cNvSpPr>
            <a:spLocks noChangeArrowheads="1"/>
          </p:cNvSpPr>
          <p:nvPr userDrawn="1"/>
        </p:nvSpPr>
        <p:spPr bwMode="auto">
          <a:xfrm>
            <a:off x="3933825" y="3124200"/>
            <a:ext cx="6051550" cy="609600"/>
          </a:xfrm>
          <a:prstGeom prst="rect">
            <a:avLst/>
          </a:prstGeom>
          <a:noFill/>
          <a:ln w="9525">
            <a:noFill/>
            <a:miter lim="800000"/>
            <a:headEnd/>
            <a:tailEnd/>
          </a:ln>
        </p:spPr>
        <p:txBody>
          <a:bodyPr anchor="ctr"/>
          <a:lstStyle/>
          <a:p>
            <a:pPr eaLnBrk="0" hangingPunct="0">
              <a:defRPr/>
            </a:pPr>
            <a:r>
              <a:rPr lang="en-US" sz="2400">
                <a:solidFill>
                  <a:schemeClr val="tx2"/>
                </a:solidFill>
                <a:latin typeface="Times New Roman" pitchFamily="18" charset="0"/>
              </a:rPr>
              <a:t>Theory, Policy, and Applications 5e</a:t>
            </a:r>
          </a:p>
        </p:txBody>
      </p:sp>
      <p:pic>
        <p:nvPicPr>
          <p:cNvPr id="1032" name="Picture 15" descr="Callan_1439080631_3in"/>
          <p:cNvPicPr>
            <a:picLocks noChangeAspect="1" noChangeArrowheads="1"/>
          </p:cNvPicPr>
          <p:nvPr userDrawn="1"/>
        </p:nvPicPr>
        <p:blipFill>
          <a:blip r:embed="rId13"/>
          <a:srcRect/>
          <a:stretch>
            <a:fillRect/>
          </a:stretch>
        </p:blipFill>
        <p:spPr bwMode="auto">
          <a:xfrm>
            <a:off x="533400" y="1371600"/>
            <a:ext cx="3168650" cy="38862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85" r:id="rId1"/>
    <p:sldLayoutId id="2147483684" r:id="rId2"/>
    <p:sldLayoutId id="2147483683" r:id="rId3"/>
    <p:sldLayoutId id="2147483682" r:id="rId4"/>
    <p:sldLayoutId id="2147483681" r:id="rId5"/>
    <p:sldLayoutId id="2147483680" r:id="rId6"/>
    <p:sldLayoutId id="2147483679" r:id="rId7"/>
    <p:sldLayoutId id="2147483678" r:id="rId8"/>
    <p:sldLayoutId id="2147483677" r:id="rId9"/>
    <p:sldLayoutId id="2147483676" r:id="rId10"/>
    <p:sldLayoutId id="2147483675" r:id="rId11"/>
  </p:sldLayoutIdLst>
  <p:transition>
    <p:wipe dir="r"/>
  </p:transition>
  <p:hf hdr="0" ftr="0" dt="0"/>
  <p:txStyles>
    <p:titleStyle>
      <a:lvl1pPr algn="l" rtl="0" eaLnBrk="0" fontAlgn="base" hangingPunct="0">
        <a:spcBef>
          <a:spcPct val="0"/>
        </a:spcBef>
        <a:spcAft>
          <a:spcPct val="0"/>
        </a:spcAft>
        <a:defRPr sz="3900">
          <a:solidFill>
            <a:schemeClr val="tx2"/>
          </a:solidFill>
          <a:latin typeface="+mj-lt"/>
          <a:ea typeface="+mj-ea"/>
          <a:cs typeface="+mj-cs"/>
        </a:defRPr>
      </a:lvl1pPr>
      <a:lvl2pPr algn="l" rtl="0" eaLnBrk="0" fontAlgn="base" hangingPunct="0">
        <a:spcBef>
          <a:spcPct val="0"/>
        </a:spcBef>
        <a:spcAft>
          <a:spcPct val="0"/>
        </a:spcAft>
        <a:defRPr sz="3900">
          <a:solidFill>
            <a:schemeClr val="tx2"/>
          </a:solidFill>
          <a:latin typeface="Arial" charset="0"/>
        </a:defRPr>
      </a:lvl2pPr>
      <a:lvl3pPr algn="l" rtl="0" eaLnBrk="0" fontAlgn="base" hangingPunct="0">
        <a:spcBef>
          <a:spcPct val="0"/>
        </a:spcBef>
        <a:spcAft>
          <a:spcPct val="0"/>
        </a:spcAft>
        <a:defRPr sz="3900">
          <a:solidFill>
            <a:schemeClr val="tx2"/>
          </a:solidFill>
          <a:latin typeface="Arial" charset="0"/>
        </a:defRPr>
      </a:lvl3pPr>
      <a:lvl4pPr algn="l" rtl="0" eaLnBrk="0" fontAlgn="base" hangingPunct="0">
        <a:spcBef>
          <a:spcPct val="0"/>
        </a:spcBef>
        <a:spcAft>
          <a:spcPct val="0"/>
        </a:spcAft>
        <a:defRPr sz="3900">
          <a:solidFill>
            <a:schemeClr val="tx2"/>
          </a:solidFill>
          <a:latin typeface="Arial" charset="0"/>
        </a:defRPr>
      </a:lvl4pPr>
      <a:lvl5pPr algn="l" rtl="0" eaLnBrk="0" fontAlgn="base" hangingPunct="0">
        <a:spcBef>
          <a:spcPct val="0"/>
        </a:spcBef>
        <a:spcAft>
          <a:spcPct val="0"/>
        </a:spcAft>
        <a:defRPr sz="3900">
          <a:solidFill>
            <a:schemeClr val="tx2"/>
          </a:solidFill>
          <a:latin typeface="Arial" charset="0"/>
        </a:defRPr>
      </a:lvl5pPr>
      <a:lvl6pPr marL="457200" algn="l" rtl="0" fontAlgn="base">
        <a:spcBef>
          <a:spcPct val="0"/>
        </a:spcBef>
        <a:spcAft>
          <a:spcPct val="0"/>
        </a:spcAft>
        <a:defRPr sz="3900">
          <a:solidFill>
            <a:schemeClr val="tx2"/>
          </a:solidFill>
          <a:latin typeface="Arial" charset="0"/>
        </a:defRPr>
      </a:lvl6pPr>
      <a:lvl7pPr marL="914400" algn="l" rtl="0" fontAlgn="base">
        <a:spcBef>
          <a:spcPct val="0"/>
        </a:spcBef>
        <a:spcAft>
          <a:spcPct val="0"/>
        </a:spcAft>
        <a:defRPr sz="3900">
          <a:solidFill>
            <a:schemeClr val="tx2"/>
          </a:solidFill>
          <a:latin typeface="Arial" charset="0"/>
        </a:defRPr>
      </a:lvl7pPr>
      <a:lvl8pPr marL="1371600" algn="l" rtl="0" fontAlgn="base">
        <a:spcBef>
          <a:spcPct val="0"/>
        </a:spcBef>
        <a:spcAft>
          <a:spcPct val="0"/>
        </a:spcAft>
        <a:defRPr sz="3900">
          <a:solidFill>
            <a:schemeClr val="tx2"/>
          </a:solidFill>
          <a:latin typeface="Arial" charset="0"/>
        </a:defRPr>
      </a:lvl8pPr>
      <a:lvl9pPr marL="1828800" algn="l" rtl="0" fontAlgn="base">
        <a:spcBef>
          <a:spcPct val="0"/>
        </a:spcBef>
        <a:spcAft>
          <a:spcPct val="0"/>
        </a:spcAft>
        <a:defRPr sz="3900">
          <a:solidFill>
            <a:schemeClr val="tx2"/>
          </a:solidFill>
          <a:latin typeface="Arial" charset="0"/>
        </a:defRPr>
      </a:lvl9pPr>
    </p:titleStyle>
    <p:bodyStyle>
      <a:lvl1pPr marL="342900" indent="-342900" algn="l" rtl="0" eaLnBrk="0" fontAlgn="base" hangingPunct="0">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0" fontAlgn="base" hangingPunct="0">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0" fontAlgn="base" hangingPunct="0">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0" fontAlgn="base" hangingPunct="0">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rotWithShape="0">
          <a:gsLst>
            <a:gs pos="0">
              <a:srgbClr val="4B5499"/>
            </a:gs>
            <a:gs pos="50000">
              <a:srgbClr val="EEEEEE"/>
            </a:gs>
            <a:gs pos="100000">
              <a:srgbClr val="4B5499"/>
            </a:gs>
          </a:gsLst>
          <a:lin ang="18900000" scaled="1"/>
        </a:gra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1168400" y="457200"/>
            <a:ext cx="6781800" cy="1295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3315" name="Rectangle 3"/>
          <p:cNvSpPr>
            <a:spLocks noGrp="1" noChangeArrowheads="1"/>
          </p:cNvSpPr>
          <p:nvPr>
            <p:ph type="body" idx="1"/>
          </p:nvPr>
        </p:nvSpPr>
        <p:spPr bwMode="auto">
          <a:xfrm>
            <a:off x="1181100" y="20574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76870" name="Line 6"/>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676871" name="Line 7"/>
          <p:cNvSpPr>
            <a:spLocks noChangeShapeType="1"/>
          </p:cNvSpPr>
          <p:nvPr/>
        </p:nvSpPr>
        <p:spPr bwMode="auto">
          <a:xfrm>
            <a:off x="228600" y="304800"/>
            <a:ext cx="8610600" cy="0"/>
          </a:xfrm>
          <a:prstGeom prst="line">
            <a:avLst/>
          </a:prstGeom>
          <a:noFill/>
          <a:ln w="76200">
            <a:solidFill>
              <a:schemeClr val="tx2"/>
            </a:solidFill>
            <a:round/>
            <a:headEnd/>
            <a:tailEnd/>
          </a:ln>
          <a:effectLst/>
        </p:spPr>
        <p:txBody>
          <a:bodyPr/>
          <a:lstStyle/>
          <a:p>
            <a:pPr eaLnBrk="0" hangingPunct="0">
              <a:defRPr/>
            </a:pPr>
            <a:endParaRPr lang="en-US" dirty="0"/>
          </a:p>
        </p:txBody>
      </p:sp>
      <p:sp>
        <p:nvSpPr>
          <p:cNvPr id="676868"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Tree>
  </p:cSld>
  <p:clrMap bg1="lt1" tx1="dk1" bg2="lt2" tx2="dk2" accent1="accent1" accent2="accent2" accent3="accent3" accent4="accent4" accent5="accent5" accent6="accent6" hlink="hlink" folHlink="folHlink"/>
  <p:sldLayoutIdLst>
    <p:sldLayoutId id="2147483696" r:id="rId1"/>
    <p:sldLayoutId id="2147483695" r:id="rId2"/>
    <p:sldLayoutId id="2147483694" r:id="rId3"/>
    <p:sldLayoutId id="2147483693" r:id="rId4"/>
    <p:sldLayoutId id="2147483692" r:id="rId5"/>
    <p:sldLayoutId id="2147483691" r:id="rId6"/>
    <p:sldLayoutId id="2147483690" r:id="rId7"/>
    <p:sldLayoutId id="2147483689" r:id="rId8"/>
    <p:sldLayoutId id="2147483688" r:id="rId9"/>
    <p:sldLayoutId id="2147483687" r:id="rId10"/>
    <p:sldLayoutId id="2147483686" r:id="rId11"/>
  </p:sldLayoutIdLst>
  <p:transition>
    <p:wipe dir="r"/>
  </p:transition>
  <p:hf hdr="0" ftr="0" dt="0"/>
  <p:txStyles>
    <p:titleStyle>
      <a:lvl1pPr algn="l" rtl="0" eaLnBrk="0" fontAlgn="base" hangingPunct="0">
        <a:spcBef>
          <a:spcPct val="0"/>
        </a:spcBef>
        <a:spcAft>
          <a:spcPct val="0"/>
        </a:spcAft>
        <a:defRPr sz="3900">
          <a:solidFill>
            <a:schemeClr val="tx2"/>
          </a:solidFill>
          <a:latin typeface="+mj-lt"/>
          <a:ea typeface="+mj-ea"/>
          <a:cs typeface="+mj-cs"/>
        </a:defRPr>
      </a:lvl1pPr>
      <a:lvl2pPr algn="l" rtl="0" eaLnBrk="0" fontAlgn="base" hangingPunct="0">
        <a:spcBef>
          <a:spcPct val="0"/>
        </a:spcBef>
        <a:spcAft>
          <a:spcPct val="0"/>
        </a:spcAft>
        <a:defRPr sz="3900">
          <a:solidFill>
            <a:schemeClr val="tx2"/>
          </a:solidFill>
          <a:latin typeface="Arial" charset="0"/>
        </a:defRPr>
      </a:lvl2pPr>
      <a:lvl3pPr algn="l" rtl="0" eaLnBrk="0" fontAlgn="base" hangingPunct="0">
        <a:spcBef>
          <a:spcPct val="0"/>
        </a:spcBef>
        <a:spcAft>
          <a:spcPct val="0"/>
        </a:spcAft>
        <a:defRPr sz="3900">
          <a:solidFill>
            <a:schemeClr val="tx2"/>
          </a:solidFill>
          <a:latin typeface="Arial" charset="0"/>
        </a:defRPr>
      </a:lvl3pPr>
      <a:lvl4pPr algn="l" rtl="0" eaLnBrk="0" fontAlgn="base" hangingPunct="0">
        <a:spcBef>
          <a:spcPct val="0"/>
        </a:spcBef>
        <a:spcAft>
          <a:spcPct val="0"/>
        </a:spcAft>
        <a:defRPr sz="3900">
          <a:solidFill>
            <a:schemeClr val="tx2"/>
          </a:solidFill>
          <a:latin typeface="Arial" charset="0"/>
        </a:defRPr>
      </a:lvl4pPr>
      <a:lvl5pPr algn="l" rtl="0" eaLnBrk="0" fontAlgn="base" hangingPunct="0">
        <a:spcBef>
          <a:spcPct val="0"/>
        </a:spcBef>
        <a:spcAft>
          <a:spcPct val="0"/>
        </a:spcAft>
        <a:defRPr sz="3900">
          <a:solidFill>
            <a:schemeClr val="tx2"/>
          </a:solidFill>
          <a:latin typeface="Arial" charset="0"/>
        </a:defRPr>
      </a:lvl5pPr>
      <a:lvl6pPr marL="457200" algn="l" rtl="0" fontAlgn="base">
        <a:spcBef>
          <a:spcPct val="0"/>
        </a:spcBef>
        <a:spcAft>
          <a:spcPct val="0"/>
        </a:spcAft>
        <a:defRPr sz="3900">
          <a:solidFill>
            <a:schemeClr val="tx2"/>
          </a:solidFill>
          <a:latin typeface="Arial" charset="0"/>
        </a:defRPr>
      </a:lvl6pPr>
      <a:lvl7pPr marL="914400" algn="l" rtl="0" fontAlgn="base">
        <a:spcBef>
          <a:spcPct val="0"/>
        </a:spcBef>
        <a:spcAft>
          <a:spcPct val="0"/>
        </a:spcAft>
        <a:defRPr sz="3900">
          <a:solidFill>
            <a:schemeClr val="tx2"/>
          </a:solidFill>
          <a:latin typeface="Arial" charset="0"/>
        </a:defRPr>
      </a:lvl7pPr>
      <a:lvl8pPr marL="1371600" algn="l" rtl="0" fontAlgn="base">
        <a:spcBef>
          <a:spcPct val="0"/>
        </a:spcBef>
        <a:spcAft>
          <a:spcPct val="0"/>
        </a:spcAft>
        <a:defRPr sz="3900">
          <a:solidFill>
            <a:schemeClr val="tx2"/>
          </a:solidFill>
          <a:latin typeface="Arial" charset="0"/>
        </a:defRPr>
      </a:lvl8pPr>
      <a:lvl9pPr marL="1828800" algn="l" rtl="0" fontAlgn="base">
        <a:spcBef>
          <a:spcPct val="0"/>
        </a:spcBef>
        <a:spcAft>
          <a:spcPct val="0"/>
        </a:spcAft>
        <a:defRPr sz="3900">
          <a:solidFill>
            <a:schemeClr val="tx2"/>
          </a:solidFill>
          <a:latin typeface="Arial" charset="0"/>
        </a:defRPr>
      </a:lvl9pPr>
    </p:titleStyle>
    <p:bodyStyle>
      <a:lvl1pPr marL="342900" indent="-342900" algn="l" rtl="0" eaLnBrk="0" fontAlgn="base" hangingPunct="0">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0" fontAlgn="base" hangingPunct="0">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0" fontAlgn="base" hangingPunct="0">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0" fontAlgn="base" hangingPunct="0">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5603"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1446"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a:lvl1pPr>
          </a:lstStyle>
          <a:p>
            <a:pPr>
              <a:defRPr/>
            </a:pPr>
            <a:fld id="{FE7DD2EA-F575-41FD-8417-9E004F04AC30}" type="slidenum">
              <a:rPr lang="en-US"/>
              <a:pPr>
                <a:defRPr/>
              </a:pPr>
              <a:t>‹#›</a:t>
            </a:fld>
            <a:endParaRPr lang="en-US"/>
          </a:p>
        </p:txBody>
      </p:sp>
      <p:sp>
        <p:nvSpPr>
          <p:cNvPr id="676870" name="Line 6"/>
          <p:cNvSpPr>
            <a:spLocks noChangeShapeType="1"/>
          </p:cNvSpPr>
          <p:nvPr userDrawn="1"/>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676868"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676871" name="Line 7"/>
          <p:cNvSpPr>
            <a:spLocks noChangeShapeType="1"/>
          </p:cNvSpPr>
          <p:nvPr userDrawn="1"/>
        </p:nvSpPr>
        <p:spPr bwMode="auto">
          <a:xfrm>
            <a:off x="228600" y="304800"/>
            <a:ext cx="8610600" cy="0"/>
          </a:xfrm>
          <a:prstGeom prst="line">
            <a:avLst/>
          </a:prstGeom>
          <a:noFill/>
          <a:ln w="76200">
            <a:solidFill>
              <a:schemeClr val="tx2"/>
            </a:solidFill>
            <a:round/>
            <a:headEnd/>
            <a:tailEnd/>
          </a:ln>
          <a:effectLst/>
        </p:spPr>
        <p:txBody>
          <a:bodyPr/>
          <a:lstStyle/>
          <a:p>
            <a:pPr eaLnBrk="0" hangingPunct="0">
              <a:defRPr/>
            </a:pPr>
            <a:endParaRPr lang="en-US" dirty="0"/>
          </a:p>
        </p:txBody>
      </p:sp>
    </p:spTree>
  </p:cSld>
  <p:clrMap bg1="lt1" tx1="dk1" bg2="lt2" tx2="dk2" accent1="accent1" accent2="accent2" accent3="accent3" accent4="accent4" accent5="accent5" accent6="accent6" hlink="hlink" folHlink="folHlink"/>
  <p:sldLayoutIdLst>
    <p:sldLayoutId id="2147483707" r:id="rId1"/>
    <p:sldLayoutId id="2147483706" r:id="rId2"/>
    <p:sldLayoutId id="2147483705" r:id="rId3"/>
    <p:sldLayoutId id="2147483704" r:id="rId4"/>
    <p:sldLayoutId id="2147483703" r:id="rId5"/>
    <p:sldLayoutId id="2147483702" r:id="rId6"/>
    <p:sldLayoutId id="2147483701" r:id="rId7"/>
    <p:sldLayoutId id="2147483700" r:id="rId8"/>
    <p:sldLayoutId id="2147483699" r:id="rId9"/>
    <p:sldLayoutId id="2147483698" r:id="rId10"/>
    <p:sldLayoutId id="214748369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gradFill rotWithShape="0">
          <a:gsLst>
            <a:gs pos="0">
              <a:srgbClr val="4B5499"/>
            </a:gs>
            <a:gs pos="50000">
              <a:srgbClr val="EEEEEE"/>
            </a:gs>
            <a:gs pos="100000">
              <a:srgbClr val="4B5499"/>
            </a:gs>
          </a:gsLst>
          <a:lin ang="18900000" scaled="1"/>
        </a:gradFill>
        <a:effectLst/>
      </p:bgPr>
    </p:bg>
    <p:spTree>
      <p:nvGrpSpPr>
        <p:cNvPr id="1" name=""/>
        <p:cNvGrpSpPr/>
        <p:nvPr/>
      </p:nvGrpSpPr>
      <p:grpSpPr>
        <a:xfrm>
          <a:off x="0" y="0"/>
          <a:ext cx="0" cy="0"/>
          <a:chOff x="0" y="0"/>
          <a:chExt cx="0" cy="0"/>
        </a:xfrm>
      </p:grpSpPr>
      <p:sp>
        <p:nvSpPr>
          <p:cNvPr id="8" name="Line 7"/>
          <p:cNvSpPr>
            <a:spLocks noChangeShapeType="1"/>
          </p:cNvSpPr>
          <p:nvPr/>
        </p:nvSpPr>
        <p:spPr bwMode="auto">
          <a:xfrm>
            <a:off x="228600" y="990600"/>
            <a:ext cx="8610600" cy="0"/>
          </a:xfrm>
          <a:prstGeom prst="line">
            <a:avLst/>
          </a:prstGeom>
          <a:noFill/>
          <a:ln w="66675">
            <a:solidFill>
              <a:schemeClr val="tx2"/>
            </a:solidFill>
            <a:round/>
            <a:headEnd/>
            <a:tailEnd/>
          </a:ln>
          <a:effectLst/>
        </p:spPr>
        <p:txBody>
          <a:bodyPr/>
          <a:lstStyle/>
          <a:p>
            <a:pPr eaLnBrk="0" hangingPunct="0">
              <a:defRPr/>
            </a:pPr>
            <a:endParaRPr lang="en-US" dirty="0"/>
          </a:p>
        </p:txBody>
      </p:sp>
      <p:sp>
        <p:nvSpPr>
          <p:cNvPr id="9" name="Line 8"/>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10" name="Rectangle 4"/>
          <p:cNvSpPr>
            <a:spLocks noChangeArrowheads="1"/>
          </p:cNvSpPr>
          <p:nvPr/>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37893" name="Rectangle 2"/>
          <p:cNvSpPr>
            <a:spLocks noGrp="1" noChangeArrowheads="1"/>
          </p:cNvSpPr>
          <p:nvPr>
            <p:ph type="title"/>
          </p:nvPr>
        </p:nvSpPr>
        <p:spPr bwMode="auto">
          <a:xfrm>
            <a:off x="1981200" y="457200"/>
            <a:ext cx="6781800" cy="1295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7894" name="Rectangle 3"/>
          <p:cNvSpPr>
            <a:spLocks noGrp="1" noChangeArrowheads="1"/>
          </p:cNvSpPr>
          <p:nvPr>
            <p:ph type="body" idx="1"/>
          </p:nvPr>
        </p:nvSpPr>
        <p:spPr bwMode="auto">
          <a:xfrm>
            <a:off x="9906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76868"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pic>
        <p:nvPicPr>
          <p:cNvPr id="37896" name="Picture 13" descr="Callan_1439080631_ppt"/>
          <p:cNvPicPr>
            <a:picLocks noChangeAspect="1" noChangeArrowheads="1"/>
          </p:cNvPicPr>
          <p:nvPr userDrawn="1"/>
        </p:nvPicPr>
        <p:blipFill>
          <a:blip r:embed="rId13"/>
          <a:srcRect/>
          <a:stretch>
            <a:fillRect/>
          </a:stretch>
        </p:blipFill>
        <p:spPr bwMode="auto">
          <a:xfrm>
            <a:off x="1600200" y="3810000"/>
            <a:ext cx="1647825" cy="20574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718" r:id="rId1"/>
    <p:sldLayoutId id="2147483717" r:id="rId2"/>
    <p:sldLayoutId id="2147483716" r:id="rId3"/>
    <p:sldLayoutId id="2147483715" r:id="rId4"/>
    <p:sldLayoutId id="2147483714" r:id="rId5"/>
    <p:sldLayoutId id="2147483713" r:id="rId6"/>
    <p:sldLayoutId id="2147483712" r:id="rId7"/>
    <p:sldLayoutId id="2147483711" r:id="rId8"/>
    <p:sldLayoutId id="2147483710" r:id="rId9"/>
    <p:sldLayoutId id="2147483709" r:id="rId10"/>
    <p:sldLayoutId id="2147483708" r:id="rId11"/>
  </p:sldLayoutIdLst>
  <p:transition>
    <p:wipe dir="r"/>
  </p:transition>
  <p:hf hdr="0" ftr="0" dt="0"/>
  <p:txStyles>
    <p:titleStyle>
      <a:lvl1pPr algn="l" rtl="0" eaLnBrk="0" fontAlgn="base" hangingPunct="0">
        <a:spcBef>
          <a:spcPct val="0"/>
        </a:spcBef>
        <a:spcAft>
          <a:spcPct val="0"/>
        </a:spcAft>
        <a:defRPr sz="3900">
          <a:solidFill>
            <a:schemeClr val="tx2"/>
          </a:solidFill>
          <a:latin typeface="+mj-lt"/>
          <a:ea typeface="+mj-ea"/>
          <a:cs typeface="+mj-cs"/>
        </a:defRPr>
      </a:lvl1pPr>
      <a:lvl2pPr algn="l" rtl="0" eaLnBrk="0" fontAlgn="base" hangingPunct="0">
        <a:spcBef>
          <a:spcPct val="0"/>
        </a:spcBef>
        <a:spcAft>
          <a:spcPct val="0"/>
        </a:spcAft>
        <a:defRPr sz="3900">
          <a:solidFill>
            <a:schemeClr val="tx2"/>
          </a:solidFill>
          <a:latin typeface="Arial" charset="0"/>
        </a:defRPr>
      </a:lvl2pPr>
      <a:lvl3pPr algn="l" rtl="0" eaLnBrk="0" fontAlgn="base" hangingPunct="0">
        <a:spcBef>
          <a:spcPct val="0"/>
        </a:spcBef>
        <a:spcAft>
          <a:spcPct val="0"/>
        </a:spcAft>
        <a:defRPr sz="3900">
          <a:solidFill>
            <a:schemeClr val="tx2"/>
          </a:solidFill>
          <a:latin typeface="Arial" charset="0"/>
        </a:defRPr>
      </a:lvl3pPr>
      <a:lvl4pPr algn="l" rtl="0" eaLnBrk="0" fontAlgn="base" hangingPunct="0">
        <a:spcBef>
          <a:spcPct val="0"/>
        </a:spcBef>
        <a:spcAft>
          <a:spcPct val="0"/>
        </a:spcAft>
        <a:defRPr sz="3900">
          <a:solidFill>
            <a:schemeClr val="tx2"/>
          </a:solidFill>
          <a:latin typeface="Arial" charset="0"/>
        </a:defRPr>
      </a:lvl4pPr>
      <a:lvl5pPr algn="l" rtl="0" eaLnBrk="0" fontAlgn="base" hangingPunct="0">
        <a:spcBef>
          <a:spcPct val="0"/>
        </a:spcBef>
        <a:spcAft>
          <a:spcPct val="0"/>
        </a:spcAft>
        <a:defRPr sz="3900">
          <a:solidFill>
            <a:schemeClr val="tx2"/>
          </a:solidFill>
          <a:latin typeface="Arial" charset="0"/>
        </a:defRPr>
      </a:lvl5pPr>
      <a:lvl6pPr marL="457200" algn="l" rtl="0" eaLnBrk="0" fontAlgn="base" hangingPunct="0">
        <a:spcBef>
          <a:spcPct val="0"/>
        </a:spcBef>
        <a:spcAft>
          <a:spcPct val="0"/>
        </a:spcAft>
        <a:defRPr sz="3900">
          <a:solidFill>
            <a:schemeClr val="tx2"/>
          </a:solidFill>
          <a:latin typeface="Arial" charset="0"/>
        </a:defRPr>
      </a:lvl6pPr>
      <a:lvl7pPr marL="914400" algn="l" rtl="0" eaLnBrk="0" fontAlgn="base" hangingPunct="0">
        <a:spcBef>
          <a:spcPct val="0"/>
        </a:spcBef>
        <a:spcAft>
          <a:spcPct val="0"/>
        </a:spcAft>
        <a:defRPr sz="3900">
          <a:solidFill>
            <a:schemeClr val="tx2"/>
          </a:solidFill>
          <a:latin typeface="Arial" charset="0"/>
        </a:defRPr>
      </a:lvl7pPr>
      <a:lvl8pPr marL="1371600" algn="l" rtl="0" eaLnBrk="0" fontAlgn="base" hangingPunct="0">
        <a:spcBef>
          <a:spcPct val="0"/>
        </a:spcBef>
        <a:spcAft>
          <a:spcPct val="0"/>
        </a:spcAft>
        <a:defRPr sz="3900">
          <a:solidFill>
            <a:schemeClr val="tx2"/>
          </a:solidFill>
          <a:latin typeface="Arial" charset="0"/>
        </a:defRPr>
      </a:lvl8pPr>
      <a:lvl9pPr marL="1828800" algn="l" rtl="0" eaLnBrk="0" fontAlgn="base" hangingPunct="0">
        <a:spcBef>
          <a:spcPct val="0"/>
        </a:spcBef>
        <a:spcAft>
          <a:spcPct val="0"/>
        </a:spcAft>
        <a:defRPr sz="3900">
          <a:solidFill>
            <a:schemeClr val="tx2"/>
          </a:solidFill>
          <a:latin typeface="Arial" charset="0"/>
        </a:defRPr>
      </a:lvl9pPr>
    </p:titleStyle>
    <p:bodyStyle>
      <a:lvl1pPr marL="342900" indent="-342900" algn="l" rtl="0" eaLnBrk="0" fontAlgn="base" hangingPunct="0">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0" fontAlgn="base" hangingPunct="0">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0" fontAlgn="base" hangingPunct="0">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0" fontAlgn="base" hangingPunct="0">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hyperlink" Target="http://www.multilateralfund.org/" TargetMode="External"/><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hyperlink" Target="http://www.epa.gov/oar/caa/title6.html" TargetMode="External"/><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hyperlink" Target="http://www.epa.gov/ozone/ods.html"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4273" name="Rectangle 2"/>
          <p:cNvSpPr>
            <a:spLocks noGrp="1" noChangeArrowheads="1"/>
          </p:cNvSpPr>
          <p:nvPr>
            <p:ph type="ctrTitle" idx="4294967295"/>
          </p:nvPr>
        </p:nvSpPr>
        <p:spPr>
          <a:xfrm>
            <a:off x="1476375" y="1752600"/>
            <a:ext cx="5791200" cy="1933575"/>
          </a:xfrm>
        </p:spPr>
        <p:txBody>
          <a:bodyPr/>
          <a:lstStyle/>
          <a:p>
            <a:pPr eaLnBrk="1" hangingPunct="1"/>
            <a:r>
              <a:rPr lang="en-US" sz="3600" dirty="0"/>
              <a:t>Policies for Ozone Depletion and Climate Change </a:t>
            </a:r>
          </a:p>
        </p:txBody>
      </p:sp>
    </p:spTree>
  </p:cSld>
  <p:clrMapOvr>
    <a:masterClrMapping/>
  </p:clrMapOvr>
  <p:transition>
    <p:random/>
  </p:transition>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6321" name="Rectangle 2"/>
          <p:cNvSpPr>
            <a:spLocks noGrp="1" noChangeArrowheads="1"/>
          </p:cNvSpPr>
          <p:nvPr>
            <p:ph type="ctrTitle" idx="4294967295"/>
          </p:nvPr>
        </p:nvSpPr>
        <p:spPr>
          <a:xfrm>
            <a:off x="0" y="2514600"/>
            <a:ext cx="9144000" cy="1524000"/>
          </a:xfrm>
        </p:spPr>
        <p:txBody>
          <a:bodyPr/>
          <a:lstStyle/>
          <a:p>
            <a:pPr algn="ctr" eaLnBrk="1" hangingPunct="1"/>
            <a:r>
              <a:rPr lang="en-US" sz="4500"/>
              <a:t>Ozone Depletion</a:t>
            </a:r>
          </a:p>
        </p:txBody>
      </p:sp>
    </p:spTree>
  </p:cSld>
  <p:clrMapOvr>
    <a:masterClrMapping/>
  </p:clrMapOvr>
  <p:transition>
    <p:random/>
  </p:transition>
</p:sld>
</file>

<file path=ppt/slides/slide3.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idx="4294967295"/>
          </p:nvPr>
        </p:nvSpPr>
        <p:spPr>
          <a:xfrm>
            <a:off x="1485900" y="914400"/>
            <a:ext cx="6858000" cy="838200"/>
          </a:xfrm>
        </p:spPr>
        <p:txBody>
          <a:bodyPr/>
          <a:lstStyle/>
          <a:p>
            <a:pPr eaLnBrk="1" hangingPunct="1"/>
            <a:r>
              <a:rPr lang="en-US"/>
              <a:t>What is Ozone Depletion?</a:t>
            </a:r>
          </a:p>
        </p:txBody>
      </p:sp>
      <p:sp>
        <p:nvSpPr>
          <p:cNvPr id="3075" name="Rectangle 3"/>
          <p:cNvSpPr>
            <a:spLocks noGrp="1" noChangeArrowheads="1"/>
          </p:cNvSpPr>
          <p:nvPr>
            <p:ph idx="4294967295"/>
          </p:nvPr>
        </p:nvSpPr>
        <p:spPr>
          <a:xfrm>
            <a:off x="1133475" y="1905000"/>
            <a:ext cx="8001000" cy="4343400"/>
          </a:xfrm>
        </p:spPr>
        <p:txBody>
          <a:bodyPr/>
          <a:lstStyle/>
          <a:p>
            <a:pPr eaLnBrk="1" hangingPunct="1"/>
            <a:r>
              <a:rPr lang="en-US">
                <a:solidFill>
                  <a:srgbClr val="2E5D7A"/>
                </a:solidFill>
              </a:rPr>
              <a:t>Ozone depletion</a:t>
            </a:r>
            <a:r>
              <a:rPr lang="en-US"/>
              <a:t> refers to the thinning of the stratospheric ozone layer</a:t>
            </a:r>
          </a:p>
          <a:p>
            <a:pPr lvl="1" eaLnBrk="1" hangingPunct="1"/>
            <a:r>
              <a:rPr lang="en-US" sz="2300"/>
              <a:t>Result is a loss of earth’s protection from UV radiation</a:t>
            </a:r>
          </a:p>
          <a:p>
            <a:pPr eaLnBrk="1" hangingPunct="1"/>
            <a:r>
              <a:rPr lang="en-US"/>
              <a:t>Primary ozone depleters are </a:t>
            </a:r>
            <a:r>
              <a:rPr lang="en-US">
                <a:solidFill>
                  <a:srgbClr val="2E5D7A"/>
                </a:solidFill>
              </a:rPr>
              <a:t>chlorofluorocarbons (CFCs)</a:t>
            </a:r>
            <a:r>
              <a:rPr lang="en-US"/>
              <a:t> and </a:t>
            </a:r>
            <a:r>
              <a:rPr lang="en-US">
                <a:solidFill>
                  <a:srgbClr val="2E5D7A"/>
                </a:solidFill>
              </a:rPr>
              <a:t>halons</a:t>
            </a:r>
          </a:p>
          <a:p>
            <a:pPr lvl="1" eaLnBrk="1" hangingPunct="1"/>
            <a:r>
              <a:rPr lang="en-US"/>
              <a:t>These break down in UV light, releasing chlorine, which destroys stratospheric ozone molecules</a:t>
            </a:r>
          </a:p>
        </p:txBody>
      </p:sp>
      <p:sp>
        <p:nvSpPr>
          <p:cNvPr id="58371"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BDF5CCF7-9E4C-4E8A-A94D-76E1005C4FC1}" type="slidenum">
              <a:rPr lang="en-US" sz="1200">
                <a:solidFill>
                  <a:schemeClr val="tx2"/>
                </a:solidFill>
              </a:rPr>
              <a:pPr algn="r"/>
              <a:t>3</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2000"/>
                                        <p:tgtEl>
                                          <p:spTgt spid="307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075">
                                            <p:txEl>
                                              <p:pRg st="0" end="0"/>
                                            </p:txEl>
                                          </p:spTgt>
                                        </p:tgtEl>
                                        <p:attrNameLst>
                                          <p:attrName>style.visibility</p:attrName>
                                        </p:attrNameLst>
                                      </p:cBhvr>
                                      <p:to>
                                        <p:strVal val="visible"/>
                                      </p:to>
                                    </p:set>
                                    <p:animEffect transition="in" filter="wipe(left)">
                                      <p:cBhvr>
                                        <p:cTn id="12" dur="500"/>
                                        <p:tgtEl>
                                          <p:spTgt spid="3075">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3075">
                                            <p:txEl>
                                              <p:pRg st="1" end="1"/>
                                            </p:txEl>
                                          </p:spTgt>
                                        </p:tgtEl>
                                        <p:attrNameLst>
                                          <p:attrName>style.visibility</p:attrName>
                                        </p:attrNameLst>
                                      </p:cBhvr>
                                      <p:to>
                                        <p:strVal val="visible"/>
                                      </p:to>
                                    </p:set>
                                    <p:animEffect transition="in" filter="wipe(left)">
                                      <p:cBhvr>
                                        <p:cTn id="15" dur="500"/>
                                        <p:tgtEl>
                                          <p:spTgt spid="307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3075">
                                            <p:txEl>
                                              <p:pRg st="2" end="2"/>
                                            </p:txEl>
                                          </p:spTgt>
                                        </p:tgtEl>
                                        <p:attrNameLst>
                                          <p:attrName>style.visibility</p:attrName>
                                        </p:attrNameLst>
                                      </p:cBhvr>
                                      <p:to>
                                        <p:strVal val="visible"/>
                                      </p:to>
                                    </p:set>
                                    <p:animEffect transition="in" filter="wipe(left)">
                                      <p:cBhvr>
                                        <p:cTn id="20" dur="500"/>
                                        <p:tgtEl>
                                          <p:spTgt spid="3075">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3075">
                                            <p:txEl>
                                              <p:pRg st="3" end="3"/>
                                            </p:txEl>
                                          </p:spTgt>
                                        </p:tgtEl>
                                        <p:attrNameLst>
                                          <p:attrName>style.visibility</p:attrName>
                                        </p:attrNameLst>
                                      </p:cBhvr>
                                      <p:to>
                                        <p:strVal val="visible"/>
                                      </p:to>
                                    </p:set>
                                    <p:animEffect transition="in" filter="wipe(left)">
                                      <p:cBhvr>
                                        <p:cTn id="23" dur="500"/>
                                        <p:tgtEl>
                                          <p:spTgt spid="307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P spid="3075"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idx="4294967295"/>
          </p:nvPr>
        </p:nvSpPr>
        <p:spPr>
          <a:xfrm>
            <a:off x="1485900" y="914400"/>
            <a:ext cx="6858000" cy="838200"/>
          </a:xfrm>
        </p:spPr>
        <p:txBody>
          <a:bodyPr/>
          <a:lstStyle/>
          <a:p>
            <a:pPr eaLnBrk="1" hangingPunct="1"/>
            <a:r>
              <a:rPr lang="en-US" dirty="0"/>
              <a:t>Searching for the causes of Ozone depletion</a:t>
            </a:r>
          </a:p>
        </p:txBody>
      </p:sp>
      <p:sp>
        <p:nvSpPr>
          <p:cNvPr id="3075" name="Rectangle 3"/>
          <p:cNvSpPr>
            <a:spLocks noGrp="1" noChangeArrowheads="1"/>
          </p:cNvSpPr>
          <p:nvPr>
            <p:ph idx="4294967295"/>
          </p:nvPr>
        </p:nvSpPr>
        <p:spPr>
          <a:xfrm>
            <a:off x="1133475" y="1905000"/>
            <a:ext cx="8001000" cy="4343400"/>
          </a:xfrm>
        </p:spPr>
        <p:txBody>
          <a:bodyPr/>
          <a:lstStyle/>
          <a:p>
            <a:pPr eaLnBrk="1" hangingPunct="1"/>
            <a:r>
              <a:rPr lang="en-GB" dirty="0"/>
              <a:t>CFCs are a family of chemicals that were commonly used in refrigeration, air conditioning, packaging, and insulation and as aerosol propellants. They are sometimes referred to by their trade names, Freon and Styrofoam.</a:t>
            </a:r>
            <a:endParaRPr lang="en-US" dirty="0"/>
          </a:p>
        </p:txBody>
      </p:sp>
      <p:sp>
        <p:nvSpPr>
          <p:cNvPr id="58371"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DF5CCF7-9E4C-4E8A-A94D-76E1005C4FC1}" type="slidenum">
              <a:rPr kumimoji="0" lang="en-US" sz="1200" b="0" i="0" u="none" strike="noStrike" kern="1200" cap="none" spc="0" normalizeH="0" baseline="0" noProof="0">
                <a:ln>
                  <a:noFill/>
                </a:ln>
                <a:solidFill>
                  <a:srgbClr val="1C1C34"/>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sz="1200" b="0" i="0" u="none" strike="noStrike" kern="1200" cap="none" spc="0" normalizeH="0" baseline="0" noProof="0">
              <a:ln>
                <a:noFill/>
              </a:ln>
              <a:solidFill>
                <a:srgbClr val="1C1C34"/>
              </a:solidFill>
              <a:effectLst/>
              <a:uLnTx/>
              <a:uFillTx/>
              <a:latin typeface="Arial" charset="0"/>
              <a:ea typeface="+mn-ea"/>
              <a:cs typeface="+mn-cs"/>
            </a:endParaRPr>
          </a:p>
        </p:txBody>
      </p:sp>
    </p:spTree>
    <p:extLst>
      <p:ext uri="{BB962C8B-B14F-4D97-AF65-F5344CB8AC3E}">
        <p14:creationId xmlns:p14="http://schemas.microsoft.com/office/powerpoint/2010/main" val="1376171944"/>
      </p:ext>
    </p:extLst>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2000"/>
                                        <p:tgtEl>
                                          <p:spTgt spid="307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075">
                                            <p:txEl>
                                              <p:pRg st="0" end="0"/>
                                            </p:txEl>
                                          </p:spTgt>
                                        </p:tgtEl>
                                        <p:attrNameLst>
                                          <p:attrName>style.visibility</p:attrName>
                                        </p:attrNameLst>
                                      </p:cBhvr>
                                      <p:to>
                                        <p:strVal val="visible"/>
                                      </p:to>
                                    </p:set>
                                    <p:animEffect transition="in" filter="wipe(left)">
                                      <p:cBhvr>
                                        <p:cTn id="12" dur="500"/>
                                        <p:tgtEl>
                                          <p:spTgt spid="307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P spid="3075"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idx="4294967295"/>
          </p:nvPr>
        </p:nvSpPr>
        <p:spPr>
          <a:xfrm>
            <a:off x="1485900" y="914400"/>
            <a:ext cx="6858000" cy="838200"/>
          </a:xfrm>
        </p:spPr>
        <p:txBody>
          <a:bodyPr/>
          <a:lstStyle/>
          <a:p>
            <a:pPr eaLnBrk="1" hangingPunct="1"/>
            <a:r>
              <a:rPr lang="en-US" dirty="0"/>
              <a:t>Antarctica Ozone Hole?</a:t>
            </a:r>
          </a:p>
        </p:txBody>
      </p:sp>
      <p:pic>
        <p:nvPicPr>
          <p:cNvPr id="2" name="Content Placeholder 1">
            <a:extLst>
              <a:ext uri="{FF2B5EF4-FFF2-40B4-BE49-F238E27FC236}">
                <a16:creationId xmlns:a16="http://schemas.microsoft.com/office/drawing/2014/main" id="{EEF0A19E-B868-4801-9313-0BA0E66B051B}"/>
              </a:ext>
            </a:extLst>
          </p:cNvPr>
          <p:cNvPicPr>
            <a:picLocks noGrp="1" noChangeAspect="1"/>
          </p:cNvPicPr>
          <p:nvPr>
            <p:ph idx="4294967295"/>
          </p:nvPr>
        </p:nvPicPr>
        <p:blipFill>
          <a:blip r:embed="rId3"/>
          <a:stretch>
            <a:fillRect/>
          </a:stretch>
        </p:blipFill>
        <p:spPr>
          <a:xfrm>
            <a:off x="2731943" y="2098376"/>
            <a:ext cx="4804064" cy="3956647"/>
          </a:xfrm>
          <a:prstGeom prst="rect">
            <a:avLst/>
          </a:prstGeom>
        </p:spPr>
      </p:pic>
      <p:sp>
        <p:nvSpPr>
          <p:cNvPr id="58371"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DF5CCF7-9E4C-4E8A-A94D-76E1005C4FC1}" type="slidenum">
              <a:rPr kumimoji="0" lang="en-US" sz="1200" b="0" i="0" u="none" strike="noStrike" kern="1200" cap="none" spc="0" normalizeH="0" baseline="0" noProof="0">
                <a:ln>
                  <a:noFill/>
                </a:ln>
                <a:solidFill>
                  <a:srgbClr val="1C1C34"/>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sz="1200" b="0" i="0" u="none" strike="noStrike" kern="1200" cap="none" spc="0" normalizeH="0" baseline="0" noProof="0">
              <a:ln>
                <a:noFill/>
              </a:ln>
              <a:solidFill>
                <a:srgbClr val="1C1C34"/>
              </a:solidFill>
              <a:effectLst/>
              <a:uLnTx/>
              <a:uFillTx/>
              <a:latin typeface="Arial" charset="0"/>
              <a:ea typeface="+mn-ea"/>
              <a:cs typeface="+mn-cs"/>
            </a:endParaRPr>
          </a:p>
        </p:txBody>
      </p:sp>
    </p:spTree>
    <p:extLst>
      <p:ext uri="{BB962C8B-B14F-4D97-AF65-F5344CB8AC3E}">
        <p14:creationId xmlns:p14="http://schemas.microsoft.com/office/powerpoint/2010/main" val="2266508203"/>
      </p:ext>
    </p:extLst>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20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Lst>
  </p:timing>
</p:sld>
</file>

<file path=ppt/slides/slide6.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idx="4294967295"/>
          </p:nvPr>
        </p:nvSpPr>
        <p:spPr>
          <a:xfrm>
            <a:off x="1485900" y="914400"/>
            <a:ext cx="6858000" cy="838200"/>
          </a:xfrm>
        </p:spPr>
        <p:txBody>
          <a:bodyPr/>
          <a:lstStyle/>
          <a:p>
            <a:pPr eaLnBrk="1" hangingPunct="1"/>
            <a:r>
              <a:rPr lang="en-US" dirty="0"/>
              <a:t>Production of goods like Styrofoam associated with negative externality</a:t>
            </a:r>
          </a:p>
        </p:txBody>
      </p:sp>
      <p:sp>
        <p:nvSpPr>
          <p:cNvPr id="58371"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DF5CCF7-9E4C-4E8A-A94D-76E1005C4FC1}" type="slidenum">
              <a:rPr kumimoji="0" lang="en-US" sz="1200" b="0" i="0" u="none" strike="noStrike" kern="1200" cap="none" spc="0" normalizeH="0" baseline="0" noProof="0">
                <a:ln>
                  <a:noFill/>
                </a:ln>
                <a:solidFill>
                  <a:srgbClr val="1C1C34"/>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sz="1200" b="0" i="0" u="none" strike="noStrike" kern="1200" cap="none" spc="0" normalizeH="0" baseline="0" noProof="0">
              <a:ln>
                <a:noFill/>
              </a:ln>
              <a:solidFill>
                <a:srgbClr val="1C1C34"/>
              </a:solidFill>
              <a:effectLst/>
              <a:uLnTx/>
              <a:uFillTx/>
              <a:latin typeface="Arial" charset="0"/>
              <a:ea typeface="+mn-ea"/>
              <a:cs typeface="+mn-cs"/>
            </a:endParaRPr>
          </a:p>
        </p:txBody>
      </p:sp>
      <p:pic>
        <p:nvPicPr>
          <p:cNvPr id="5" name="Content Placeholder 4">
            <a:extLst>
              <a:ext uri="{FF2B5EF4-FFF2-40B4-BE49-F238E27FC236}">
                <a16:creationId xmlns:a16="http://schemas.microsoft.com/office/drawing/2014/main" id="{B76E31B4-6475-4C1E-97D5-3E601D8BEF24}"/>
              </a:ext>
            </a:extLst>
          </p:cNvPr>
          <p:cNvPicPr>
            <a:picLocks noGrp="1"/>
          </p:cNvPicPr>
          <p:nvPr>
            <p:ph idx="4294967295"/>
          </p:nvPr>
        </p:nvPicPr>
        <p:blipFill rotWithShape="1">
          <a:blip r:embed="rId3"/>
          <a:srcRect l="40440" t="47759" r="31087" b="26724"/>
          <a:stretch/>
        </p:blipFill>
        <p:spPr bwMode="auto">
          <a:xfrm>
            <a:off x="685800" y="2559917"/>
            <a:ext cx="6769285" cy="389851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77609115"/>
      </p:ext>
    </p:extLst>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20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60417" name="Rectangle 4"/>
          <p:cNvSpPr>
            <a:spLocks noGrp="1" noChangeArrowheads="1"/>
          </p:cNvSpPr>
          <p:nvPr>
            <p:ph type="ctrTitle" idx="4294967295"/>
          </p:nvPr>
        </p:nvSpPr>
        <p:spPr>
          <a:xfrm>
            <a:off x="0" y="1981200"/>
            <a:ext cx="9144000" cy="1981200"/>
          </a:xfrm>
        </p:spPr>
        <p:txBody>
          <a:bodyPr/>
          <a:lstStyle/>
          <a:p>
            <a:pPr algn="ctr" eaLnBrk="1" hangingPunct="1"/>
            <a:r>
              <a:rPr lang="en-US" sz="4500"/>
              <a:t>Controlling </a:t>
            </a:r>
            <a:br>
              <a:rPr lang="en-US" sz="4500"/>
            </a:br>
            <a:r>
              <a:rPr lang="en-US" sz="4500"/>
              <a:t>Ozone Depletion</a:t>
            </a:r>
          </a:p>
        </p:txBody>
      </p:sp>
      <p:sp>
        <p:nvSpPr>
          <p:cNvPr id="60418" name="Rectangle 5"/>
          <p:cNvSpPr>
            <a:spLocks noGrp="1" noChangeArrowheads="1"/>
          </p:cNvSpPr>
          <p:nvPr>
            <p:ph type="subTitle" idx="4294967295"/>
          </p:nvPr>
        </p:nvSpPr>
        <p:spPr>
          <a:xfrm>
            <a:off x="0" y="4114800"/>
            <a:ext cx="9144000" cy="1447800"/>
          </a:xfrm>
        </p:spPr>
        <p:txBody>
          <a:bodyPr/>
          <a:lstStyle/>
          <a:p>
            <a:pPr marL="0" indent="0" algn="ctr" eaLnBrk="1" hangingPunct="1">
              <a:buFont typeface="Wingdings" pitchFamily="2" charset="2"/>
              <a:buNone/>
            </a:pPr>
            <a:r>
              <a:rPr lang="en-US" sz="2600" b="1"/>
              <a:t>International and Domestic Policy</a:t>
            </a:r>
          </a:p>
        </p:txBody>
      </p:sp>
    </p:spTree>
  </p:cSld>
  <p:clrMapOvr>
    <a:masterClrMapping/>
  </p:clrMapOvr>
  <p:transition>
    <p:random/>
  </p:transition>
</p:sld>
</file>

<file path=ppt/slides/slide8.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62465" name="Rectangle 1026"/>
          <p:cNvSpPr>
            <a:spLocks noGrp="1" noChangeArrowheads="1"/>
          </p:cNvSpPr>
          <p:nvPr>
            <p:ph type="title" idx="4294967295"/>
          </p:nvPr>
        </p:nvSpPr>
        <p:spPr>
          <a:xfrm>
            <a:off x="1476375" y="647700"/>
            <a:ext cx="7239000" cy="914400"/>
          </a:xfrm>
        </p:spPr>
        <p:txBody>
          <a:bodyPr/>
          <a:lstStyle/>
          <a:p>
            <a:pPr eaLnBrk="1" hangingPunct="1"/>
            <a:r>
              <a:rPr lang="en-US" sz="3800"/>
              <a:t>International Policy</a:t>
            </a:r>
            <a:br>
              <a:rPr lang="en-US" sz="3800"/>
            </a:br>
            <a:r>
              <a:rPr lang="en-US" sz="2600"/>
              <a:t>Montreal Protocol and Amendments</a:t>
            </a:r>
            <a:endParaRPr lang="en-US"/>
          </a:p>
        </p:txBody>
      </p:sp>
      <p:sp>
        <p:nvSpPr>
          <p:cNvPr id="9219" name="Rectangle 1027"/>
          <p:cNvSpPr>
            <a:spLocks noGrp="1" noChangeArrowheads="1"/>
          </p:cNvSpPr>
          <p:nvPr>
            <p:ph idx="4294967295"/>
          </p:nvPr>
        </p:nvSpPr>
        <p:spPr>
          <a:xfrm>
            <a:off x="323850" y="1828800"/>
            <a:ext cx="8763000" cy="4419600"/>
          </a:xfrm>
        </p:spPr>
        <p:txBody>
          <a:bodyPr/>
          <a:lstStyle/>
          <a:p>
            <a:pPr eaLnBrk="1" hangingPunct="1">
              <a:lnSpc>
                <a:spcPct val="90000"/>
              </a:lnSpc>
            </a:pPr>
            <a:r>
              <a:rPr lang="en-US" sz="2400">
                <a:solidFill>
                  <a:srgbClr val="2E5D7A"/>
                </a:solidFill>
                <a:latin typeface="Times Roman"/>
              </a:rPr>
              <a:t>Montreal Protocol</a:t>
            </a:r>
            <a:r>
              <a:rPr lang="en-US" sz="2400">
                <a:latin typeface="Times Roman"/>
              </a:rPr>
              <a:t> was s</a:t>
            </a:r>
            <a:r>
              <a:rPr lang="en-US" sz="2400"/>
              <a:t>igned in 1987 by 24 major countries</a:t>
            </a:r>
          </a:p>
          <a:p>
            <a:pPr lvl="1" eaLnBrk="1" hangingPunct="1">
              <a:lnSpc>
                <a:spcPct val="90000"/>
              </a:lnSpc>
            </a:pPr>
            <a:r>
              <a:rPr lang="en-US" sz="2000"/>
              <a:t>Called for 50% reduction of CFC consumption and production through 2000</a:t>
            </a:r>
          </a:p>
          <a:p>
            <a:pPr eaLnBrk="1" hangingPunct="1">
              <a:lnSpc>
                <a:spcPct val="90000"/>
              </a:lnSpc>
            </a:pPr>
            <a:r>
              <a:rPr lang="en-US" sz="2400">
                <a:latin typeface="Times Roman"/>
              </a:rPr>
              <a:t>Amendments outlined </a:t>
            </a:r>
            <a:r>
              <a:rPr lang="en-US" sz="2400"/>
              <a:t>a full phase out plan for CFCs, halons, and other depleters</a:t>
            </a:r>
          </a:p>
          <a:p>
            <a:pPr lvl="1" eaLnBrk="1" hangingPunct="1">
              <a:lnSpc>
                <a:spcPct val="90000"/>
              </a:lnSpc>
            </a:pPr>
            <a:r>
              <a:rPr lang="en-US" sz="2000"/>
              <a:t>HCFCs to be phased out by 2020; all other ozone-depleters were phased out of production on or before 2005</a:t>
            </a:r>
            <a:r>
              <a:rPr lang="en-US" sz="2100"/>
              <a:t> </a:t>
            </a:r>
          </a:p>
          <a:p>
            <a:pPr eaLnBrk="1" hangingPunct="1">
              <a:lnSpc>
                <a:spcPct val="90000"/>
              </a:lnSpc>
            </a:pPr>
            <a:r>
              <a:rPr lang="en-US" sz="2400"/>
              <a:t>Tradeable allowances were issued to Protocol participants</a:t>
            </a:r>
          </a:p>
          <a:p>
            <a:pPr eaLnBrk="1" hangingPunct="1">
              <a:lnSpc>
                <a:spcPct val="90000"/>
              </a:lnSpc>
            </a:pPr>
            <a:r>
              <a:rPr lang="en-US" sz="2400"/>
              <a:t>An </a:t>
            </a:r>
            <a:r>
              <a:rPr lang="en-US" sz="2400">
                <a:solidFill>
                  <a:srgbClr val="000099"/>
                </a:solidFill>
                <a:hlinkClick r:id="rId3"/>
              </a:rPr>
              <a:t>Interim Multilateral Fund</a:t>
            </a:r>
            <a:r>
              <a:rPr lang="en-US" sz="2400"/>
              <a:t> was established in 1990 to help developing nations develop CFC replacement technologies</a:t>
            </a:r>
          </a:p>
          <a:p>
            <a:pPr lvl="2" eaLnBrk="1" hangingPunct="1">
              <a:lnSpc>
                <a:spcPct val="90000"/>
              </a:lnSpc>
            </a:pPr>
            <a:r>
              <a:rPr lang="en-US" sz="2000"/>
              <a:t>Fund became permanent in 1992</a:t>
            </a:r>
          </a:p>
        </p:txBody>
      </p:sp>
      <p:sp>
        <p:nvSpPr>
          <p:cNvPr id="62467"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600F4CC2-33DD-4288-9058-C4D14E295F79}" type="slidenum">
              <a:rPr lang="en-US" sz="1200">
                <a:solidFill>
                  <a:schemeClr val="tx2"/>
                </a:solidFill>
              </a:rPr>
              <a:pPr algn="r"/>
              <a:t>8</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slide(fromTop)">
                                      <p:cBhvr>
                                        <p:cTn id="7" dur="500"/>
                                        <p:tgtEl>
                                          <p:spTgt spid="9219">
                                            <p:txEl>
                                              <p:pRg st="0" end="0"/>
                                            </p:txEl>
                                          </p:spTgt>
                                        </p:tgtEl>
                                      </p:cBhvr>
                                    </p:animEffect>
                                  </p:childTnLst>
                                </p:cTn>
                              </p:par>
                            </p:childTnLst>
                          </p:cTn>
                        </p:par>
                        <p:par>
                          <p:cTn id="8" fill="hold">
                            <p:stCondLst>
                              <p:cond delay="500"/>
                            </p:stCondLst>
                            <p:childTnLst>
                              <p:par>
                                <p:cTn id="9" presetID="12" presetClass="entr" presetSubtype="1" fill="hold" grpId="0" nodeType="after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animEffect transition="in" filter="slide(fromTop)">
                                      <p:cBhvr>
                                        <p:cTn id="11" dur="500"/>
                                        <p:tgtEl>
                                          <p:spTgt spid="9219">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2" presetClass="entr" presetSubtype="1" fill="hold" grpId="0" nodeType="clickEffect">
                                  <p:stCondLst>
                                    <p:cond delay="0"/>
                                  </p:stCondLst>
                                  <p:childTnLst>
                                    <p:set>
                                      <p:cBhvr>
                                        <p:cTn id="15" dur="1" fill="hold">
                                          <p:stCondLst>
                                            <p:cond delay="0"/>
                                          </p:stCondLst>
                                        </p:cTn>
                                        <p:tgtEl>
                                          <p:spTgt spid="9219">
                                            <p:txEl>
                                              <p:pRg st="2" end="2"/>
                                            </p:txEl>
                                          </p:spTgt>
                                        </p:tgtEl>
                                        <p:attrNameLst>
                                          <p:attrName>style.visibility</p:attrName>
                                        </p:attrNameLst>
                                      </p:cBhvr>
                                      <p:to>
                                        <p:strVal val="visible"/>
                                      </p:to>
                                    </p:set>
                                    <p:animEffect transition="in" filter="slide(fromTop)">
                                      <p:cBhvr>
                                        <p:cTn id="16" dur="500"/>
                                        <p:tgtEl>
                                          <p:spTgt spid="9219">
                                            <p:txEl>
                                              <p:pRg st="2" end="2"/>
                                            </p:txEl>
                                          </p:spTgt>
                                        </p:tgtEl>
                                      </p:cBhvr>
                                    </p:animEffect>
                                  </p:childTnLst>
                                </p:cTn>
                              </p:par>
                            </p:childTnLst>
                          </p:cTn>
                        </p:par>
                        <p:par>
                          <p:cTn id="17" fill="hold">
                            <p:stCondLst>
                              <p:cond delay="500"/>
                            </p:stCondLst>
                            <p:childTnLst>
                              <p:par>
                                <p:cTn id="18" presetID="12" presetClass="entr" presetSubtype="1" fill="hold" grpId="0" nodeType="afterEffect">
                                  <p:stCondLst>
                                    <p:cond delay="0"/>
                                  </p:stCondLst>
                                  <p:childTnLst>
                                    <p:set>
                                      <p:cBhvr>
                                        <p:cTn id="19" dur="1" fill="hold">
                                          <p:stCondLst>
                                            <p:cond delay="0"/>
                                          </p:stCondLst>
                                        </p:cTn>
                                        <p:tgtEl>
                                          <p:spTgt spid="9219">
                                            <p:txEl>
                                              <p:pRg st="3" end="3"/>
                                            </p:txEl>
                                          </p:spTgt>
                                        </p:tgtEl>
                                        <p:attrNameLst>
                                          <p:attrName>style.visibility</p:attrName>
                                        </p:attrNameLst>
                                      </p:cBhvr>
                                      <p:to>
                                        <p:strVal val="visible"/>
                                      </p:to>
                                    </p:set>
                                    <p:animEffect transition="in" filter="slide(fromTop)">
                                      <p:cBhvr>
                                        <p:cTn id="20" dur="500"/>
                                        <p:tgtEl>
                                          <p:spTgt spid="9219">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1" fill="hold" grpId="0" nodeType="clickEffect">
                                  <p:stCondLst>
                                    <p:cond delay="0"/>
                                  </p:stCondLst>
                                  <p:childTnLst>
                                    <p:set>
                                      <p:cBhvr>
                                        <p:cTn id="24" dur="1" fill="hold">
                                          <p:stCondLst>
                                            <p:cond delay="0"/>
                                          </p:stCondLst>
                                        </p:cTn>
                                        <p:tgtEl>
                                          <p:spTgt spid="9219">
                                            <p:txEl>
                                              <p:pRg st="4" end="4"/>
                                            </p:txEl>
                                          </p:spTgt>
                                        </p:tgtEl>
                                        <p:attrNameLst>
                                          <p:attrName>style.visibility</p:attrName>
                                        </p:attrNameLst>
                                      </p:cBhvr>
                                      <p:to>
                                        <p:strVal val="visible"/>
                                      </p:to>
                                    </p:set>
                                    <p:animEffect transition="in" filter="slide(fromTop)">
                                      <p:cBhvr>
                                        <p:cTn id="25" dur="500"/>
                                        <p:tgtEl>
                                          <p:spTgt spid="9219">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2" presetClass="entr" presetSubtype="1" fill="hold" grpId="0" nodeType="clickEffect">
                                  <p:stCondLst>
                                    <p:cond delay="0"/>
                                  </p:stCondLst>
                                  <p:childTnLst>
                                    <p:set>
                                      <p:cBhvr>
                                        <p:cTn id="29" dur="1" fill="hold">
                                          <p:stCondLst>
                                            <p:cond delay="0"/>
                                          </p:stCondLst>
                                        </p:cTn>
                                        <p:tgtEl>
                                          <p:spTgt spid="9219">
                                            <p:txEl>
                                              <p:pRg st="5" end="5"/>
                                            </p:txEl>
                                          </p:spTgt>
                                        </p:tgtEl>
                                        <p:attrNameLst>
                                          <p:attrName>style.visibility</p:attrName>
                                        </p:attrNameLst>
                                      </p:cBhvr>
                                      <p:to>
                                        <p:strVal val="visible"/>
                                      </p:to>
                                    </p:set>
                                    <p:animEffect transition="in" filter="slide(fromTop)">
                                      <p:cBhvr>
                                        <p:cTn id="30" dur="500"/>
                                        <p:tgtEl>
                                          <p:spTgt spid="9219">
                                            <p:txEl>
                                              <p:pRg st="5" end="5"/>
                                            </p:txEl>
                                          </p:spTgt>
                                        </p:tgtEl>
                                      </p:cBhvr>
                                    </p:animEffect>
                                  </p:childTnLst>
                                </p:cTn>
                              </p:par>
                            </p:childTnLst>
                          </p:cTn>
                        </p:par>
                        <p:par>
                          <p:cTn id="31" fill="hold">
                            <p:stCondLst>
                              <p:cond delay="500"/>
                            </p:stCondLst>
                            <p:childTnLst>
                              <p:par>
                                <p:cTn id="32" presetID="12" presetClass="entr" presetSubtype="1" fill="hold" grpId="0" nodeType="afterEffect">
                                  <p:stCondLst>
                                    <p:cond delay="0"/>
                                  </p:stCondLst>
                                  <p:childTnLst>
                                    <p:set>
                                      <p:cBhvr>
                                        <p:cTn id="33" dur="1" fill="hold">
                                          <p:stCondLst>
                                            <p:cond delay="0"/>
                                          </p:stCondLst>
                                        </p:cTn>
                                        <p:tgtEl>
                                          <p:spTgt spid="9219">
                                            <p:txEl>
                                              <p:pRg st="6" end="6"/>
                                            </p:txEl>
                                          </p:spTgt>
                                        </p:tgtEl>
                                        <p:attrNameLst>
                                          <p:attrName>style.visibility</p:attrName>
                                        </p:attrNameLst>
                                      </p:cBhvr>
                                      <p:to>
                                        <p:strVal val="visible"/>
                                      </p:to>
                                    </p:set>
                                    <p:animEffect transition="in" filter="slide(fromTop)">
                                      <p:cBhvr>
                                        <p:cTn id="34" dur="500"/>
                                        <p:tgtEl>
                                          <p:spTgt spid="921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uiExpand="1" build="p" bldLvl="2"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64513" name="Rectangle 2"/>
          <p:cNvSpPr>
            <a:spLocks noGrp="1" noChangeArrowheads="1"/>
          </p:cNvSpPr>
          <p:nvPr>
            <p:ph type="title" idx="4294967295"/>
          </p:nvPr>
        </p:nvSpPr>
        <p:spPr>
          <a:xfrm>
            <a:off x="1476375" y="381000"/>
            <a:ext cx="7315200" cy="990600"/>
          </a:xfrm>
        </p:spPr>
        <p:txBody>
          <a:bodyPr/>
          <a:lstStyle/>
          <a:p>
            <a:pPr eaLnBrk="1" hangingPunct="1"/>
            <a:r>
              <a:rPr lang="en-US" sz="3400" dirty="0"/>
              <a:t>US Policy on Ozone Depletion</a:t>
            </a:r>
            <a:br>
              <a:rPr lang="en-US" sz="4300" dirty="0"/>
            </a:br>
            <a:r>
              <a:rPr lang="en-US" sz="2800" dirty="0">
                <a:hlinkClick r:id="rId3"/>
              </a:rPr>
              <a:t>Title VI </a:t>
            </a:r>
            <a:r>
              <a:rPr lang="en-US" sz="2800" dirty="0"/>
              <a:t>of 1990 CAA</a:t>
            </a:r>
          </a:p>
        </p:txBody>
      </p:sp>
      <p:sp>
        <p:nvSpPr>
          <p:cNvPr id="4099" name="Rectangle 3"/>
          <p:cNvSpPr>
            <a:spLocks noGrp="1" noChangeArrowheads="1"/>
          </p:cNvSpPr>
          <p:nvPr>
            <p:ph idx="4294967295"/>
          </p:nvPr>
        </p:nvSpPr>
        <p:spPr>
          <a:xfrm>
            <a:off x="1133475" y="1447800"/>
            <a:ext cx="7858125" cy="4648200"/>
          </a:xfrm>
        </p:spPr>
        <p:txBody>
          <a:bodyPr/>
          <a:lstStyle/>
          <a:p>
            <a:pPr eaLnBrk="1" hangingPunct="1"/>
            <a:r>
              <a:rPr lang="en-US" sz="2400"/>
              <a:t>Required EPA to publish a list of ozone depleters</a:t>
            </a:r>
          </a:p>
          <a:p>
            <a:pPr lvl="1" eaLnBrk="1" hangingPunct="1"/>
            <a:r>
              <a:rPr lang="en-US" sz="2000"/>
              <a:t>Assign each an </a:t>
            </a:r>
            <a:r>
              <a:rPr lang="en-US" sz="2000">
                <a:hlinkClick r:id="rId4"/>
              </a:rPr>
              <a:t>ozone depletion potential (ODP) value</a:t>
            </a:r>
            <a:endParaRPr lang="en-US" sz="2000"/>
          </a:p>
          <a:p>
            <a:pPr lvl="1" eaLnBrk="1" hangingPunct="1"/>
            <a:r>
              <a:rPr lang="en-US" sz="2000"/>
              <a:t>Establish phaseout schedule for each</a:t>
            </a:r>
          </a:p>
          <a:p>
            <a:pPr eaLnBrk="1" hangingPunct="1"/>
            <a:r>
              <a:rPr lang="en-US" sz="2400"/>
              <a:t>Established a national mandatory recycling program to allow use of recycled chemicals beyond phaseout date</a:t>
            </a:r>
          </a:p>
          <a:p>
            <a:pPr eaLnBrk="1" hangingPunct="1"/>
            <a:r>
              <a:rPr lang="en-US" sz="2400"/>
              <a:t>Called for programs and research to find safe substitutes</a:t>
            </a:r>
          </a:p>
          <a:p>
            <a:pPr eaLnBrk="1" hangingPunct="1"/>
            <a:r>
              <a:rPr lang="en-US" sz="2400"/>
              <a:t>Legislated 2 market instruments to meet phaseout schedule</a:t>
            </a:r>
          </a:p>
          <a:p>
            <a:pPr lvl="1" eaLnBrk="1" hangingPunct="1"/>
            <a:r>
              <a:rPr lang="en-US" sz="2100">
                <a:solidFill>
                  <a:srgbClr val="2E5D7A"/>
                </a:solidFill>
              </a:rPr>
              <a:t>Escalating excise tax on production for sale</a:t>
            </a:r>
          </a:p>
          <a:p>
            <a:pPr lvl="1" eaLnBrk="1" hangingPunct="1"/>
            <a:r>
              <a:rPr lang="en-US" sz="2100">
                <a:solidFill>
                  <a:srgbClr val="2E5D7A"/>
                </a:solidFill>
              </a:rPr>
              <a:t>Marketable allowance system</a:t>
            </a:r>
          </a:p>
        </p:txBody>
      </p:sp>
      <p:sp>
        <p:nvSpPr>
          <p:cNvPr id="64515"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7530D045-5D81-40CC-AD8B-C5D98F169BF8}" type="slidenum">
              <a:rPr lang="en-US" sz="1200">
                <a:solidFill>
                  <a:schemeClr val="tx2"/>
                </a:solidFill>
              </a:rPr>
              <a:pPr algn="r"/>
              <a:t>9</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slide(fromTop)">
                                      <p:cBhvr>
                                        <p:cTn id="7" dur="500"/>
                                        <p:tgtEl>
                                          <p:spTgt spid="4099">
                                            <p:txEl>
                                              <p:pRg st="0" end="0"/>
                                            </p:txEl>
                                          </p:spTgt>
                                        </p:tgtEl>
                                      </p:cBhvr>
                                    </p:animEffect>
                                  </p:childTnLst>
                                </p:cTn>
                              </p:par>
                            </p:childTnLst>
                          </p:cTn>
                        </p:par>
                        <p:par>
                          <p:cTn id="8" fill="hold">
                            <p:stCondLst>
                              <p:cond delay="500"/>
                            </p:stCondLst>
                            <p:childTnLst>
                              <p:par>
                                <p:cTn id="9" presetID="12" presetClass="entr" presetSubtype="1" fill="hold" grpId="0" nodeType="after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animEffect transition="in" filter="slide(fromTop)">
                                      <p:cBhvr>
                                        <p:cTn id="11" dur="500"/>
                                        <p:tgtEl>
                                          <p:spTgt spid="4099">
                                            <p:txEl>
                                              <p:pRg st="1" end="1"/>
                                            </p:txEl>
                                          </p:spTgt>
                                        </p:tgtEl>
                                      </p:cBhvr>
                                    </p:animEffect>
                                  </p:childTnLst>
                                </p:cTn>
                              </p:par>
                            </p:childTnLst>
                          </p:cTn>
                        </p:par>
                        <p:par>
                          <p:cTn id="12" fill="hold">
                            <p:stCondLst>
                              <p:cond delay="1000"/>
                            </p:stCondLst>
                            <p:childTnLst>
                              <p:par>
                                <p:cTn id="13" presetID="12" presetClass="entr" presetSubtype="1" fill="hold" grpId="0" nodeType="after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animEffect transition="in" filter="slide(fromTop)">
                                      <p:cBhvr>
                                        <p:cTn id="15" dur="500"/>
                                        <p:tgtEl>
                                          <p:spTgt spid="4099">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1" fill="hold" grpId="0" nodeType="clickEffect">
                                  <p:stCondLst>
                                    <p:cond delay="0"/>
                                  </p:stCondLst>
                                  <p:childTnLst>
                                    <p:set>
                                      <p:cBhvr>
                                        <p:cTn id="19" dur="1" fill="hold">
                                          <p:stCondLst>
                                            <p:cond delay="0"/>
                                          </p:stCondLst>
                                        </p:cTn>
                                        <p:tgtEl>
                                          <p:spTgt spid="4099">
                                            <p:txEl>
                                              <p:pRg st="3" end="3"/>
                                            </p:txEl>
                                          </p:spTgt>
                                        </p:tgtEl>
                                        <p:attrNameLst>
                                          <p:attrName>style.visibility</p:attrName>
                                        </p:attrNameLst>
                                      </p:cBhvr>
                                      <p:to>
                                        <p:strVal val="visible"/>
                                      </p:to>
                                    </p:set>
                                    <p:animEffect transition="in" filter="slide(fromTop)">
                                      <p:cBhvr>
                                        <p:cTn id="20" dur="500"/>
                                        <p:tgtEl>
                                          <p:spTgt spid="4099">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1" fill="hold" grpId="0" nodeType="clickEffect">
                                  <p:stCondLst>
                                    <p:cond delay="0"/>
                                  </p:stCondLst>
                                  <p:childTnLst>
                                    <p:set>
                                      <p:cBhvr>
                                        <p:cTn id="24" dur="1" fill="hold">
                                          <p:stCondLst>
                                            <p:cond delay="0"/>
                                          </p:stCondLst>
                                        </p:cTn>
                                        <p:tgtEl>
                                          <p:spTgt spid="4099">
                                            <p:txEl>
                                              <p:pRg st="4" end="4"/>
                                            </p:txEl>
                                          </p:spTgt>
                                        </p:tgtEl>
                                        <p:attrNameLst>
                                          <p:attrName>style.visibility</p:attrName>
                                        </p:attrNameLst>
                                      </p:cBhvr>
                                      <p:to>
                                        <p:strVal val="visible"/>
                                      </p:to>
                                    </p:set>
                                    <p:animEffect transition="in" filter="slide(fromTop)">
                                      <p:cBhvr>
                                        <p:cTn id="25" dur="500"/>
                                        <p:tgtEl>
                                          <p:spTgt spid="4099">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2" presetClass="entr" presetSubtype="1" fill="hold" grpId="0" nodeType="clickEffect">
                                  <p:stCondLst>
                                    <p:cond delay="0"/>
                                  </p:stCondLst>
                                  <p:childTnLst>
                                    <p:set>
                                      <p:cBhvr>
                                        <p:cTn id="29" dur="1" fill="hold">
                                          <p:stCondLst>
                                            <p:cond delay="0"/>
                                          </p:stCondLst>
                                        </p:cTn>
                                        <p:tgtEl>
                                          <p:spTgt spid="4099">
                                            <p:txEl>
                                              <p:pRg st="5" end="5"/>
                                            </p:txEl>
                                          </p:spTgt>
                                        </p:tgtEl>
                                        <p:attrNameLst>
                                          <p:attrName>style.visibility</p:attrName>
                                        </p:attrNameLst>
                                      </p:cBhvr>
                                      <p:to>
                                        <p:strVal val="visible"/>
                                      </p:to>
                                    </p:set>
                                    <p:animEffect transition="in" filter="slide(fromTop)">
                                      <p:cBhvr>
                                        <p:cTn id="30" dur="500"/>
                                        <p:tgtEl>
                                          <p:spTgt spid="4099">
                                            <p:txEl>
                                              <p:pRg st="5" end="5"/>
                                            </p:txEl>
                                          </p:spTgt>
                                        </p:tgtEl>
                                      </p:cBhvr>
                                    </p:animEffect>
                                  </p:childTnLst>
                                </p:cTn>
                              </p:par>
                            </p:childTnLst>
                          </p:cTn>
                        </p:par>
                        <p:par>
                          <p:cTn id="31" fill="hold">
                            <p:stCondLst>
                              <p:cond delay="500"/>
                            </p:stCondLst>
                            <p:childTnLst>
                              <p:par>
                                <p:cTn id="32" presetID="12" presetClass="entr" presetSubtype="1" fill="hold" grpId="0" nodeType="afterEffect">
                                  <p:stCondLst>
                                    <p:cond delay="0"/>
                                  </p:stCondLst>
                                  <p:childTnLst>
                                    <p:set>
                                      <p:cBhvr>
                                        <p:cTn id="33" dur="1" fill="hold">
                                          <p:stCondLst>
                                            <p:cond delay="0"/>
                                          </p:stCondLst>
                                        </p:cTn>
                                        <p:tgtEl>
                                          <p:spTgt spid="4099">
                                            <p:txEl>
                                              <p:pRg st="6" end="6"/>
                                            </p:txEl>
                                          </p:spTgt>
                                        </p:tgtEl>
                                        <p:attrNameLst>
                                          <p:attrName>style.visibility</p:attrName>
                                        </p:attrNameLst>
                                      </p:cBhvr>
                                      <p:to>
                                        <p:strVal val="visible"/>
                                      </p:to>
                                    </p:set>
                                    <p:animEffect transition="in" filter="slide(fromTop)">
                                      <p:cBhvr>
                                        <p:cTn id="34" dur="500"/>
                                        <p:tgtEl>
                                          <p:spTgt spid="4099">
                                            <p:txEl>
                                              <p:pRg st="6" end="6"/>
                                            </p:txEl>
                                          </p:spTgt>
                                        </p:tgtEl>
                                      </p:cBhvr>
                                    </p:animEffect>
                                  </p:childTnLst>
                                </p:cTn>
                              </p:par>
                            </p:childTnLst>
                          </p:cTn>
                        </p:par>
                        <p:par>
                          <p:cTn id="35" fill="hold">
                            <p:stCondLst>
                              <p:cond delay="1000"/>
                            </p:stCondLst>
                            <p:childTnLst>
                              <p:par>
                                <p:cTn id="36" presetID="12" presetClass="entr" presetSubtype="1" fill="hold" grpId="0" nodeType="afterEffect">
                                  <p:stCondLst>
                                    <p:cond delay="0"/>
                                  </p:stCondLst>
                                  <p:childTnLst>
                                    <p:set>
                                      <p:cBhvr>
                                        <p:cTn id="37" dur="1" fill="hold">
                                          <p:stCondLst>
                                            <p:cond delay="0"/>
                                          </p:stCondLst>
                                        </p:cTn>
                                        <p:tgtEl>
                                          <p:spTgt spid="4099">
                                            <p:txEl>
                                              <p:pRg st="7" end="7"/>
                                            </p:txEl>
                                          </p:spTgt>
                                        </p:tgtEl>
                                        <p:attrNameLst>
                                          <p:attrName>style.visibility</p:attrName>
                                        </p:attrNameLst>
                                      </p:cBhvr>
                                      <p:to>
                                        <p:strVal val="visible"/>
                                      </p:to>
                                    </p:set>
                                    <p:animEffect transition="in" filter="slide(fromTop)">
                                      <p:cBhvr>
                                        <p:cTn id="38" dur="500"/>
                                        <p:tgtEl>
                                          <p:spTgt spid="409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uiExpand="1" build="p" bldLvl="2"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66561" name="Rectangle 2"/>
          <p:cNvSpPr>
            <a:spLocks noGrp="1" noChangeArrowheads="1"/>
          </p:cNvSpPr>
          <p:nvPr>
            <p:ph type="title" idx="4294967295"/>
          </p:nvPr>
        </p:nvSpPr>
        <p:spPr>
          <a:xfrm>
            <a:off x="1466850" y="457200"/>
            <a:ext cx="6781800" cy="1295400"/>
          </a:xfrm>
        </p:spPr>
        <p:txBody>
          <a:bodyPr/>
          <a:lstStyle/>
          <a:p>
            <a:pPr eaLnBrk="1" hangingPunct="1"/>
            <a:r>
              <a:rPr lang="en-US" sz="3500"/>
              <a:t>Excise Tax on Ozone Depleters</a:t>
            </a:r>
            <a:br>
              <a:rPr lang="en-US" sz="3500"/>
            </a:br>
            <a:r>
              <a:rPr lang="en-US" sz="2300"/>
              <a:t>Enacted by Congress in 1990</a:t>
            </a:r>
            <a:endParaRPr lang="en-US" sz="2700"/>
          </a:p>
        </p:txBody>
      </p:sp>
      <p:sp>
        <p:nvSpPr>
          <p:cNvPr id="7171" name="Rectangle 3"/>
          <p:cNvSpPr>
            <a:spLocks noGrp="1" noChangeArrowheads="1"/>
          </p:cNvSpPr>
          <p:nvPr>
            <p:ph idx="4294967295"/>
          </p:nvPr>
        </p:nvSpPr>
        <p:spPr>
          <a:xfrm>
            <a:off x="1123950" y="1866900"/>
            <a:ext cx="7924800" cy="4114800"/>
          </a:xfrm>
        </p:spPr>
        <p:txBody>
          <a:bodyPr/>
          <a:lstStyle/>
          <a:p>
            <a:pPr eaLnBrk="1" hangingPunct="1">
              <a:lnSpc>
                <a:spcPct val="80000"/>
              </a:lnSpc>
            </a:pPr>
            <a:r>
              <a:rPr lang="en-US" sz="2400"/>
              <a:t>Excise Tax per pound = base</a:t>
            </a:r>
            <a:r>
              <a:rPr lang="en-US" sz="2400" baseline="-25000"/>
              <a:t>t</a:t>
            </a:r>
            <a:r>
              <a:rPr lang="en-US" sz="2400"/>
              <a:t> * ODP, where</a:t>
            </a:r>
          </a:p>
          <a:p>
            <a:pPr lvl="1" eaLnBrk="1" hangingPunct="1">
              <a:lnSpc>
                <a:spcPct val="80000"/>
              </a:lnSpc>
            </a:pPr>
            <a:r>
              <a:rPr lang="en-US" sz="2000"/>
              <a:t>base is the tax rate per pound</a:t>
            </a:r>
          </a:p>
          <a:p>
            <a:pPr lvl="1" eaLnBrk="1" hangingPunct="1">
              <a:lnSpc>
                <a:spcPct val="80000"/>
              </a:lnSpc>
            </a:pPr>
            <a:r>
              <a:rPr lang="en-US" sz="2000"/>
              <a:t>t is the year in the phaseout schedule</a:t>
            </a:r>
          </a:p>
          <a:p>
            <a:pPr eaLnBrk="1" hangingPunct="1">
              <a:lnSpc>
                <a:spcPct val="80000"/>
              </a:lnSpc>
            </a:pPr>
            <a:r>
              <a:rPr lang="en-US" sz="2300"/>
              <a:t>The base </a:t>
            </a:r>
            <a:r>
              <a:rPr lang="en-US" sz="2300">
                <a:latin typeface="Symbol" pitchFamily="18" charset="2"/>
              </a:rPr>
              <a:t>­ </a:t>
            </a:r>
            <a:r>
              <a:rPr lang="en-US" sz="2300"/>
              <a:t>as t </a:t>
            </a:r>
            <a:r>
              <a:rPr lang="en-US" sz="2300">
                <a:latin typeface="Symbol" pitchFamily="18" charset="2"/>
              </a:rPr>
              <a:t>­</a:t>
            </a:r>
            <a:r>
              <a:rPr lang="en-US" sz="2300"/>
              <a:t> (i.e., escalating)</a:t>
            </a:r>
          </a:p>
          <a:p>
            <a:pPr lvl="1" eaLnBrk="1" hangingPunct="1">
              <a:lnSpc>
                <a:spcPct val="80000"/>
              </a:lnSpc>
            </a:pPr>
            <a:r>
              <a:rPr lang="en-US" sz="2100"/>
              <a:t>In 1990, base tax rate = $1.37/pound</a:t>
            </a:r>
          </a:p>
          <a:p>
            <a:pPr lvl="1" eaLnBrk="1" hangingPunct="1">
              <a:lnSpc>
                <a:spcPct val="80000"/>
              </a:lnSpc>
            </a:pPr>
            <a:r>
              <a:rPr lang="en-US" sz="2100"/>
              <a:t>In 1995, base tax rate = $5.35/pound</a:t>
            </a:r>
          </a:p>
          <a:p>
            <a:pPr lvl="1" eaLnBrk="1" hangingPunct="1">
              <a:lnSpc>
                <a:spcPct val="80000"/>
              </a:lnSpc>
            </a:pPr>
            <a:r>
              <a:rPr lang="en-US" sz="2100"/>
              <a:t>In 2009, base tax rate = 11.65/pound </a:t>
            </a:r>
          </a:p>
          <a:p>
            <a:pPr lvl="2" eaLnBrk="1" hangingPunct="1">
              <a:lnSpc>
                <a:spcPct val="80000"/>
              </a:lnSpc>
            </a:pPr>
            <a:r>
              <a:rPr lang="en-US" sz="2000"/>
              <a:t>based on an annual increase of $.45/pound starting in 1996</a:t>
            </a:r>
          </a:p>
          <a:p>
            <a:pPr eaLnBrk="1" hangingPunct="1">
              <a:lnSpc>
                <a:spcPct val="80000"/>
              </a:lnSpc>
            </a:pPr>
            <a:r>
              <a:rPr lang="en-US" sz="2400"/>
              <a:t>Acts as a product charge</a:t>
            </a:r>
          </a:p>
          <a:p>
            <a:pPr lvl="1" eaLnBrk="1" hangingPunct="1">
              <a:lnSpc>
                <a:spcPct val="80000"/>
              </a:lnSpc>
            </a:pPr>
            <a:r>
              <a:rPr lang="en-US" sz="2100"/>
              <a:t>An excise tax set equal to the MEC at the efficient output level, Q</a:t>
            </a:r>
            <a:r>
              <a:rPr lang="en-US" sz="2100" baseline="-25000"/>
              <a:t>E</a:t>
            </a:r>
            <a:r>
              <a:rPr lang="en-US" sz="2100"/>
              <a:t>, achieves an efficient resource allocation</a:t>
            </a:r>
          </a:p>
        </p:txBody>
      </p:sp>
      <p:sp>
        <p:nvSpPr>
          <p:cNvPr id="66563"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0EEA4F0C-D72C-491D-8E4F-352FF018B72A}" type="slidenum">
              <a:rPr lang="en-US" sz="1200">
                <a:solidFill>
                  <a:schemeClr val="tx2"/>
                </a:solidFill>
              </a:rPr>
              <a:pPr algn="r"/>
              <a:t>10</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wipe(left)">
                                      <p:cBhvr>
                                        <p:cTn id="7" dur="500"/>
                                        <p:tgtEl>
                                          <p:spTgt spid="7171">
                                            <p:txEl>
                                              <p:pRg st="0" end="0"/>
                                            </p:txEl>
                                          </p:spTgt>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animEffect transition="in" filter="wipe(left)">
                                      <p:cBhvr>
                                        <p:cTn id="11" dur="500"/>
                                        <p:tgtEl>
                                          <p:spTgt spid="7171">
                                            <p:txEl>
                                              <p:pRg st="1" end="1"/>
                                            </p:txEl>
                                          </p:spTgt>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animEffect transition="in" filter="wipe(left)">
                                      <p:cBhvr>
                                        <p:cTn id="15" dur="500"/>
                                        <p:tgtEl>
                                          <p:spTgt spid="7171">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7171">
                                            <p:txEl>
                                              <p:pRg st="3" end="3"/>
                                            </p:txEl>
                                          </p:spTgt>
                                        </p:tgtEl>
                                        <p:attrNameLst>
                                          <p:attrName>style.visibility</p:attrName>
                                        </p:attrNameLst>
                                      </p:cBhvr>
                                      <p:to>
                                        <p:strVal val="visible"/>
                                      </p:to>
                                    </p:set>
                                    <p:animEffect transition="in" filter="wipe(left)">
                                      <p:cBhvr>
                                        <p:cTn id="20" dur="500"/>
                                        <p:tgtEl>
                                          <p:spTgt spid="7171">
                                            <p:txEl>
                                              <p:pRg st="3" end="3"/>
                                            </p:txEl>
                                          </p:spTgt>
                                        </p:tgtEl>
                                      </p:cBhvr>
                                    </p:animEffect>
                                  </p:childTnLst>
                                </p:cTn>
                              </p:par>
                            </p:childTnLst>
                          </p:cTn>
                        </p:par>
                        <p:par>
                          <p:cTn id="21" fill="hold">
                            <p:stCondLst>
                              <p:cond delay="500"/>
                            </p:stCondLst>
                            <p:childTnLst>
                              <p:par>
                                <p:cTn id="22" presetID="22" presetClass="entr" presetSubtype="8" fill="hold" grpId="0" nodeType="afterEffect">
                                  <p:stCondLst>
                                    <p:cond delay="0"/>
                                  </p:stCondLst>
                                  <p:childTnLst>
                                    <p:set>
                                      <p:cBhvr>
                                        <p:cTn id="23" dur="1" fill="hold">
                                          <p:stCondLst>
                                            <p:cond delay="0"/>
                                          </p:stCondLst>
                                        </p:cTn>
                                        <p:tgtEl>
                                          <p:spTgt spid="7171">
                                            <p:txEl>
                                              <p:pRg st="4" end="4"/>
                                            </p:txEl>
                                          </p:spTgt>
                                        </p:tgtEl>
                                        <p:attrNameLst>
                                          <p:attrName>style.visibility</p:attrName>
                                        </p:attrNameLst>
                                      </p:cBhvr>
                                      <p:to>
                                        <p:strVal val="visible"/>
                                      </p:to>
                                    </p:set>
                                    <p:animEffect transition="in" filter="wipe(left)">
                                      <p:cBhvr>
                                        <p:cTn id="24" dur="500"/>
                                        <p:tgtEl>
                                          <p:spTgt spid="7171">
                                            <p:txEl>
                                              <p:pRg st="4" end="4"/>
                                            </p:txEl>
                                          </p:spTgt>
                                        </p:tgtEl>
                                      </p:cBhvr>
                                    </p:animEffect>
                                  </p:childTnLst>
                                </p:cTn>
                              </p:par>
                            </p:childTnLst>
                          </p:cTn>
                        </p:par>
                        <p:par>
                          <p:cTn id="25" fill="hold">
                            <p:stCondLst>
                              <p:cond delay="1000"/>
                            </p:stCondLst>
                            <p:childTnLst>
                              <p:par>
                                <p:cTn id="26" presetID="22" presetClass="entr" presetSubtype="8" fill="hold" grpId="0" nodeType="afterEffect">
                                  <p:stCondLst>
                                    <p:cond delay="0"/>
                                  </p:stCondLst>
                                  <p:childTnLst>
                                    <p:set>
                                      <p:cBhvr>
                                        <p:cTn id="27" dur="1" fill="hold">
                                          <p:stCondLst>
                                            <p:cond delay="0"/>
                                          </p:stCondLst>
                                        </p:cTn>
                                        <p:tgtEl>
                                          <p:spTgt spid="7171">
                                            <p:txEl>
                                              <p:pRg st="5" end="5"/>
                                            </p:txEl>
                                          </p:spTgt>
                                        </p:tgtEl>
                                        <p:attrNameLst>
                                          <p:attrName>style.visibility</p:attrName>
                                        </p:attrNameLst>
                                      </p:cBhvr>
                                      <p:to>
                                        <p:strVal val="visible"/>
                                      </p:to>
                                    </p:set>
                                    <p:animEffect transition="in" filter="wipe(left)">
                                      <p:cBhvr>
                                        <p:cTn id="28" dur="500"/>
                                        <p:tgtEl>
                                          <p:spTgt spid="7171">
                                            <p:txEl>
                                              <p:pRg st="5" end="5"/>
                                            </p:txEl>
                                          </p:spTgt>
                                        </p:tgtEl>
                                      </p:cBhvr>
                                    </p:animEffect>
                                  </p:childTnLst>
                                </p:cTn>
                              </p:par>
                            </p:childTnLst>
                          </p:cTn>
                        </p:par>
                        <p:par>
                          <p:cTn id="29" fill="hold">
                            <p:stCondLst>
                              <p:cond delay="1500"/>
                            </p:stCondLst>
                            <p:childTnLst>
                              <p:par>
                                <p:cTn id="30" presetID="22" presetClass="entr" presetSubtype="8" fill="hold" grpId="0" nodeType="afterEffect">
                                  <p:stCondLst>
                                    <p:cond delay="0"/>
                                  </p:stCondLst>
                                  <p:childTnLst>
                                    <p:set>
                                      <p:cBhvr>
                                        <p:cTn id="31" dur="1" fill="hold">
                                          <p:stCondLst>
                                            <p:cond delay="0"/>
                                          </p:stCondLst>
                                        </p:cTn>
                                        <p:tgtEl>
                                          <p:spTgt spid="7171">
                                            <p:txEl>
                                              <p:pRg st="6" end="6"/>
                                            </p:txEl>
                                          </p:spTgt>
                                        </p:tgtEl>
                                        <p:attrNameLst>
                                          <p:attrName>style.visibility</p:attrName>
                                        </p:attrNameLst>
                                      </p:cBhvr>
                                      <p:to>
                                        <p:strVal val="visible"/>
                                      </p:to>
                                    </p:set>
                                    <p:animEffect transition="in" filter="wipe(left)">
                                      <p:cBhvr>
                                        <p:cTn id="32" dur="500"/>
                                        <p:tgtEl>
                                          <p:spTgt spid="7171">
                                            <p:txEl>
                                              <p:pRg st="6" end="6"/>
                                            </p:txEl>
                                          </p:spTgt>
                                        </p:tgtEl>
                                      </p:cBhvr>
                                    </p:animEffect>
                                  </p:childTnLst>
                                </p:cTn>
                              </p:par>
                            </p:childTnLst>
                          </p:cTn>
                        </p:par>
                        <p:par>
                          <p:cTn id="33" fill="hold">
                            <p:stCondLst>
                              <p:cond delay="2000"/>
                            </p:stCondLst>
                            <p:childTnLst>
                              <p:par>
                                <p:cTn id="34" presetID="22" presetClass="entr" presetSubtype="8" fill="hold" grpId="0" nodeType="afterEffect">
                                  <p:stCondLst>
                                    <p:cond delay="0"/>
                                  </p:stCondLst>
                                  <p:childTnLst>
                                    <p:set>
                                      <p:cBhvr>
                                        <p:cTn id="35" dur="1" fill="hold">
                                          <p:stCondLst>
                                            <p:cond delay="0"/>
                                          </p:stCondLst>
                                        </p:cTn>
                                        <p:tgtEl>
                                          <p:spTgt spid="7171">
                                            <p:txEl>
                                              <p:pRg st="7" end="7"/>
                                            </p:txEl>
                                          </p:spTgt>
                                        </p:tgtEl>
                                        <p:attrNameLst>
                                          <p:attrName>style.visibility</p:attrName>
                                        </p:attrNameLst>
                                      </p:cBhvr>
                                      <p:to>
                                        <p:strVal val="visible"/>
                                      </p:to>
                                    </p:set>
                                    <p:animEffect transition="in" filter="wipe(left)">
                                      <p:cBhvr>
                                        <p:cTn id="36" dur="500"/>
                                        <p:tgtEl>
                                          <p:spTgt spid="7171">
                                            <p:txEl>
                                              <p:pRg st="7" end="7"/>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grpId="0" nodeType="clickEffect">
                                  <p:stCondLst>
                                    <p:cond delay="0"/>
                                  </p:stCondLst>
                                  <p:childTnLst>
                                    <p:set>
                                      <p:cBhvr>
                                        <p:cTn id="40" dur="1" fill="hold">
                                          <p:stCondLst>
                                            <p:cond delay="0"/>
                                          </p:stCondLst>
                                        </p:cTn>
                                        <p:tgtEl>
                                          <p:spTgt spid="7171">
                                            <p:txEl>
                                              <p:pRg st="8" end="8"/>
                                            </p:txEl>
                                          </p:spTgt>
                                        </p:tgtEl>
                                        <p:attrNameLst>
                                          <p:attrName>style.visibility</p:attrName>
                                        </p:attrNameLst>
                                      </p:cBhvr>
                                      <p:to>
                                        <p:strVal val="visible"/>
                                      </p:to>
                                    </p:set>
                                    <p:animEffect transition="in" filter="wipe(left)">
                                      <p:cBhvr>
                                        <p:cTn id="41" dur="500"/>
                                        <p:tgtEl>
                                          <p:spTgt spid="7171">
                                            <p:txEl>
                                              <p:pRg st="8" end="8"/>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8" fill="hold" grpId="0" nodeType="clickEffect">
                                  <p:stCondLst>
                                    <p:cond delay="0"/>
                                  </p:stCondLst>
                                  <p:childTnLst>
                                    <p:set>
                                      <p:cBhvr>
                                        <p:cTn id="45" dur="1" fill="hold">
                                          <p:stCondLst>
                                            <p:cond delay="0"/>
                                          </p:stCondLst>
                                        </p:cTn>
                                        <p:tgtEl>
                                          <p:spTgt spid="7171">
                                            <p:txEl>
                                              <p:pRg st="9" end="9"/>
                                            </p:txEl>
                                          </p:spTgt>
                                        </p:tgtEl>
                                        <p:attrNameLst>
                                          <p:attrName>style.visibility</p:attrName>
                                        </p:attrNameLst>
                                      </p:cBhvr>
                                      <p:to>
                                        <p:strVal val="visible"/>
                                      </p:to>
                                    </p:set>
                                    <p:animEffect transition="in" filter="wipe(left)">
                                      <p:cBhvr>
                                        <p:cTn id="46" dur="500"/>
                                        <p:tgtEl>
                                          <p:spTgt spid="7171">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uiExpand="1" build="p" bldLvl="2"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68609" name="Rectangle 30"/>
          <p:cNvSpPr>
            <a:spLocks noGrp="1" noChangeArrowheads="1"/>
          </p:cNvSpPr>
          <p:nvPr>
            <p:ph type="title" idx="4294967295"/>
          </p:nvPr>
        </p:nvSpPr>
        <p:spPr>
          <a:xfrm>
            <a:off x="1476375" y="609600"/>
            <a:ext cx="6934200" cy="838200"/>
          </a:xfrm>
        </p:spPr>
        <p:txBody>
          <a:bodyPr/>
          <a:lstStyle/>
          <a:p>
            <a:pPr eaLnBrk="1" hangingPunct="1"/>
            <a:r>
              <a:rPr lang="en-US"/>
              <a:t>Modeling an Excise Tax</a:t>
            </a:r>
          </a:p>
        </p:txBody>
      </p:sp>
      <p:sp>
        <p:nvSpPr>
          <p:cNvPr id="68610" name="Slide Number Placeholder 3"/>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13664459-C91C-430B-9F09-2B275C525380}" type="slidenum">
              <a:rPr lang="en-US" sz="1200">
                <a:solidFill>
                  <a:schemeClr val="tx2"/>
                </a:solidFill>
              </a:rPr>
              <a:pPr algn="r"/>
              <a:t>11</a:t>
            </a:fld>
            <a:endParaRPr lang="en-US" sz="1200">
              <a:solidFill>
                <a:schemeClr val="tx2"/>
              </a:solidFill>
            </a:endParaRPr>
          </a:p>
        </p:txBody>
      </p:sp>
      <p:sp>
        <p:nvSpPr>
          <p:cNvPr id="68611" name="Line 55"/>
          <p:cNvSpPr>
            <a:spLocks noChangeShapeType="1"/>
          </p:cNvSpPr>
          <p:nvPr/>
        </p:nvSpPr>
        <p:spPr bwMode="auto">
          <a:xfrm>
            <a:off x="1589088" y="1824038"/>
            <a:ext cx="0" cy="3662362"/>
          </a:xfrm>
          <a:prstGeom prst="line">
            <a:avLst/>
          </a:prstGeom>
          <a:noFill/>
          <a:ln w="19050">
            <a:solidFill>
              <a:srgbClr val="000000"/>
            </a:solidFill>
            <a:round/>
            <a:headEnd/>
            <a:tailEnd/>
          </a:ln>
        </p:spPr>
        <p:txBody>
          <a:bodyPr/>
          <a:lstStyle/>
          <a:p>
            <a:endParaRPr lang="en-US"/>
          </a:p>
        </p:txBody>
      </p:sp>
      <p:sp>
        <p:nvSpPr>
          <p:cNvPr id="68612" name="Line 56"/>
          <p:cNvSpPr>
            <a:spLocks noChangeShapeType="1"/>
          </p:cNvSpPr>
          <p:nvPr/>
        </p:nvSpPr>
        <p:spPr bwMode="auto">
          <a:xfrm>
            <a:off x="1589088" y="5486400"/>
            <a:ext cx="5075237" cy="0"/>
          </a:xfrm>
          <a:prstGeom prst="line">
            <a:avLst/>
          </a:prstGeom>
          <a:noFill/>
          <a:ln w="19050">
            <a:solidFill>
              <a:srgbClr val="000000"/>
            </a:solidFill>
            <a:round/>
            <a:headEnd/>
            <a:tailEnd/>
          </a:ln>
        </p:spPr>
        <p:txBody>
          <a:bodyPr/>
          <a:lstStyle/>
          <a:p>
            <a:endParaRPr lang="en-US"/>
          </a:p>
        </p:txBody>
      </p:sp>
      <p:sp>
        <p:nvSpPr>
          <p:cNvPr id="68613" name="Text Box 57"/>
          <p:cNvSpPr txBox="1">
            <a:spLocks noChangeArrowheads="1"/>
          </p:cNvSpPr>
          <p:nvPr/>
        </p:nvSpPr>
        <p:spPr bwMode="auto">
          <a:xfrm>
            <a:off x="1298575" y="5486400"/>
            <a:ext cx="434975" cy="304800"/>
          </a:xfrm>
          <a:prstGeom prst="rect">
            <a:avLst/>
          </a:prstGeom>
          <a:noFill/>
          <a:ln w="9525">
            <a:noFill/>
            <a:miter lim="800000"/>
            <a:headEnd/>
            <a:tailEnd/>
          </a:ln>
        </p:spPr>
        <p:txBody>
          <a:bodyPr/>
          <a:lstStyle/>
          <a:p>
            <a:pPr eaLnBrk="0" hangingPunct="0"/>
            <a:r>
              <a:rPr lang="en-US" sz="1600"/>
              <a:t>0 </a:t>
            </a:r>
            <a:endParaRPr lang="en-US" sz="2400"/>
          </a:p>
        </p:txBody>
      </p:sp>
      <p:sp>
        <p:nvSpPr>
          <p:cNvPr id="68614" name="Text Box 58"/>
          <p:cNvSpPr txBox="1">
            <a:spLocks noChangeArrowheads="1"/>
          </p:cNvSpPr>
          <p:nvPr/>
        </p:nvSpPr>
        <p:spPr bwMode="auto">
          <a:xfrm>
            <a:off x="1057275" y="1874838"/>
            <a:ext cx="434975" cy="304800"/>
          </a:xfrm>
          <a:prstGeom prst="rect">
            <a:avLst/>
          </a:prstGeom>
          <a:noFill/>
          <a:ln w="9525">
            <a:noFill/>
            <a:miter lim="800000"/>
            <a:headEnd/>
            <a:tailEnd/>
          </a:ln>
        </p:spPr>
        <p:txBody>
          <a:bodyPr/>
          <a:lstStyle/>
          <a:p>
            <a:pPr eaLnBrk="0" hangingPunct="0"/>
            <a:r>
              <a:rPr lang="en-US" sz="1600"/>
              <a:t>$ </a:t>
            </a:r>
            <a:endParaRPr lang="en-US" sz="2400"/>
          </a:p>
        </p:txBody>
      </p:sp>
      <p:sp>
        <p:nvSpPr>
          <p:cNvPr id="68615" name="Line 59"/>
          <p:cNvSpPr>
            <a:spLocks noChangeShapeType="1"/>
          </p:cNvSpPr>
          <p:nvPr/>
        </p:nvSpPr>
        <p:spPr bwMode="auto">
          <a:xfrm flipV="1">
            <a:off x="1589088" y="1976438"/>
            <a:ext cx="3770312" cy="2593975"/>
          </a:xfrm>
          <a:prstGeom prst="line">
            <a:avLst/>
          </a:prstGeom>
          <a:noFill/>
          <a:ln w="28575">
            <a:solidFill>
              <a:schemeClr val="bg2"/>
            </a:solidFill>
            <a:round/>
            <a:headEnd/>
            <a:tailEnd/>
          </a:ln>
        </p:spPr>
        <p:txBody>
          <a:bodyPr/>
          <a:lstStyle/>
          <a:p>
            <a:endParaRPr lang="en-US"/>
          </a:p>
        </p:txBody>
      </p:sp>
      <p:sp>
        <p:nvSpPr>
          <p:cNvPr id="68616" name="Line 60"/>
          <p:cNvSpPr>
            <a:spLocks noChangeShapeType="1"/>
          </p:cNvSpPr>
          <p:nvPr/>
        </p:nvSpPr>
        <p:spPr bwMode="auto">
          <a:xfrm flipV="1">
            <a:off x="1589088" y="3044825"/>
            <a:ext cx="4495800" cy="1525588"/>
          </a:xfrm>
          <a:prstGeom prst="line">
            <a:avLst/>
          </a:prstGeom>
          <a:noFill/>
          <a:ln w="28575">
            <a:solidFill>
              <a:schemeClr val="bg2"/>
            </a:solidFill>
            <a:round/>
            <a:headEnd/>
            <a:tailEnd/>
          </a:ln>
        </p:spPr>
        <p:txBody>
          <a:bodyPr/>
          <a:lstStyle/>
          <a:p>
            <a:endParaRPr lang="en-US"/>
          </a:p>
        </p:txBody>
      </p:sp>
      <p:sp>
        <p:nvSpPr>
          <p:cNvPr id="68617" name="Line 61"/>
          <p:cNvSpPr>
            <a:spLocks noChangeShapeType="1"/>
          </p:cNvSpPr>
          <p:nvPr/>
        </p:nvSpPr>
        <p:spPr bwMode="auto">
          <a:xfrm>
            <a:off x="1589088" y="2435225"/>
            <a:ext cx="4640262" cy="2439988"/>
          </a:xfrm>
          <a:prstGeom prst="line">
            <a:avLst/>
          </a:prstGeom>
          <a:noFill/>
          <a:ln w="28575">
            <a:solidFill>
              <a:schemeClr val="accent2"/>
            </a:solidFill>
            <a:round/>
            <a:headEnd/>
            <a:tailEnd/>
          </a:ln>
        </p:spPr>
        <p:txBody>
          <a:bodyPr/>
          <a:lstStyle/>
          <a:p>
            <a:endParaRPr lang="en-US"/>
          </a:p>
        </p:txBody>
      </p:sp>
      <p:sp>
        <p:nvSpPr>
          <p:cNvPr id="68618" name="Text Box 62"/>
          <p:cNvSpPr txBox="1">
            <a:spLocks noChangeArrowheads="1"/>
          </p:cNvSpPr>
          <p:nvPr/>
        </p:nvSpPr>
        <p:spPr bwMode="auto">
          <a:xfrm>
            <a:off x="3184525" y="5486400"/>
            <a:ext cx="723900" cy="457200"/>
          </a:xfrm>
          <a:prstGeom prst="rect">
            <a:avLst/>
          </a:prstGeom>
          <a:noFill/>
          <a:ln w="9525">
            <a:noFill/>
            <a:miter lim="800000"/>
            <a:headEnd/>
            <a:tailEnd/>
          </a:ln>
        </p:spPr>
        <p:txBody>
          <a:bodyPr/>
          <a:lstStyle/>
          <a:p>
            <a:pPr eaLnBrk="0" hangingPunct="0"/>
            <a:r>
              <a:rPr lang="en-US" sz="1600" i="1"/>
              <a:t>Q</a:t>
            </a:r>
            <a:r>
              <a:rPr lang="en-US" sz="1600" i="1" baseline="-25000"/>
              <a:t>E </a:t>
            </a:r>
            <a:endParaRPr lang="en-US" sz="2400"/>
          </a:p>
        </p:txBody>
      </p:sp>
      <p:sp>
        <p:nvSpPr>
          <p:cNvPr id="68619" name="Text Box 63"/>
          <p:cNvSpPr txBox="1">
            <a:spLocks noChangeArrowheads="1"/>
          </p:cNvSpPr>
          <p:nvPr/>
        </p:nvSpPr>
        <p:spPr bwMode="auto">
          <a:xfrm>
            <a:off x="5214938" y="1671638"/>
            <a:ext cx="2028825" cy="303212"/>
          </a:xfrm>
          <a:prstGeom prst="rect">
            <a:avLst/>
          </a:prstGeom>
          <a:noFill/>
          <a:ln w="9525">
            <a:noFill/>
            <a:miter lim="800000"/>
            <a:headEnd/>
            <a:tailEnd/>
          </a:ln>
        </p:spPr>
        <p:txBody>
          <a:bodyPr/>
          <a:lstStyle/>
          <a:p>
            <a:pPr eaLnBrk="0" hangingPunct="0"/>
            <a:r>
              <a:rPr lang="en-US" sz="1600" i="1"/>
              <a:t>MSC</a:t>
            </a:r>
            <a:r>
              <a:rPr lang="en-US" sz="1600"/>
              <a:t> = </a:t>
            </a:r>
            <a:r>
              <a:rPr lang="en-US" sz="1600" i="1"/>
              <a:t>MPC</a:t>
            </a:r>
            <a:r>
              <a:rPr lang="en-US" sz="1600"/>
              <a:t> + </a:t>
            </a:r>
            <a:r>
              <a:rPr lang="en-US" sz="1600" i="1"/>
              <a:t>MEC</a:t>
            </a:r>
            <a:endParaRPr lang="en-US" sz="2400"/>
          </a:p>
        </p:txBody>
      </p:sp>
      <p:sp>
        <p:nvSpPr>
          <p:cNvPr id="68620" name="Text Box 64"/>
          <p:cNvSpPr txBox="1">
            <a:spLocks noChangeArrowheads="1"/>
          </p:cNvSpPr>
          <p:nvPr/>
        </p:nvSpPr>
        <p:spPr bwMode="auto">
          <a:xfrm>
            <a:off x="6084888" y="2892425"/>
            <a:ext cx="723900" cy="303213"/>
          </a:xfrm>
          <a:prstGeom prst="rect">
            <a:avLst/>
          </a:prstGeom>
          <a:noFill/>
          <a:ln w="9525">
            <a:noFill/>
            <a:miter lim="800000"/>
            <a:headEnd/>
            <a:tailEnd/>
          </a:ln>
        </p:spPr>
        <p:txBody>
          <a:bodyPr/>
          <a:lstStyle/>
          <a:p>
            <a:pPr eaLnBrk="0" hangingPunct="0"/>
            <a:r>
              <a:rPr lang="en-US" sz="1600" i="1"/>
              <a:t>MPC</a:t>
            </a:r>
            <a:endParaRPr lang="en-US" sz="2400"/>
          </a:p>
        </p:txBody>
      </p:sp>
      <p:sp>
        <p:nvSpPr>
          <p:cNvPr id="68621" name="Text Box 65"/>
          <p:cNvSpPr txBox="1">
            <a:spLocks noChangeArrowheads="1"/>
          </p:cNvSpPr>
          <p:nvPr/>
        </p:nvSpPr>
        <p:spPr bwMode="auto">
          <a:xfrm>
            <a:off x="6238875" y="4800600"/>
            <a:ext cx="1304925" cy="304800"/>
          </a:xfrm>
          <a:prstGeom prst="rect">
            <a:avLst/>
          </a:prstGeom>
          <a:noFill/>
          <a:ln w="9525">
            <a:noFill/>
            <a:miter lim="800000"/>
            <a:headEnd/>
            <a:tailEnd/>
          </a:ln>
        </p:spPr>
        <p:txBody>
          <a:bodyPr/>
          <a:lstStyle/>
          <a:p>
            <a:pPr eaLnBrk="0" hangingPunct="0"/>
            <a:r>
              <a:rPr lang="en-US" sz="1600" i="1"/>
              <a:t>MPB</a:t>
            </a:r>
            <a:r>
              <a:rPr lang="en-US" sz="1600"/>
              <a:t> = </a:t>
            </a:r>
            <a:r>
              <a:rPr lang="en-US" sz="1600" i="1"/>
              <a:t>MSB</a:t>
            </a:r>
            <a:endParaRPr lang="en-US" sz="2400"/>
          </a:p>
        </p:txBody>
      </p:sp>
      <p:sp>
        <p:nvSpPr>
          <p:cNvPr id="68622" name="Text Box 66"/>
          <p:cNvSpPr txBox="1">
            <a:spLocks noChangeArrowheads="1"/>
          </p:cNvSpPr>
          <p:nvPr/>
        </p:nvSpPr>
        <p:spPr bwMode="auto">
          <a:xfrm>
            <a:off x="4562475" y="5562600"/>
            <a:ext cx="3441700" cy="457200"/>
          </a:xfrm>
          <a:prstGeom prst="rect">
            <a:avLst/>
          </a:prstGeom>
          <a:noFill/>
          <a:ln w="9525">
            <a:noFill/>
            <a:miter lim="800000"/>
            <a:headEnd/>
            <a:tailEnd/>
          </a:ln>
        </p:spPr>
        <p:txBody>
          <a:bodyPr/>
          <a:lstStyle/>
          <a:p>
            <a:pPr eaLnBrk="0" hangingPunct="0"/>
            <a:r>
              <a:rPr lang="en-US" sz="1600" i="1"/>
              <a:t>Q</a:t>
            </a:r>
            <a:r>
              <a:rPr lang="en-US" sz="1600"/>
              <a:t> of Ozone-Depleting Substances</a:t>
            </a:r>
            <a:endParaRPr lang="en-US" sz="2400"/>
          </a:p>
        </p:txBody>
      </p:sp>
      <p:sp>
        <p:nvSpPr>
          <p:cNvPr id="68623" name="Line 67"/>
          <p:cNvSpPr>
            <a:spLocks noChangeShapeType="1"/>
          </p:cNvSpPr>
          <p:nvPr/>
        </p:nvSpPr>
        <p:spPr bwMode="auto">
          <a:xfrm>
            <a:off x="3328988" y="3349625"/>
            <a:ext cx="0" cy="2136775"/>
          </a:xfrm>
          <a:prstGeom prst="line">
            <a:avLst/>
          </a:prstGeom>
          <a:noFill/>
          <a:ln w="9525">
            <a:solidFill>
              <a:srgbClr val="000000"/>
            </a:solidFill>
            <a:prstDash val="lgDash"/>
            <a:round/>
            <a:headEnd/>
            <a:tailEnd/>
          </a:ln>
        </p:spPr>
        <p:txBody>
          <a:bodyPr/>
          <a:lstStyle/>
          <a:p>
            <a:endParaRPr lang="en-US"/>
          </a:p>
        </p:txBody>
      </p:sp>
      <p:sp>
        <p:nvSpPr>
          <p:cNvPr id="68624" name="Line 68"/>
          <p:cNvSpPr>
            <a:spLocks noChangeShapeType="1"/>
          </p:cNvSpPr>
          <p:nvPr/>
        </p:nvSpPr>
        <p:spPr bwMode="auto">
          <a:xfrm>
            <a:off x="4054475" y="3808413"/>
            <a:ext cx="0" cy="1677987"/>
          </a:xfrm>
          <a:prstGeom prst="line">
            <a:avLst/>
          </a:prstGeom>
          <a:noFill/>
          <a:ln w="9525">
            <a:solidFill>
              <a:srgbClr val="000000"/>
            </a:solidFill>
            <a:prstDash val="lgDash"/>
            <a:round/>
            <a:headEnd/>
            <a:tailEnd/>
          </a:ln>
        </p:spPr>
        <p:txBody>
          <a:bodyPr/>
          <a:lstStyle/>
          <a:p>
            <a:endParaRPr lang="en-US"/>
          </a:p>
        </p:txBody>
      </p:sp>
      <p:sp>
        <p:nvSpPr>
          <p:cNvPr id="68625" name="Text Box 69"/>
          <p:cNvSpPr txBox="1">
            <a:spLocks noChangeArrowheads="1"/>
          </p:cNvSpPr>
          <p:nvPr/>
        </p:nvSpPr>
        <p:spPr bwMode="auto">
          <a:xfrm>
            <a:off x="3908425" y="5486400"/>
            <a:ext cx="725488" cy="457200"/>
          </a:xfrm>
          <a:prstGeom prst="rect">
            <a:avLst/>
          </a:prstGeom>
          <a:noFill/>
          <a:ln w="9525">
            <a:noFill/>
            <a:miter lim="800000"/>
            <a:headEnd/>
            <a:tailEnd/>
          </a:ln>
        </p:spPr>
        <p:txBody>
          <a:bodyPr/>
          <a:lstStyle/>
          <a:p>
            <a:pPr eaLnBrk="0" hangingPunct="0"/>
            <a:r>
              <a:rPr lang="en-US" sz="1600" i="1"/>
              <a:t>Q</a:t>
            </a:r>
            <a:r>
              <a:rPr lang="en-US" sz="1600" i="1" baseline="-25000"/>
              <a:t>C</a:t>
            </a:r>
            <a:endParaRPr lang="en-US" sz="2400"/>
          </a:p>
        </p:txBody>
      </p:sp>
      <p:sp>
        <p:nvSpPr>
          <p:cNvPr id="96326" name="Line 70"/>
          <p:cNvSpPr>
            <a:spLocks noChangeShapeType="1"/>
          </p:cNvSpPr>
          <p:nvPr/>
        </p:nvSpPr>
        <p:spPr bwMode="auto">
          <a:xfrm flipV="1">
            <a:off x="1589088" y="2435225"/>
            <a:ext cx="4349750" cy="1525588"/>
          </a:xfrm>
          <a:prstGeom prst="line">
            <a:avLst/>
          </a:prstGeom>
          <a:noFill/>
          <a:ln w="28575">
            <a:solidFill>
              <a:srgbClr val="660066"/>
            </a:solidFill>
            <a:prstDash val="lgDash"/>
            <a:round/>
            <a:headEnd/>
            <a:tailEnd/>
          </a:ln>
        </p:spPr>
        <p:txBody>
          <a:bodyPr/>
          <a:lstStyle/>
          <a:p>
            <a:endParaRPr lang="en-US"/>
          </a:p>
        </p:txBody>
      </p:sp>
      <p:sp>
        <p:nvSpPr>
          <p:cNvPr id="96327" name="Text Box 71"/>
          <p:cNvSpPr txBox="1">
            <a:spLocks noChangeArrowheads="1"/>
          </p:cNvSpPr>
          <p:nvPr/>
        </p:nvSpPr>
        <p:spPr bwMode="auto">
          <a:xfrm>
            <a:off x="5938838" y="2281238"/>
            <a:ext cx="2052637" cy="309562"/>
          </a:xfrm>
          <a:prstGeom prst="rect">
            <a:avLst/>
          </a:prstGeom>
          <a:noFill/>
          <a:ln w="9525">
            <a:noFill/>
            <a:miter lim="800000"/>
            <a:headEnd/>
            <a:tailEnd/>
          </a:ln>
        </p:spPr>
        <p:txBody>
          <a:bodyPr/>
          <a:lstStyle/>
          <a:p>
            <a:pPr eaLnBrk="0" hangingPunct="0"/>
            <a:r>
              <a:rPr lang="en-US" sz="1600" i="1"/>
              <a:t>MPC</a:t>
            </a:r>
            <a:r>
              <a:rPr lang="en-US" sz="1600"/>
              <a:t> + excise tax</a:t>
            </a:r>
            <a:endParaRPr lang="en-US" sz="2400"/>
          </a:p>
        </p:txBody>
      </p:sp>
      <p:sp>
        <p:nvSpPr>
          <p:cNvPr id="96328" name="AutoShape 72"/>
          <p:cNvSpPr>
            <a:spLocks/>
          </p:cNvSpPr>
          <p:nvPr/>
        </p:nvSpPr>
        <p:spPr bwMode="auto">
          <a:xfrm>
            <a:off x="3328988" y="3349625"/>
            <a:ext cx="144462" cy="611188"/>
          </a:xfrm>
          <a:prstGeom prst="rightBrace">
            <a:avLst>
              <a:gd name="adj1" fmla="val 35257"/>
              <a:gd name="adj2" fmla="val 50000"/>
            </a:avLst>
          </a:prstGeom>
          <a:noFill/>
          <a:ln w="9525">
            <a:solidFill>
              <a:srgbClr val="000000"/>
            </a:solidFill>
            <a:round/>
            <a:headEnd/>
            <a:tailEnd/>
          </a:ln>
        </p:spPr>
        <p:txBody>
          <a:bodyPr/>
          <a:lstStyle/>
          <a:p>
            <a:pPr eaLnBrk="0" hangingPunct="0"/>
            <a:endParaRPr lang="en-US"/>
          </a:p>
        </p:txBody>
      </p:sp>
      <p:sp>
        <p:nvSpPr>
          <p:cNvPr id="96329" name="Line 73"/>
          <p:cNvSpPr>
            <a:spLocks noChangeShapeType="1"/>
          </p:cNvSpPr>
          <p:nvPr/>
        </p:nvSpPr>
        <p:spPr bwMode="auto">
          <a:xfrm flipH="1">
            <a:off x="3571875" y="3429000"/>
            <a:ext cx="1182688" cy="152400"/>
          </a:xfrm>
          <a:prstGeom prst="line">
            <a:avLst/>
          </a:prstGeom>
          <a:noFill/>
          <a:ln w="9525">
            <a:solidFill>
              <a:srgbClr val="000000"/>
            </a:solidFill>
            <a:round/>
            <a:headEnd/>
            <a:tailEnd type="triangle" w="med" len="med"/>
          </a:ln>
        </p:spPr>
        <p:txBody>
          <a:bodyPr/>
          <a:lstStyle/>
          <a:p>
            <a:endParaRPr lang="en-US"/>
          </a:p>
        </p:txBody>
      </p:sp>
      <p:sp>
        <p:nvSpPr>
          <p:cNvPr id="96330" name="Text Box 74"/>
          <p:cNvSpPr txBox="1">
            <a:spLocks noChangeArrowheads="1"/>
          </p:cNvSpPr>
          <p:nvPr/>
        </p:nvSpPr>
        <p:spPr bwMode="auto">
          <a:xfrm>
            <a:off x="4791075" y="3200400"/>
            <a:ext cx="1651000" cy="384175"/>
          </a:xfrm>
          <a:prstGeom prst="rect">
            <a:avLst/>
          </a:prstGeom>
          <a:gradFill rotWithShape="1">
            <a:gsLst>
              <a:gs pos="0">
                <a:srgbClr val="E6D5FF"/>
              </a:gs>
              <a:gs pos="100000">
                <a:srgbClr val="EEE2FF"/>
              </a:gs>
            </a:gsLst>
            <a:lin ang="0" scaled="1"/>
          </a:gradFill>
          <a:ln w="9525">
            <a:noFill/>
            <a:miter lim="800000"/>
            <a:headEnd/>
            <a:tailEnd/>
          </a:ln>
        </p:spPr>
        <p:txBody>
          <a:bodyPr/>
          <a:lstStyle/>
          <a:p>
            <a:pPr eaLnBrk="0" hangingPunct="0"/>
            <a:r>
              <a:rPr lang="en-US" b="1"/>
              <a:t>Excise Tax</a:t>
            </a:r>
          </a:p>
        </p:txBody>
      </p:sp>
      <p:sp>
        <p:nvSpPr>
          <p:cNvPr id="96331" name="Line 75"/>
          <p:cNvSpPr>
            <a:spLocks noChangeShapeType="1"/>
          </p:cNvSpPr>
          <p:nvPr/>
        </p:nvSpPr>
        <p:spPr bwMode="auto">
          <a:xfrm flipV="1">
            <a:off x="5503863" y="2740025"/>
            <a:ext cx="0" cy="457200"/>
          </a:xfrm>
          <a:prstGeom prst="line">
            <a:avLst/>
          </a:prstGeom>
          <a:noFill/>
          <a:ln w="9525">
            <a:solidFill>
              <a:srgbClr val="000000"/>
            </a:solidFill>
            <a:round/>
            <a:headEnd/>
            <a:tailEnd type="triangle" w="med" len="med"/>
          </a:ln>
        </p:spPr>
        <p:txBody>
          <a:bodyPr/>
          <a:lstStyle/>
          <a:p>
            <a:endParaRPr lang="en-US"/>
          </a:p>
        </p:txBody>
      </p:sp>
      <p:sp>
        <p:nvSpPr>
          <p:cNvPr id="96332" name="Line 76"/>
          <p:cNvSpPr>
            <a:spLocks noChangeShapeType="1"/>
          </p:cNvSpPr>
          <p:nvPr/>
        </p:nvSpPr>
        <p:spPr bwMode="auto">
          <a:xfrm flipV="1">
            <a:off x="2459038" y="3808413"/>
            <a:ext cx="0" cy="457200"/>
          </a:xfrm>
          <a:prstGeom prst="line">
            <a:avLst/>
          </a:prstGeom>
          <a:noFill/>
          <a:ln w="9525">
            <a:solidFill>
              <a:srgbClr val="000000"/>
            </a:solidFill>
            <a:round/>
            <a:headEnd/>
            <a:tailEnd type="triangle" w="med" len="med"/>
          </a:ln>
        </p:spPr>
        <p:txBody>
          <a:bodyPr/>
          <a:lstStyle/>
          <a:p>
            <a:endParaRPr lang="en-US"/>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6326"/>
                                        </p:tgtEl>
                                        <p:attrNameLst>
                                          <p:attrName>style.visibility</p:attrName>
                                        </p:attrNameLst>
                                      </p:cBhvr>
                                      <p:to>
                                        <p:strVal val="visible"/>
                                      </p:to>
                                    </p:set>
                                    <p:animEffect transition="in" filter="wipe(left)">
                                      <p:cBhvr>
                                        <p:cTn id="7" dur="500"/>
                                        <p:tgtEl>
                                          <p:spTgt spid="96326"/>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96327"/>
                                        </p:tgtEl>
                                        <p:attrNameLst>
                                          <p:attrName>style.visibility</p:attrName>
                                        </p:attrNameLst>
                                      </p:cBhvr>
                                      <p:to>
                                        <p:strVal val="visible"/>
                                      </p:to>
                                    </p:set>
                                    <p:animEffect transition="in" filter="wipe(down)">
                                      <p:cBhvr>
                                        <p:cTn id="10" dur="500"/>
                                        <p:tgtEl>
                                          <p:spTgt spid="96327"/>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96331"/>
                                        </p:tgtEl>
                                        <p:attrNameLst>
                                          <p:attrName>style.visibility</p:attrName>
                                        </p:attrNameLst>
                                      </p:cBhvr>
                                      <p:to>
                                        <p:strVal val="visible"/>
                                      </p:to>
                                    </p:set>
                                    <p:animEffect transition="in" filter="wipe(left)">
                                      <p:cBhvr>
                                        <p:cTn id="13" dur="500"/>
                                        <p:tgtEl>
                                          <p:spTgt spid="96331"/>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96332"/>
                                        </p:tgtEl>
                                        <p:attrNameLst>
                                          <p:attrName>style.visibility</p:attrName>
                                        </p:attrNameLst>
                                      </p:cBhvr>
                                      <p:to>
                                        <p:strVal val="visible"/>
                                      </p:to>
                                    </p:set>
                                    <p:animEffect transition="in" filter="wipe(left)">
                                      <p:cBhvr>
                                        <p:cTn id="16" dur="500"/>
                                        <p:tgtEl>
                                          <p:spTgt spid="96332"/>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96329"/>
                                        </p:tgtEl>
                                        <p:attrNameLst>
                                          <p:attrName>style.visibility</p:attrName>
                                        </p:attrNameLst>
                                      </p:cBhvr>
                                      <p:to>
                                        <p:strVal val="visible"/>
                                      </p:to>
                                    </p:set>
                                    <p:animEffect transition="in" filter="dissolve">
                                      <p:cBhvr>
                                        <p:cTn id="21" dur="500"/>
                                        <p:tgtEl>
                                          <p:spTgt spid="96329"/>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96328"/>
                                        </p:tgtEl>
                                        <p:attrNameLst>
                                          <p:attrName>style.visibility</p:attrName>
                                        </p:attrNameLst>
                                      </p:cBhvr>
                                      <p:to>
                                        <p:strVal val="visible"/>
                                      </p:to>
                                    </p:set>
                                    <p:animEffect transition="in" filter="dissolve">
                                      <p:cBhvr>
                                        <p:cTn id="24" dur="500"/>
                                        <p:tgtEl>
                                          <p:spTgt spid="96328"/>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96330"/>
                                        </p:tgtEl>
                                        <p:attrNameLst>
                                          <p:attrName>style.visibility</p:attrName>
                                        </p:attrNameLst>
                                      </p:cBhvr>
                                      <p:to>
                                        <p:strVal val="visible"/>
                                      </p:to>
                                    </p:set>
                                    <p:animEffect transition="in" filter="dissolve">
                                      <p:cBhvr>
                                        <p:cTn id="27" dur="500"/>
                                        <p:tgtEl>
                                          <p:spTgt spid="963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326" grpId="0" animBg="1"/>
      <p:bldP spid="96327" grpId="0"/>
      <p:bldP spid="96328" grpId="0" animBg="1"/>
      <p:bldP spid="96329" grpId="0" animBg="1"/>
      <p:bldP spid="96330" grpId="0" animBg="1"/>
      <p:bldP spid="96331" grpId="0" animBg="1"/>
      <p:bldP spid="96332" grpId="0" animBg="1"/>
    </p:bldLst>
  </p:timing>
</p:sld>
</file>

<file path=ppt/slides/slide12.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70657" name="Rectangle 2"/>
          <p:cNvSpPr>
            <a:spLocks noGrp="1" noChangeArrowheads="1"/>
          </p:cNvSpPr>
          <p:nvPr>
            <p:ph type="title" idx="4294967295"/>
          </p:nvPr>
        </p:nvSpPr>
        <p:spPr>
          <a:xfrm>
            <a:off x="1495425" y="914400"/>
            <a:ext cx="6858000" cy="838200"/>
          </a:xfrm>
        </p:spPr>
        <p:txBody>
          <a:bodyPr/>
          <a:lstStyle/>
          <a:p>
            <a:pPr eaLnBrk="1" hangingPunct="1"/>
            <a:r>
              <a:rPr lang="en-US" sz="4000"/>
              <a:t>Allowance Market</a:t>
            </a:r>
          </a:p>
        </p:txBody>
      </p:sp>
      <p:sp>
        <p:nvSpPr>
          <p:cNvPr id="8195" name="Rectangle 3"/>
          <p:cNvSpPr>
            <a:spLocks noGrp="1" noChangeArrowheads="1"/>
          </p:cNvSpPr>
          <p:nvPr>
            <p:ph idx="4294967295"/>
          </p:nvPr>
        </p:nvSpPr>
        <p:spPr>
          <a:xfrm>
            <a:off x="1133475" y="1752600"/>
            <a:ext cx="7248525" cy="4572000"/>
          </a:xfrm>
        </p:spPr>
        <p:txBody>
          <a:bodyPr/>
          <a:lstStyle/>
          <a:p>
            <a:pPr eaLnBrk="1" hangingPunct="1"/>
            <a:r>
              <a:rPr lang="en-US"/>
              <a:t>For CFCs</a:t>
            </a:r>
          </a:p>
          <a:p>
            <a:pPr lvl="1" eaLnBrk="1" hangingPunct="1"/>
            <a:r>
              <a:rPr lang="en-US" sz="2400"/>
              <a:t>Tradeable allowances were issued to largest producers and consumers</a:t>
            </a:r>
          </a:p>
          <a:p>
            <a:pPr lvl="2" eaLnBrk="1" hangingPunct="1"/>
            <a:r>
              <a:rPr lang="en-US" sz="2000"/>
              <a:t>Each allowed a one-time release based on its ODP</a:t>
            </a:r>
          </a:p>
          <a:p>
            <a:pPr lvl="2" eaLnBrk="1" hangingPunct="1"/>
            <a:r>
              <a:rPr lang="en-US" sz="2000"/>
              <a:t>The number of allowances were gradually reduced to 0 to meet phaseout deadlines</a:t>
            </a:r>
          </a:p>
          <a:p>
            <a:pPr eaLnBrk="1" hangingPunct="1"/>
            <a:r>
              <a:rPr lang="en-US"/>
              <a:t>For HCFCs</a:t>
            </a:r>
          </a:p>
          <a:p>
            <a:pPr lvl="1" eaLnBrk="1" hangingPunct="1"/>
            <a:r>
              <a:rPr lang="en-US" sz="2400"/>
              <a:t>EPA is establishing an analogous program</a:t>
            </a:r>
          </a:p>
        </p:txBody>
      </p:sp>
      <p:sp>
        <p:nvSpPr>
          <p:cNvPr id="70659"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BEFB0BDA-0652-49FC-9E00-5E8D14C5E0C8}" type="slidenum">
              <a:rPr lang="en-US" sz="1200">
                <a:solidFill>
                  <a:schemeClr val="tx2"/>
                </a:solidFill>
              </a:rPr>
              <a:pPr algn="r"/>
              <a:t>12</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wipe(left)">
                                      <p:cBhvr>
                                        <p:cTn id="7" dur="500"/>
                                        <p:tgtEl>
                                          <p:spTgt spid="8195">
                                            <p:txEl>
                                              <p:pRg st="0" end="0"/>
                                            </p:txEl>
                                          </p:spTgt>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animEffect transition="in" filter="wipe(left)">
                                      <p:cBhvr>
                                        <p:cTn id="11" dur="500"/>
                                        <p:tgtEl>
                                          <p:spTgt spid="8195">
                                            <p:txEl>
                                              <p:pRg st="1" end="1"/>
                                            </p:txEl>
                                          </p:spTgt>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animEffect transition="in" filter="wipe(left)">
                                      <p:cBhvr>
                                        <p:cTn id="15" dur="500"/>
                                        <p:tgtEl>
                                          <p:spTgt spid="8195">
                                            <p:txEl>
                                              <p:pRg st="2" end="2"/>
                                            </p:txEl>
                                          </p:spTgt>
                                        </p:tgtEl>
                                      </p:cBhvr>
                                    </p:animEffect>
                                  </p:childTnLst>
                                </p:cTn>
                              </p:par>
                            </p:childTnLst>
                          </p:cTn>
                        </p:par>
                        <p:par>
                          <p:cTn id="16" fill="hold">
                            <p:stCondLst>
                              <p:cond delay="1500"/>
                            </p:stCondLst>
                            <p:childTnLst>
                              <p:par>
                                <p:cTn id="17" presetID="22" presetClass="entr" presetSubtype="8" fill="hold" grpId="0" nodeType="after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animEffect transition="in" filter="wipe(left)">
                                      <p:cBhvr>
                                        <p:cTn id="19" dur="500"/>
                                        <p:tgtEl>
                                          <p:spTgt spid="8195">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8195">
                                            <p:txEl>
                                              <p:pRg st="4" end="4"/>
                                            </p:txEl>
                                          </p:spTgt>
                                        </p:tgtEl>
                                        <p:attrNameLst>
                                          <p:attrName>style.visibility</p:attrName>
                                        </p:attrNameLst>
                                      </p:cBhvr>
                                      <p:to>
                                        <p:strVal val="visible"/>
                                      </p:to>
                                    </p:set>
                                    <p:animEffect transition="in" filter="wipe(left)">
                                      <p:cBhvr>
                                        <p:cTn id="24" dur="500"/>
                                        <p:tgtEl>
                                          <p:spTgt spid="8195">
                                            <p:txEl>
                                              <p:pRg st="4" end="4"/>
                                            </p:txEl>
                                          </p:spTgt>
                                        </p:tgtEl>
                                      </p:cBhvr>
                                    </p:animEffect>
                                  </p:childTnLst>
                                </p:cTn>
                              </p:par>
                            </p:childTnLst>
                          </p:cTn>
                        </p:par>
                        <p:par>
                          <p:cTn id="25" fill="hold">
                            <p:stCondLst>
                              <p:cond delay="500"/>
                            </p:stCondLst>
                            <p:childTnLst>
                              <p:par>
                                <p:cTn id="26" presetID="22" presetClass="entr" presetSubtype="8" fill="hold" grpId="0" nodeType="afterEffect">
                                  <p:stCondLst>
                                    <p:cond delay="0"/>
                                  </p:stCondLst>
                                  <p:childTnLst>
                                    <p:set>
                                      <p:cBhvr>
                                        <p:cTn id="27" dur="1" fill="hold">
                                          <p:stCondLst>
                                            <p:cond delay="0"/>
                                          </p:stCondLst>
                                        </p:cTn>
                                        <p:tgtEl>
                                          <p:spTgt spid="8195">
                                            <p:txEl>
                                              <p:pRg st="5" end="5"/>
                                            </p:txEl>
                                          </p:spTgt>
                                        </p:tgtEl>
                                        <p:attrNameLst>
                                          <p:attrName>style.visibility</p:attrName>
                                        </p:attrNameLst>
                                      </p:cBhvr>
                                      <p:to>
                                        <p:strVal val="visible"/>
                                      </p:to>
                                    </p:set>
                                    <p:animEffect transition="in" filter="wipe(left)">
                                      <p:cBhvr>
                                        <p:cTn id="28" dur="500"/>
                                        <p:tgtEl>
                                          <p:spTgt spid="819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uiExpand="1" build="p" bldLvl="2"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72705" name="Rectangle 4"/>
          <p:cNvSpPr>
            <a:spLocks noGrp="1" noChangeArrowheads="1"/>
          </p:cNvSpPr>
          <p:nvPr>
            <p:ph type="ctrTitle" idx="4294967295"/>
          </p:nvPr>
        </p:nvSpPr>
        <p:spPr>
          <a:xfrm>
            <a:off x="0" y="1981200"/>
            <a:ext cx="9144000" cy="2286000"/>
          </a:xfrm>
        </p:spPr>
        <p:txBody>
          <a:bodyPr/>
          <a:lstStyle/>
          <a:p>
            <a:pPr algn="ctr" eaLnBrk="1" hangingPunct="1"/>
            <a:r>
              <a:rPr lang="en-US" sz="4100"/>
              <a:t>Economic Analysis of</a:t>
            </a:r>
            <a:br>
              <a:rPr lang="en-US" sz="4100"/>
            </a:br>
            <a:r>
              <a:rPr lang="en-US" sz="4100"/>
              <a:t>Ozone Depletion Policy</a:t>
            </a:r>
          </a:p>
        </p:txBody>
      </p:sp>
    </p:spTree>
  </p:cSld>
  <p:clrMapOvr>
    <a:masterClrMapping/>
  </p:clrMapOvr>
  <p:transition>
    <p:random/>
  </p:transition>
</p:sld>
</file>

<file path=ppt/slides/slide14.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74753" name="Rectangle 2050"/>
          <p:cNvSpPr>
            <a:spLocks noGrp="1" noChangeArrowheads="1"/>
          </p:cNvSpPr>
          <p:nvPr>
            <p:ph type="title" idx="4294967295"/>
          </p:nvPr>
        </p:nvSpPr>
        <p:spPr>
          <a:xfrm>
            <a:off x="1476375" y="457200"/>
            <a:ext cx="7086600" cy="1295400"/>
          </a:xfrm>
        </p:spPr>
        <p:txBody>
          <a:bodyPr/>
          <a:lstStyle/>
          <a:p>
            <a:pPr eaLnBrk="1" hangingPunct="1"/>
            <a:r>
              <a:rPr lang="en-US" sz="3200"/>
              <a:t>Regulatory Impact Analysis (RIA) for the Phaseout of Ozone Depleters</a:t>
            </a:r>
          </a:p>
        </p:txBody>
      </p:sp>
      <p:sp>
        <p:nvSpPr>
          <p:cNvPr id="32771" name="Rectangle 2051"/>
          <p:cNvSpPr>
            <a:spLocks noGrp="1" noChangeArrowheads="1"/>
          </p:cNvSpPr>
          <p:nvPr>
            <p:ph idx="4294967295"/>
          </p:nvPr>
        </p:nvSpPr>
        <p:spPr>
          <a:xfrm>
            <a:off x="1123950" y="1981200"/>
            <a:ext cx="7772400" cy="4114800"/>
          </a:xfrm>
        </p:spPr>
        <p:txBody>
          <a:bodyPr/>
          <a:lstStyle/>
          <a:p>
            <a:pPr eaLnBrk="1" hangingPunct="1"/>
            <a:r>
              <a:rPr lang="en-US"/>
              <a:t>Benefit estimate= $6.5 trillion through 2075</a:t>
            </a:r>
          </a:p>
          <a:p>
            <a:pPr lvl="1" eaLnBrk="1" hangingPunct="1"/>
            <a:r>
              <a:rPr lang="en-US"/>
              <a:t>includes health and nonhealth effects</a:t>
            </a:r>
          </a:p>
          <a:p>
            <a:pPr eaLnBrk="1" hangingPunct="1"/>
            <a:r>
              <a:rPr lang="en-US"/>
              <a:t>Cost estimate = $27 billion through 2075</a:t>
            </a:r>
          </a:p>
          <a:p>
            <a:pPr lvl="1" eaLnBrk="1" hangingPunct="1"/>
            <a:r>
              <a:rPr lang="en-US"/>
              <a:t>impact on air conditioning and refrigeration</a:t>
            </a:r>
          </a:p>
          <a:p>
            <a:pPr eaLnBrk="1" hangingPunct="1"/>
            <a:r>
              <a:rPr lang="en-US"/>
              <a:t>Result: U.S. regulations to control ozone depleters were announced in August 1988, less than one year after the signing of the Montreal Protocol </a:t>
            </a:r>
          </a:p>
        </p:txBody>
      </p:sp>
      <p:sp>
        <p:nvSpPr>
          <p:cNvPr id="74755"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714BBC99-FC2A-43C0-BE3D-CC620B07385C}" type="slidenum">
              <a:rPr lang="en-US" sz="1200">
                <a:solidFill>
                  <a:schemeClr val="tx2"/>
                </a:solidFill>
              </a:rPr>
              <a:pPr algn="r"/>
              <a:t>14</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Effect transition="in" filter="randombar(horizontal)">
                                      <p:cBhvr>
                                        <p:cTn id="7" dur="500"/>
                                        <p:tgtEl>
                                          <p:spTgt spid="32771">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2771">
                                            <p:txEl>
                                              <p:pRg st="1" end="1"/>
                                            </p:txEl>
                                          </p:spTgt>
                                        </p:tgtEl>
                                        <p:attrNameLst>
                                          <p:attrName>style.visibility</p:attrName>
                                        </p:attrNameLst>
                                      </p:cBhvr>
                                      <p:to>
                                        <p:strVal val="visible"/>
                                      </p:to>
                                    </p:set>
                                    <p:animEffect transition="in" filter="randombar(horizontal)">
                                      <p:cBhvr>
                                        <p:cTn id="10" dur="500"/>
                                        <p:tgtEl>
                                          <p:spTgt spid="32771">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32771">
                                            <p:txEl>
                                              <p:pRg st="2" end="2"/>
                                            </p:txEl>
                                          </p:spTgt>
                                        </p:tgtEl>
                                        <p:attrNameLst>
                                          <p:attrName>style.visibility</p:attrName>
                                        </p:attrNameLst>
                                      </p:cBhvr>
                                      <p:to>
                                        <p:strVal val="visible"/>
                                      </p:to>
                                    </p:set>
                                    <p:animEffect transition="in" filter="randombar(horizontal)">
                                      <p:cBhvr>
                                        <p:cTn id="15" dur="500"/>
                                        <p:tgtEl>
                                          <p:spTgt spid="32771">
                                            <p:txEl>
                                              <p:pRg st="2" end="2"/>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32771">
                                            <p:txEl>
                                              <p:pRg st="3" end="3"/>
                                            </p:txEl>
                                          </p:spTgt>
                                        </p:tgtEl>
                                        <p:attrNameLst>
                                          <p:attrName>style.visibility</p:attrName>
                                        </p:attrNameLst>
                                      </p:cBhvr>
                                      <p:to>
                                        <p:strVal val="visible"/>
                                      </p:to>
                                    </p:set>
                                    <p:animEffect transition="in" filter="randombar(horizontal)">
                                      <p:cBhvr>
                                        <p:cTn id="18" dur="500"/>
                                        <p:tgtEl>
                                          <p:spTgt spid="32771">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32771">
                                            <p:txEl>
                                              <p:pRg st="4" end="4"/>
                                            </p:txEl>
                                          </p:spTgt>
                                        </p:tgtEl>
                                        <p:attrNameLst>
                                          <p:attrName>style.visibility</p:attrName>
                                        </p:attrNameLst>
                                      </p:cBhvr>
                                      <p:to>
                                        <p:strVal val="visible"/>
                                      </p:to>
                                    </p:set>
                                    <p:animEffect transition="in" filter="randombar(horizontal)">
                                      <p:cBhvr>
                                        <p:cTn id="23" dur="500"/>
                                        <p:tgtEl>
                                          <p:spTgt spid="3277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76801" name="Rectangle 2"/>
          <p:cNvSpPr>
            <a:spLocks noGrp="1" noChangeArrowheads="1"/>
          </p:cNvSpPr>
          <p:nvPr>
            <p:ph type="title" idx="4294967295"/>
          </p:nvPr>
        </p:nvSpPr>
        <p:spPr>
          <a:xfrm>
            <a:off x="1485900" y="914400"/>
            <a:ext cx="6934200" cy="838200"/>
          </a:xfrm>
        </p:spPr>
        <p:txBody>
          <a:bodyPr/>
          <a:lstStyle/>
          <a:p>
            <a:pPr eaLnBrk="1" hangingPunct="1"/>
            <a:r>
              <a:rPr lang="en-US"/>
              <a:t>Assessing Cost-Effectiveness</a:t>
            </a:r>
          </a:p>
        </p:txBody>
      </p:sp>
      <p:sp>
        <p:nvSpPr>
          <p:cNvPr id="84995" name="Rectangle 3"/>
          <p:cNvSpPr>
            <a:spLocks noGrp="1" noChangeArrowheads="1"/>
          </p:cNvSpPr>
          <p:nvPr>
            <p:ph idx="4294967295"/>
          </p:nvPr>
        </p:nvSpPr>
        <p:spPr>
          <a:xfrm>
            <a:off x="1133475" y="1866900"/>
            <a:ext cx="7772400" cy="3962400"/>
          </a:xfrm>
        </p:spPr>
        <p:txBody>
          <a:bodyPr/>
          <a:lstStyle/>
          <a:p>
            <a:pPr eaLnBrk="1" hangingPunct="1">
              <a:lnSpc>
                <a:spcPct val="90000"/>
              </a:lnSpc>
            </a:pPr>
            <a:r>
              <a:rPr lang="en-US" sz="2400"/>
              <a:t>EPA-commissioned a study conducted by Rand Corporation, which investigated three alternative control approaches</a:t>
            </a:r>
          </a:p>
          <a:p>
            <a:pPr eaLnBrk="1" hangingPunct="1">
              <a:lnSpc>
                <a:spcPct val="90000"/>
              </a:lnSpc>
            </a:pPr>
            <a:r>
              <a:rPr lang="en-US" sz="2400"/>
              <a:t>Costs for each approach were as follows</a:t>
            </a:r>
          </a:p>
          <a:p>
            <a:pPr lvl="1" eaLnBrk="1" hangingPunct="1">
              <a:lnSpc>
                <a:spcPct val="90000"/>
              </a:lnSpc>
            </a:pPr>
            <a:r>
              <a:rPr lang="en-US" sz="2400"/>
              <a:t>Technology-based command-and-control approach: </a:t>
            </a:r>
            <a:r>
              <a:rPr lang="en-US" sz="2400">
                <a:solidFill>
                  <a:srgbClr val="2E5D7A"/>
                </a:solidFill>
              </a:rPr>
              <a:t>$185.3 million</a:t>
            </a:r>
          </a:p>
          <a:p>
            <a:pPr lvl="1" eaLnBrk="1" hangingPunct="1">
              <a:lnSpc>
                <a:spcPct val="90000"/>
              </a:lnSpc>
            </a:pPr>
            <a:r>
              <a:rPr lang="en-US" sz="2400"/>
              <a:t>Fixed emission charges: </a:t>
            </a:r>
            <a:r>
              <a:rPr lang="en-US" sz="2400">
                <a:solidFill>
                  <a:srgbClr val="2E5D7A"/>
                </a:solidFill>
              </a:rPr>
              <a:t>$107.8 million</a:t>
            </a:r>
          </a:p>
          <a:p>
            <a:pPr lvl="1" eaLnBrk="1" hangingPunct="1">
              <a:lnSpc>
                <a:spcPct val="90000"/>
              </a:lnSpc>
            </a:pPr>
            <a:r>
              <a:rPr lang="en-US" sz="2400"/>
              <a:t>Tradeable emissions permit system: </a:t>
            </a:r>
            <a:r>
              <a:rPr lang="en-US" sz="2400">
                <a:solidFill>
                  <a:srgbClr val="2E5D7A"/>
                </a:solidFill>
              </a:rPr>
              <a:t>$94.7 million</a:t>
            </a:r>
          </a:p>
          <a:p>
            <a:pPr eaLnBrk="1" hangingPunct="1">
              <a:lnSpc>
                <a:spcPct val="90000"/>
              </a:lnSpc>
            </a:pPr>
            <a:r>
              <a:rPr lang="en-US" sz="2400"/>
              <a:t>Supports the expectation that allowance trading would approach a cost-effective solution </a:t>
            </a:r>
          </a:p>
        </p:txBody>
      </p:sp>
      <p:sp>
        <p:nvSpPr>
          <p:cNvPr id="76803"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626403D0-A40F-41F9-9A64-6742BA9E1EA8}" type="slidenum">
              <a:rPr lang="en-US" sz="1200">
                <a:solidFill>
                  <a:schemeClr val="tx2"/>
                </a:solidFill>
              </a:rPr>
              <a:pPr algn="r"/>
              <a:t>15</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4995">
                                            <p:txEl>
                                              <p:pRg st="0" end="0"/>
                                            </p:txEl>
                                          </p:spTgt>
                                        </p:tgtEl>
                                        <p:attrNameLst>
                                          <p:attrName>style.visibility</p:attrName>
                                        </p:attrNameLst>
                                      </p:cBhvr>
                                      <p:to>
                                        <p:strVal val="visible"/>
                                      </p:to>
                                    </p:set>
                                    <p:animEffect transition="in" filter="fade">
                                      <p:cBhvr>
                                        <p:cTn id="7" dur="1000"/>
                                        <p:tgtEl>
                                          <p:spTgt spid="84995">
                                            <p:txEl>
                                              <p:pRg st="0" end="0"/>
                                            </p:txEl>
                                          </p:spTgt>
                                        </p:tgtEl>
                                      </p:cBhvr>
                                    </p:animEffect>
                                    <p:anim calcmode="lin" valueType="num">
                                      <p:cBhvr>
                                        <p:cTn id="8" dur="1000" fill="hold"/>
                                        <p:tgtEl>
                                          <p:spTgt spid="849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49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4995">
                                            <p:txEl>
                                              <p:pRg st="1" end="1"/>
                                            </p:txEl>
                                          </p:spTgt>
                                        </p:tgtEl>
                                        <p:attrNameLst>
                                          <p:attrName>style.visibility</p:attrName>
                                        </p:attrNameLst>
                                      </p:cBhvr>
                                      <p:to>
                                        <p:strVal val="visible"/>
                                      </p:to>
                                    </p:set>
                                    <p:animEffect transition="in" filter="fade">
                                      <p:cBhvr>
                                        <p:cTn id="14" dur="1000"/>
                                        <p:tgtEl>
                                          <p:spTgt spid="84995">
                                            <p:txEl>
                                              <p:pRg st="1" end="1"/>
                                            </p:txEl>
                                          </p:spTgt>
                                        </p:tgtEl>
                                      </p:cBhvr>
                                    </p:animEffect>
                                    <p:anim calcmode="lin" valueType="num">
                                      <p:cBhvr>
                                        <p:cTn id="15" dur="1000" fill="hold"/>
                                        <p:tgtEl>
                                          <p:spTgt spid="8499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4995">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84995">
                                            <p:txEl>
                                              <p:pRg st="2" end="2"/>
                                            </p:txEl>
                                          </p:spTgt>
                                        </p:tgtEl>
                                        <p:attrNameLst>
                                          <p:attrName>style.visibility</p:attrName>
                                        </p:attrNameLst>
                                      </p:cBhvr>
                                      <p:to>
                                        <p:strVal val="visible"/>
                                      </p:to>
                                    </p:set>
                                    <p:animEffect transition="in" filter="fade">
                                      <p:cBhvr>
                                        <p:cTn id="19" dur="1000"/>
                                        <p:tgtEl>
                                          <p:spTgt spid="84995">
                                            <p:txEl>
                                              <p:pRg st="2" end="2"/>
                                            </p:txEl>
                                          </p:spTgt>
                                        </p:tgtEl>
                                      </p:cBhvr>
                                    </p:animEffect>
                                    <p:anim calcmode="lin" valueType="num">
                                      <p:cBhvr>
                                        <p:cTn id="20" dur="1000" fill="hold"/>
                                        <p:tgtEl>
                                          <p:spTgt spid="8499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84995">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84995">
                                            <p:txEl>
                                              <p:pRg st="3" end="3"/>
                                            </p:txEl>
                                          </p:spTgt>
                                        </p:tgtEl>
                                        <p:attrNameLst>
                                          <p:attrName>style.visibility</p:attrName>
                                        </p:attrNameLst>
                                      </p:cBhvr>
                                      <p:to>
                                        <p:strVal val="visible"/>
                                      </p:to>
                                    </p:set>
                                    <p:animEffect transition="in" filter="fade">
                                      <p:cBhvr>
                                        <p:cTn id="24" dur="1000"/>
                                        <p:tgtEl>
                                          <p:spTgt spid="84995">
                                            <p:txEl>
                                              <p:pRg st="3" end="3"/>
                                            </p:txEl>
                                          </p:spTgt>
                                        </p:tgtEl>
                                      </p:cBhvr>
                                    </p:animEffect>
                                    <p:anim calcmode="lin" valueType="num">
                                      <p:cBhvr>
                                        <p:cTn id="25" dur="1000" fill="hold"/>
                                        <p:tgtEl>
                                          <p:spTgt spid="84995">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84995">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84995">
                                            <p:txEl>
                                              <p:pRg st="4" end="4"/>
                                            </p:txEl>
                                          </p:spTgt>
                                        </p:tgtEl>
                                        <p:attrNameLst>
                                          <p:attrName>style.visibility</p:attrName>
                                        </p:attrNameLst>
                                      </p:cBhvr>
                                      <p:to>
                                        <p:strVal val="visible"/>
                                      </p:to>
                                    </p:set>
                                    <p:animEffect transition="in" filter="fade">
                                      <p:cBhvr>
                                        <p:cTn id="29" dur="1000"/>
                                        <p:tgtEl>
                                          <p:spTgt spid="84995">
                                            <p:txEl>
                                              <p:pRg st="4" end="4"/>
                                            </p:txEl>
                                          </p:spTgt>
                                        </p:tgtEl>
                                      </p:cBhvr>
                                    </p:animEffect>
                                    <p:anim calcmode="lin" valueType="num">
                                      <p:cBhvr>
                                        <p:cTn id="30" dur="1000" fill="hold"/>
                                        <p:tgtEl>
                                          <p:spTgt spid="84995">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8499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84995">
                                            <p:txEl>
                                              <p:pRg st="5" end="5"/>
                                            </p:txEl>
                                          </p:spTgt>
                                        </p:tgtEl>
                                        <p:attrNameLst>
                                          <p:attrName>style.visibility</p:attrName>
                                        </p:attrNameLst>
                                      </p:cBhvr>
                                      <p:to>
                                        <p:strVal val="visible"/>
                                      </p:to>
                                    </p:set>
                                    <p:animEffect transition="in" filter="fade">
                                      <p:cBhvr>
                                        <p:cTn id="36" dur="1000"/>
                                        <p:tgtEl>
                                          <p:spTgt spid="84995">
                                            <p:txEl>
                                              <p:pRg st="5" end="5"/>
                                            </p:txEl>
                                          </p:spTgt>
                                        </p:tgtEl>
                                      </p:cBhvr>
                                    </p:animEffect>
                                    <p:anim calcmode="lin" valueType="num">
                                      <p:cBhvr>
                                        <p:cTn id="37" dur="1000" fill="hold"/>
                                        <p:tgtEl>
                                          <p:spTgt spid="84995">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8499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5"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78849" name="Rectangle 2"/>
          <p:cNvSpPr>
            <a:spLocks noGrp="1" noChangeArrowheads="1"/>
          </p:cNvSpPr>
          <p:nvPr>
            <p:ph type="title" idx="4294967295"/>
          </p:nvPr>
        </p:nvSpPr>
        <p:spPr>
          <a:xfrm>
            <a:off x="1466850" y="914400"/>
            <a:ext cx="6324600" cy="838200"/>
          </a:xfrm>
        </p:spPr>
        <p:txBody>
          <a:bodyPr/>
          <a:lstStyle/>
          <a:p>
            <a:pPr eaLnBrk="1" hangingPunct="1"/>
            <a:r>
              <a:rPr lang="en-US"/>
              <a:t>Price Adjustments</a:t>
            </a:r>
          </a:p>
        </p:txBody>
      </p:sp>
      <p:sp>
        <p:nvSpPr>
          <p:cNvPr id="11267" name="Rectangle 3"/>
          <p:cNvSpPr>
            <a:spLocks noGrp="1" noChangeArrowheads="1"/>
          </p:cNvSpPr>
          <p:nvPr>
            <p:ph idx="4294967295"/>
          </p:nvPr>
        </p:nvSpPr>
        <p:spPr>
          <a:xfrm>
            <a:off x="1123950" y="1828800"/>
            <a:ext cx="7867650" cy="4267200"/>
          </a:xfrm>
        </p:spPr>
        <p:txBody>
          <a:bodyPr/>
          <a:lstStyle/>
          <a:p>
            <a:pPr eaLnBrk="1" hangingPunct="1"/>
            <a:r>
              <a:rPr lang="en-US"/>
              <a:t>In the CFC market</a:t>
            </a:r>
          </a:p>
          <a:p>
            <a:pPr lvl="1" eaLnBrk="1" hangingPunct="1"/>
            <a:r>
              <a:rPr lang="en-US" sz="2400"/>
              <a:t>The phaseout plan and excise tax caused supply (S) of CFCs to shift leftward, raising price, so Qd </a:t>
            </a:r>
            <a:r>
              <a:rPr lang="en-US" sz="2400">
                <a:latin typeface="Symbol" pitchFamily="18" charset="2"/>
              </a:rPr>
              <a:t>¯</a:t>
            </a:r>
          </a:p>
          <a:p>
            <a:pPr lvl="1" eaLnBrk="1" hangingPunct="1"/>
            <a:r>
              <a:rPr lang="en-US" sz="2400"/>
              <a:t>As price of CFCs rose, demand (D) for CFC substitutes increased</a:t>
            </a:r>
          </a:p>
          <a:p>
            <a:pPr eaLnBrk="1" hangingPunct="1"/>
            <a:r>
              <a:rPr lang="en-US"/>
              <a:t>In the CFC-substitute market</a:t>
            </a:r>
          </a:p>
          <a:p>
            <a:pPr lvl="1" eaLnBrk="1" hangingPunct="1"/>
            <a:r>
              <a:rPr lang="en-US" sz="2400"/>
              <a:t>Technology-driven cost declines in production of CFC substitutes would shift S of substitutes rightward  </a:t>
            </a:r>
          </a:p>
        </p:txBody>
      </p:sp>
      <p:sp>
        <p:nvSpPr>
          <p:cNvPr id="78851"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E746BFDD-24CD-497C-8DFD-9F1AF58E9711}" type="slidenum">
              <a:rPr lang="en-US" sz="1200">
                <a:solidFill>
                  <a:schemeClr val="tx2"/>
                </a:solidFill>
              </a:rPr>
              <a:pPr algn="r"/>
              <a:t>16</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wipe(left)">
                                      <p:cBhvr>
                                        <p:cTn id="7" dur="500"/>
                                        <p:tgtEl>
                                          <p:spTgt spid="11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wipe(left)">
                                      <p:cBhvr>
                                        <p:cTn id="12" dur="500"/>
                                        <p:tgtEl>
                                          <p:spTgt spid="112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wipe(left)">
                                      <p:cBhvr>
                                        <p:cTn id="17" dur="500"/>
                                        <p:tgtEl>
                                          <p:spTgt spid="1126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1267">
                                            <p:txEl>
                                              <p:pRg st="3" end="3"/>
                                            </p:txEl>
                                          </p:spTgt>
                                        </p:tgtEl>
                                        <p:attrNameLst>
                                          <p:attrName>style.visibility</p:attrName>
                                        </p:attrNameLst>
                                      </p:cBhvr>
                                      <p:to>
                                        <p:strVal val="visible"/>
                                      </p:to>
                                    </p:set>
                                    <p:animEffect transition="in" filter="wipe(left)">
                                      <p:cBhvr>
                                        <p:cTn id="22" dur="500"/>
                                        <p:tgtEl>
                                          <p:spTgt spid="1126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1267">
                                            <p:txEl>
                                              <p:pRg st="4" end="4"/>
                                            </p:txEl>
                                          </p:spTgt>
                                        </p:tgtEl>
                                        <p:attrNameLst>
                                          <p:attrName>style.visibility</p:attrName>
                                        </p:attrNameLst>
                                      </p:cBhvr>
                                      <p:to>
                                        <p:strVal val="visible"/>
                                      </p:to>
                                    </p:set>
                                    <p:animEffect transition="in" filter="wipe(left)">
                                      <p:cBhvr>
                                        <p:cTn id="27" dur="500"/>
                                        <p:tgtEl>
                                          <p:spTgt spid="112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uiExpand="1" build="p" bldLvl="2"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80898" name="Rectangle 4"/>
          <p:cNvSpPr>
            <a:spLocks noGrp="1" noChangeArrowheads="1"/>
          </p:cNvSpPr>
          <p:nvPr>
            <p:ph type="title" idx="4294967295"/>
          </p:nvPr>
        </p:nvSpPr>
        <p:spPr>
          <a:xfrm>
            <a:off x="1466850" y="590550"/>
            <a:ext cx="6172200" cy="974725"/>
          </a:xfrm>
        </p:spPr>
        <p:txBody>
          <a:bodyPr/>
          <a:lstStyle/>
          <a:p>
            <a:pPr eaLnBrk="1" hangingPunct="1"/>
            <a:r>
              <a:rPr lang="en-US" sz="3500">
                <a:solidFill>
                  <a:schemeClr val="bg2"/>
                </a:solidFill>
              </a:rPr>
              <a:t>Price Adjustments</a:t>
            </a:r>
            <a:br>
              <a:rPr lang="en-US" sz="3500">
                <a:solidFill>
                  <a:schemeClr val="bg2"/>
                </a:solidFill>
              </a:rPr>
            </a:br>
            <a:r>
              <a:rPr lang="en-US" sz="3500">
                <a:solidFill>
                  <a:schemeClr val="bg2"/>
                </a:solidFill>
              </a:rPr>
              <a:t>CFCs and CFC Substitutes</a:t>
            </a:r>
          </a:p>
        </p:txBody>
      </p:sp>
      <p:pic>
        <p:nvPicPr>
          <p:cNvPr id="74758" name="Picture 6" descr="S2423-F13-02"/>
          <p:cNvPicPr>
            <a:picLocks noGrp="1" noChangeAspect="1" noChangeArrowheads="1"/>
          </p:cNvPicPr>
          <p:nvPr>
            <p:ph idx="4294967295"/>
          </p:nvPr>
        </p:nvPicPr>
        <p:blipFill>
          <a:blip r:embed="rId3">
            <a:lum contrast="12000"/>
          </a:blip>
          <a:srcRect/>
          <a:stretch>
            <a:fillRect/>
          </a:stretch>
        </p:blipFill>
        <p:spPr>
          <a:xfrm>
            <a:off x="381000" y="2057400"/>
            <a:ext cx="8382000" cy="3670300"/>
          </a:xfrm>
        </p:spPr>
      </p:pic>
      <p:sp>
        <p:nvSpPr>
          <p:cNvPr id="80900"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26EC375A-A501-43BC-8916-ACCCD8A73DB9}" type="slidenum">
              <a:rPr lang="en-US" sz="1200">
                <a:solidFill>
                  <a:schemeClr val="tx2"/>
                </a:solidFill>
              </a:rPr>
              <a:pPr algn="r"/>
              <a:t>17</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42" fill="hold" nodeType="clickEffect">
                                  <p:stCondLst>
                                    <p:cond delay="0"/>
                                  </p:stCondLst>
                                  <p:childTnLst>
                                    <p:set>
                                      <p:cBhvr>
                                        <p:cTn id="6" dur="1" fill="hold">
                                          <p:stCondLst>
                                            <p:cond delay="0"/>
                                          </p:stCondLst>
                                        </p:cTn>
                                        <p:tgtEl>
                                          <p:spTgt spid="74758"/>
                                        </p:tgtEl>
                                        <p:attrNameLst>
                                          <p:attrName>style.visibility</p:attrName>
                                        </p:attrNameLst>
                                      </p:cBhvr>
                                      <p:to>
                                        <p:strVal val="visible"/>
                                      </p:to>
                                    </p:set>
                                    <p:animEffect transition="in" filter="barn(outHorizontal)">
                                      <p:cBhvr>
                                        <p:cTn id="7" dur="1000"/>
                                        <p:tgtEl>
                                          <p:spTgt spid="747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82945" name="Rectangle 2"/>
          <p:cNvSpPr>
            <a:spLocks noGrp="1" noChangeArrowheads="1"/>
          </p:cNvSpPr>
          <p:nvPr>
            <p:ph type="title" idx="4294967295"/>
          </p:nvPr>
        </p:nvSpPr>
        <p:spPr>
          <a:xfrm>
            <a:off x="1454150" y="419100"/>
            <a:ext cx="6781800" cy="1295400"/>
          </a:xfrm>
        </p:spPr>
        <p:txBody>
          <a:bodyPr/>
          <a:lstStyle/>
          <a:p>
            <a:pPr eaLnBrk="1" hangingPunct="1"/>
            <a:r>
              <a:rPr lang="en-US"/>
              <a:t>Incentives and Disincentives</a:t>
            </a:r>
            <a:br>
              <a:rPr lang="en-US"/>
            </a:br>
            <a:r>
              <a:rPr lang="en-US" sz="3100"/>
              <a:t>Market for CFC substitutes</a:t>
            </a:r>
          </a:p>
        </p:txBody>
      </p:sp>
      <p:sp>
        <p:nvSpPr>
          <p:cNvPr id="13315" name="Rectangle 3"/>
          <p:cNvSpPr>
            <a:spLocks noGrp="1" noChangeArrowheads="1"/>
          </p:cNvSpPr>
          <p:nvPr>
            <p:ph idx="4294967295"/>
          </p:nvPr>
        </p:nvSpPr>
        <p:spPr>
          <a:xfrm>
            <a:off x="1133475" y="1962150"/>
            <a:ext cx="7772400" cy="4114800"/>
          </a:xfrm>
        </p:spPr>
        <p:txBody>
          <a:bodyPr/>
          <a:lstStyle/>
          <a:p>
            <a:pPr eaLnBrk="1" hangingPunct="1">
              <a:lnSpc>
                <a:spcPct val="90000"/>
              </a:lnSpc>
            </a:pPr>
            <a:r>
              <a:rPr lang="en-US"/>
              <a:t>Incentive</a:t>
            </a:r>
          </a:p>
          <a:p>
            <a:pPr lvl="1" eaLnBrk="1" hangingPunct="1">
              <a:lnSpc>
                <a:spcPct val="90000"/>
              </a:lnSpc>
            </a:pPr>
            <a:r>
              <a:rPr lang="en-US"/>
              <a:t>Profit advantage of producing substitutes when prices were high may </a:t>
            </a:r>
            <a:r>
              <a:rPr lang="en-US" i="1"/>
              <a:t>encourage</a:t>
            </a:r>
            <a:r>
              <a:rPr lang="en-US"/>
              <a:t> production</a:t>
            </a:r>
          </a:p>
          <a:p>
            <a:pPr eaLnBrk="1" hangingPunct="1">
              <a:lnSpc>
                <a:spcPct val="90000"/>
              </a:lnSpc>
            </a:pPr>
            <a:r>
              <a:rPr lang="en-US"/>
              <a:t>Disincentive</a:t>
            </a:r>
          </a:p>
          <a:p>
            <a:pPr lvl="1" eaLnBrk="1" hangingPunct="1">
              <a:lnSpc>
                <a:spcPct val="90000"/>
              </a:lnSpc>
            </a:pPr>
            <a:r>
              <a:rPr lang="en-US" sz="2300"/>
              <a:t>Market power of the relatively small number of firms holding allowances may have </a:t>
            </a:r>
            <a:r>
              <a:rPr lang="en-US" sz="2300" i="1"/>
              <a:t>deterred</a:t>
            </a:r>
            <a:r>
              <a:rPr lang="en-US" sz="2300"/>
              <a:t> development of substitutes</a:t>
            </a:r>
            <a:endParaRPr lang="en-US"/>
          </a:p>
          <a:p>
            <a:pPr lvl="2" eaLnBrk="1" hangingPunct="1">
              <a:lnSpc>
                <a:spcPct val="90000"/>
              </a:lnSpc>
            </a:pPr>
            <a:r>
              <a:rPr lang="en-US"/>
              <a:t>Market power </a:t>
            </a:r>
            <a:r>
              <a:rPr lang="en-US">
                <a:sym typeface="Symbol" pitchFamily="18" charset="2"/>
              </a:rPr>
              <a:t> </a:t>
            </a:r>
            <a:r>
              <a:rPr lang="en-US"/>
              <a:t>high prices on CFCs </a:t>
            </a:r>
            <a:r>
              <a:rPr lang="en-US">
                <a:sym typeface="Symbol" pitchFamily="18" charset="2"/>
              </a:rPr>
              <a:t></a:t>
            </a:r>
            <a:r>
              <a:rPr lang="en-US"/>
              <a:t>  abnormal profits </a:t>
            </a:r>
            <a:r>
              <a:rPr lang="en-US">
                <a:sym typeface="Symbol" pitchFamily="18" charset="2"/>
              </a:rPr>
              <a:t></a:t>
            </a:r>
            <a:r>
              <a:rPr lang="en-US"/>
              <a:t> less incentive to find substitutes </a:t>
            </a:r>
          </a:p>
          <a:p>
            <a:pPr lvl="2" eaLnBrk="1" hangingPunct="1">
              <a:lnSpc>
                <a:spcPct val="90000"/>
              </a:lnSpc>
            </a:pPr>
            <a:r>
              <a:rPr lang="en-US"/>
              <a:t>Corrected in part by the excise tax, which redistributed some of these profits</a:t>
            </a:r>
          </a:p>
        </p:txBody>
      </p:sp>
      <p:sp>
        <p:nvSpPr>
          <p:cNvPr id="82947"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D8DEB22C-A9E6-42A4-B4B6-9EBC8378151E}" type="slidenum">
              <a:rPr lang="en-US" sz="1200">
                <a:solidFill>
                  <a:schemeClr val="tx2"/>
                </a:solidFill>
              </a:rPr>
              <a:pPr algn="r"/>
              <a:t>18</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wipe(left)">
                                      <p:cBhvr>
                                        <p:cTn id="7" dur="500"/>
                                        <p:tgtEl>
                                          <p:spTgt spid="13315">
                                            <p:txEl>
                                              <p:pRg st="0" end="0"/>
                                            </p:txEl>
                                          </p:spTgt>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animEffect transition="in" filter="wipe(left)">
                                      <p:cBhvr>
                                        <p:cTn id="11" dur="500"/>
                                        <p:tgtEl>
                                          <p:spTgt spid="13315">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13315">
                                            <p:txEl>
                                              <p:pRg st="2" end="2"/>
                                            </p:txEl>
                                          </p:spTgt>
                                        </p:tgtEl>
                                        <p:attrNameLst>
                                          <p:attrName>style.visibility</p:attrName>
                                        </p:attrNameLst>
                                      </p:cBhvr>
                                      <p:to>
                                        <p:strVal val="visible"/>
                                      </p:to>
                                    </p:set>
                                    <p:animEffect transition="in" filter="wipe(left)">
                                      <p:cBhvr>
                                        <p:cTn id="16" dur="500"/>
                                        <p:tgtEl>
                                          <p:spTgt spid="13315">
                                            <p:txEl>
                                              <p:pRg st="2" end="2"/>
                                            </p:txEl>
                                          </p:spTgt>
                                        </p:tgtEl>
                                      </p:cBhvr>
                                    </p:animEffect>
                                  </p:childTnLst>
                                </p:cTn>
                              </p:par>
                            </p:childTnLst>
                          </p:cTn>
                        </p:par>
                        <p:par>
                          <p:cTn id="17" fill="hold">
                            <p:stCondLst>
                              <p:cond delay="500"/>
                            </p:stCondLst>
                            <p:childTnLst>
                              <p:par>
                                <p:cTn id="18" presetID="22" presetClass="entr" presetSubtype="8" fill="hold" grpId="0" nodeType="afterEffect">
                                  <p:stCondLst>
                                    <p:cond delay="0"/>
                                  </p:stCondLst>
                                  <p:childTnLst>
                                    <p:set>
                                      <p:cBhvr>
                                        <p:cTn id="19" dur="1" fill="hold">
                                          <p:stCondLst>
                                            <p:cond delay="0"/>
                                          </p:stCondLst>
                                        </p:cTn>
                                        <p:tgtEl>
                                          <p:spTgt spid="13315">
                                            <p:txEl>
                                              <p:pRg st="3" end="3"/>
                                            </p:txEl>
                                          </p:spTgt>
                                        </p:tgtEl>
                                        <p:attrNameLst>
                                          <p:attrName>style.visibility</p:attrName>
                                        </p:attrNameLst>
                                      </p:cBhvr>
                                      <p:to>
                                        <p:strVal val="visible"/>
                                      </p:to>
                                    </p:set>
                                    <p:animEffect transition="in" filter="wipe(left)">
                                      <p:cBhvr>
                                        <p:cTn id="20" dur="500"/>
                                        <p:tgtEl>
                                          <p:spTgt spid="1331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13315">
                                            <p:txEl>
                                              <p:pRg st="4" end="4"/>
                                            </p:txEl>
                                          </p:spTgt>
                                        </p:tgtEl>
                                        <p:attrNameLst>
                                          <p:attrName>style.visibility</p:attrName>
                                        </p:attrNameLst>
                                      </p:cBhvr>
                                      <p:to>
                                        <p:strVal val="visible"/>
                                      </p:to>
                                    </p:set>
                                    <p:animEffect transition="in" filter="wipe(left)">
                                      <p:cBhvr>
                                        <p:cTn id="25" dur="500"/>
                                        <p:tgtEl>
                                          <p:spTgt spid="13315">
                                            <p:txEl>
                                              <p:pRg st="4" end="4"/>
                                            </p:txEl>
                                          </p:spTgt>
                                        </p:tgtEl>
                                      </p:cBhvr>
                                    </p:animEffect>
                                  </p:childTnLst>
                                </p:cTn>
                              </p:par>
                            </p:childTnLst>
                          </p:cTn>
                        </p:par>
                        <p:par>
                          <p:cTn id="26" fill="hold">
                            <p:stCondLst>
                              <p:cond delay="500"/>
                            </p:stCondLst>
                            <p:childTnLst>
                              <p:par>
                                <p:cTn id="27" presetID="22" presetClass="entr" presetSubtype="8" fill="hold" grpId="0" nodeType="afterEffect">
                                  <p:stCondLst>
                                    <p:cond delay="0"/>
                                  </p:stCondLst>
                                  <p:childTnLst>
                                    <p:set>
                                      <p:cBhvr>
                                        <p:cTn id="28" dur="1" fill="hold">
                                          <p:stCondLst>
                                            <p:cond delay="0"/>
                                          </p:stCondLst>
                                        </p:cTn>
                                        <p:tgtEl>
                                          <p:spTgt spid="13315">
                                            <p:txEl>
                                              <p:pRg st="5" end="5"/>
                                            </p:txEl>
                                          </p:spTgt>
                                        </p:tgtEl>
                                        <p:attrNameLst>
                                          <p:attrName>style.visibility</p:attrName>
                                        </p:attrNameLst>
                                      </p:cBhvr>
                                      <p:to>
                                        <p:strVal val="visible"/>
                                      </p:to>
                                    </p:set>
                                    <p:animEffect transition="in" filter="wipe(left)">
                                      <p:cBhvr>
                                        <p:cTn id="29" dur="500"/>
                                        <p:tgtEl>
                                          <p:spTgt spid="133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uiExpand="1" build="p" bldLvl="2" autoUpdateAnimBg="0"/>
    </p:bldLst>
  </p:timing>
</p:sld>
</file>

<file path=ppt/theme/theme1.xml><?xml version="1.0" encoding="utf-8"?>
<a:theme xmlns:a="http://schemas.openxmlformats.org/drawingml/2006/main" name="1_CallanThomas2">
  <a:themeElements>
    <a:clrScheme name="1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fontScheme name="1_CallanThomas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CallanThomas2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1_CallanThomas2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1_CallanThomas2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1_CallanThomas2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1_CallanThomas2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1_CallanThomas2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1_CallanThomas2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1_CallanThomas2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1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_CallanThomas2">
  <a:themeElements>
    <a:clrScheme name="2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fontScheme name="2_CallanThomas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CallanThomas2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2_CallanThomas2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2_CallanThomas2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2_CallanThomas2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2_CallanThomas2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2_CallanThomas2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2_CallanThomas2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2_CallanThomas2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2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6_CallanThomas2">
  <a:themeElements>
    <a:clrScheme name="6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fontScheme name="6_CallanThomas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6_CallanThomas2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6_CallanThomas2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6_CallanThomas2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6_CallanThomas2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6_CallanThomas2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6_CallanThomas2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6_CallanThomas2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6_CallanThomas2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6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CallanThomas2</Template>
  <TotalTime>0</TotalTime>
  <Words>5457</Words>
  <Application>Microsoft Office PowerPoint</Application>
  <PresentationFormat>On-screen Show (4:3)</PresentationFormat>
  <Paragraphs>202</Paragraphs>
  <Slides>18</Slides>
  <Notes>18</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18</vt:i4>
      </vt:variant>
    </vt:vector>
  </HeadingPairs>
  <TitlesOfParts>
    <vt:vector size="27" baseType="lpstr">
      <vt:lpstr>Arial</vt:lpstr>
      <vt:lpstr>Symbol</vt:lpstr>
      <vt:lpstr>Times New Roman</vt:lpstr>
      <vt:lpstr>Times Roman</vt:lpstr>
      <vt:lpstr>Wingdings</vt:lpstr>
      <vt:lpstr>1_CallanThomas2</vt:lpstr>
      <vt:lpstr>2_CallanThomas2</vt:lpstr>
      <vt:lpstr>Custom Design</vt:lpstr>
      <vt:lpstr>6_CallanThomas2</vt:lpstr>
      <vt:lpstr>Policies for Ozone Depletion and Climate Change </vt:lpstr>
      <vt:lpstr>Ozone Depletion</vt:lpstr>
      <vt:lpstr>What is Ozone Depletion?</vt:lpstr>
      <vt:lpstr>Searching for the causes of Ozone depletion</vt:lpstr>
      <vt:lpstr>Antarctica Ozone Hole?</vt:lpstr>
      <vt:lpstr>Production of goods like Styrofoam associated with negative externality</vt:lpstr>
      <vt:lpstr>Controlling  Ozone Depletion</vt:lpstr>
      <vt:lpstr>International Policy Montreal Protocol and Amendments</vt:lpstr>
      <vt:lpstr>US Policy on Ozone Depletion Title VI of 1990 CAA</vt:lpstr>
      <vt:lpstr>Excise Tax on Ozone Depleters Enacted by Congress in 1990</vt:lpstr>
      <vt:lpstr>Modeling an Excise Tax</vt:lpstr>
      <vt:lpstr>Allowance Market</vt:lpstr>
      <vt:lpstr>Economic Analysis of Ozone Depletion Policy</vt:lpstr>
      <vt:lpstr>Regulatory Impact Analysis (RIA) for the Phaseout of Ozone Depleters</vt:lpstr>
      <vt:lpstr>Assessing Cost-Effectiveness</vt:lpstr>
      <vt:lpstr>Price Adjustments</vt:lpstr>
      <vt:lpstr>Price Adjustments CFCs and CFC Substitutes</vt:lpstr>
      <vt:lpstr>Incentives and Disincentives Market for CFC substitutes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Air Quality Policies for Ozone Depletion and Climate Change</dc:title>
  <dc:creator/>
  <cp:lastModifiedBy/>
  <cp:revision>7</cp:revision>
  <dcterms:created xsi:type="dcterms:W3CDTF">2009-08-24T14:54:58Z</dcterms:created>
  <dcterms:modified xsi:type="dcterms:W3CDTF">2021-02-10T12:41:55Z</dcterms:modified>
  <cp:contentStatus/>
</cp:coreProperties>
</file>