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6" r:id="rId2"/>
    <p:sldId id="257" r:id="rId3"/>
    <p:sldId id="258" r:id="rId4"/>
  </p:sldIdLst>
  <p:sldSz cx="30264100" cy="21386800"/>
  <p:notesSz cx="6858000" cy="9144000"/>
  <p:embeddedFontLst>
    <p:embeddedFont>
      <p:font typeface="Century Schoolbook" panose="02040604050505020304" pitchFamily="18" charset="0"/>
      <p:regular r:id="rId7"/>
      <p:bold r:id="rId8"/>
      <p:italic r:id="rId9"/>
      <p:boldItalic r:id="rId10"/>
    </p:embeddedFont>
    <p:embeddedFont>
      <p:font typeface="Montserrat" panose="00000500000000000000" pitchFamily="2" charset="0"/>
      <p:regular r:id="rId11"/>
      <p:boldItalic r:id="rId12"/>
    </p:embeddedFont>
    <p:embeddedFont>
      <p:font typeface="Montserrat Bold" panose="00000800000000000000" charset="0"/>
      <p:bold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 showGuides="1">
      <p:cViewPr varScale="1">
        <p:scale>
          <a:sx n="27" d="100"/>
          <a:sy n="27" d="100"/>
        </p:scale>
        <p:origin x="651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openxmlformats.org/officeDocument/2006/relationships/font" Target="fonts/font5.fntdata"/><Relationship Id="rId5" Type="http://schemas.openxmlformats.org/officeDocument/2006/relationships/notesMaster" Target="notesMasters/notesMaster1.xml"/><Relationship Id="rId15" Type="http://schemas.openxmlformats.org/officeDocument/2006/relationships/viewProps" Target="viewProps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C064A-D61B-4B21-B757-51A9B82445B8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05E07-67EA-4042-A3F6-853A8AD8D2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5456" y="1143000"/>
            <a:ext cx="436708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NUL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68650" y="4064000"/>
            <a:ext cx="23043875" cy="3433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000"/>
              </a:lnSpc>
              <a:spcBef>
                <a:spcPct val="0"/>
              </a:spcBef>
            </a:pPr>
            <a:r>
              <a:rPr lang="en-US" sz="8800" b="1" i="1" dirty="0">
                <a:solidFill>
                  <a:srgbClr val="000000"/>
                </a:solidFill>
                <a:latin typeface="Arial" panose="020B0604020202020204" pitchFamily="34" charset="0"/>
                <a:ea typeface="Montserrat Bold" panose="00000800000000000000"/>
                <a:cs typeface="Arial" panose="020B0604020202020204" pitchFamily="34" charset="0"/>
                <a:sym typeface="Montserrat Bold" panose="00000800000000000000"/>
              </a:rPr>
              <a:t>Feeding or Eating Disorder Classification</a:t>
            </a:r>
            <a:br>
              <a:rPr lang="en-US" sz="10000" b="1" dirty="0">
                <a:solidFill>
                  <a:srgbClr val="000000"/>
                </a:solidFill>
                <a:latin typeface="Arial" panose="020B0604020202020204" pitchFamily="34" charset="0"/>
                <a:ea typeface="Montserrat Bold" panose="00000800000000000000"/>
                <a:cs typeface="Arial" panose="020B0604020202020204" pitchFamily="34" charset="0"/>
                <a:sym typeface="Montserrat Bold" panose="00000800000000000000"/>
              </a:rPr>
            </a:br>
            <a:r>
              <a:rPr lang="en-US" sz="10000" b="1" dirty="0">
                <a:solidFill>
                  <a:srgbClr val="000000"/>
                </a:solidFill>
                <a:latin typeface="Arial" panose="020B0604020202020204" pitchFamily="34" charset="0"/>
                <a:ea typeface="Montserrat Bold" panose="00000800000000000000"/>
                <a:cs typeface="Arial" panose="020B0604020202020204" pitchFamily="34" charset="0"/>
                <a:sym typeface="Montserrat Bold" panose="00000800000000000000"/>
              </a:rPr>
              <a:t>Binge Eating Disorder (BED-</a:t>
            </a:r>
            <a:r>
              <a:rPr lang="en-US" sz="9600" b="1" i="1" dirty="0">
                <a:solidFill>
                  <a:srgbClr val="000000"/>
                </a:solidFill>
                <a:latin typeface="Arial" panose="020B0604020202020204" pitchFamily="34" charset="0"/>
                <a:ea typeface="Montserrat Bold" panose="00000800000000000000"/>
                <a:cs typeface="Arial" panose="020B0604020202020204" pitchFamily="34" charset="0"/>
                <a:sym typeface="Montserrat Bold" panose="00000800000000000000"/>
              </a:rPr>
              <a:t>6B82</a:t>
            </a:r>
            <a:r>
              <a:rPr lang="en-US" sz="10000" b="1" dirty="0">
                <a:solidFill>
                  <a:srgbClr val="000000"/>
                </a:solidFill>
                <a:latin typeface="Arial" panose="020B0604020202020204" pitchFamily="34" charset="0"/>
                <a:ea typeface="Montserrat Bold" panose="00000800000000000000"/>
                <a:cs typeface="Arial" panose="020B0604020202020204" pitchFamily="34" charset="0"/>
                <a:sym typeface="Montserrat Bold" panose="00000800000000000000"/>
              </a:rPr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07" y="13817600"/>
            <a:ext cx="20421600" cy="6764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nl-NL" sz="44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Student name</a:t>
            </a:r>
            <a:r>
              <a:rPr lang="nl-NL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Oya Dogu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nl-NL" sz="44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Student ID</a:t>
            </a:r>
            <a:r>
              <a:rPr lang="nl-NL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2323236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nl-NL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 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nl-NL" sz="44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Module name</a:t>
            </a:r>
            <a:r>
              <a:rPr lang="nl-NL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Psychopathological Classifications and Provisions 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en-US" sz="44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Module code</a:t>
            </a:r>
            <a:r>
              <a:rPr lang="en-US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 BMHP6029_LON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 marR="0">
              <a:lnSpc>
                <a:spcPct val="150000"/>
              </a:lnSpc>
              <a:spcBef>
                <a:spcPts val="0"/>
              </a:spcBef>
              <a:spcAft>
                <a:spcPts val="1100"/>
              </a:spcAft>
              <a:tabLst>
                <a:tab pos="4152900" algn="l"/>
              </a:tabLst>
            </a:pPr>
            <a:r>
              <a:rPr lang="en-US" sz="44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Acknowledgement of the use/non-use of AI</a:t>
            </a:r>
            <a:r>
              <a:rPr lang="en-US" sz="44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</a:t>
            </a:r>
            <a:endParaRPr lang="en-US" sz="36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 descr="Discover University of Wales Trinity Saint David"/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50" y="423335"/>
            <a:ext cx="6248400" cy="272626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2591346"/>
            <a:ext cx="30266640" cy="0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31995" y="2686596"/>
            <a:ext cx="8079444" cy="4178301"/>
            <a:chOff x="0" y="0"/>
            <a:chExt cx="1023038" cy="52906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23038" cy="529066"/>
            </a:xfrm>
            <a:custGeom>
              <a:avLst/>
              <a:gdLst/>
              <a:ahLst/>
              <a:cxnLst/>
              <a:rect l="l" t="t" r="r" b="b"/>
              <a:pathLst>
                <a:path w="1023038" h="529066">
                  <a:moveTo>
                    <a:pt x="9582" y="0"/>
                  </a:moveTo>
                  <a:lnTo>
                    <a:pt x="1013456" y="0"/>
                  </a:lnTo>
                  <a:cubicBezTo>
                    <a:pt x="1018748" y="0"/>
                    <a:pt x="1023038" y="4290"/>
                    <a:pt x="1023038" y="9582"/>
                  </a:cubicBezTo>
                  <a:lnTo>
                    <a:pt x="1023038" y="519484"/>
                  </a:lnTo>
                  <a:cubicBezTo>
                    <a:pt x="1023038" y="522025"/>
                    <a:pt x="1022029" y="524463"/>
                    <a:pt x="1020232" y="526260"/>
                  </a:cubicBezTo>
                  <a:cubicBezTo>
                    <a:pt x="1018435" y="528057"/>
                    <a:pt x="1015997" y="529066"/>
                    <a:pt x="1013456" y="529066"/>
                  </a:cubicBezTo>
                  <a:lnTo>
                    <a:pt x="9582" y="529066"/>
                  </a:lnTo>
                  <a:cubicBezTo>
                    <a:pt x="4290" y="529066"/>
                    <a:pt x="0" y="524776"/>
                    <a:pt x="0" y="519484"/>
                  </a:cubicBezTo>
                  <a:lnTo>
                    <a:pt x="0" y="9582"/>
                  </a:lnTo>
                  <a:cubicBezTo>
                    <a:pt x="0" y="4290"/>
                    <a:pt x="4290" y="0"/>
                    <a:pt x="9582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1023038" cy="5957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31995" y="10223676"/>
            <a:ext cx="8079444" cy="11011391"/>
            <a:chOff x="0" y="0"/>
            <a:chExt cx="1023038" cy="139430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23038" cy="1394309"/>
            </a:xfrm>
            <a:custGeom>
              <a:avLst/>
              <a:gdLst/>
              <a:ahLst/>
              <a:cxnLst/>
              <a:rect l="l" t="t" r="r" b="b"/>
              <a:pathLst>
                <a:path w="1023038" h="1394309">
                  <a:moveTo>
                    <a:pt x="1023038" y="9582"/>
                  </a:moveTo>
                  <a:lnTo>
                    <a:pt x="1023038" y="1384727"/>
                  </a:lnTo>
                  <a:cubicBezTo>
                    <a:pt x="1023038" y="1387268"/>
                    <a:pt x="1022029" y="1389705"/>
                    <a:pt x="1020232" y="1391502"/>
                  </a:cubicBezTo>
                  <a:cubicBezTo>
                    <a:pt x="1018435" y="1393299"/>
                    <a:pt x="1015997" y="1394309"/>
                    <a:pt x="1013456" y="1394309"/>
                  </a:cubicBezTo>
                  <a:lnTo>
                    <a:pt x="9582" y="1394309"/>
                  </a:lnTo>
                  <a:cubicBezTo>
                    <a:pt x="4290" y="1394309"/>
                    <a:pt x="0" y="1390019"/>
                    <a:pt x="0" y="1384727"/>
                  </a:cubicBezTo>
                  <a:lnTo>
                    <a:pt x="0" y="9582"/>
                  </a:lnTo>
                  <a:cubicBezTo>
                    <a:pt x="0" y="4290"/>
                    <a:pt x="4290" y="0"/>
                    <a:pt x="9582" y="0"/>
                  </a:cubicBezTo>
                  <a:lnTo>
                    <a:pt x="1013456" y="0"/>
                  </a:lnTo>
                  <a:cubicBezTo>
                    <a:pt x="1018748" y="0"/>
                    <a:pt x="1023038" y="4290"/>
                    <a:pt x="1023038" y="9582"/>
                  </a:cubicBezTo>
                  <a:close/>
                </a:path>
              </a:pathLst>
            </a:custGeom>
            <a:solidFill>
              <a:srgbClr val="88AF2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023038" cy="14609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597189" y="2753271"/>
            <a:ext cx="12989035" cy="4279231"/>
            <a:chOff x="0" y="0"/>
            <a:chExt cx="1644702" cy="54184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644702" cy="541846"/>
            </a:xfrm>
            <a:custGeom>
              <a:avLst/>
              <a:gdLst/>
              <a:ahLst/>
              <a:cxnLst/>
              <a:rect l="l" t="t" r="r" b="b"/>
              <a:pathLst>
                <a:path w="1644702" h="541846">
                  <a:moveTo>
                    <a:pt x="5960" y="0"/>
                  </a:moveTo>
                  <a:lnTo>
                    <a:pt x="1638742" y="0"/>
                  </a:lnTo>
                  <a:cubicBezTo>
                    <a:pt x="1642034" y="0"/>
                    <a:pt x="1644702" y="2669"/>
                    <a:pt x="1644702" y="5960"/>
                  </a:cubicBezTo>
                  <a:lnTo>
                    <a:pt x="1644702" y="535886"/>
                  </a:lnTo>
                  <a:cubicBezTo>
                    <a:pt x="1644702" y="537467"/>
                    <a:pt x="1644074" y="538983"/>
                    <a:pt x="1642956" y="540101"/>
                  </a:cubicBezTo>
                  <a:cubicBezTo>
                    <a:pt x="1641839" y="541218"/>
                    <a:pt x="1640323" y="541846"/>
                    <a:pt x="1638742" y="541846"/>
                  </a:cubicBezTo>
                  <a:lnTo>
                    <a:pt x="5960" y="541846"/>
                  </a:lnTo>
                  <a:cubicBezTo>
                    <a:pt x="4380" y="541846"/>
                    <a:pt x="2864" y="541218"/>
                    <a:pt x="1746" y="540101"/>
                  </a:cubicBezTo>
                  <a:cubicBezTo>
                    <a:pt x="628" y="538983"/>
                    <a:pt x="0" y="537467"/>
                    <a:pt x="0" y="535886"/>
                  </a:cubicBezTo>
                  <a:lnTo>
                    <a:pt x="0" y="5960"/>
                  </a:lnTo>
                  <a:cubicBezTo>
                    <a:pt x="0" y="4380"/>
                    <a:pt x="628" y="2864"/>
                    <a:pt x="1746" y="1746"/>
                  </a:cubicBezTo>
                  <a:cubicBezTo>
                    <a:pt x="2864" y="628"/>
                    <a:pt x="4380" y="0"/>
                    <a:pt x="5960" y="0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66675"/>
              <a:ext cx="1644702" cy="6085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>
            <a:off x="8454314" y="2591346"/>
            <a:ext cx="0" cy="18643721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>
            <a:off x="21728266" y="2567534"/>
            <a:ext cx="0" cy="18667533"/>
          </a:xfrm>
          <a:prstGeom prst="line">
            <a:avLst/>
          </a:prstGeom>
          <a:ln w="38100" cap="flat">
            <a:solidFill>
              <a:srgbClr val="000000"/>
            </a:solidFill>
            <a:prstDash val="sysDash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8597189" y="16662757"/>
            <a:ext cx="12989035" cy="4572310"/>
            <a:chOff x="0" y="0"/>
            <a:chExt cx="1644702" cy="57895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644702" cy="578957"/>
            </a:xfrm>
            <a:custGeom>
              <a:avLst/>
              <a:gdLst/>
              <a:ahLst/>
              <a:cxnLst/>
              <a:rect l="l" t="t" r="r" b="b"/>
              <a:pathLst>
                <a:path w="1644702" h="578957">
                  <a:moveTo>
                    <a:pt x="5960" y="0"/>
                  </a:moveTo>
                  <a:lnTo>
                    <a:pt x="1638742" y="0"/>
                  </a:lnTo>
                  <a:cubicBezTo>
                    <a:pt x="1642034" y="0"/>
                    <a:pt x="1644702" y="2669"/>
                    <a:pt x="1644702" y="5960"/>
                  </a:cubicBezTo>
                  <a:lnTo>
                    <a:pt x="1644702" y="572996"/>
                  </a:lnTo>
                  <a:cubicBezTo>
                    <a:pt x="1644702" y="574577"/>
                    <a:pt x="1644074" y="576093"/>
                    <a:pt x="1642956" y="577211"/>
                  </a:cubicBezTo>
                  <a:cubicBezTo>
                    <a:pt x="1641839" y="578329"/>
                    <a:pt x="1640323" y="578957"/>
                    <a:pt x="1638742" y="578957"/>
                  </a:cubicBezTo>
                  <a:lnTo>
                    <a:pt x="5960" y="578957"/>
                  </a:lnTo>
                  <a:cubicBezTo>
                    <a:pt x="4380" y="578957"/>
                    <a:pt x="2864" y="578329"/>
                    <a:pt x="1746" y="577211"/>
                  </a:cubicBezTo>
                  <a:cubicBezTo>
                    <a:pt x="628" y="576093"/>
                    <a:pt x="0" y="574577"/>
                    <a:pt x="0" y="572996"/>
                  </a:cubicBezTo>
                  <a:lnTo>
                    <a:pt x="0" y="5960"/>
                  </a:lnTo>
                  <a:cubicBezTo>
                    <a:pt x="0" y="4380"/>
                    <a:pt x="628" y="2864"/>
                    <a:pt x="1746" y="1746"/>
                  </a:cubicBezTo>
                  <a:cubicBezTo>
                    <a:pt x="2864" y="628"/>
                    <a:pt x="4380" y="0"/>
                    <a:pt x="5960" y="0"/>
                  </a:cubicBezTo>
                  <a:close/>
                </a:path>
              </a:pathLst>
            </a:custGeom>
            <a:solidFill>
              <a:srgbClr val="B4B4B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66675"/>
              <a:ext cx="1644702" cy="6456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1871141" y="2753271"/>
            <a:ext cx="8230993" cy="5445495"/>
            <a:chOff x="0" y="0"/>
            <a:chExt cx="1042228" cy="68952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042228" cy="689521"/>
            </a:xfrm>
            <a:custGeom>
              <a:avLst/>
              <a:gdLst/>
              <a:ahLst/>
              <a:cxnLst/>
              <a:rect l="l" t="t" r="r" b="b"/>
              <a:pathLst>
                <a:path w="1042228" h="689521">
                  <a:moveTo>
                    <a:pt x="9406" y="0"/>
                  </a:moveTo>
                  <a:lnTo>
                    <a:pt x="1032822" y="0"/>
                  </a:lnTo>
                  <a:cubicBezTo>
                    <a:pt x="1035316" y="0"/>
                    <a:pt x="1037709" y="991"/>
                    <a:pt x="1039473" y="2755"/>
                  </a:cubicBezTo>
                  <a:cubicBezTo>
                    <a:pt x="1041237" y="4519"/>
                    <a:pt x="1042228" y="6911"/>
                    <a:pt x="1042228" y="9406"/>
                  </a:cubicBezTo>
                  <a:lnTo>
                    <a:pt x="1042228" y="680116"/>
                  </a:lnTo>
                  <a:cubicBezTo>
                    <a:pt x="1042228" y="682610"/>
                    <a:pt x="1041237" y="685003"/>
                    <a:pt x="1039473" y="686766"/>
                  </a:cubicBezTo>
                  <a:cubicBezTo>
                    <a:pt x="1037709" y="688530"/>
                    <a:pt x="1035316" y="689521"/>
                    <a:pt x="1032822" y="689521"/>
                  </a:cubicBezTo>
                  <a:lnTo>
                    <a:pt x="9406" y="689521"/>
                  </a:lnTo>
                  <a:cubicBezTo>
                    <a:pt x="6911" y="689521"/>
                    <a:pt x="4519" y="688530"/>
                    <a:pt x="2755" y="686766"/>
                  </a:cubicBezTo>
                  <a:cubicBezTo>
                    <a:pt x="991" y="685003"/>
                    <a:pt x="0" y="682610"/>
                    <a:pt x="0" y="680116"/>
                  </a:cubicBezTo>
                  <a:lnTo>
                    <a:pt x="0" y="9406"/>
                  </a:lnTo>
                  <a:cubicBezTo>
                    <a:pt x="0" y="6911"/>
                    <a:pt x="991" y="4519"/>
                    <a:pt x="2755" y="2755"/>
                  </a:cubicBezTo>
                  <a:cubicBezTo>
                    <a:pt x="4519" y="991"/>
                    <a:pt x="6911" y="0"/>
                    <a:pt x="9406" y="0"/>
                  </a:cubicBez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66675"/>
              <a:ext cx="1042228" cy="7561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21871141" y="13201784"/>
            <a:ext cx="8230993" cy="4085015"/>
            <a:chOff x="0" y="0"/>
            <a:chExt cx="1042228" cy="51725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42228" cy="517254"/>
            </a:xfrm>
            <a:custGeom>
              <a:avLst/>
              <a:gdLst/>
              <a:ahLst/>
              <a:cxnLst/>
              <a:rect l="l" t="t" r="r" b="b"/>
              <a:pathLst>
                <a:path w="1042228" h="517254">
                  <a:moveTo>
                    <a:pt x="9406" y="0"/>
                  </a:moveTo>
                  <a:lnTo>
                    <a:pt x="1032822" y="0"/>
                  </a:lnTo>
                  <a:cubicBezTo>
                    <a:pt x="1035316" y="0"/>
                    <a:pt x="1037709" y="991"/>
                    <a:pt x="1039473" y="2755"/>
                  </a:cubicBezTo>
                  <a:cubicBezTo>
                    <a:pt x="1041237" y="4519"/>
                    <a:pt x="1042228" y="6911"/>
                    <a:pt x="1042228" y="9406"/>
                  </a:cubicBezTo>
                  <a:lnTo>
                    <a:pt x="1042228" y="507848"/>
                  </a:lnTo>
                  <a:cubicBezTo>
                    <a:pt x="1042228" y="510343"/>
                    <a:pt x="1041237" y="512735"/>
                    <a:pt x="1039473" y="514499"/>
                  </a:cubicBezTo>
                  <a:cubicBezTo>
                    <a:pt x="1037709" y="516263"/>
                    <a:pt x="1035316" y="517254"/>
                    <a:pt x="1032822" y="517254"/>
                  </a:cubicBezTo>
                  <a:lnTo>
                    <a:pt x="9406" y="517254"/>
                  </a:lnTo>
                  <a:cubicBezTo>
                    <a:pt x="6911" y="517254"/>
                    <a:pt x="4519" y="516263"/>
                    <a:pt x="2755" y="514499"/>
                  </a:cubicBezTo>
                  <a:cubicBezTo>
                    <a:pt x="991" y="512735"/>
                    <a:pt x="0" y="510343"/>
                    <a:pt x="0" y="507848"/>
                  </a:cubicBezTo>
                  <a:lnTo>
                    <a:pt x="0" y="9406"/>
                  </a:lnTo>
                  <a:cubicBezTo>
                    <a:pt x="0" y="6911"/>
                    <a:pt x="991" y="4519"/>
                    <a:pt x="2755" y="2755"/>
                  </a:cubicBezTo>
                  <a:cubicBezTo>
                    <a:pt x="4519" y="991"/>
                    <a:pt x="6911" y="0"/>
                    <a:pt x="9406" y="0"/>
                  </a:cubicBezTo>
                  <a:close/>
                </a:path>
              </a:pathLst>
            </a:custGeom>
            <a:solidFill>
              <a:srgbClr val="38B6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66675"/>
              <a:ext cx="1042228" cy="5839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21871141" y="17376799"/>
            <a:ext cx="8230993" cy="3858268"/>
            <a:chOff x="0" y="0"/>
            <a:chExt cx="1042228" cy="488543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042228" cy="488543"/>
            </a:xfrm>
            <a:custGeom>
              <a:avLst/>
              <a:gdLst/>
              <a:ahLst/>
              <a:cxnLst/>
              <a:rect l="l" t="t" r="r" b="b"/>
              <a:pathLst>
                <a:path w="1042228" h="488543">
                  <a:moveTo>
                    <a:pt x="9406" y="0"/>
                  </a:moveTo>
                  <a:lnTo>
                    <a:pt x="1032822" y="0"/>
                  </a:lnTo>
                  <a:cubicBezTo>
                    <a:pt x="1035316" y="0"/>
                    <a:pt x="1037709" y="991"/>
                    <a:pt x="1039473" y="2755"/>
                  </a:cubicBezTo>
                  <a:cubicBezTo>
                    <a:pt x="1041237" y="4519"/>
                    <a:pt x="1042228" y="6911"/>
                    <a:pt x="1042228" y="9406"/>
                  </a:cubicBezTo>
                  <a:lnTo>
                    <a:pt x="1042228" y="479137"/>
                  </a:lnTo>
                  <a:cubicBezTo>
                    <a:pt x="1042228" y="481632"/>
                    <a:pt x="1041237" y="484024"/>
                    <a:pt x="1039473" y="485788"/>
                  </a:cubicBezTo>
                  <a:cubicBezTo>
                    <a:pt x="1037709" y="487552"/>
                    <a:pt x="1035316" y="488543"/>
                    <a:pt x="1032822" y="488543"/>
                  </a:cubicBezTo>
                  <a:lnTo>
                    <a:pt x="9406" y="488543"/>
                  </a:lnTo>
                  <a:cubicBezTo>
                    <a:pt x="6911" y="488543"/>
                    <a:pt x="4519" y="487552"/>
                    <a:pt x="2755" y="485788"/>
                  </a:cubicBezTo>
                  <a:cubicBezTo>
                    <a:pt x="991" y="484024"/>
                    <a:pt x="0" y="481632"/>
                    <a:pt x="0" y="479137"/>
                  </a:cubicBezTo>
                  <a:lnTo>
                    <a:pt x="0" y="9406"/>
                  </a:lnTo>
                  <a:cubicBezTo>
                    <a:pt x="0" y="6911"/>
                    <a:pt x="991" y="4519"/>
                    <a:pt x="2755" y="2755"/>
                  </a:cubicBezTo>
                  <a:cubicBezTo>
                    <a:pt x="4519" y="991"/>
                    <a:pt x="6911" y="0"/>
                    <a:pt x="9406" y="0"/>
                  </a:cubicBezTo>
                  <a:close/>
                </a:path>
              </a:pathLst>
            </a:custGeom>
            <a:solidFill>
              <a:srgbClr val="CB6CE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1042228" cy="5552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600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23382253" y="8198766"/>
            <a:ext cx="5208770" cy="5003018"/>
          </a:xfrm>
          <a:custGeom>
            <a:avLst/>
            <a:gdLst/>
            <a:ahLst/>
            <a:cxnLst/>
            <a:rect l="l" t="t" r="r" b="b"/>
            <a:pathLst>
              <a:path w="5208770" h="5003018">
                <a:moveTo>
                  <a:pt x="0" y="0"/>
                </a:moveTo>
                <a:lnTo>
                  <a:pt x="5208770" y="0"/>
                </a:lnTo>
                <a:lnTo>
                  <a:pt x="5208770" y="5003018"/>
                </a:lnTo>
                <a:lnTo>
                  <a:pt x="0" y="50030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542222" y="6956921"/>
            <a:ext cx="5458990" cy="3174732"/>
          </a:xfrm>
          <a:custGeom>
            <a:avLst/>
            <a:gdLst/>
            <a:ahLst/>
            <a:cxnLst/>
            <a:rect l="l" t="t" r="r" b="b"/>
            <a:pathLst>
              <a:path w="5458990" h="3174732">
                <a:moveTo>
                  <a:pt x="0" y="0"/>
                </a:moveTo>
                <a:lnTo>
                  <a:pt x="5458990" y="0"/>
                </a:lnTo>
                <a:lnTo>
                  <a:pt x="5458990" y="3174731"/>
                </a:lnTo>
                <a:lnTo>
                  <a:pt x="0" y="31747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6068" t="-36807" r="-8541" b="-1115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364647" y="2851697"/>
            <a:ext cx="7814140" cy="379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Introduction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Binge Eating Disorder (BED) is a Feeding or Eating Disorder in the ICD-11,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recognised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as the most prevalent eating disorder globally. It is estimated that 1-3% of individuals will experience BED in their lifetime. The disorder is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characterised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by recurrent binge episodes, where individuals consume large amounts of food in a short period, often accompanied by a loss of control (Giel et al., 2022). In the UK, eating disorders affect approximately 1.25 million individuals, with BED being a significant proportion of these cases.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979339" y="2968837"/>
            <a:ext cx="12309627" cy="379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Historical Perspectives and Treatments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Historical Views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Initially, binge eating was often viewed as a personal failing and was not </a:t>
            </a:r>
            <a:r>
              <a:rPr lang="en-US" sz="2000" dirty="0" err="1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recognised</a:t>
            </a: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as a distinct disorder. Early research primarily focused on other eating disorders, with binge eating regarded as a symptom rather than a standalone condition (</a:t>
            </a:r>
            <a:r>
              <a:rPr lang="en-US" sz="2000" dirty="0" err="1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Mavrović</a:t>
            </a: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2023).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FFFFFF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Modern Treatment Approaches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Treatment has shifted to focus on evidence-based psychological therapies, particularly Cognitive </a:t>
            </a:r>
            <a:r>
              <a:rPr lang="en-US" sz="2000" dirty="0" err="1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Behavioural</a:t>
            </a: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Therapy (CBT), which is the first-line treatment. A multidisciplinary approach involving mental health professionals and dietitians is commonly used for comprehensive care (</a:t>
            </a:r>
            <a:r>
              <a:rPr lang="en-US" sz="2000" dirty="0" err="1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Gkintoni</a:t>
            </a:r>
            <a:r>
              <a:rPr lang="en-US" sz="2000" dirty="0">
                <a:solidFill>
                  <a:srgbClr val="FFFFFF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et al., 2025).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4851" y="10376322"/>
            <a:ext cx="7793732" cy="10648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Causes, Symptoms, and Diagnosis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Causes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BED arises from a complex interplay of biological, psychological, and environmental factors.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·Psychological: Low self-esteem, emotional distress, and poor emotion regulation (Li et al., 2023).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·Biological: Genetic predisposition and brain system alterations related to reward and appetite regulation (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Bulik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et al., 2022).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·Environmental: Societal pressure for body image, dieting culture, trauma, and social factors (Rodgers et al., 2023).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Symptoms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Recurrent episodes of binge eating are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characterised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by large quantities of food consumed rapidly (Signs, 2023).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A sense of loss of control during these episodes.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Eating in secret or alone due to feelings of embarrassment or shame.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Distress and guilt following binge episodes.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Psychological distress like anxiety, depression, and low mood may accompany BED (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Gebremariam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et al., 2023).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Diagnosis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BED is diagnosed using criteria from the ICD-11 and DSM-5: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Recurrent binge episodes with a loss of control.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Absence of compensatory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behaviours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like purging or excessive exercise.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Significant distress related to binge eating.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Diagnosed after a comprehensive psychological assessment by mental health professionals (Manwaring, 2026).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935073" y="16896274"/>
            <a:ext cx="12312435" cy="3814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Current Services and Treatments</a:t>
            </a:r>
          </a:p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Current treatment for BED includes: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·Cognitive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Behavioural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Therapy (CBT): Focuses on identifying and modifying disordered eating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behaviours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·Interpersonal Therapy (IPT): Focuses on improving interpersonal relationships that may contribute to the disorder.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·Multidisciplinary care: Involves coordination between mental health professionals, dietitians, and healthcare providers.</a:t>
            </a:r>
          </a:p>
          <a:p>
            <a:pPr algn="just">
              <a:lnSpc>
                <a:spcPts val="3000"/>
              </a:lnSpc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However, access to treatment remains limited due to stigma and a lack of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specialised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care services.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097888" y="2866168"/>
            <a:ext cx="7777500" cy="5172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Social, Cultural, and Political Context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Stigma and Discrimination: Societal and cultural norms, particularly regarding body image, contribute to the stigma around BED, preventing many individuals from seeking treatment (Merino et al., 2024).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Cultural Influence: Societal standards of thinness, exacerbated by media and cultural expectations, significantly contribute to the development of eating disorders, including BED.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Political Impact: Mental health policies are often insufficient, and funding for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specialised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eating disorder services is limited (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Pehlivan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et al., 2022). Improved access to care and supportive policies are crucial for effective treatment.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097888" y="13314682"/>
            <a:ext cx="7777500" cy="3814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00"/>
              </a:lnSpc>
            </a:pPr>
            <a:r>
              <a:rPr lang="en-US" sz="2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Recommendations for Future Practice and Policy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Policy Change: Advocate for comprehensive eating disorder policies that ensure early intervention and </a:t>
            </a:r>
            <a:r>
              <a:rPr lang="en-US" sz="2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specialised</a:t>
            </a: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services for BED.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Prevention Programs: Implement programs in schools and communities to challenge harmful body image norms and promote healthy eating </a:t>
            </a:r>
            <a:r>
              <a:rPr lang="en-US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behaviours</a:t>
            </a:r>
            <a:r>
              <a:rPr lang="en-US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(</a:t>
            </a:r>
            <a:r>
              <a:rPr lang="en-US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Balabanić</a:t>
            </a:r>
            <a:r>
              <a:rPr lang="en-US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</a:t>
            </a:r>
            <a:r>
              <a:rPr lang="en-US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Mavrović</a:t>
            </a:r>
            <a:r>
              <a:rPr lang="en-US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2023).</a:t>
            </a:r>
          </a:p>
          <a:p>
            <a:pPr marL="431800" lvl="1" indent="-215900" algn="just">
              <a:lnSpc>
                <a:spcPts val="3000"/>
              </a:lnSpc>
              <a:buFont typeface="Arial" panose="020B0604020202020204"/>
              <a:buChar char="•"/>
            </a:pPr>
            <a:r>
              <a:rPr lang="en-US" sz="2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Stigma Reduction: Launch national campaigns aimed at reducing the stigma surrounding eating disorders and encouraging individuals to seek help.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097888" y="17624770"/>
            <a:ext cx="7777500" cy="3314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2000" b="1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Conclusion</a:t>
            </a:r>
          </a:p>
          <a:p>
            <a:pPr algn="l">
              <a:lnSpc>
                <a:spcPts val="3000"/>
              </a:lnSpc>
            </a:pPr>
            <a:r>
              <a:rPr lang="en-US" sz="200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Binge Eating Disorder (BED) has transitioned from being misunderstood to being formally recognised as a mental health disorder. Modern treatments such as Cognitive Behavioural Therapy (CBT) and pharmacological interventions are effective in managing BED. However, there is still a need for greater public awareness, improved access to specialised services, and reduced stigma surrounding the disorder.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959850" y="330200"/>
            <a:ext cx="12268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i="1" dirty="0"/>
              <a:t>Feeding or Eating Disorder Classification </a:t>
            </a:r>
            <a:br>
              <a:rPr lang="en-US" sz="4000" b="1" i="1" dirty="0"/>
            </a:br>
            <a:r>
              <a:rPr lang="en-US" sz="4000" b="1" i="1" dirty="0"/>
              <a:t>Binge Eating Disorder (BED-B82)</a:t>
            </a:r>
          </a:p>
        </p:txBody>
      </p:sp>
      <p:pic>
        <p:nvPicPr>
          <p:cNvPr id="1026" name="Picture 2" descr="signs of binge eating disorder - kansas city missouri - Northland Child Psychiatr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8705" y="7124065"/>
            <a:ext cx="12797790" cy="886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 Box 26"/>
          <p:cNvSpPr txBox="1"/>
          <p:nvPr/>
        </p:nvSpPr>
        <p:spPr>
          <a:xfrm>
            <a:off x="11638915" y="16118840"/>
            <a:ext cx="79889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/>
              <a:t>Figure-1: Signs of Binge eating disorder; SOURCE: </a:t>
            </a:r>
            <a:r>
              <a:rPr lang="en-US" b="1" i="1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(</a:t>
            </a:r>
            <a:r>
              <a:rPr lang="en-US" b="1" i="1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Pehlivan</a:t>
            </a:r>
            <a:r>
              <a:rPr lang="en-US" b="1" i="1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et al., 2022)</a:t>
            </a:r>
            <a:endParaRPr lang="en-US" b="1" i="1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8439" y="1040148"/>
            <a:ext cx="29247222" cy="19306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000000"/>
                </a:solidFill>
                <a:latin typeface="Montserrat Bold" panose="00000800000000000000"/>
                <a:ea typeface="Montserrat Bold" panose="00000800000000000000"/>
                <a:cs typeface="Montserrat Bold" panose="00000800000000000000"/>
                <a:sym typeface="Montserrat Bold" panose="00000800000000000000"/>
              </a:rPr>
              <a:t>References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Balabanić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Mavrović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J. (2023). Development of Eating Disorders in the Socio-Historical Context. Eating Disorders in a Capitalist World, [online] pp.23–40.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://doi.org/10.1108/978-1-80455-786-020231003.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Bulik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C.M., Coleman, J.R.I., Hardaway, J.A., Breithaupt, L., Watson, H.J., Bryant, C.D. and Breen, G. (2022). Genetics and neurobiology of eating disorders. Nature Neuroscience, [online] 25(5), pp.543–554.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://doi.org/10.1038/s41593-022-01071-z.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Gebremariam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A.T.,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Gurara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A.M. and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Beyen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T.K. (2023). Depression, anxiety, psychological distress and associated factors among students attending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Nemelifen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 Secondary and Preparatory School, Afar regional state, Ethiopia: a cross-sectional study. BMJ Open, [online] 13(9), p.e066654.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://doi.org/10.1136/bmjopen-2022-066654.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Giel, K.E.,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Bulik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C.M., Fernandez-Aranda, F., Hay, P.,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Keski-Rahkonen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A.,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Schag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K., Schmidt, U. and Zipfel, S. (2022). Binge eating disorder. Nature Reviews Disease Primers, [online] 8(1).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://doi.org/10.1038/s41572-022-00344-y.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Gkintoni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E., Vassilopoulos, S.P. and Nikolaou, G. (2025). Next-Generation Cognitive-Behavioral Therapy for Depression: Integrating Digital Tools, Teletherapy, and Personalization for Enhanced Mental Health Outcomes.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Medicina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[online] 61(3), p.431.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://doi.org/10.3390/medicina61030431.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Li, C., Fu, P., Wang, M., Xia, Y., Hu, C., Liu, M., Zhang, H., Sheng, X. and Yang, Y. (2023). The role of self-esteem and emotion regulation in the associations between childhood trauma and mental health in adulthood: a moderated mediation model. BMC Psychiatry, [online] 23(1).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://doi.org/10.1186/s12888-023-04719-7.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Manwaring, T. (2026). How Comprehensive Psychiatric Assessments Improve Treatment Outcomes. [online] Serenity Mental Health Centers | Comprehensive Psychiatry, TMS &amp; Ketamine Therapy and Mental Health Care. Available at: https://serenitymentalhealthcenters.com/adhd-blogs/comprehensive-psychiatric-evaluation/ [Accessed 18 Mar. 2026].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Merino, M.,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Tornero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-Aguilera, J.F., Rubio-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Zarapuz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A., Villanueva-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Tobaldo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C.V., Martín-Rodríguez, A. and Clemente-Suárez, V.J. (2024). Body Perceptions and Psychological Well-Being: A Review of the Impact of Social Media and Physical Measurements on Self-Esteem and Mental Health with a Focus on Body Image Satisfaction and Its Relationship with Cultural and Gender Factors. Healthcare, [online] 12(14), p.1396.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://doi.org/10.3390/healthcare12141396.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Pehlivan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M.J.,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Miskovic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-Wheatley, J., Le, A., Maloney, D., Research Consortium, N.E.D.,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Touyz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S. and Maguire, S. (2022). Models of care for eating disorders: findings from a rapid review. Journal of Eating Disorders, [online] 10(1).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://doi.org/10.1186/s40337-022-00671-1.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Rodgers, R.F.,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Laveway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, K., Campos, P. and de Carvalho, P.H.B. (2023). Body image as a global mental health concern. Cambridge Prisms: Global Mental Health, [online] 10.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doi:https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://doi.org/10.1017/gmh.2023.2.</a:t>
            </a:r>
          </a:p>
          <a:p>
            <a:pPr marL="647700" lvl="1" indent="-323850" algn="just">
              <a:lnSpc>
                <a:spcPct val="150000"/>
              </a:lnSpc>
              <a:buFont typeface="Arial" panose="020B0604020202020204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/>
                <a:ea typeface="Montserrat" panose="00000500000000000000"/>
                <a:cs typeface="Montserrat" panose="00000500000000000000"/>
                <a:sym typeface="Montserrat" panose="00000500000000000000"/>
              </a:rPr>
              <a:t>Signs (2023). Binge Eating Disorder: What It Is, Symptoms &amp; Treatment. [online] Cleveland Clinic. Available at: https://my.clevelandclinic.org/health/diseases/17652-binge-eating-disorder [Accessed 18 Mar. 2026].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1539</Words>
  <Application>Microsoft Office PowerPoint</Application>
  <PresentationFormat>Custom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Montserrat Bold</vt:lpstr>
      <vt:lpstr>Arial</vt:lpstr>
      <vt:lpstr>Calibri</vt:lpstr>
      <vt:lpstr>Montserrat</vt:lpstr>
      <vt:lpstr>Century Schoolbook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oya</dc:creator>
  <cp:lastModifiedBy>oya dogu</cp:lastModifiedBy>
  <cp:revision>2</cp:revision>
  <dcterms:created xsi:type="dcterms:W3CDTF">2006-08-16T00:00:00Z</dcterms:created>
  <dcterms:modified xsi:type="dcterms:W3CDTF">2026-03-24T11:22:19Z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E947678AEBCF4911B895FBF21D0C678E_12</vt:lpwstr>
  </property>
  <property fmtid="{D5CDD505-2E9C-101B-9397-08002B2CF9AE}" pid="3" name="KSOProductBuildVer">
    <vt:lpwstr>1033-12.2.0.23196</vt:lpwstr>
  </property>
</Properties>
</file>