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72" r:id="rId2"/>
    <p:sldId id="273" r:id="rId3"/>
    <p:sldId id="259" r:id="rId4"/>
    <p:sldId id="278" r:id="rId5"/>
    <p:sldId id="264" r:id="rId6"/>
    <p:sldId id="284" r:id="rId7"/>
    <p:sldId id="268" r:id="rId8"/>
    <p:sldId id="262" r:id="rId9"/>
    <p:sldId id="281" r:id="rId1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830"/>
  </p:normalViewPr>
  <p:slideViewPr>
    <p:cSldViewPr snapToGrid="0">
      <p:cViewPr varScale="1">
        <p:scale>
          <a:sx n="56" d="100"/>
          <a:sy n="56" d="100"/>
        </p:scale>
        <p:origin x="272" y="28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8/10/relationships/authors" Target="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EEF97F-3EE8-4540-B6C8-BABE5E6B58CC}" type="doc">
      <dgm:prSet loTypeId="urn:microsoft.com/office/officeart/2018/2/layout/IconCircle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B49026D-406B-4D02-B273-0386B7961A77}">
      <dgm:prSet/>
      <dgm:spPr/>
      <dgm:t>
        <a:bodyPr/>
        <a:lstStyle/>
        <a:p>
          <a:r>
            <a:rPr lang="en-GB" dirty="0"/>
            <a:t>P- comply with health and safety food standards and regulations, import and export taxes</a:t>
          </a:r>
          <a:endParaRPr lang="en-US" dirty="0"/>
        </a:p>
      </dgm:t>
    </dgm:pt>
    <dgm:pt modelId="{D197E144-3435-41EE-84EB-D58B6267CFAA}" type="parTrans" cxnId="{1325975C-61FF-41A0-8E4D-E2C74ADCE817}">
      <dgm:prSet/>
      <dgm:spPr/>
      <dgm:t>
        <a:bodyPr/>
        <a:lstStyle/>
        <a:p>
          <a:endParaRPr lang="en-US"/>
        </a:p>
      </dgm:t>
    </dgm:pt>
    <dgm:pt modelId="{4BBA0A16-6781-4EE9-9B55-85D7183959C4}" type="sibTrans" cxnId="{1325975C-61FF-41A0-8E4D-E2C74ADCE817}">
      <dgm:prSet/>
      <dgm:spPr/>
      <dgm:t>
        <a:bodyPr/>
        <a:lstStyle/>
        <a:p>
          <a:endParaRPr lang="en-US"/>
        </a:p>
      </dgm:t>
    </dgm:pt>
    <dgm:pt modelId="{862356AA-E250-4B1B-B11C-41BFBFFAC682}">
      <dgm:prSet/>
      <dgm:spPr/>
      <dgm:t>
        <a:bodyPr/>
        <a:lstStyle/>
        <a:p>
          <a:r>
            <a:rPr lang="en-GB"/>
            <a:t>E- growing demand for products of vegan &amp; organic origin, cost of ingredients and products , inflation rate</a:t>
          </a:r>
          <a:endParaRPr lang="en-US"/>
        </a:p>
      </dgm:t>
    </dgm:pt>
    <dgm:pt modelId="{F9C5878C-C158-4523-9FCB-D3CED39C5B19}" type="parTrans" cxnId="{20EAA568-FFE6-471C-9C42-C6B9F8676A5D}">
      <dgm:prSet/>
      <dgm:spPr/>
      <dgm:t>
        <a:bodyPr/>
        <a:lstStyle/>
        <a:p>
          <a:endParaRPr lang="en-US"/>
        </a:p>
      </dgm:t>
    </dgm:pt>
    <dgm:pt modelId="{CAC54984-DBA2-431A-BA43-4F29F8A5F9FE}" type="sibTrans" cxnId="{20EAA568-FFE6-471C-9C42-C6B9F8676A5D}">
      <dgm:prSet/>
      <dgm:spPr/>
      <dgm:t>
        <a:bodyPr/>
        <a:lstStyle/>
        <a:p>
          <a:endParaRPr lang="en-US"/>
        </a:p>
      </dgm:t>
    </dgm:pt>
    <dgm:pt modelId="{0832CCBD-0E4A-42CF-A860-5F4FD2EC2838}">
      <dgm:prSet/>
      <dgm:spPr/>
      <dgm:t>
        <a:bodyPr/>
        <a:lstStyle/>
        <a:p>
          <a:r>
            <a:rPr lang="en-GB"/>
            <a:t>S- increasing awareness of customers about health, veganism, and plant-based products</a:t>
          </a:r>
          <a:endParaRPr lang="en-US"/>
        </a:p>
      </dgm:t>
    </dgm:pt>
    <dgm:pt modelId="{023D0A0E-C607-4AC3-85A3-55CCDCDF2BE0}" type="parTrans" cxnId="{2DEF99BC-C911-444D-B38C-065EAD580A94}">
      <dgm:prSet/>
      <dgm:spPr/>
      <dgm:t>
        <a:bodyPr/>
        <a:lstStyle/>
        <a:p>
          <a:endParaRPr lang="en-US"/>
        </a:p>
      </dgm:t>
    </dgm:pt>
    <dgm:pt modelId="{E8D9849A-A41D-48B3-AF61-662034609D0D}" type="sibTrans" cxnId="{2DEF99BC-C911-444D-B38C-065EAD580A94}">
      <dgm:prSet/>
      <dgm:spPr/>
      <dgm:t>
        <a:bodyPr/>
        <a:lstStyle/>
        <a:p>
          <a:endParaRPr lang="en-US"/>
        </a:p>
      </dgm:t>
    </dgm:pt>
    <dgm:pt modelId="{2C47A763-A648-4B6D-8712-B906466DF266}">
      <dgm:prSet/>
      <dgm:spPr/>
      <dgm:t>
        <a:bodyPr/>
        <a:lstStyle/>
        <a:p>
          <a:r>
            <a:rPr lang="en-GB"/>
            <a:t>T- effective use of social platforms and e-commerce will be crucial to this business</a:t>
          </a:r>
          <a:endParaRPr lang="en-US"/>
        </a:p>
      </dgm:t>
    </dgm:pt>
    <dgm:pt modelId="{BA617E2F-08AE-4C2A-B5AD-719EF47E5AF9}" type="parTrans" cxnId="{CAEE6360-475C-4A14-8B38-BB2CC5D20D91}">
      <dgm:prSet/>
      <dgm:spPr/>
      <dgm:t>
        <a:bodyPr/>
        <a:lstStyle/>
        <a:p>
          <a:endParaRPr lang="en-US"/>
        </a:p>
      </dgm:t>
    </dgm:pt>
    <dgm:pt modelId="{997FF9DA-166F-421B-9C06-123A6F9D7130}" type="sibTrans" cxnId="{CAEE6360-475C-4A14-8B38-BB2CC5D20D91}">
      <dgm:prSet/>
      <dgm:spPr/>
      <dgm:t>
        <a:bodyPr/>
        <a:lstStyle/>
        <a:p>
          <a:endParaRPr lang="en-US"/>
        </a:p>
      </dgm:t>
    </dgm:pt>
    <dgm:pt modelId="{802FED64-A2A7-446E-9C8A-CE8E356F87E9}">
      <dgm:prSet/>
      <dgm:spPr/>
      <dgm:t>
        <a:bodyPr/>
        <a:lstStyle/>
        <a:p>
          <a:r>
            <a:rPr lang="en-GB"/>
            <a:t>E- eco-friendly packaging, animal cruelty free, and locally sourced products to reduce footprint</a:t>
          </a:r>
          <a:endParaRPr lang="en-US"/>
        </a:p>
      </dgm:t>
    </dgm:pt>
    <dgm:pt modelId="{683AE33F-AFF0-4B29-B756-46A582F84028}" type="parTrans" cxnId="{B3F41599-A4A2-45B4-9040-B067713D88AE}">
      <dgm:prSet/>
      <dgm:spPr/>
      <dgm:t>
        <a:bodyPr/>
        <a:lstStyle/>
        <a:p>
          <a:endParaRPr lang="en-US"/>
        </a:p>
      </dgm:t>
    </dgm:pt>
    <dgm:pt modelId="{7F96CD9F-2E5C-45AA-B24A-75DF24C8F1A5}" type="sibTrans" cxnId="{B3F41599-A4A2-45B4-9040-B067713D88AE}">
      <dgm:prSet/>
      <dgm:spPr/>
      <dgm:t>
        <a:bodyPr/>
        <a:lstStyle/>
        <a:p>
          <a:endParaRPr lang="en-US"/>
        </a:p>
      </dgm:t>
    </dgm:pt>
    <dgm:pt modelId="{32C4DE1F-C461-4B38-9DD2-EB109F96EAC4}">
      <dgm:prSet/>
      <dgm:spPr/>
      <dgm:t>
        <a:bodyPr/>
        <a:lstStyle/>
        <a:p>
          <a:r>
            <a:rPr lang="en-GB"/>
            <a:t>L- verified healthy alternative, protection laws of own recipe</a:t>
          </a:r>
          <a:endParaRPr lang="en-US"/>
        </a:p>
      </dgm:t>
    </dgm:pt>
    <dgm:pt modelId="{2DFA27A0-43D8-472E-821C-2ADDF1DF8A9F}" type="parTrans" cxnId="{6A3B3B16-85C9-4EEB-B85B-5F803BFC7C00}">
      <dgm:prSet/>
      <dgm:spPr/>
      <dgm:t>
        <a:bodyPr/>
        <a:lstStyle/>
        <a:p>
          <a:endParaRPr lang="en-US"/>
        </a:p>
      </dgm:t>
    </dgm:pt>
    <dgm:pt modelId="{4B453F3B-43DA-4CB0-BF07-CA96C58C3A21}" type="sibTrans" cxnId="{6A3B3B16-85C9-4EEB-B85B-5F803BFC7C00}">
      <dgm:prSet/>
      <dgm:spPr/>
      <dgm:t>
        <a:bodyPr/>
        <a:lstStyle/>
        <a:p>
          <a:endParaRPr lang="en-US"/>
        </a:p>
      </dgm:t>
    </dgm:pt>
    <dgm:pt modelId="{AC94927D-E9D7-4EA9-AE1F-35054406FA10}" type="pres">
      <dgm:prSet presAssocID="{9EEEF97F-3EE8-4540-B6C8-BABE5E6B58CC}" presName="root" presStyleCnt="0">
        <dgm:presLayoutVars>
          <dgm:dir/>
          <dgm:resizeHandles val="exact"/>
        </dgm:presLayoutVars>
      </dgm:prSet>
      <dgm:spPr/>
    </dgm:pt>
    <dgm:pt modelId="{CDAF6892-5209-41FE-8CBF-89FA054BB53A}" type="pres">
      <dgm:prSet presAssocID="{9EEEF97F-3EE8-4540-B6C8-BABE5E6B58CC}" presName="container" presStyleCnt="0">
        <dgm:presLayoutVars>
          <dgm:dir/>
          <dgm:resizeHandles val="exact"/>
        </dgm:presLayoutVars>
      </dgm:prSet>
      <dgm:spPr/>
    </dgm:pt>
    <dgm:pt modelId="{C4D45A4F-8F44-4B99-932E-90E0361C09AC}" type="pres">
      <dgm:prSet presAssocID="{2B49026D-406B-4D02-B273-0386B7961A77}" presName="compNode" presStyleCnt="0"/>
      <dgm:spPr/>
    </dgm:pt>
    <dgm:pt modelId="{E2D6F612-7CBE-426F-82F3-E24FC77D65B6}" type="pres">
      <dgm:prSet presAssocID="{2B49026D-406B-4D02-B273-0386B7961A77}" presName="iconBgRect" presStyleLbl="bgShp" presStyleIdx="0" presStyleCnt="6"/>
      <dgm:spPr/>
    </dgm:pt>
    <dgm:pt modelId="{168A2880-F2DD-480D-AE63-1090DB430638}" type="pres">
      <dgm:prSet presAssocID="{2B49026D-406B-4D02-B273-0386B7961A7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F69DB97C-16B1-482A-AA5F-0ED0B1B66BB0}" type="pres">
      <dgm:prSet presAssocID="{2B49026D-406B-4D02-B273-0386B7961A77}" presName="spaceRect" presStyleCnt="0"/>
      <dgm:spPr/>
    </dgm:pt>
    <dgm:pt modelId="{6EC48B5D-1A32-4394-8908-11CD34DA9A3C}" type="pres">
      <dgm:prSet presAssocID="{2B49026D-406B-4D02-B273-0386B7961A77}" presName="textRect" presStyleLbl="revTx" presStyleIdx="0" presStyleCnt="6">
        <dgm:presLayoutVars>
          <dgm:chMax val="1"/>
          <dgm:chPref val="1"/>
        </dgm:presLayoutVars>
      </dgm:prSet>
      <dgm:spPr/>
    </dgm:pt>
    <dgm:pt modelId="{5B600F69-0993-4935-9158-CFA4F26C92CD}" type="pres">
      <dgm:prSet presAssocID="{4BBA0A16-6781-4EE9-9B55-85D7183959C4}" presName="sibTrans" presStyleLbl="sibTrans2D1" presStyleIdx="0" presStyleCnt="0"/>
      <dgm:spPr/>
    </dgm:pt>
    <dgm:pt modelId="{BEFD7F97-80B5-4084-8BB0-F043AB591CC8}" type="pres">
      <dgm:prSet presAssocID="{862356AA-E250-4B1B-B11C-41BFBFFAC682}" presName="compNode" presStyleCnt="0"/>
      <dgm:spPr/>
    </dgm:pt>
    <dgm:pt modelId="{76082591-90C4-419B-B658-DCB27EEE4491}" type="pres">
      <dgm:prSet presAssocID="{862356AA-E250-4B1B-B11C-41BFBFFAC682}" presName="iconBgRect" presStyleLbl="bgShp" presStyleIdx="1" presStyleCnt="6"/>
      <dgm:spPr/>
    </dgm:pt>
    <dgm:pt modelId="{AC3029D5-2D43-4A71-BA69-116227207095}" type="pres">
      <dgm:prSet presAssocID="{862356AA-E250-4B1B-B11C-41BFBFFAC68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4251B1D8-E69A-432F-9D6F-37852366746F}" type="pres">
      <dgm:prSet presAssocID="{862356AA-E250-4B1B-B11C-41BFBFFAC682}" presName="spaceRect" presStyleCnt="0"/>
      <dgm:spPr/>
    </dgm:pt>
    <dgm:pt modelId="{08B44CE1-A41A-4936-97B6-41DEC561600F}" type="pres">
      <dgm:prSet presAssocID="{862356AA-E250-4B1B-B11C-41BFBFFAC682}" presName="textRect" presStyleLbl="revTx" presStyleIdx="1" presStyleCnt="6">
        <dgm:presLayoutVars>
          <dgm:chMax val="1"/>
          <dgm:chPref val="1"/>
        </dgm:presLayoutVars>
      </dgm:prSet>
      <dgm:spPr/>
    </dgm:pt>
    <dgm:pt modelId="{042ACCE2-9C2D-4CBF-BF65-7955FED02184}" type="pres">
      <dgm:prSet presAssocID="{CAC54984-DBA2-431A-BA43-4F29F8A5F9FE}" presName="sibTrans" presStyleLbl="sibTrans2D1" presStyleIdx="0" presStyleCnt="0"/>
      <dgm:spPr/>
    </dgm:pt>
    <dgm:pt modelId="{5327EF51-C192-4F01-B176-D6A4185DD5A6}" type="pres">
      <dgm:prSet presAssocID="{0832CCBD-0E4A-42CF-A860-5F4FD2EC2838}" presName="compNode" presStyleCnt="0"/>
      <dgm:spPr/>
    </dgm:pt>
    <dgm:pt modelId="{66182081-FD3E-4D9C-9D33-3983C0870708}" type="pres">
      <dgm:prSet presAssocID="{0832CCBD-0E4A-42CF-A860-5F4FD2EC2838}" presName="iconBgRect" presStyleLbl="bgShp" presStyleIdx="2" presStyleCnt="6"/>
      <dgm:spPr/>
    </dgm:pt>
    <dgm:pt modelId="{654C9099-7AA3-482F-8251-CC62E77A0803}" type="pres">
      <dgm:prSet presAssocID="{0832CCBD-0E4A-42CF-A860-5F4FD2EC283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eds"/>
        </a:ext>
      </dgm:extLst>
    </dgm:pt>
    <dgm:pt modelId="{CAA55E1F-67F7-4BEA-9A07-E209994B8744}" type="pres">
      <dgm:prSet presAssocID="{0832CCBD-0E4A-42CF-A860-5F4FD2EC2838}" presName="spaceRect" presStyleCnt="0"/>
      <dgm:spPr/>
    </dgm:pt>
    <dgm:pt modelId="{0AD3E1B2-59F6-4764-9F4F-071AE2AAE301}" type="pres">
      <dgm:prSet presAssocID="{0832CCBD-0E4A-42CF-A860-5F4FD2EC2838}" presName="textRect" presStyleLbl="revTx" presStyleIdx="2" presStyleCnt="6">
        <dgm:presLayoutVars>
          <dgm:chMax val="1"/>
          <dgm:chPref val="1"/>
        </dgm:presLayoutVars>
      </dgm:prSet>
      <dgm:spPr/>
    </dgm:pt>
    <dgm:pt modelId="{11BB48B3-D732-4C67-B7FE-4706D1843A1C}" type="pres">
      <dgm:prSet presAssocID="{E8D9849A-A41D-48B3-AF61-662034609D0D}" presName="sibTrans" presStyleLbl="sibTrans2D1" presStyleIdx="0" presStyleCnt="0"/>
      <dgm:spPr/>
    </dgm:pt>
    <dgm:pt modelId="{5E1349E4-C03B-424F-B0A4-FC962E2FB26F}" type="pres">
      <dgm:prSet presAssocID="{2C47A763-A648-4B6D-8712-B906466DF266}" presName="compNode" presStyleCnt="0"/>
      <dgm:spPr/>
    </dgm:pt>
    <dgm:pt modelId="{81094751-BB85-45D0-9643-21B43E3964F3}" type="pres">
      <dgm:prSet presAssocID="{2C47A763-A648-4B6D-8712-B906466DF266}" presName="iconBgRect" presStyleLbl="bgShp" presStyleIdx="3" presStyleCnt="6"/>
      <dgm:spPr/>
    </dgm:pt>
    <dgm:pt modelId="{CB5F7B6A-D1B7-499A-A0D7-CD1ACD8E4BB4}" type="pres">
      <dgm:prSet presAssocID="{2C47A763-A648-4B6D-8712-B906466DF26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01B84DCB-C4C9-43CA-82C8-C14683DC3161}" type="pres">
      <dgm:prSet presAssocID="{2C47A763-A648-4B6D-8712-B906466DF266}" presName="spaceRect" presStyleCnt="0"/>
      <dgm:spPr/>
    </dgm:pt>
    <dgm:pt modelId="{F848C304-9144-4162-91B9-F93AF4C5AFE3}" type="pres">
      <dgm:prSet presAssocID="{2C47A763-A648-4B6D-8712-B906466DF266}" presName="textRect" presStyleLbl="revTx" presStyleIdx="3" presStyleCnt="6">
        <dgm:presLayoutVars>
          <dgm:chMax val="1"/>
          <dgm:chPref val="1"/>
        </dgm:presLayoutVars>
      </dgm:prSet>
      <dgm:spPr/>
    </dgm:pt>
    <dgm:pt modelId="{D3494556-908F-40A6-85EB-20CEB5F967B2}" type="pres">
      <dgm:prSet presAssocID="{997FF9DA-166F-421B-9C06-123A6F9D7130}" presName="sibTrans" presStyleLbl="sibTrans2D1" presStyleIdx="0" presStyleCnt="0"/>
      <dgm:spPr/>
    </dgm:pt>
    <dgm:pt modelId="{C0F77692-BCAB-471C-824F-871B142FE637}" type="pres">
      <dgm:prSet presAssocID="{802FED64-A2A7-446E-9C8A-CE8E356F87E9}" presName="compNode" presStyleCnt="0"/>
      <dgm:spPr/>
    </dgm:pt>
    <dgm:pt modelId="{3A1022EF-8BFF-45AA-BC14-E1E686BF93D2}" type="pres">
      <dgm:prSet presAssocID="{802FED64-A2A7-446E-9C8A-CE8E356F87E9}" presName="iconBgRect" presStyleLbl="bgShp" presStyleIdx="4" presStyleCnt="6"/>
      <dgm:spPr/>
    </dgm:pt>
    <dgm:pt modelId="{2D534CBC-3D97-4476-AA09-88351774C791}" type="pres">
      <dgm:prSet presAssocID="{802FED64-A2A7-446E-9C8A-CE8E356F87E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7CE9B64B-8874-43E6-8930-606492505606}" type="pres">
      <dgm:prSet presAssocID="{802FED64-A2A7-446E-9C8A-CE8E356F87E9}" presName="spaceRect" presStyleCnt="0"/>
      <dgm:spPr/>
    </dgm:pt>
    <dgm:pt modelId="{6A1058AF-EF1E-4942-B1DF-B279CC05722B}" type="pres">
      <dgm:prSet presAssocID="{802FED64-A2A7-446E-9C8A-CE8E356F87E9}" presName="textRect" presStyleLbl="revTx" presStyleIdx="4" presStyleCnt="6">
        <dgm:presLayoutVars>
          <dgm:chMax val="1"/>
          <dgm:chPref val="1"/>
        </dgm:presLayoutVars>
      </dgm:prSet>
      <dgm:spPr/>
    </dgm:pt>
    <dgm:pt modelId="{5AA6F7FC-E765-4706-B7D1-D41672662848}" type="pres">
      <dgm:prSet presAssocID="{7F96CD9F-2E5C-45AA-B24A-75DF24C8F1A5}" presName="sibTrans" presStyleLbl="sibTrans2D1" presStyleIdx="0" presStyleCnt="0"/>
      <dgm:spPr/>
    </dgm:pt>
    <dgm:pt modelId="{4DBF1FB9-6699-4221-92A5-58475CB07673}" type="pres">
      <dgm:prSet presAssocID="{32C4DE1F-C461-4B38-9DD2-EB109F96EAC4}" presName="compNode" presStyleCnt="0"/>
      <dgm:spPr/>
    </dgm:pt>
    <dgm:pt modelId="{251736B1-B194-48E2-ACBA-F5DD75848823}" type="pres">
      <dgm:prSet presAssocID="{32C4DE1F-C461-4B38-9DD2-EB109F96EAC4}" presName="iconBgRect" presStyleLbl="bgShp" presStyleIdx="5" presStyleCnt="6"/>
      <dgm:spPr/>
    </dgm:pt>
    <dgm:pt modelId="{674D6E48-F845-4867-BBAF-E94B80538DBE}" type="pres">
      <dgm:prSet presAssocID="{32C4DE1F-C461-4B38-9DD2-EB109F96EAC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ADFF693D-AEF6-4942-A63A-3385F8E67E97}" type="pres">
      <dgm:prSet presAssocID="{32C4DE1F-C461-4B38-9DD2-EB109F96EAC4}" presName="spaceRect" presStyleCnt="0"/>
      <dgm:spPr/>
    </dgm:pt>
    <dgm:pt modelId="{409AA16D-7687-48B5-9D5E-2FA528F6E54D}" type="pres">
      <dgm:prSet presAssocID="{32C4DE1F-C461-4B38-9DD2-EB109F96EAC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A3B3B16-85C9-4EEB-B85B-5F803BFC7C00}" srcId="{9EEEF97F-3EE8-4540-B6C8-BABE5E6B58CC}" destId="{32C4DE1F-C461-4B38-9DD2-EB109F96EAC4}" srcOrd="5" destOrd="0" parTransId="{2DFA27A0-43D8-472E-821C-2ADDF1DF8A9F}" sibTransId="{4B453F3B-43DA-4CB0-BF07-CA96C58C3A21}"/>
    <dgm:cxn modelId="{A65F6035-6BA2-453C-93BF-B9D493ADE9D7}" type="presOf" srcId="{E8D9849A-A41D-48B3-AF61-662034609D0D}" destId="{11BB48B3-D732-4C67-B7FE-4706D1843A1C}" srcOrd="0" destOrd="0" presId="urn:microsoft.com/office/officeart/2018/2/layout/IconCircleList"/>
    <dgm:cxn modelId="{7C25B55B-7E6D-41E2-AA41-064217B98A66}" type="presOf" srcId="{862356AA-E250-4B1B-B11C-41BFBFFAC682}" destId="{08B44CE1-A41A-4936-97B6-41DEC561600F}" srcOrd="0" destOrd="0" presId="urn:microsoft.com/office/officeart/2018/2/layout/IconCircleList"/>
    <dgm:cxn modelId="{1325975C-61FF-41A0-8E4D-E2C74ADCE817}" srcId="{9EEEF97F-3EE8-4540-B6C8-BABE5E6B58CC}" destId="{2B49026D-406B-4D02-B273-0386B7961A77}" srcOrd="0" destOrd="0" parTransId="{D197E144-3435-41EE-84EB-D58B6267CFAA}" sibTransId="{4BBA0A16-6781-4EE9-9B55-85D7183959C4}"/>
    <dgm:cxn modelId="{CAEE6360-475C-4A14-8B38-BB2CC5D20D91}" srcId="{9EEEF97F-3EE8-4540-B6C8-BABE5E6B58CC}" destId="{2C47A763-A648-4B6D-8712-B906466DF266}" srcOrd="3" destOrd="0" parTransId="{BA617E2F-08AE-4C2A-B5AD-719EF47E5AF9}" sibTransId="{997FF9DA-166F-421B-9C06-123A6F9D7130}"/>
    <dgm:cxn modelId="{FEFE4664-F7D4-4678-AF21-E0B6ADECD977}" type="presOf" srcId="{2C47A763-A648-4B6D-8712-B906466DF266}" destId="{F848C304-9144-4162-91B9-F93AF4C5AFE3}" srcOrd="0" destOrd="0" presId="urn:microsoft.com/office/officeart/2018/2/layout/IconCircleList"/>
    <dgm:cxn modelId="{20EAA568-FFE6-471C-9C42-C6B9F8676A5D}" srcId="{9EEEF97F-3EE8-4540-B6C8-BABE5E6B58CC}" destId="{862356AA-E250-4B1B-B11C-41BFBFFAC682}" srcOrd="1" destOrd="0" parTransId="{F9C5878C-C158-4523-9FCB-D3CED39C5B19}" sibTransId="{CAC54984-DBA2-431A-BA43-4F29F8A5F9FE}"/>
    <dgm:cxn modelId="{0E47554C-8162-4A76-B60C-22EB0D0F03C8}" type="presOf" srcId="{32C4DE1F-C461-4B38-9DD2-EB109F96EAC4}" destId="{409AA16D-7687-48B5-9D5E-2FA528F6E54D}" srcOrd="0" destOrd="0" presId="urn:microsoft.com/office/officeart/2018/2/layout/IconCircleList"/>
    <dgm:cxn modelId="{08F70790-C854-4B0D-9E7D-E101E9BF8B39}" type="presOf" srcId="{7F96CD9F-2E5C-45AA-B24A-75DF24C8F1A5}" destId="{5AA6F7FC-E765-4706-B7D1-D41672662848}" srcOrd="0" destOrd="0" presId="urn:microsoft.com/office/officeart/2018/2/layout/IconCircleList"/>
    <dgm:cxn modelId="{F4164B97-5A1F-4163-B834-9B2C9CF0FF12}" type="presOf" srcId="{802FED64-A2A7-446E-9C8A-CE8E356F87E9}" destId="{6A1058AF-EF1E-4942-B1DF-B279CC05722B}" srcOrd="0" destOrd="0" presId="urn:microsoft.com/office/officeart/2018/2/layout/IconCircleList"/>
    <dgm:cxn modelId="{B3F41599-A4A2-45B4-9040-B067713D88AE}" srcId="{9EEEF97F-3EE8-4540-B6C8-BABE5E6B58CC}" destId="{802FED64-A2A7-446E-9C8A-CE8E356F87E9}" srcOrd="4" destOrd="0" parTransId="{683AE33F-AFF0-4B29-B756-46A582F84028}" sibTransId="{7F96CD9F-2E5C-45AA-B24A-75DF24C8F1A5}"/>
    <dgm:cxn modelId="{348F139B-7AFB-465D-B799-AEB162EF068D}" type="presOf" srcId="{997FF9DA-166F-421B-9C06-123A6F9D7130}" destId="{D3494556-908F-40A6-85EB-20CEB5F967B2}" srcOrd="0" destOrd="0" presId="urn:microsoft.com/office/officeart/2018/2/layout/IconCircleList"/>
    <dgm:cxn modelId="{D19666AE-15D0-41A9-BB29-AE5C7480DF77}" type="presOf" srcId="{2B49026D-406B-4D02-B273-0386B7961A77}" destId="{6EC48B5D-1A32-4394-8908-11CD34DA9A3C}" srcOrd="0" destOrd="0" presId="urn:microsoft.com/office/officeart/2018/2/layout/IconCircleList"/>
    <dgm:cxn modelId="{11CF33B9-C6A6-471A-8331-89F510E5D8F0}" type="presOf" srcId="{CAC54984-DBA2-431A-BA43-4F29F8A5F9FE}" destId="{042ACCE2-9C2D-4CBF-BF65-7955FED02184}" srcOrd="0" destOrd="0" presId="urn:microsoft.com/office/officeart/2018/2/layout/IconCircleList"/>
    <dgm:cxn modelId="{2DEF99BC-C911-444D-B38C-065EAD580A94}" srcId="{9EEEF97F-3EE8-4540-B6C8-BABE5E6B58CC}" destId="{0832CCBD-0E4A-42CF-A860-5F4FD2EC2838}" srcOrd="2" destOrd="0" parTransId="{023D0A0E-C607-4AC3-85A3-55CCDCDF2BE0}" sibTransId="{E8D9849A-A41D-48B3-AF61-662034609D0D}"/>
    <dgm:cxn modelId="{54C969DC-AFC4-4E5B-868E-F87D0D985107}" type="presOf" srcId="{0832CCBD-0E4A-42CF-A860-5F4FD2EC2838}" destId="{0AD3E1B2-59F6-4764-9F4F-071AE2AAE301}" srcOrd="0" destOrd="0" presId="urn:microsoft.com/office/officeart/2018/2/layout/IconCircleList"/>
    <dgm:cxn modelId="{212BC4F0-9BD5-4B8A-B83E-5A5A3EA4A191}" type="presOf" srcId="{4BBA0A16-6781-4EE9-9B55-85D7183959C4}" destId="{5B600F69-0993-4935-9158-CFA4F26C92CD}" srcOrd="0" destOrd="0" presId="urn:microsoft.com/office/officeart/2018/2/layout/IconCircleList"/>
    <dgm:cxn modelId="{FD3089F5-A068-4863-B898-5210AAB7D331}" type="presOf" srcId="{9EEEF97F-3EE8-4540-B6C8-BABE5E6B58CC}" destId="{AC94927D-E9D7-4EA9-AE1F-35054406FA10}" srcOrd="0" destOrd="0" presId="urn:microsoft.com/office/officeart/2018/2/layout/IconCircleList"/>
    <dgm:cxn modelId="{6340293D-737E-45C6-AF74-C86447F7344F}" type="presParOf" srcId="{AC94927D-E9D7-4EA9-AE1F-35054406FA10}" destId="{CDAF6892-5209-41FE-8CBF-89FA054BB53A}" srcOrd="0" destOrd="0" presId="urn:microsoft.com/office/officeart/2018/2/layout/IconCircleList"/>
    <dgm:cxn modelId="{8908DBBA-BEC2-4276-8C9A-79FA3C71724A}" type="presParOf" srcId="{CDAF6892-5209-41FE-8CBF-89FA054BB53A}" destId="{C4D45A4F-8F44-4B99-932E-90E0361C09AC}" srcOrd="0" destOrd="0" presId="urn:microsoft.com/office/officeart/2018/2/layout/IconCircleList"/>
    <dgm:cxn modelId="{313F0B51-4D3D-422F-9F58-432FEA125831}" type="presParOf" srcId="{C4D45A4F-8F44-4B99-932E-90E0361C09AC}" destId="{E2D6F612-7CBE-426F-82F3-E24FC77D65B6}" srcOrd="0" destOrd="0" presId="urn:microsoft.com/office/officeart/2018/2/layout/IconCircleList"/>
    <dgm:cxn modelId="{0CFA1FA8-5ED0-4E37-AAF5-3D9C5AF84BBA}" type="presParOf" srcId="{C4D45A4F-8F44-4B99-932E-90E0361C09AC}" destId="{168A2880-F2DD-480D-AE63-1090DB430638}" srcOrd="1" destOrd="0" presId="urn:microsoft.com/office/officeart/2018/2/layout/IconCircleList"/>
    <dgm:cxn modelId="{9948A6A7-A020-44A7-A918-08BC798BDBC8}" type="presParOf" srcId="{C4D45A4F-8F44-4B99-932E-90E0361C09AC}" destId="{F69DB97C-16B1-482A-AA5F-0ED0B1B66BB0}" srcOrd="2" destOrd="0" presId="urn:microsoft.com/office/officeart/2018/2/layout/IconCircleList"/>
    <dgm:cxn modelId="{3AB17F18-99CF-421D-900E-86D6168EB0FA}" type="presParOf" srcId="{C4D45A4F-8F44-4B99-932E-90E0361C09AC}" destId="{6EC48B5D-1A32-4394-8908-11CD34DA9A3C}" srcOrd="3" destOrd="0" presId="urn:microsoft.com/office/officeart/2018/2/layout/IconCircleList"/>
    <dgm:cxn modelId="{ED932E12-8DC6-4E65-BD05-E0036B2A328B}" type="presParOf" srcId="{CDAF6892-5209-41FE-8CBF-89FA054BB53A}" destId="{5B600F69-0993-4935-9158-CFA4F26C92CD}" srcOrd="1" destOrd="0" presId="urn:microsoft.com/office/officeart/2018/2/layout/IconCircleList"/>
    <dgm:cxn modelId="{592410AF-B364-438B-8E3D-5B7B4F0DEF1B}" type="presParOf" srcId="{CDAF6892-5209-41FE-8CBF-89FA054BB53A}" destId="{BEFD7F97-80B5-4084-8BB0-F043AB591CC8}" srcOrd="2" destOrd="0" presId="urn:microsoft.com/office/officeart/2018/2/layout/IconCircleList"/>
    <dgm:cxn modelId="{586136BE-CC75-4F90-9D5D-02FBFA5EB723}" type="presParOf" srcId="{BEFD7F97-80B5-4084-8BB0-F043AB591CC8}" destId="{76082591-90C4-419B-B658-DCB27EEE4491}" srcOrd="0" destOrd="0" presId="urn:microsoft.com/office/officeart/2018/2/layout/IconCircleList"/>
    <dgm:cxn modelId="{9DC66F5D-636C-4164-AFC7-301F82EFFE51}" type="presParOf" srcId="{BEFD7F97-80B5-4084-8BB0-F043AB591CC8}" destId="{AC3029D5-2D43-4A71-BA69-116227207095}" srcOrd="1" destOrd="0" presId="urn:microsoft.com/office/officeart/2018/2/layout/IconCircleList"/>
    <dgm:cxn modelId="{DD60A537-AD51-4CB5-AA86-FA023A9D9444}" type="presParOf" srcId="{BEFD7F97-80B5-4084-8BB0-F043AB591CC8}" destId="{4251B1D8-E69A-432F-9D6F-37852366746F}" srcOrd="2" destOrd="0" presId="urn:microsoft.com/office/officeart/2018/2/layout/IconCircleList"/>
    <dgm:cxn modelId="{E9FCD1AB-D6B9-4405-9993-F8A0B3FC6C74}" type="presParOf" srcId="{BEFD7F97-80B5-4084-8BB0-F043AB591CC8}" destId="{08B44CE1-A41A-4936-97B6-41DEC561600F}" srcOrd="3" destOrd="0" presId="urn:microsoft.com/office/officeart/2018/2/layout/IconCircleList"/>
    <dgm:cxn modelId="{D460C9EB-EEC5-4F26-949D-E7BAD42A342D}" type="presParOf" srcId="{CDAF6892-5209-41FE-8CBF-89FA054BB53A}" destId="{042ACCE2-9C2D-4CBF-BF65-7955FED02184}" srcOrd="3" destOrd="0" presId="urn:microsoft.com/office/officeart/2018/2/layout/IconCircleList"/>
    <dgm:cxn modelId="{4187AC05-4052-49E1-93AE-74B28D5186C6}" type="presParOf" srcId="{CDAF6892-5209-41FE-8CBF-89FA054BB53A}" destId="{5327EF51-C192-4F01-B176-D6A4185DD5A6}" srcOrd="4" destOrd="0" presId="urn:microsoft.com/office/officeart/2018/2/layout/IconCircleList"/>
    <dgm:cxn modelId="{A0B89BC9-9DB4-4D71-A124-9B3BEBC5F8D1}" type="presParOf" srcId="{5327EF51-C192-4F01-B176-D6A4185DD5A6}" destId="{66182081-FD3E-4D9C-9D33-3983C0870708}" srcOrd="0" destOrd="0" presId="urn:microsoft.com/office/officeart/2018/2/layout/IconCircleList"/>
    <dgm:cxn modelId="{5F2D876D-69CA-4FA1-A3EE-601F6C6DA807}" type="presParOf" srcId="{5327EF51-C192-4F01-B176-D6A4185DD5A6}" destId="{654C9099-7AA3-482F-8251-CC62E77A0803}" srcOrd="1" destOrd="0" presId="urn:microsoft.com/office/officeart/2018/2/layout/IconCircleList"/>
    <dgm:cxn modelId="{364B110E-0BCD-49D6-95E9-76C19B01EA69}" type="presParOf" srcId="{5327EF51-C192-4F01-B176-D6A4185DD5A6}" destId="{CAA55E1F-67F7-4BEA-9A07-E209994B8744}" srcOrd="2" destOrd="0" presId="urn:microsoft.com/office/officeart/2018/2/layout/IconCircleList"/>
    <dgm:cxn modelId="{EB903912-25CA-454A-B30D-C9ECBA44F647}" type="presParOf" srcId="{5327EF51-C192-4F01-B176-D6A4185DD5A6}" destId="{0AD3E1B2-59F6-4764-9F4F-071AE2AAE301}" srcOrd="3" destOrd="0" presId="urn:microsoft.com/office/officeart/2018/2/layout/IconCircleList"/>
    <dgm:cxn modelId="{7EECEA3B-E715-413B-AB25-4B225B23E6CC}" type="presParOf" srcId="{CDAF6892-5209-41FE-8CBF-89FA054BB53A}" destId="{11BB48B3-D732-4C67-B7FE-4706D1843A1C}" srcOrd="5" destOrd="0" presId="urn:microsoft.com/office/officeart/2018/2/layout/IconCircleList"/>
    <dgm:cxn modelId="{F703EC5C-1025-4E8D-95E2-3FCDFA4F9743}" type="presParOf" srcId="{CDAF6892-5209-41FE-8CBF-89FA054BB53A}" destId="{5E1349E4-C03B-424F-B0A4-FC962E2FB26F}" srcOrd="6" destOrd="0" presId="urn:microsoft.com/office/officeart/2018/2/layout/IconCircleList"/>
    <dgm:cxn modelId="{895DC582-5103-49A7-A97E-0D3D4B628583}" type="presParOf" srcId="{5E1349E4-C03B-424F-B0A4-FC962E2FB26F}" destId="{81094751-BB85-45D0-9643-21B43E3964F3}" srcOrd="0" destOrd="0" presId="urn:microsoft.com/office/officeart/2018/2/layout/IconCircleList"/>
    <dgm:cxn modelId="{4872789D-E2F4-45B2-9C1D-D9E8A23A5571}" type="presParOf" srcId="{5E1349E4-C03B-424F-B0A4-FC962E2FB26F}" destId="{CB5F7B6A-D1B7-499A-A0D7-CD1ACD8E4BB4}" srcOrd="1" destOrd="0" presId="urn:microsoft.com/office/officeart/2018/2/layout/IconCircleList"/>
    <dgm:cxn modelId="{A98F5CE1-3BE4-46FD-BAC1-FF90C275205F}" type="presParOf" srcId="{5E1349E4-C03B-424F-B0A4-FC962E2FB26F}" destId="{01B84DCB-C4C9-43CA-82C8-C14683DC3161}" srcOrd="2" destOrd="0" presId="urn:microsoft.com/office/officeart/2018/2/layout/IconCircleList"/>
    <dgm:cxn modelId="{EC543CC3-CA75-4116-ABE3-19CEA96C959F}" type="presParOf" srcId="{5E1349E4-C03B-424F-B0A4-FC962E2FB26F}" destId="{F848C304-9144-4162-91B9-F93AF4C5AFE3}" srcOrd="3" destOrd="0" presId="urn:microsoft.com/office/officeart/2018/2/layout/IconCircleList"/>
    <dgm:cxn modelId="{398FD5FB-E2B0-408B-AEFB-6361DDDF62F1}" type="presParOf" srcId="{CDAF6892-5209-41FE-8CBF-89FA054BB53A}" destId="{D3494556-908F-40A6-85EB-20CEB5F967B2}" srcOrd="7" destOrd="0" presId="urn:microsoft.com/office/officeart/2018/2/layout/IconCircleList"/>
    <dgm:cxn modelId="{48A6FADA-0093-4836-B6BA-943142FD6136}" type="presParOf" srcId="{CDAF6892-5209-41FE-8CBF-89FA054BB53A}" destId="{C0F77692-BCAB-471C-824F-871B142FE637}" srcOrd="8" destOrd="0" presId="urn:microsoft.com/office/officeart/2018/2/layout/IconCircleList"/>
    <dgm:cxn modelId="{D6F4963F-2432-49F6-B408-0C1BDBFD510E}" type="presParOf" srcId="{C0F77692-BCAB-471C-824F-871B142FE637}" destId="{3A1022EF-8BFF-45AA-BC14-E1E686BF93D2}" srcOrd="0" destOrd="0" presId="urn:microsoft.com/office/officeart/2018/2/layout/IconCircleList"/>
    <dgm:cxn modelId="{1E8D727B-E068-48F6-838D-A01BF6053DDA}" type="presParOf" srcId="{C0F77692-BCAB-471C-824F-871B142FE637}" destId="{2D534CBC-3D97-4476-AA09-88351774C791}" srcOrd="1" destOrd="0" presId="urn:microsoft.com/office/officeart/2018/2/layout/IconCircleList"/>
    <dgm:cxn modelId="{EC3D0E1A-96F0-4EDB-866B-6CA0E574B78F}" type="presParOf" srcId="{C0F77692-BCAB-471C-824F-871B142FE637}" destId="{7CE9B64B-8874-43E6-8930-606492505606}" srcOrd="2" destOrd="0" presId="urn:microsoft.com/office/officeart/2018/2/layout/IconCircleList"/>
    <dgm:cxn modelId="{1708BCC3-97B3-491E-8D35-D59813E830A3}" type="presParOf" srcId="{C0F77692-BCAB-471C-824F-871B142FE637}" destId="{6A1058AF-EF1E-4942-B1DF-B279CC05722B}" srcOrd="3" destOrd="0" presId="urn:microsoft.com/office/officeart/2018/2/layout/IconCircleList"/>
    <dgm:cxn modelId="{8684956C-2F45-49BB-8589-D885AD5EC27E}" type="presParOf" srcId="{CDAF6892-5209-41FE-8CBF-89FA054BB53A}" destId="{5AA6F7FC-E765-4706-B7D1-D41672662848}" srcOrd="9" destOrd="0" presId="urn:microsoft.com/office/officeart/2018/2/layout/IconCircleList"/>
    <dgm:cxn modelId="{B3C7AD03-7DC5-48D6-B62F-E1F9FFD9C15D}" type="presParOf" srcId="{CDAF6892-5209-41FE-8CBF-89FA054BB53A}" destId="{4DBF1FB9-6699-4221-92A5-58475CB07673}" srcOrd="10" destOrd="0" presId="urn:microsoft.com/office/officeart/2018/2/layout/IconCircleList"/>
    <dgm:cxn modelId="{108A97F9-EDB7-43F5-B711-3D6A187497FE}" type="presParOf" srcId="{4DBF1FB9-6699-4221-92A5-58475CB07673}" destId="{251736B1-B194-48E2-ACBA-F5DD75848823}" srcOrd="0" destOrd="0" presId="urn:microsoft.com/office/officeart/2018/2/layout/IconCircleList"/>
    <dgm:cxn modelId="{7A631C43-6112-4355-857D-A89E25F12B4B}" type="presParOf" srcId="{4DBF1FB9-6699-4221-92A5-58475CB07673}" destId="{674D6E48-F845-4867-BBAF-E94B80538DBE}" srcOrd="1" destOrd="0" presId="urn:microsoft.com/office/officeart/2018/2/layout/IconCircleList"/>
    <dgm:cxn modelId="{52580241-D894-4E1A-B597-23013F596C88}" type="presParOf" srcId="{4DBF1FB9-6699-4221-92A5-58475CB07673}" destId="{ADFF693D-AEF6-4942-A63A-3385F8E67E97}" srcOrd="2" destOrd="0" presId="urn:microsoft.com/office/officeart/2018/2/layout/IconCircleList"/>
    <dgm:cxn modelId="{BB945EBA-94D4-48B8-A4F3-14DE988E7019}" type="presParOf" srcId="{4DBF1FB9-6699-4221-92A5-58475CB07673}" destId="{409AA16D-7687-48B5-9D5E-2FA528F6E54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D6F612-7CBE-426F-82F3-E24FC77D65B6}">
      <dsp:nvSpPr>
        <dsp:cNvPr id="0" name=""/>
        <dsp:cNvSpPr/>
      </dsp:nvSpPr>
      <dsp:spPr>
        <a:xfrm>
          <a:off x="82613" y="928033"/>
          <a:ext cx="897246" cy="89724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8A2880-F2DD-480D-AE63-1090DB430638}">
      <dsp:nvSpPr>
        <dsp:cNvPr id="0" name=""/>
        <dsp:cNvSpPr/>
      </dsp:nvSpPr>
      <dsp:spPr>
        <a:xfrm>
          <a:off x="271034" y="1116455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48B5D-1A32-4394-8908-11CD34DA9A3C}">
      <dsp:nvSpPr>
        <dsp:cNvPr id="0" name=""/>
        <dsp:cNvSpPr/>
      </dsp:nvSpPr>
      <dsp:spPr>
        <a:xfrm>
          <a:off x="1172126" y="928033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P- comply with health and safety food standards and regulations, import and export taxes</a:t>
          </a:r>
          <a:endParaRPr lang="en-US" sz="1500" kern="1200" dirty="0"/>
        </a:p>
      </dsp:txBody>
      <dsp:txXfrm>
        <a:off x="1172126" y="928033"/>
        <a:ext cx="2114937" cy="897246"/>
      </dsp:txXfrm>
    </dsp:sp>
    <dsp:sp modelId="{76082591-90C4-419B-B658-DCB27EEE4491}">
      <dsp:nvSpPr>
        <dsp:cNvPr id="0" name=""/>
        <dsp:cNvSpPr/>
      </dsp:nvSpPr>
      <dsp:spPr>
        <a:xfrm>
          <a:off x="3655575" y="928033"/>
          <a:ext cx="897246" cy="89724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3029D5-2D43-4A71-BA69-116227207095}">
      <dsp:nvSpPr>
        <dsp:cNvPr id="0" name=""/>
        <dsp:cNvSpPr/>
      </dsp:nvSpPr>
      <dsp:spPr>
        <a:xfrm>
          <a:off x="3843996" y="1116455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B44CE1-A41A-4936-97B6-41DEC561600F}">
      <dsp:nvSpPr>
        <dsp:cNvPr id="0" name=""/>
        <dsp:cNvSpPr/>
      </dsp:nvSpPr>
      <dsp:spPr>
        <a:xfrm>
          <a:off x="4745088" y="928033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E- growing demand for products of vegan &amp; organic origin, cost of ingredients and products , inflation rate</a:t>
          </a:r>
          <a:endParaRPr lang="en-US" sz="1500" kern="1200"/>
        </a:p>
      </dsp:txBody>
      <dsp:txXfrm>
        <a:off x="4745088" y="928033"/>
        <a:ext cx="2114937" cy="897246"/>
      </dsp:txXfrm>
    </dsp:sp>
    <dsp:sp modelId="{66182081-FD3E-4D9C-9D33-3983C0870708}">
      <dsp:nvSpPr>
        <dsp:cNvPr id="0" name=""/>
        <dsp:cNvSpPr/>
      </dsp:nvSpPr>
      <dsp:spPr>
        <a:xfrm>
          <a:off x="7228536" y="928033"/>
          <a:ext cx="897246" cy="89724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4C9099-7AA3-482F-8251-CC62E77A0803}">
      <dsp:nvSpPr>
        <dsp:cNvPr id="0" name=""/>
        <dsp:cNvSpPr/>
      </dsp:nvSpPr>
      <dsp:spPr>
        <a:xfrm>
          <a:off x="7416958" y="1116455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D3E1B2-59F6-4764-9F4F-071AE2AAE301}">
      <dsp:nvSpPr>
        <dsp:cNvPr id="0" name=""/>
        <dsp:cNvSpPr/>
      </dsp:nvSpPr>
      <dsp:spPr>
        <a:xfrm>
          <a:off x="8318049" y="928033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S- increasing awareness of customers about health, veganism, and plant-based products</a:t>
          </a:r>
          <a:endParaRPr lang="en-US" sz="1500" kern="1200"/>
        </a:p>
      </dsp:txBody>
      <dsp:txXfrm>
        <a:off x="8318049" y="928033"/>
        <a:ext cx="2114937" cy="897246"/>
      </dsp:txXfrm>
    </dsp:sp>
    <dsp:sp modelId="{81094751-BB85-45D0-9643-21B43E3964F3}">
      <dsp:nvSpPr>
        <dsp:cNvPr id="0" name=""/>
        <dsp:cNvSpPr/>
      </dsp:nvSpPr>
      <dsp:spPr>
        <a:xfrm>
          <a:off x="82613" y="2572984"/>
          <a:ext cx="897246" cy="89724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5F7B6A-D1B7-499A-A0D7-CD1ACD8E4BB4}">
      <dsp:nvSpPr>
        <dsp:cNvPr id="0" name=""/>
        <dsp:cNvSpPr/>
      </dsp:nvSpPr>
      <dsp:spPr>
        <a:xfrm>
          <a:off x="271034" y="2761406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8C304-9144-4162-91B9-F93AF4C5AFE3}">
      <dsp:nvSpPr>
        <dsp:cNvPr id="0" name=""/>
        <dsp:cNvSpPr/>
      </dsp:nvSpPr>
      <dsp:spPr>
        <a:xfrm>
          <a:off x="1172126" y="2572984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T- effective use of social platforms and e-commerce will be crucial to this business</a:t>
          </a:r>
          <a:endParaRPr lang="en-US" sz="1500" kern="1200"/>
        </a:p>
      </dsp:txBody>
      <dsp:txXfrm>
        <a:off x="1172126" y="2572984"/>
        <a:ext cx="2114937" cy="897246"/>
      </dsp:txXfrm>
    </dsp:sp>
    <dsp:sp modelId="{3A1022EF-8BFF-45AA-BC14-E1E686BF93D2}">
      <dsp:nvSpPr>
        <dsp:cNvPr id="0" name=""/>
        <dsp:cNvSpPr/>
      </dsp:nvSpPr>
      <dsp:spPr>
        <a:xfrm>
          <a:off x="3655575" y="2572984"/>
          <a:ext cx="897246" cy="89724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534CBC-3D97-4476-AA09-88351774C791}">
      <dsp:nvSpPr>
        <dsp:cNvPr id="0" name=""/>
        <dsp:cNvSpPr/>
      </dsp:nvSpPr>
      <dsp:spPr>
        <a:xfrm>
          <a:off x="3843996" y="2761406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1058AF-EF1E-4942-B1DF-B279CC05722B}">
      <dsp:nvSpPr>
        <dsp:cNvPr id="0" name=""/>
        <dsp:cNvSpPr/>
      </dsp:nvSpPr>
      <dsp:spPr>
        <a:xfrm>
          <a:off x="4745088" y="2572984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E- eco-friendly packaging, animal cruelty free, and locally sourced products to reduce footprint</a:t>
          </a:r>
          <a:endParaRPr lang="en-US" sz="1500" kern="1200"/>
        </a:p>
      </dsp:txBody>
      <dsp:txXfrm>
        <a:off x="4745088" y="2572984"/>
        <a:ext cx="2114937" cy="897246"/>
      </dsp:txXfrm>
    </dsp:sp>
    <dsp:sp modelId="{251736B1-B194-48E2-ACBA-F5DD75848823}">
      <dsp:nvSpPr>
        <dsp:cNvPr id="0" name=""/>
        <dsp:cNvSpPr/>
      </dsp:nvSpPr>
      <dsp:spPr>
        <a:xfrm>
          <a:off x="7228536" y="2572984"/>
          <a:ext cx="897246" cy="89724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4D6E48-F845-4867-BBAF-E94B80538DBE}">
      <dsp:nvSpPr>
        <dsp:cNvPr id="0" name=""/>
        <dsp:cNvSpPr/>
      </dsp:nvSpPr>
      <dsp:spPr>
        <a:xfrm>
          <a:off x="7416958" y="2761406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9AA16D-7687-48B5-9D5E-2FA528F6E54D}">
      <dsp:nvSpPr>
        <dsp:cNvPr id="0" name=""/>
        <dsp:cNvSpPr/>
      </dsp:nvSpPr>
      <dsp:spPr>
        <a:xfrm>
          <a:off x="8318049" y="2572984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L- verified healthy alternative, protection laws of own recipe</a:t>
          </a:r>
          <a:endParaRPr lang="en-US" sz="1500" kern="1200"/>
        </a:p>
      </dsp:txBody>
      <dsp:txXfrm>
        <a:off x="8318049" y="2572984"/>
        <a:ext cx="2114937" cy="897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14/07/2024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14/07/2024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atin typeface="Gill Sans Nova Light" panose="020B0302020104020203" pitchFamily="34" charset="0"/>
                <a:cs typeface="Arial" panose="020B0604020202020204" pitchFamily="34" charset="0"/>
              </a:rPr>
              <a:t>Our unique selling points include the use of high-quality organic ingredients and eco-friendly packaging. </a:t>
            </a:r>
            <a:r>
              <a:rPr lang="en-US" sz="1200" dirty="0"/>
              <a:t>and Our target audience includes health-conscious consumers and those committed to animal welfare.</a:t>
            </a:r>
            <a:endParaRPr lang="en-US" sz="1200" dirty="0">
              <a:latin typeface="Gill Sans Nova Light" panose="020B0302020104020203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Government grants for start-ups and small businesses is what we are relying on to fund our business </a:t>
            </a:r>
          </a:p>
          <a:p>
            <a:endParaRPr lang="en-GB" sz="1800" dirty="0">
              <a:effectLst/>
              <a:latin typeface="Arial" panose="020B0604020202020204" pitchFamily="34" charset="0"/>
            </a:endParaRPr>
          </a:p>
          <a:p>
            <a:endParaRPr lang="en-GB" sz="1800" dirty="0">
              <a:effectLst/>
              <a:latin typeface="Arial" panose="020B0604020202020204" pitchFamily="34" charset="0"/>
            </a:endParaRPr>
          </a:p>
          <a:p>
            <a:endParaRPr lang="en-GB" sz="1800" dirty="0">
              <a:effectLst/>
              <a:latin typeface="Arial" panose="020B0604020202020204" pitchFamily="34" charset="0"/>
            </a:endParaRPr>
          </a:p>
          <a:p>
            <a:endParaRPr lang="en-GB" sz="1800" dirty="0">
              <a:effectLst/>
              <a:latin typeface="Arial" panose="020B060402020202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</a:rPr>
              <a:t>+ 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</a:rPr>
              <a:t>£5000 Personal Investment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0029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 are using PESTLE analysis to investigate the macroeconomic factors surrounding our business idea, and we have discovered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7074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png"/><Relationship Id="rId5" Type="http://schemas.openxmlformats.org/officeDocument/2006/relationships/image" Target="../media/image11.jp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31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mailto:Vegandeserts@sweetharmony.com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27198" y="2113470"/>
            <a:ext cx="5877910" cy="4351338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marL="0" indent="0" rtl="0">
              <a:spcAft>
                <a:spcPts val="600"/>
              </a:spcAft>
              <a:buNone/>
            </a:pPr>
            <a:r>
              <a:rPr lang="en-GB" sz="2400" b="1" dirty="0"/>
              <a:t>Program: Business Management</a:t>
            </a:r>
          </a:p>
          <a:p>
            <a:pPr marL="0" indent="0" rtl="0">
              <a:spcAft>
                <a:spcPts val="600"/>
              </a:spcAft>
              <a:buNone/>
            </a:pPr>
            <a:r>
              <a:rPr lang="en-GB" sz="2400" b="1" dirty="0"/>
              <a:t>Module name: Entrepreneurship LCBB5001</a:t>
            </a:r>
          </a:p>
          <a:p>
            <a:pPr marL="0" indent="0" rtl="0">
              <a:spcAft>
                <a:spcPts val="600"/>
              </a:spcAft>
              <a:buNone/>
            </a:pPr>
            <a:r>
              <a:rPr lang="en-GB" sz="2400" b="1" dirty="0"/>
              <a:t>Lecturer: </a:t>
            </a:r>
            <a:r>
              <a:rPr lang="en-GB" sz="2400" b="1" dirty="0" err="1"/>
              <a:t>Masud</a:t>
            </a:r>
            <a:r>
              <a:rPr lang="en-GB" sz="2400" b="1" dirty="0"/>
              <a:t> Ibrahim</a:t>
            </a:r>
          </a:p>
          <a:p>
            <a:pPr marL="0" indent="0" rtl="0">
              <a:spcAft>
                <a:spcPts val="600"/>
              </a:spcAft>
              <a:buNone/>
            </a:pPr>
            <a:r>
              <a:rPr lang="en-GB" sz="2400" b="1" dirty="0"/>
              <a:t>Assessment Title: Component 2</a:t>
            </a:r>
          </a:p>
          <a:p>
            <a:pPr marL="0" indent="0" rtl="0">
              <a:spcAft>
                <a:spcPts val="600"/>
              </a:spcAft>
              <a:buNone/>
            </a:pPr>
            <a:r>
              <a:rPr lang="en-GB" sz="2400" b="1" dirty="0"/>
              <a:t>Student Name: </a:t>
            </a:r>
            <a:r>
              <a:rPr lang="en-GB" sz="2400" b="1" dirty="0" err="1"/>
              <a:t>Evdokiya</a:t>
            </a:r>
            <a:r>
              <a:rPr lang="en-GB" sz="2400" b="1" dirty="0"/>
              <a:t> </a:t>
            </a:r>
            <a:r>
              <a:rPr lang="en-GB" sz="2400" b="1" dirty="0" err="1"/>
              <a:t>Stefanova</a:t>
            </a:r>
            <a:r>
              <a:rPr lang="en-GB" sz="2400" b="1" dirty="0"/>
              <a:t> </a:t>
            </a:r>
          </a:p>
          <a:p>
            <a:pPr marL="0" indent="0" rtl="0">
              <a:spcAft>
                <a:spcPts val="600"/>
              </a:spcAft>
              <a:buNone/>
            </a:pPr>
            <a:r>
              <a:rPr lang="en-GB" sz="2400" b="1" dirty="0"/>
              <a:t>Student ID: 2018698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FB158359-0F61-0A1F-AC2A-2CE318BFD5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2024</a:t>
            </a:r>
            <a:endParaRPr lang="en-GB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C5A1E051-3F9F-ED42-FAA6-773AAD118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US" dirty="0"/>
              <a:t>Sweets Harmony Vegan Deserts</a:t>
            </a:r>
            <a:endParaRPr lang="en-GB" dirty="0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8E14913C-4EC7-96E1-F381-2109B9170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1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185" y="650988"/>
            <a:ext cx="8763630" cy="676656"/>
          </a:xfrm>
        </p:spPr>
        <p:txBody>
          <a:bodyPr rtlCol="0" anchor="b">
            <a:noAutofit/>
          </a:bodyPr>
          <a:lstStyle>
            <a:defPPr>
              <a:defRPr lang="en-GB"/>
            </a:defPPr>
          </a:lstStyle>
          <a:p>
            <a:pPr rtl="0"/>
            <a:br>
              <a:rPr lang="en-GB" sz="3200" dirty="0">
                <a:latin typeface="+mn-lt"/>
              </a:rPr>
            </a:br>
            <a:r>
              <a:rPr lang="en-GB" sz="3200" b="1" dirty="0">
                <a:latin typeface="+mn-lt"/>
              </a:rPr>
              <a:t>Sweets Harmony Vegan Desserts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8ACE6C7E-4E54-B0E3-7A53-27D6C47553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8120" y="0"/>
            <a:ext cx="4377307" cy="6017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9672" y="-184314"/>
            <a:ext cx="6229530" cy="1325563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Introduction: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7E51016-5628-BC3F-D750-D51D9EE533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8436093"/>
              </p:ext>
            </p:extLst>
          </p:nvPr>
        </p:nvGraphicFramePr>
        <p:xfrm>
          <a:off x="7569200" y="959625"/>
          <a:ext cx="3928127" cy="490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8127">
                  <a:extLst>
                    <a:ext uri="{9D8B030D-6E8A-4147-A177-3AD203B41FA5}">
                      <a16:colId xmlns:a16="http://schemas.microsoft.com/office/drawing/2014/main" val="183896916"/>
                    </a:ext>
                  </a:extLst>
                </a:gridCol>
              </a:tblGrid>
              <a:tr h="488696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1800" dirty="0">
                        <a:solidFill>
                          <a:schemeClr val="tx1"/>
                        </a:solidFill>
                        <a:latin typeface="+mn-lt"/>
                        <a:cs typeface="Gill Sans Light" panose="020B0302020104020203" pitchFamily="34" charset="-79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latin typeface="+mn-lt"/>
                          <a:cs typeface="Gill Sans Light" panose="020B0302020104020203" pitchFamily="34" charset="-79"/>
                        </a:rPr>
                        <a:t>Business Idea </a:t>
                      </a:r>
                      <a:r>
                        <a:rPr lang="en-GB" sz="2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Gill Sans Light" panose="020B0302020104020203" pitchFamily="34" charset="-79"/>
                        </a:rPr>
                        <a:t>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Gill Sans Light" panose="020B0302020104020203" pitchFamily="34" charset="-79"/>
                        </a:rPr>
                        <a:t>Products and services</a:t>
                      </a:r>
                      <a:endParaRPr lang="en-GB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latin typeface="+mn-lt"/>
                          <a:cs typeface="Gill Sans Light" panose="020B0302020104020203" pitchFamily="34" charset="-79"/>
                        </a:rPr>
                        <a:t>Marketing and Promotion </a:t>
                      </a:r>
                      <a:r>
                        <a:rPr lang="en-GB" sz="2800" u="none" dirty="0">
                          <a:solidFill>
                            <a:schemeClr val="tx1"/>
                          </a:solidFill>
                          <a:latin typeface="+mn-lt"/>
                          <a:cs typeface="Gill Sans Light" panose="020B0302020104020203" pitchFamily="34" charset="-79"/>
                        </a:rPr>
                        <a:t>Strategy</a:t>
                      </a:r>
                      <a:r>
                        <a:rPr lang="en-GB" sz="2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Ownership and Management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PESTEL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Financial Projection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2800" dirty="0">
                        <a:solidFill>
                          <a:schemeClr val="tx1"/>
                        </a:solidFill>
                        <a:latin typeface="+mn-lt"/>
                        <a:cs typeface="Gill Sans Light" panose="020B0302020104020203" pitchFamily="34" charset="-79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8703137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EB05FEB1-29C9-0B38-16C7-1F5F868172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0777" y="333066"/>
            <a:ext cx="4206605" cy="4200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4C89AC3-3D7A-65BB-C3F4-2B1CB19E78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4987" y="2126280"/>
            <a:ext cx="5730240" cy="4178000"/>
          </a:xfrm>
        </p:spPr>
        <p:txBody>
          <a:bodyPr rtlCol="0">
            <a:noAutofit/>
          </a:bodyPr>
          <a:lstStyle>
            <a:defPPr>
              <a:defRPr lang="en-GB"/>
            </a:defPPr>
          </a:lstStyle>
          <a:p>
            <a:pPr marL="0" indent="0" rtl="0">
              <a:spcAft>
                <a:spcPts val="600"/>
              </a:spcAft>
              <a:buNone/>
            </a:pPr>
            <a:r>
              <a:rPr lang="en-US" dirty="0">
                <a:latin typeface="Gill Sans Nova Light" panose="020B0302020104020203" pitchFamily="34" charset="0"/>
                <a:cs typeface="Arial" panose="020B0604020202020204" pitchFamily="34" charset="0"/>
              </a:rPr>
              <a:t>Sweets Harmony Vegan Dessert Shop is dedicated to provide a wide range of delicious vegan desserts.</a:t>
            </a:r>
          </a:p>
          <a:p>
            <a:pPr marL="0" indent="0" rtl="0">
              <a:spcAft>
                <a:spcPts val="600"/>
              </a:spcAft>
              <a:buNone/>
            </a:pPr>
            <a:r>
              <a:rPr lang="en-US" dirty="0">
                <a:latin typeface="Gill Sans Nova Light" panose="020B0302020104020203" pitchFamily="34" charset="0"/>
                <a:cs typeface="Arial" panose="020B0604020202020204" pitchFamily="34" charset="0"/>
              </a:rPr>
              <a:t> Our mission is to cater to the growing demand for plant-based products, and our vision is to set a benchmark in the vegan dessert market. </a:t>
            </a:r>
            <a:endParaRPr lang="en-GB" dirty="0"/>
          </a:p>
          <a:p>
            <a:pPr marL="0" indent="0" rtl="0">
              <a:spcAft>
                <a:spcPts val="600"/>
              </a:spcAft>
              <a:buNone/>
            </a:pP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884D8B-635B-7402-1437-04A104C24B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 dirty="0"/>
              <a:t>2024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BE9C-B5EA-5DA0-9156-6E05D3882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6928" y="6409763"/>
            <a:ext cx="3438144" cy="557784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US" dirty="0"/>
              <a:t>Sweets Harmony </a:t>
            </a:r>
          </a:p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53720"/>
            <a:ext cx="9144000" cy="676656"/>
          </a:xfrm>
        </p:spPr>
        <p:txBody>
          <a:bodyPr rtlCol="0" anchor="b">
            <a:normAutofit/>
          </a:bodyPr>
          <a:lstStyle>
            <a:defPPr>
              <a:defRPr lang="en-GB"/>
            </a:defPPr>
          </a:lstStyle>
          <a:p>
            <a:pPr algn="ctr" rtl="0"/>
            <a:r>
              <a:rPr lang="en-US" sz="4100" dirty="0"/>
              <a:t>Business Idea</a:t>
            </a:r>
            <a:endParaRPr lang="en-GB" sz="41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F0487F9-D490-A746-392E-9AA7F68186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5083" y="3847591"/>
            <a:ext cx="5014088" cy="2008159"/>
          </a:xfrm>
          <a:prstGeom prst="rect">
            <a:avLst/>
          </a:prstGeom>
          <a:effectLst>
            <a:softEdge rad="190500"/>
          </a:effec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3A44FB0-1507-2F06-5FE4-C1D5519A0B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5083" y="1839432"/>
            <a:ext cx="2267198" cy="2008159"/>
          </a:xfrm>
          <a:prstGeom prst="rect">
            <a:avLst/>
          </a:prstGeom>
          <a:effectLst>
            <a:softEdge rad="190500"/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F241C88-A3EE-9790-9A64-5A23593658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22014" y="1839432"/>
            <a:ext cx="2267198" cy="1902676"/>
          </a:xfrm>
          <a:prstGeom prst="rect">
            <a:avLst/>
          </a:prstGeom>
          <a:effectLst>
            <a:glow rad="127000">
              <a:schemeClr val="accent1">
                <a:alpha val="0"/>
              </a:schemeClr>
            </a:glow>
            <a:outerShdw blurRad="50800" dist="50800" dir="5400000" algn="ctr" rotWithShape="0">
              <a:srgbClr val="000000">
                <a:alpha val="7000"/>
              </a:srgbClr>
            </a:outerShdw>
            <a:reflection stA="0" endPos="65000" dist="50800" dir="5400000" sy="-100000" algn="bl" rotWithShape="0"/>
            <a:softEdge rad="139700"/>
          </a:effectLst>
        </p:spPr>
      </p:pic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group of cookies with different designs&#10;&#10;Description automatically generated">
            <a:extLst>
              <a:ext uri="{FF2B5EF4-FFF2-40B4-BE49-F238E27FC236}">
                <a16:creationId xmlns:a16="http://schemas.microsoft.com/office/drawing/2014/main" id="{879EAA25-C4F1-851C-FAAF-B30B3BE511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713" y="3582163"/>
            <a:ext cx="2452367" cy="251362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 descr="A ice cream cone with a few scoops of ice cream&#10;&#10;Description automatically generated">
            <a:extLst>
              <a:ext uri="{FF2B5EF4-FFF2-40B4-BE49-F238E27FC236}">
                <a16:creationId xmlns:a16="http://schemas.microsoft.com/office/drawing/2014/main" id="{CBDE4890-B73E-136E-049A-DB836CF33F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7854" y="-57424"/>
            <a:ext cx="2393693" cy="26791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 descr="A group of colorful macaroons&#10;&#10;Description automatically generated">
            <a:extLst>
              <a:ext uri="{FF2B5EF4-FFF2-40B4-BE49-F238E27FC236}">
                <a16:creationId xmlns:a16="http://schemas.microsoft.com/office/drawing/2014/main" id="{1DC2BAF9-E219-829B-1DDD-1A2B37E56D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9581" y="1505376"/>
            <a:ext cx="2171700" cy="22606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1307471"/>
            <a:ext cx="6502620" cy="676656"/>
          </a:xfrm>
        </p:spPr>
        <p:txBody>
          <a:bodyPr vert="horz" lIns="91440" tIns="45720" rIns="91440" bIns="45720" rtlCol="0" anchor="b">
            <a:normAutofit fontScale="90000"/>
          </a:bodyPr>
          <a:lstStyle>
            <a:defPPr>
              <a:defRPr lang="en-GB"/>
            </a:defPPr>
          </a:lstStyle>
          <a:p>
            <a:r>
              <a:rPr lang="en-GB" sz="3100" b="1" kern="1200" dirty="0">
                <a:effectLst/>
                <a:latin typeface="+mj-lt"/>
                <a:ea typeface="+mj-ea"/>
                <a:cs typeface="+mj-cs"/>
              </a:rPr>
              <a:t>Products</a:t>
            </a:r>
            <a:br>
              <a:rPr lang="en-GB" sz="3200" b="1" kern="1200" dirty="0">
                <a:effectLst/>
                <a:latin typeface="+mj-lt"/>
                <a:ea typeface="+mj-ea"/>
                <a:cs typeface="+mj-cs"/>
              </a:rPr>
            </a:br>
            <a:endParaRPr lang="en-GB" sz="32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D6F0AE4-8132-CF05-1CEC-52BBDFE7002F}"/>
              </a:ext>
            </a:extLst>
          </p:cNvPr>
          <p:cNvSpPr txBox="1"/>
          <p:nvPr/>
        </p:nvSpPr>
        <p:spPr>
          <a:xfrm>
            <a:off x="365760" y="1947671"/>
            <a:ext cx="4247953" cy="39502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spcAft>
                <a:spcPts val="800"/>
              </a:spcAft>
            </a:pPr>
            <a:r>
              <a:rPr lang="en-US" sz="2800" kern="1200" dirty="0">
                <a:effectLst/>
                <a:latin typeface="+mn-lt"/>
                <a:ea typeface="+mn-ea"/>
                <a:cs typeface="+mn-cs"/>
              </a:rPr>
              <a:t>We will offer a</a:t>
            </a:r>
            <a:r>
              <a:rPr lang="en-US" sz="2800" dirty="0"/>
              <a:t> varied</a:t>
            </a:r>
            <a:r>
              <a:rPr lang="en-US" sz="2800" kern="1200" dirty="0">
                <a:effectLst/>
                <a:latin typeface="+mn-lt"/>
                <a:ea typeface="+mn-ea"/>
                <a:cs typeface="+mn-cs"/>
              </a:rPr>
              <a:t> selection of </a:t>
            </a:r>
            <a:r>
              <a:rPr lang="en-US" sz="2800" dirty="0"/>
              <a:t>baked goods</a:t>
            </a:r>
            <a:r>
              <a:rPr lang="en-US" sz="2800" kern="1200" dirty="0">
                <a:effectLst/>
                <a:latin typeface="+mn-lt"/>
                <a:ea typeface="+mn-ea"/>
                <a:cs typeface="+mn-cs"/>
              </a:rPr>
              <a:t> of many flavours. </a:t>
            </a:r>
            <a:endParaRPr lang="en-US" sz="2800" dirty="0"/>
          </a:p>
          <a:p>
            <a:pPr>
              <a:spcAft>
                <a:spcPts val="800"/>
              </a:spcAft>
            </a:pPr>
            <a:r>
              <a:rPr lang="en-US" sz="2800" dirty="0"/>
              <a:t>D</a:t>
            </a:r>
            <a:r>
              <a:rPr lang="en-US" sz="2800" kern="1200" dirty="0">
                <a:effectLst/>
                <a:latin typeface="+mn-lt"/>
                <a:ea typeface="+mn-ea"/>
                <a:cs typeface="+mn-cs"/>
              </a:rPr>
              <a:t>airy-free ice creams made from coconut milk and other plant-based milks as well as vegan milkshakes, coffees and teas.</a:t>
            </a:r>
          </a:p>
          <a:p>
            <a:endParaRPr lang="en-US" sz="2800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80D3AC5B-CE0B-0F12-38E9-FF7B48BA72C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0247" r="16307" b="2"/>
          <a:stretch/>
        </p:blipFill>
        <p:spPr>
          <a:xfrm>
            <a:off x="7818120" y="9"/>
            <a:ext cx="4376530" cy="601839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noFill/>
          <a:effectLst>
            <a:softEdge rad="12700"/>
          </a:effectLst>
        </p:spPr>
      </p:pic>
      <p:sp>
        <p:nvSpPr>
          <p:cNvPr id="34" name="Date Placeholder 2">
            <a:extLst>
              <a:ext uri="{FF2B5EF4-FFF2-40B4-BE49-F238E27FC236}">
                <a16:creationId xmlns:a16="http://schemas.microsoft.com/office/drawing/2014/main" id="{2A7C6227-3F65-D43F-5353-D85DF729D7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kern="1200">
                <a:latin typeface="+mn-lt"/>
                <a:ea typeface="+mn-ea"/>
                <a:cs typeface="+mn-cs"/>
              </a:rPr>
              <a:t>2024</a:t>
            </a:r>
          </a:p>
        </p:txBody>
      </p:sp>
      <p:sp>
        <p:nvSpPr>
          <p:cNvPr id="35" name="Footer Placeholder 3">
            <a:extLst>
              <a:ext uri="{FF2B5EF4-FFF2-40B4-BE49-F238E27FC236}">
                <a16:creationId xmlns:a16="http://schemas.microsoft.com/office/drawing/2014/main" id="{60AA0572-EEFB-7222-008C-C3E315159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kern="1200" dirty="0">
                <a:latin typeface="+mn-lt"/>
                <a:ea typeface="+mn-ea"/>
                <a:cs typeface="+mn-cs"/>
              </a:rPr>
              <a:t>Sweet</a:t>
            </a:r>
            <a:r>
              <a:rPr lang="en-GB" dirty="0"/>
              <a:t>s</a:t>
            </a:r>
            <a:r>
              <a:rPr lang="en-GB" kern="1200" dirty="0">
                <a:latin typeface="+mn-lt"/>
                <a:ea typeface="+mn-ea"/>
                <a:cs typeface="+mn-cs"/>
              </a:rPr>
              <a:t> Harmony</a:t>
            </a:r>
          </a:p>
        </p:txBody>
      </p:sp>
      <p:sp>
        <p:nvSpPr>
          <p:cNvPr id="36" name="Slide Number Placeholder 4">
            <a:extLst>
              <a:ext uri="{FF2B5EF4-FFF2-40B4-BE49-F238E27FC236}">
                <a16:creationId xmlns:a16="http://schemas.microsoft.com/office/drawing/2014/main" id="{9FE47BEF-08A6-07AC-A81A-FA40E767B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8FB4751-880F-D840-AAA9-3A15815CC996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B29031-B187-5D78-DC6B-F40BDF90E2B5}"/>
              </a:ext>
            </a:extLst>
          </p:cNvPr>
          <p:cNvSpPr txBox="1"/>
          <p:nvPr/>
        </p:nvSpPr>
        <p:spPr>
          <a:xfrm>
            <a:off x="576072" y="3557016"/>
            <a:ext cx="6464808" cy="4023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700" b="0" kern="1200" cap="all" baseline="0" dirty="0">
              <a:solidFill>
                <a:schemeClr val="accent1"/>
              </a:solidFill>
              <a:latin typeface="Gill Sans Nova" panose="020B0602020104020203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Date Placeholder 1">
            <a:extLst>
              <a:ext uri="{FF2B5EF4-FFF2-40B4-BE49-F238E27FC236}">
                <a16:creationId xmlns:a16="http://schemas.microsoft.com/office/drawing/2014/main" id="{402F695C-D98A-760C-E8F7-308DD617CF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dirty="0"/>
              <a:t>2024</a:t>
            </a:r>
          </a:p>
        </p:txBody>
      </p:sp>
      <p:sp>
        <p:nvSpPr>
          <p:cNvPr id="65" name="Footer Placeholder 2">
            <a:extLst>
              <a:ext uri="{FF2B5EF4-FFF2-40B4-BE49-F238E27FC236}">
                <a16:creationId xmlns:a16="http://schemas.microsoft.com/office/drawing/2014/main" id="{8AD4B85D-6F47-068E-937B-32160B1A6E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/>
          <a:lstStyle/>
          <a:p>
            <a:pPr defTabSz="694944">
              <a:spcAft>
                <a:spcPts val="600"/>
              </a:spcAft>
            </a:pP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Sweets Harmony </a:t>
            </a:r>
            <a:endParaRPr lang="en-GB" dirty="0"/>
          </a:p>
        </p:txBody>
      </p:sp>
      <p:sp>
        <p:nvSpPr>
          <p:cNvPr id="67" name="Slide Number Placeholder 3">
            <a:extLst>
              <a:ext uri="{FF2B5EF4-FFF2-40B4-BE49-F238E27FC236}">
                <a16:creationId xmlns:a16="http://schemas.microsoft.com/office/drawing/2014/main" id="{B6953DCD-A96F-4FD1-6B94-E9EC3C0E2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  <p:sp>
        <p:nvSpPr>
          <p:cNvPr id="38" name="Title 37">
            <a:extLst>
              <a:ext uri="{FF2B5EF4-FFF2-40B4-BE49-F238E27FC236}">
                <a16:creationId xmlns:a16="http://schemas.microsoft.com/office/drawing/2014/main" id="{BE14C3C8-CE39-133E-31F8-E2A69DFA9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179" y="2752344"/>
            <a:ext cx="3863958" cy="67665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sz="3200" dirty="0"/>
              <a:t>Meet our team</a:t>
            </a:r>
          </a:p>
        </p:txBody>
      </p:sp>
      <p:pic>
        <p:nvPicPr>
          <p:cNvPr id="51" name="Picture Placeholder 50" descr="Team member headshot">
            <a:extLst>
              <a:ext uri="{FF2B5EF4-FFF2-40B4-BE49-F238E27FC236}">
                <a16:creationId xmlns:a16="http://schemas.microsoft.com/office/drawing/2014/main" id="{E67A1306-8387-8408-FEAF-520A43BB1D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" r="50"/>
          <a:stretch/>
        </p:blipFill>
        <p:spPr>
          <a:xfrm>
            <a:off x="6893357" y="1909605"/>
            <a:ext cx="1849526" cy="254949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</p:spPr>
      </p:pic>
      <p:pic>
        <p:nvPicPr>
          <p:cNvPr id="58" name="Picture Placeholder 57" descr="Team member headshot">
            <a:extLst>
              <a:ext uri="{FF2B5EF4-FFF2-40B4-BE49-F238E27FC236}">
                <a16:creationId xmlns:a16="http://schemas.microsoft.com/office/drawing/2014/main" id="{A5E932A8-FB95-D4B9-7C31-E32737B0210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" r="50"/>
          <a:stretch/>
        </p:blipFill>
        <p:spPr>
          <a:xfrm>
            <a:off x="9427577" y="1952945"/>
            <a:ext cx="1849526" cy="254949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</p:spPr>
      </p:pic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F237C2FF-8AE7-02AF-7E17-D62F80F65FAA}"/>
              </a:ext>
            </a:extLst>
          </p:cNvPr>
          <p:cNvSpPr>
            <a:spLocks/>
          </p:cNvSpPr>
          <p:nvPr/>
        </p:nvSpPr>
        <p:spPr>
          <a:xfrm>
            <a:off x="4275079" y="4558712"/>
            <a:ext cx="1847877" cy="278925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defTabSz="694944">
              <a:spcAft>
                <a:spcPts val="600"/>
              </a:spcAft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</a:t>
            </a:r>
            <a:r>
              <a:rPr lang="en-GB" dirty="0"/>
              <a:t>VA STEFANOVA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00C27F86-4C80-C4F3-6CE8-D40C84F64932}"/>
              </a:ext>
            </a:extLst>
          </p:cNvPr>
          <p:cNvSpPr>
            <a:spLocks/>
          </p:cNvSpPr>
          <p:nvPr/>
        </p:nvSpPr>
        <p:spPr>
          <a:xfrm>
            <a:off x="3739522" y="4558712"/>
            <a:ext cx="1847877" cy="278925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defTabSz="694944">
              <a:spcAft>
                <a:spcPts val="600"/>
              </a:spcAft>
            </a:pPr>
            <a:r>
              <a:rPr lang="en-GB" sz="136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​</a:t>
            </a:r>
            <a:endParaRPr lang="en-GB"/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437F270A-5AE8-3D7C-4649-C8CE5C3BBE73}"/>
              </a:ext>
            </a:extLst>
          </p:cNvPr>
          <p:cNvSpPr>
            <a:spLocks/>
          </p:cNvSpPr>
          <p:nvPr/>
        </p:nvSpPr>
        <p:spPr>
          <a:xfrm>
            <a:off x="6992983" y="4604431"/>
            <a:ext cx="2266556" cy="211787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defTabSz="694944">
              <a:spcAft>
                <a:spcPts val="600"/>
              </a:spcAft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</a:t>
            </a:r>
            <a:r>
              <a:rPr lang="en-GB" dirty="0"/>
              <a:t>OREEN DOUGLAS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88C30139-2108-5DD5-D7B5-F4C5CA6CCBF3}"/>
              </a:ext>
            </a:extLst>
          </p:cNvPr>
          <p:cNvSpPr>
            <a:spLocks/>
          </p:cNvSpPr>
          <p:nvPr/>
        </p:nvSpPr>
        <p:spPr>
          <a:xfrm>
            <a:off x="9543652" y="4604431"/>
            <a:ext cx="2137808" cy="211787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defTabSz="694944"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RAJESH SANTOSHI</a:t>
            </a:r>
            <a:endParaRPr lang="en-GB" dirty="0"/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7E1DA776-AFFE-AE39-7F7B-59EB501D7E5F}"/>
              </a:ext>
            </a:extLst>
          </p:cNvPr>
          <p:cNvSpPr>
            <a:spLocks/>
          </p:cNvSpPr>
          <p:nvPr/>
        </p:nvSpPr>
        <p:spPr>
          <a:xfrm>
            <a:off x="4198834" y="4952365"/>
            <a:ext cx="2338146" cy="31089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defTabSz="694944"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Founder &amp; Director</a:t>
            </a:r>
          </a:p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0A4B179D-6ECE-CDC7-80E3-5E1843793A1D}"/>
              </a:ext>
            </a:extLst>
          </p:cNvPr>
          <p:cNvSpPr>
            <a:spLocks/>
          </p:cNvSpPr>
          <p:nvPr/>
        </p:nvSpPr>
        <p:spPr>
          <a:xfrm>
            <a:off x="7181333" y="4968056"/>
            <a:ext cx="1847877" cy="278925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defTabSz="694944">
              <a:spcAft>
                <a:spcPts val="600"/>
              </a:spcAft>
            </a:pPr>
            <a:r>
              <a:rPr lang="en-US" dirty="0"/>
              <a:t>Sales Operative</a:t>
            </a:r>
            <a:endParaRPr lang="en-GB" dirty="0"/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20510531-78E7-6DD4-B8ED-F8484240C2E1}"/>
              </a:ext>
            </a:extLst>
          </p:cNvPr>
          <p:cNvSpPr>
            <a:spLocks/>
          </p:cNvSpPr>
          <p:nvPr/>
        </p:nvSpPr>
        <p:spPr>
          <a:xfrm>
            <a:off x="9673563" y="4968055"/>
            <a:ext cx="1847877" cy="278925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defTabSz="694944">
              <a:spcAft>
                <a:spcPts val="600"/>
              </a:spcAft>
            </a:pPr>
            <a:r>
              <a:rPr lang="en-US" dirty="0"/>
              <a:t>S</a:t>
            </a:r>
            <a:r>
              <a:rPr lang="en-GB" dirty="0"/>
              <a:t>ales Operative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170A85-84B6-5E89-7F16-4811AE5FD44B}"/>
              </a:ext>
            </a:extLst>
          </p:cNvPr>
          <p:cNvSpPr>
            <a:spLocks/>
          </p:cNvSpPr>
          <p:nvPr/>
        </p:nvSpPr>
        <p:spPr>
          <a:xfrm>
            <a:off x="4632313" y="360296"/>
            <a:ext cx="6119272" cy="45719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defTabSz="694944">
              <a:spcAft>
                <a:spcPts val="600"/>
              </a:spcAft>
            </a:pPr>
            <a:r>
              <a:rPr lang="en-US" sz="2400" b="1" dirty="0"/>
              <a:t>L</a:t>
            </a:r>
            <a:r>
              <a:rPr lang="en-GB" sz="2400" b="1" dirty="0"/>
              <a:t>egal Format- </a:t>
            </a:r>
            <a:r>
              <a:rPr 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Limited </a:t>
            </a:r>
            <a:r>
              <a:rPr lang="en-US" sz="28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Liability</a:t>
            </a:r>
            <a:r>
              <a:rPr 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Company</a:t>
            </a:r>
            <a:endParaRPr lang="en-GB" sz="2400" b="1" dirty="0"/>
          </a:p>
        </p:txBody>
      </p:sp>
      <p:pic>
        <p:nvPicPr>
          <p:cNvPr id="13" name="Picture Placeholder 12" descr="A person smiling at the camera&#10;&#10;Description automatically generated">
            <a:extLst>
              <a:ext uri="{FF2B5EF4-FFF2-40B4-BE49-F238E27FC236}">
                <a16:creationId xmlns:a16="http://schemas.microsoft.com/office/drawing/2014/main" id="{7E06E053-2AE6-9663-8466-4F0F3DA1834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52" r="1452"/>
          <a:stretch>
            <a:fillRect/>
          </a:stretch>
        </p:blipFill>
        <p:spPr>
          <a:xfrm>
            <a:off x="4359137" y="1898677"/>
            <a:ext cx="1849526" cy="254949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02104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7C5E6-5879-7D3B-164E-AD5ED961C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489527"/>
            <a:ext cx="6634480" cy="1325563"/>
          </a:xfrm>
        </p:spPr>
        <p:txBody>
          <a:bodyPr/>
          <a:lstStyle/>
          <a:p>
            <a:r>
              <a:rPr lang="en-US" sz="3600" dirty="0"/>
              <a:t>Market Strategy and Promotion</a:t>
            </a:r>
            <a:endParaRPr lang="en-GB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640934-ABEE-4673-BF99-BD05FB4AF984}"/>
              </a:ext>
            </a:extLst>
          </p:cNvPr>
          <p:cNvSpPr txBox="1"/>
          <p:nvPr/>
        </p:nvSpPr>
        <p:spPr>
          <a:xfrm>
            <a:off x="7162800" y="1099897"/>
            <a:ext cx="4761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Digital channels and social media focused marketing strategy.</a:t>
            </a:r>
          </a:p>
          <a:p>
            <a:pPr algn="ctr"/>
            <a:endParaRPr lang="en-US" sz="2800" dirty="0"/>
          </a:p>
          <a:p>
            <a:pPr algn="ctr"/>
            <a:r>
              <a:rPr lang="en-US" sz="2800" dirty="0"/>
              <a:t> Promotions and collaborations with vegan influencers to enhance our brand visibility.</a:t>
            </a:r>
          </a:p>
          <a:p>
            <a:pPr algn="ctr"/>
            <a:endParaRPr lang="en-US" sz="2800" dirty="0"/>
          </a:p>
          <a:p>
            <a:pPr algn="ctr"/>
            <a:r>
              <a:rPr lang="en-US" sz="2800" dirty="0"/>
              <a:t>Pricing strategy that reflects the quality and ethical sourcing of our products.</a:t>
            </a:r>
          </a:p>
          <a:p>
            <a:pPr algn="ctr"/>
            <a:endParaRPr lang="en-US" sz="2800" dirty="0"/>
          </a:p>
          <a:p>
            <a:pPr algn="ctr"/>
            <a:endParaRPr lang="en-GB" sz="28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93C4621-9570-843B-8ED9-0859490BE8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672" y="1547947"/>
            <a:ext cx="3246942" cy="2767689"/>
          </a:xfrm>
          <a:prstGeom prst="rect">
            <a:avLst/>
          </a:prstGeom>
          <a:effectLst>
            <a:softEdge rad="5461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3E6D65D-FDED-BF78-5275-F0C8676CE1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190" y="2135999"/>
            <a:ext cx="3366650" cy="2179637"/>
          </a:xfrm>
          <a:prstGeom prst="rect">
            <a:avLst/>
          </a:prstGeom>
          <a:effectLst>
            <a:softEdge rad="774700"/>
          </a:effectLst>
        </p:spPr>
      </p:pic>
    </p:spTree>
    <p:extLst>
      <p:ext uri="{BB962C8B-B14F-4D97-AF65-F5344CB8AC3E}">
        <p14:creationId xmlns:p14="http://schemas.microsoft.com/office/powerpoint/2010/main" val="1730495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3B8B492D-0778-C859-9200-08161ABEBFE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r>
              <a:rPr lang="en-GB" kern="1200" dirty="0"/>
              <a:t>2024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1185DEE-1419-7DB6-949B-929195894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r>
              <a:rPr lang="en-GB" dirty="0"/>
              <a:t>Sweets Harmony</a:t>
            </a:r>
            <a:endParaRPr lang="en-GB" kern="120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0D02-BD78-856B-08E2-820032AC6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fld id="{58FB4751-880F-D840-AAA9-3A15815CC996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47DC31-1488-8091-935A-1B03A14A5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r>
              <a:rPr lang="en-GB" sz="4100" kern="1200"/>
              <a:t>PESTEL</a:t>
            </a:r>
          </a:p>
        </p:txBody>
      </p:sp>
      <p:graphicFrame>
        <p:nvGraphicFramePr>
          <p:cNvPr id="12" name="TextBox 3">
            <a:extLst>
              <a:ext uri="{FF2B5EF4-FFF2-40B4-BE49-F238E27FC236}">
                <a16:creationId xmlns:a16="http://schemas.microsoft.com/office/drawing/2014/main" id="{4F78D525-A55C-FC2D-CE14-396312A1E5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1682911"/>
              </p:ext>
            </p:extLst>
          </p:nvPr>
        </p:nvGraphicFramePr>
        <p:xfrm>
          <a:off x="576072" y="1380744"/>
          <a:ext cx="10515600" cy="4398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59600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D4ADC4-01B6-AA8C-9B56-49464B100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067" y="619421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algn="ctr" rtl="0"/>
            <a:r>
              <a:rPr lang="en-US" dirty="0">
                <a:latin typeface="Sagona Book" panose="020F0502020204030204" pitchFamily="34" charset="0"/>
              </a:rPr>
              <a:t>F</a:t>
            </a:r>
            <a:r>
              <a:rPr lang="en-GB" dirty="0" err="1">
                <a:latin typeface="Sagona Book" panose="020F0502020204030204" pitchFamily="34" charset="0"/>
              </a:rPr>
              <a:t>inancial</a:t>
            </a:r>
            <a:r>
              <a:rPr lang="en-GB" dirty="0">
                <a:latin typeface="Sagona Book" panose="020F0502020204030204" pitchFamily="34" charset="0"/>
              </a:rPr>
              <a:t> forecast for the next year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0540EB-6A4B-28A8-564F-BC45DFDE0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8</a:t>
            </a:fld>
            <a:endParaRPr lang="en-GB" dirty="0"/>
          </a:p>
        </p:txBody>
      </p:sp>
      <p:pic>
        <p:nvPicPr>
          <p:cNvPr id="13" name="Picture 12" descr="A green and orange pie chart with numbers and text&#10;&#10;Description automatically generated">
            <a:extLst>
              <a:ext uri="{FF2B5EF4-FFF2-40B4-BE49-F238E27FC236}">
                <a16:creationId xmlns:a16="http://schemas.microsoft.com/office/drawing/2014/main" id="{436DEFC9-73EC-ED4B-5250-A28D6AAE1E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8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01600" y="2057402"/>
            <a:ext cx="6420612" cy="428040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D35CF07-B3C1-83E3-7212-8E677BC79E9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7207"/>
                    </a14:imgEffect>
                    <a14:imgEffect>
                      <a14:saturation sat="1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75867" y="2057402"/>
            <a:ext cx="6420612" cy="428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74770" y="1600200"/>
            <a:ext cx="4442460" cy="89839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br>
              <a:rPr lang="en-GB" dirty="0"/>
            </a:br>
            <a:br>
              <a:rPr lang="en-GB" dirty="0"/>
            </a:br>
            <a:r>
              <a:rPr lang="en-GB" dirty="0"/>
              <a:t>Thank you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7BEBE-18E8-4025-FF6F-EC0130CB4F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173288"/>
            <a:ext cx="9144000" cy="165576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  <a:p>
            <a:pPr rtl="0"/>
            <a:r>
              <a:rPr lang="en-GB" dirty="0">
                <a:hlinkClick r:id="rId3"/>
              </a:rPr>
              <a:t>Vegandeserts@sweetharmony.com</a:t>
            </a:r>
            <a:endParaRPr lang="en-GB" dirty="0"/>
          </a:p>
          <a:p>
            <a:pPr rtl="0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84CFE4-F96D-F9C1-B6BF-64DED4A0CE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8685" y="3276834"/>
            <a:ext cx="2459355" cy="2056736"/>
          </a:xfrm>
          <a:prstGeom prst="rect">
            <a:avLst/>
          </a:prstGeom>
          <a:effectLst>
            <a:glow rad="127000">
              <a:schemeClr val="accent1"/>
            </a:glow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{7CF60888-96B4-4DA5-B9D6-8BD321AE8DE3}tf11964407_win32</Template>
  <TotalTime>629</TotalTime>
  <Words>401</Words>
  <Application>Microsoft Office PowerPoint</Application>
  <PresentationFormat>Widescreen</PresentationFormat>
  <Paragraphs>81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Aptos</vt:lpstr>
      <vt:lpstr>Arial</vt:lpstr>
      <vt:lpstr>Calibri</vt:lpstr>
      <vt:lpstr>Courier New</vt:lpstr>
      <vt:lpstr>Gill Sans Nova</vt:lpstr>
      <vt:lpstr>Gill Sans Nova Light</vt:lpstr>
      <vt:lpstr>Sagona Book</vt:lpstr>
      <vt:lpstr>Office Theme</vt:lpstr>
      <vt:lpstr> Sweets Harmony Vegan Desserts</vt:lpstr>
      <vt:lpstr>Introduction:</vt:lpstr>
      <vt:lpstr>Business Idea</vt:lpstr>
      <vt:lpstr>Products </vt:lpstr>
      <vt:lpstr>Meet our team</vt:lpstr>
      <vt:lpstr>Market Strategy and Promotion</vt:lpstr>
      <vt:lpstr>PESTEL</vt:lpstr>
      <vt:lpstr>Financial forecast for the next year</vt:lpstr>
      <vt:lpstr>  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Eleonora Terzieva (2017029)</dc:creator>
  <cp:lastModifiedBy>Evdokiya Stefanova Stefanova (2018698)</cp:lastModifiedBy>
  <cp:revision>15</cp:revision>
  <dcterms:created xsi:type="dcterms:W3CDTF">2024-07-12T09:38:57Z</dcterms:created>
  <dcterms:modified xsi:type="dcterms:W3CDTF">2024-07-14T13:07:55Z</dcterms:modified>
</cp:coreProperties>
</file>