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68"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70" d="100"/>
          <a:sy n="70" d="100"/>
        </p:scale>
        <p:origin x="3416" y="20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12/13/2022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3810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96622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1084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12/13/2022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72236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12/13/2022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13047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86544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37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12/13/2022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02771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12/13/2022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92685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437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76396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12/13/2022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6058774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00707125-98EF-DC83-D9E1-2DB31B6DEA7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DDE5B3-6EAE-661E-85FC-A02120E64D97}"/>
              </a:ext>
            </a:extLst>
          </p:cNvPr>
          <p:cNvSpPr>
            <a:spLocks noGrp="1"/>
          </p:cNvSpPr>
          <p:nvPr>
            <p:ph type="ctrTitle"/>
          </p:nvPr>
        </p:nvSpPr>
        <p:spPr>
          <a:xfrm>
            <a:off x="404553" y="3091928"/>
            <a:ext cx="9078562" cy="2387600"/>
          </a:xfrm>
        </p:spPr>
        <p:txBody>
          <a:bodyPr>
            <a:normAutofit/>
          </a:bodyPr>
          <a:lstStyle/>
          <a:p>
            <a:r>
              <a:rPr lang="en-US" sz="6600">
                <a:solidFill>
                  <a:schemeClr val="bg1"/>
                </a:solidFill>
              </a:rPr>
              <a:t>Digital Technologies</a:t>
            </a:r>
            <a:endParaRPr lang="en-GB" sz="6600">
              <a:solidFill>
                <a:schemeClr val="bg1"/>
              </a:solidFill>
            </a:endParaRPr>
          </a:p>
        </p:txBody>
      </p:sp>
      <p:sp>
        <p:nvSpPr>
          <p:cNvPr id="3" name="Subtitle 2">
            <a:extLst>
              <a:ext uri="{FF2B5EF4-FFF2-40B4-BE49-F238E27FC236}">
                <a16:creationId xmlns:a16="http://schemas.microsoft.com/office/drawing/2014/main" id="{D78C1329-FA8C-0FF7-4660-438C18372461}"/>
              </a:ext>
            </a:extLst>
          </p:cNvPr>
          <p:cNvSpPr>
            <a:spLocks noGrp="1"/>
          </p:cNvSpPr>
          <p:nvPr>
            <p:ph type="subTitle" idx="1"/>
          </p:nvPr>
        </p:nvSpPr>
        <p:spPr>
          <a:xfrm>
            <a:off x="404553" y="5551469"/>
            <a:ext cx="9078562" cy="592975"/>
          </a:xfrm>
        </p:spPr>
        <p:txBody>
          <a:bodyPr anchor="ctr">
            <a:normAutofit/>
          </a:bodyPr>
          <a:lstStyle/>
          <a:p>
            <a:r>
              <a:rPr lang="en-US" dirty="0">
                <a:solidFill>
                  <a:schemeClr val="bg1"/>
                </a:solidFill>
              </a:rPr>
              <a:t>Critical reflection on this module</a:t>
            </a:r>
            <a:endParaRPr lang="en-GB" dirty="0">
              <a:solidFill>
                <a:schemeClr val="bg1"/>
              </a:solidFill>
            </a:endParaRPr>
          </a:p>
        </p:txBody>
      </p:sp>
    </p:spTree>
    <p:extLst>
      <p:ext uri="{BB962C8B-B14F-4D97-AF65-F5344CB8AC3E}">
        <p14:creationId xmlns:p14="http://schemas.microsoft.com/office/powerpoint/2010/main" val="211574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0"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r>
              <a:rPr lang="en-US" sz="2000" dirty="0">
                <a:effectLst/>
              </a:rPr>
              <a:t>Digital technologies taught me the below:</a:t>
            </a:r>
          </a:p>
          <a:p>
            <a:pPr algn="ctr">
              <a:spcAft>
                <a:spcPts val="800"/>
              </a:spcAft>
            </a:pPr>
            <a:r>
              <a:rPr lang="en-US" sz="2000" dirty="0">
                <a:effectLst/>
              </a:rPr>
              <a:t> I learned new skills, such as how to use new software and technologies. I learned how it can connect with people from all over the world, allowing us to share ideas and information in ways that were not possible before. It can help us understand complex data and make better decision based on that information. Overall digital technologies have the potential to greatly enhance our ability to learn and grow. </a:t>
            </a:r>
          </a:p>
          <a:p>
            <a:pPr indent="-228600">
              <a:buFont typeface="Arial" panose="020B0604020202020204" pitchFamily="34" charset="0"/>
              <a:buChar char="•"/>
            </a:pPr>
            <a:endParaRPr lang="en-US" sz="2000" dirty="0"/>
          </a:p>
        </p:txBody>
      </p:sp>
      <p:sp>
        <p:nvSpPr>
          <p:cNvPr id="13" name="TextBox 12">
            <a:extLst>
              <a:ext uri="{FF2B5EF4-FFF2-40B4-BE49-F238E27FC236}">
                <a16:creationId xmlns:a16="http://schemas.microsoft.com/office/drawing/2014/main" id="{23426F4B-2C28-4763-1C43-F4425F529893}"/>
              </a:ext>
            </a:extLst>
          </p:cNvPr>
          <p:cNvSpPr txBox="1"/>
          <p:nvPr/>
        </p:nvSpPr>
        <p:spPr>
          <a:xfrm>
            <a:off x="2020824" y="1289304"/>
            <a:ext cx="9052560" cy="646331"/>
          </a:xfrm>
          <a:prstGeom prst="rect">
            <a:avLst/>
          </a:prstGeom>
          <a:noFill/>
        </p:spPr>
        <p:txBody>
          <a:bodyPr wrap="square" rtlCol="0">
            <a:spAutoFit/>
          </a:bodyPr>
          <a:lstStyle/>
          <a:p>
            <a:r>
              <a:rPr lang="en-US" sz="1800" dirty="0">
                <a:effectLst/>
              </a:rPr>
              <a:t>I did not know much about Digital Skills before taking Digital Technologies Module.</a:t>
            </a:r>
          </a:p>
          <a:p>
            <a:endParaRPr lang="en-GB" dirty="0"/>
          </a:p>
        </p:txBody>
      </p:sp>
    </p:spTree>
    <p:extLst>
      <p:ext uri="{BB962C8B-B14F-4D97-AF65-F5344CB8AC3E}">
        <p14:creationId xmlns:p14="http://schemas.microsoft.com/office/powerpoint/2010/main" val="35814233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0"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Professional uses Digital resources and software based on their industry. Like Cyber security in digital world needs software like antivirus, Firewall and Hardware like physical security like biometrics etc. Cybersecurity is the practice of protecting information and systems from digital attacks. This can include protecting against things like hacking, malware, and phishing attacks. Cybersecurity is important because it helps to ensure the confidentiality, integrity and availability of information and systems. This is especially important for business and organizations as well as for individuals who want to protect their personal information and online accounts. To practice good cybersecurity, it is important to use strong passwords, keep software and security measures up to date and beware of potential threats.</a:t>
            </a:r>
            <a:endParaRPr lang="en-US" sz="2000" dirty="0"/>
          </a:p>
        </p:txBody>
      </p:sp>
    </p:spTree>
    <p:extLst>
      <p:ext uri="{BB962C8B-B14F-4D97-AF65-F5344CB8AC3E}">
        <p14:creationId xmlns:p14="http://schemas.microsoft.com/office/powerpoint/2010/main" val="264613587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 name="Rectangle 5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5" name="Rectangle 5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srcRect l="2594" r="2594"/>
          <a:stretch/>
        </p:blipFill>
        <p:spPr>
          <a:xfrm>
            <a:off x="3522468" y="10"/>
            <a:ext cx="8669532" cy="6857990"/>
          </a:xfrm>
          <a:prstGeom prst="rect">
            <a:avLst/>
          </a:prstGeom>
        </p:spPr>
      </p:pic>
      <p:sp>
        <p:nvSpPr>
          <p:cNvPr id="57" name="Rectangle 56">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8BEB361-3343-B745-52BA-3B67C4373724}"/>
              </a:ext>
            </a:extLst>
          </p:cNvPr>
          <p:cNvSpPr txBox="1"/>
          <p:nvPr/>
        </p:nvSpPr>
        <p:spPr>
          <a:xfrm>
            <a:off x="371094" y="2718054"/>
            <a:ext cx="5517642" cy="3207258"/>
          </a:xfrm>
          <a:prstGeom prst="rect">
            <a:avLst/>
          </a:prstGeom>
        </p:spPr>
        <p:txBody>
          <a:bodyPr vert="horz" lIns="91440" tIns="45720" rIns="91440" bIns="45720" rtlCol="0" anchor="t">
            <a:normAutofit/>
          </a:bodyPr>
          <a:lstStyle/>
          <a:p>
            <a:pPr>
              <a:lnSpc>
                <a:spcPct val="110000"/>
              </a:lnSpc>
              <a:spcBef>
                <a:spcPct val="0"/>
              </a:spcBef>
              <a:spcAft>
                <a:spcPts val="600"/>
              </a:spcAft>
            </a:pPr>
            <a:r>
              <a:rPr lang="en-US" sz="3200" b="1" dirty="0"/>
              <a:t>Critical reflection on the classes what I undertook via Applied digital skills with google </a:t>
            </a:r>
          </a:p>
          <a:p>
            <a:pPr indent="-228600">
              <a:lnSpc>
                <a:spcPct val="110000"/>
              </a:lnSpc>
              <a:spcBef>
                <a:spcPct val="0"/>
              </a:spcBef>
              <a:spcAft>
                <a:spcPts val="600"/>
              </a:spcAft>
              <a:buFont typeface="Arial" panose="020B0604020202020204" pitchFamily="34" charset="0"/>
              <a:buChar char="•"/>
            </a:pPr>
            <a:endParaRPr lang="en-US" sz="1700" dirty="0"/>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Tree>
    <p:extLst>
      <p:ext uri="{BB962C8B-B14F-4D97-AF65-F5344CB8AC3E}">
        <p14:creationId xmlns:p14="http://schemas.microsoft.com/office/powerpoint/2010/main" val="15706912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21"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
        <p:nvSpPr>
          <p:cNvPr id="5" name="TextBox 4">
            <a:extLst>
              <a:ext uri="{FF2B5EF4-FFF2-40B4-BE49-F238E27FC236}">
                <a16:creationId xmlns:a16="http://schemas.microsoft.com/office/drawing/2014/main" id="{ABAA186B-880D-728B-F125-F45C1DFCC613}"/>
              </a:ext>
            </a:extLst>
          </p:cNvPr>
          <p:cNvSpPr txBox="1"/>
          <p:nvPr/>
        </p:nvSpPr>
        <p:spPr>
          <a:xfrm>
            <a:off x="838200" y="548640"/>
            <a:ext cx="10674096" cy="5201424"/>
          </a:xfrm>
          <a:prstGeom prst="rect">
            <a:avLst/>
          </a:prstGeom>
          <a:noFill/>
        </p:spPr>
        <p:txBody>
          <a:bodyPr wrap="square">
            <a:spAutoFit/>
          </a:bodyPr>
          <a:lstStyle/>
          <a:p>
            <a:pPr algn="l"/>
            <a:r>
              <a:rPr lang="en-US" b="0" i="0" dirty="0">
                <a:solidFill>
                  <a:srgbClr val="D1D5DB"/>
                </a:solidFill>
                <a:effectLst/>
                <a:latin typeface="Söhne"/>
              </a:rPr>
              <a:t>             </a:t>
            </a:r>
            <a:r>
              <a:rPr lang="en-US" sz="4400" b="0" i="0" dirty="0">
                <a:solidFill>
                  <a:srgbClr val="ECECF1"/>
                </a:solidFill>
                <a:effectLst/>
                <a:latin typeface="Söhne"/>
              </a:rPr>
              <a:t>Brainstorm ideas in a group </a:t>
            </a:r>
            <a:endParaRPr lang="en-US" sz="4400" b="0" i="0" dirty="0">
              <a:solidFill>
                <a:srgbClr val="D1D5DB"/>
              </a:solidFill>
              <a:effectLst/>
              <a:latin typeface="Söhne"/>
            </a:endParaRPr>
          </a:p>
          <a:p>
            <a:pPr algn="l"/>
            <a:r>
              <a:rPr lang="en-US" dirty="0">
                <a:solidFill>
                  <a:srgbClr val="D1D5DB"/>
                </a:solidFill>
                <a:latin typeface="Söhne"/>
              </a:rPr>
              <a:t>             </a:t>
            </a:r>
          </a:p>
          <a:p>
            <a:pPr algn="l"/>
            <a:r>
              <a:rPr lang="en-US" b="0" i="0" dirty="0">
                <a:solidFill>
                  <a:srgbClr val="D1D5DB"/>
                </a:solidFill>
                <a:effectLst/>
                <a:latin typeface="Söhne"/>
              </a:rPr>
              <a:t>              To brainstorm ideas in a group online, we can use a variety of digital tools and platforms to facilitate the process. Here are a few suggestions:</a:t>
            </a:r>
          </a:p>
          <a:p>
            <a:pPr algn="l">
              <a:buFont typeface="+mj-lt"/>
              <a:buAutoNum type="arabicPeriod"/>
            </a:pPr>
            <a:r>
              <a:rPr lang="en-US" b="0" i="0" dirty="0">
                <a:solidFill>
                  <a:srgbClr val="D1D5DB"/>
                </a:solidFill>
                <a:effectLst/>
                <a:latin typeface="Söhne"/>
              </a:rPr>
              <a:t>Use a video conferencing tool, such as Zoom or Skype, to connect with other members of the group. This will allow everyone to see and hear each other, making it easier to have a productive conversation.</a:t>
            </a:r>
          </a:p>
          <a:p>
            <a:pPr algn="l">
              <a:buFont typeface="+mj-lt"/>
              <a:buAutoNum type="arabicPeriod"/>
            </a:pPr>
            <a:r>
              <a:rPr lang="en-US" b="0" i="0" dirty="0">
                <a:solidFill>
                  <a:srgbClr val="D1D5DB"/>
                </a:solidFill>
                <a:effectLst/>
                <a:latin typeface="Söhne"/>
              </a:rPr>
              <a:t>Use a virtual whiteboard or online collaboration platform, such as Miro or Google </a:t>
            </a:r>
            <a:r>
              <a:rPr lang="en-US" b="0" i="0" dirty="0" err="1">
                <a:solidFill>
                  <a:srgbClr val="D1D5DB"/>
                </a:solidFill>
                <a:effectLst/>
                <a:latin typeface="Söhne"/>
              </a:rPr>
              <a:t>Jamboard</a:t>
            </a:r>
            <a:r>
              <a:rPr lang="en-US" b="0" i="0" dirty="0">
                <a:solidFill>
                  <a:srgbClr val="D1D5DB"/>
                </a:solidFill>
                <a:effectLst/>
                <a:latin typeface="Söhne"/>
              </a:rPr>
              <a:t>, to write down and organize ideas. These tools provide a shared workspace where everyone can contribute and view ideas in real time.</a:t>
            </a:r>
          </a:p>
          <a:p>
            <a:pPr algn="l"/>
            <a:endParaRPr lang="en-US" b="0" i="0" dirty="0">
              <a:solidFill>
                <a:srgbClr val="D1D5DB"/>
              </a:solidFill>
              <a:effectLst/>
              <a:latin typeface="Söhne"/>
            </a:endParaRPr>
          </a:p>
          <a:p>
            <a:pPr algn="l"/>
            <a:r>
              <a:rPr lang="en-US" b="0" i="0" dirty="0">
                <a:solidFill>
                  <a:srgbClr val="D1D5DB"/>
                </a:solidFill>
                <a:effectLst/>
                <a:latin typeface="Söhne"/>
              </a:rPr>
              <a:t>3.Encourage everyone to use the chat function to share their ideas. This will allow people to contribute ideas even if they are not able to speak now and can also help to keep the conversation flowing.</a:t>
            </a:r>
          </a:p>
          <a:p>
            <a:pPr algn="l"/>
            <a:r>
              <a:rPr lang="en-US" b="0" i="0" dirty="0">
                <a:solidFill>
                  <a:srgbClr val="D1D5DB"/>
                </a:solidFill>
                <a:effectLst/>
                <a:latin typeface="Söhne"/>
              </a:rPr>
              <a:t>4.Use the video conferencing tool's screen sharing feature to present information, such as research findings or diagrams, to the group. This can help to provide context and support for the ideas that are being discussed.</a:t>
            </a:r>
          </a:p>
          <a:p>
            <a:pPr algn="l"/>
            <a:endParaRPr lang="en-US" dirty="0">
              <a:solidFill>
                <a:srgbClr val="D1D5DB"/>
              </a:solidFill>
              <a:latin typeface="Söhne"/>
            </a:endParaRPr>
          </a:p>
          <a:p>
            <a:pPr algn="l"/>
            <a:r>
              <a:rPr lang="en-US" b="0" i="0" dirty="0">
                <a:solidFill>
                  <a:srgbClr val="D1D5DB"/>
                </a:solidFill>
                <a:effectLst/>
                <a:latin typeface="Söhne"/>
              </a:rPr>
              <a:t>Overall, the key to successful brainstorming in a group online is to create a clear and structured process, and to use the right tools and platforms to facilitate communication and collaboration.</a:t>
            </a:r>
          </a:p>
        </p:txBody>
      </p:sp>
    </p:spTree>
    <p:extLst>
      <p:ext uri="{BB962C8B-B14F-4D97-AF65-F5344CB8AC3E}">
        <p14:creationId xmlns:p14="http://schemas.microsoft.com/office/powerpoint/2010/main" val="10163866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21"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
        <p:nvSpPr>
          <p:cNvPr id="5" name="TextBox 4">
            <a:extLst>
              <a:ext uri="{FF2B5EF4-FFF2-40B4-BE49-F238E27FC236}">
                <a16:creationId xmlns:a16="http://schemas.microsoft.com/office/drawing/2014/main" id="{ABAA186B-880D-728B-F125-F45C1DFCC613}"/>
              </a:ext>
            </a:extLst>
          </p:cNvPr>
          <p:cNvSpPr txBox="1"/>
          <p:nvPr/>
        </p:nvSpPr>
        <p:spPr>
          <a:xfrm>
            <a:off x="838200" y="548640"/>
            <a:ext cx="10674096" cy="4739759"/>
          </a:xfrm>
          <a:prstGeom prst="rect">
            <a:avLst/>
          </a:prstGeom>
          <a:noFill/>
        </p:spPr>
        <p:txBody>
          <a:bodyPr wrap="square">
            <a:spAutoFit/>
          </a:bodyPr>
          <a:lstStyle/>
          <a:p>
            <a:pPr algn="l"/>
            <a:r>
              <a:rPr lang="en-US" b="0" i="0" dirty="0">
                <a:solidFill>
                  <a:srgbClr val="D1D5DB"/>
                </a:solidFill>
                <a:effectLst/>
                <a:latin typeface="Söhne"/>
              </a:rPr>
              <a:t>             </a:t>
            </a:r>
            <a:r>
              <a:rPr lang="en-US" sz="3200" b="0" i="0" u="none" strike="noStrike" baseline="0" dirty="0">
                <a:latin typeface="CIDFont+F1"/>
              </a:rPr>
              <a:t>Connect and Collaborate from Anywhere with Digital Tools</a:t>
            </a:r>
            <a:r>
              <a:rPr lang="en-US" sz="3200" dirty="0">
                <a:solidFill>
                  <a:srgbClr val="D1D5DB"/>
                </a:solidFill>
                <a:latin typeface="Söhne"/>
              </a:rPr>
              <a:t>             </a:t>
            </a:r>
          </a:p>
          <a:p>
            <a:pPr algn="l"/>
            <a:r>
              <a:rPr lang="en-US" b="0" i="0" dirty="0">
                <a:solidFill>
                  <a:srgbClr val="D1D5DB"/>
                </a:solidFill>
                <a:effectLst/>
                <a:latin typeface="Söhne"/>
              </a:rPr>
              <a:t>              Digital tools can make it easier to connect and collaborate with people from anywhere in the world. Here are a few examples of digital tools that can help you connect and collaborate from anywhere:</a:t>
            </a:r>
          </a:p>
          <a:p>
            <a:pPr algn="l">
              <a:buFont typeface="+mj-lt"/>
              <a:buAutoNum type="arabicPeriod"/>
            </a:pPr>
            <a:r>
              <a:rPr lang="en-US" b="0" i="0" dirty="0">
                <a:solidFill>
                  <a:srgbClr val="D1D5DB"/>
                </a:solidFill>
                <a:effectLst/>
                <a:latin typeface="Söhne"/>
              </a:rPr>
              <a:t>Video conferencing tools, such as Zoom or Skype, allow you to hold meetings and discussions with people from anywhere in the world. These tools typically provide features such as screen sharing and real-time chat, making it easy to collaborate and share information.</a:t>
            </a:r>
          </a:p>
          <a:p>
            <a:pPr algn="l">
              <a:buFont typeface="+mj-lt"/>
              <a:buAutoNum type="arabicPeriod"/>
            </a:pPr>
            <a:r>
              <a:rPr lang="en-US" b="0" i="0" dirty="0">
                <a:solidFill>
                  <a:srgbClr val="D1D5DB"/>
                </a:solidFill>
                <a:effectLst/>
                <a:latin typeface="Söhne"/>
              </a:rPr>
              <a:t>Collaboration platforms, such as Google Docs or Microsoft Teams, allow multiple people to work on the same document or project in real time. These tools provide a shared workspace where everyone can contribute and view changes as they are made.</a:t>
            </a:r>
          </a:p>
          <a:p>
            <a:pPr algn="l">
              <a:buFont typeface="+mj-lt"/>
              <a:buAutoNum type="arabicPeriod"/>
            </a:pPr>
            <a:endParaRPr lang="en-US" b="0" i="0" dirty="0">
              <a:solidFill>
                <a:srgbClr val="D1D5DB"/>
              </a:solidFill>
              <a:effectLst/>
              <a:latin typeface="Söhne"/>
            </a:endParaRPr>
          </a:p>
          <a:p>
            <a:pPr algn="l">
              <a:buFont typeface="+mj-lt"/>
              <a:buAutoNum type="arabicPeriod"/>
            </a:pPr>
            <a:r>
              <a:rPr lang="en-US" b="0" i="0" dirty="0">
                <a:solidFill>
                  <a:srgbClr val="D1D5DB"/>
                </a:solidFill>
                <a:effectLst/>
                <a:latin typeface="Söhne"/>
              </a:rPr>
              <a:t>Virtual whiteboards, such as Miro or Realtime Board, provide a shared space where people can brainstorm ideas and collaborate on projects. These tools typically allow users to add and organize text, images, and other content in real time.</a:t>
            </a:r>
          </a:p>
          <a:p>
            <a:pPr algn="l"/>
            <a:r>
              <a:rPr lang="en-US" b="0" i="0" dirty="0">
                <a:solidFill>
                  <a:srgbClr val="D1D5DB"/>
                </a:solidFill>
                <a:effectLst/>
                <a:latin typeface="Söhne"/>
              </a:rPr>
              <a:t>Overall, digital tools can greatly enhance your ability to connect and collaborate with others from anywhere in the world. By using these tools, you can overcome the challenges of distance and time zone differences, and work together more efficiently and effectively.</a:t>
            </a:r>
          </a:p>
        </p:txBody>
      </p:sp>
    </p:spTree>
    <p:extLst>
      <p:ext uri="{BB962C8B-B14F-4D97-AF65-F5344CB8AC3E}">
        <p14:creationId xmlns:p14="http://schemas.microsoft.com/office/powerpoint/2010/main" val="141038494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21"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
        <p:nvSpPr>
          <p:cNvPr id="5" name="TextBox 4">
            <a:extLst>
              <a:ext uri="{FF2B5EF4-FFF2-40B4-BE49-F238E27FC236}">
                <a16:creationId xmlns:a16="http://schemas.microsoft.com/office/drawing/2014/main" id="{ABAA186B-880D-728B-F125-F45C1DFCC613}"/>
              </a:ext>
            </a:extLst>
          </p:cNvPr>
          <p:cNvSpPr txBox="1"/>
          <p:nvPr/>
        </p:nvSpPr>
        <p:spPr>
          <a:xfrm>
            <a:off x="838200" y="548640"/>
            <a:ext cx="10674096" cy="6278642"/>
          </a:xfrm>
          <a:prstGeom prst="rect">
            <a:avLst/>
          </a:prstGeom>
          <a:noFill/>
        </p:spPr>
        <p:txBody>
          <a:bodyPr wrap="square">
            <a:spAutoFit/>
          </a:bodyPr>
          <a:lstStyle/>
          <a:p>
            <a:pPr algn="l"/>
            <a:r>
              <a:rPr lang="en-US" b="0" i="0" dirty="0">
                <a:solidFill>
                  <a:srgbClr val="D1D5DB"/>
                </a:solidFill>
                <a:effectLst/>
                <a:latin typeface="Söhne"/>
              </a:rPr>
              <a:t>             </a:t>
            </a:r>
            <a:r>
              <a:rPr lang="en-US" sz="6000" b="0" i="0" dirty="0">
                <a:solidFill>
                  <a:srgbClr val="ECECF1"/>
                </a:solidFill>
                <a:effectLst/>
                <a:latin typeface="Söhne"/>
              </a:rPr>
              <a:t>Send Emails in the workplace</a:t>
            </a:r>
            <a:endParaRPr lang="en-US" sz="6000" dirty="0">
              <a:solidFill>
                <a:srgbClr val="D1D5DB"/>
              </a:solidFill>
              <a:latin typeface="Söhne"/>
            </a:endParaRPr>
          </a:p>
          <a:p>
            <a:pPr algn="l"/>
            <a:r>
              <a:rPr lang="en-US" b="0" i="0" dirty="0">
                <a:solidFill>
                  <a:srgbClr val="D1D5DB"/>
                </a:solidFill>
                <a:effectLst/>
                <a:latin typeface="Söhne"/>
              </a:rPr>
              <a:t>              Sending emails in the workplace can be a very effective way to communicate with colleagues, clients, and other stakeholders. Here are a few tips for sending emails in the workplace:</a:t>
            </a:r>
          </a:p>
          <a:p>
            <a:pPr algn="l">
              <a:buFont typeface="+mj-lt"/>
              <a:buAutoNum type="arabicPeriod"/>
            </a:pPr>
            <a:r>
              <a:rPr lang="en-US" b="0" i="0" dirty="0">
                <a:solidFill>
                  <a:srgbClr val="D1D5DB"/>
                </a:solidFill>
                <a:effectLst/>
                <a:latin typeface="Söhne"/>
              </a:rPr>
              <a:t>Use a clear and concise subject line. This will help the recipient to quickly understand the purpose of the email and decide whether they need to read it right away or save it for later.</a:t>
            </a:r>
          </a:p>
          <a:p>
            <a:pPr algn="l">
              <a:buFont typeface="+mj-lt"/>
              <a:buAutoNum type="arabicPeriod"/>
            </a:pPr>
            <a:r>
              <a:rPr lang="en-US" b="0" i="0" dirty="0">
                <a:solidFill>
                  <a:srgbClr val="D1D5DB"/>
                </a:solidFill>
                <a:effectLst/>
                <a:latin typeface="Söhne"/>
              </a:rPr>
              <a:t>Start with a greeting, such as "Hello" or "Hi", followed by the recipient's name. This helps to create a more personal and friendly tone.</a:t>
            </a:r>
          </a:p>
          <a:p>
            <a:pPr algn="l">
              <a:buFont typeface="+mj-lt"/>
              <a:buAutoNum type="arabicPeriod"/>
            </a:pPr>
            <a:endParaRPr lang="en-US" b="0" i="0" dirty="0">
              <a:solidFill>
                <a:srgbClr val="D1D5DB"/>
              </a:solidFill>
              <a:effectLst/>
              <a:latin typeface="Söhne"/>
            </a:endParaRPr>
          </a:p>
          <a:p>
            <a:pPr algn="l">
              <a:buFont typeface="+mj-lt"/>
              <a:buAutoNum type="arabicPeriod"/>
            </a:pPr>
            <a:r>
              <a:rPr lang="en-US" b="0" i="0" dirty="0">
                <a:solidFill>
                  <a:srgbClr val="D1D5DB"/>
                </a:solidFill>
                <a:effectLst/>
                <a:latin typeface="Söhne"/>
              </a:rPr>
              <a:t>Use a professional font and layout. This will help to make the email easy to read and ensure that it looks professional.</a:t>
            </a:r>
          </a:p>
          <a:p>
            <a:pPr algn="l">
              <a:buFont typeface="+mj-lt"/>
              <a:buAutoNum type="arabicPeriod"/>
            </a:pPr>
            <a:r>
              <a:rPr lang="en-US" b="0" i="0" dirty="0">
                <a:solidFill>
                  <a:srgbClr val="D1D5DB"/>
                </a:solidFill>
                <a:effectLst/>
                <a:latin typeface="Söhne"/>
              </a:rPr>
              <a:t>Be clear and concise in the body of the email. Use short sentences and paragraphs and avoid using complex jargon or language.</a:t>
            </a:r>
          </a:p>
          <a:p>
            <a:pPr algn="l">
              <a:buFont typeface="+mj-lt"/>
              <a:buAutoNum type="arabicPeriod"/>
            </a:pPr>
            <a:r>
              <a:rPr lang="en-US" b="0" i="0" dirty="0">
                <a:solidFill>
                  <a:srgbClr val="D1D5DB"/>
                </a:solidFill>
                <a:effectLst/>
                <a:latin typeface="Söhne"/>
              </a:rPr>
              <a:t>Use bullet points or numbered lists to organize information and make it easy to scan.</a:t>
            </a:r>
          </a:p>
          <a:p>
            <a:pPr algn="l">
              <a:buFont typeface="+mj-lt"/>
              <a:buAutoNum type="arabicPeriod"/>
            </a:pPr>
            <a:r>
              <a:rPr lang="en-US" b="0" i="0" dirty="0">
                <a:solidFill>
                  <a:srgbClr val="D1D5DB"/>
                </a:solidFill>
                <a:effectLst/>
                <a:latin typeface="Söhne"/>
              </a:rPr>
              <a:t>Include any relevant attachments or links. This will help the recipient to access any additional information that they might need.</a:t>
            </a:r>
          </a:p>
          <a:p>
            <a:pPr algn="l">
              <a:buFont typeface="+mj-lt"/>
              <a:buAutoNum type="arabicPeriod"/>
            </a:pPr>
            <a:r>
              <a:rPr lang="en-US" b="0" i="0" dirty="0">
                <a:solidFill>
                  <a:srgbClr val="D1D5DB"/>
                </a:solidFill>
                <a:effectLst/>
                <a:latin typeface="Söhne"/>
              </a:rPr>
              <a:t>Use a closing, such as "Sincerely" or "Best regards", followed by your name and contact information. This helps to create a sense of closure and makes it easy for the recipient to respond.</a:t>
            </a:r>
          </a:p>
          <a:p>
            <a:pPr algn="l"/>
            <a:r>
              <a:rPr lang="en-US" b="0" i="0" dirty="0">
                <a:solidFill>
                  <a:srgbClr val="D1D5DB"/>
                </a:solidFill>
                <a:effectLst/>
                <a:latin typeface="Söhne"/>
              </a:rPr>
              <a:t>Overall, the key to sending effective emails in the workplace is to be clear, concise, and professional in your communication. This will help to ensure that your emails are read and understood by the recipient, and that they are able to take the appropriate action.</a:t>
            </a:r>
          </a:p>
        </p:txBody>
      </p:sp>
    </p:spTree>
    <p:extLst>
      <p:ext uri="{BB962C8B-B14F-4D97-AF65-F5344CB8AC3E}">
        <p14:creationId xmlns:p14="http://schemas.microsoft.com/office/powerpoint/2010/main" val="320146111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21"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
        <p:nvSpPr>
          <p:cNvPr id="5" name="TextBox 4">
            <a:extLst>
              <a:ext uri="{FF2B5EF4-FFF2-40B4-BE49-F238E27FC236}">
                <a16:creationId xmlns:a16="http://schemas.microsoft.com/office/drawing/2014/main" id="{ABAA186B-880D-728B-F125-F45C1DFCC613}"/>
              </a:ext>
            </a:extLst>
          </p:cNvPr>
          <p:cNvSpPr txBox="1"/>
          <p:nvPr/>
        </p:nvSpPr>
        <p:spPr>
          <a:xfrm>
            <a:off x="838200" y="548640"/>
            <a:ext cx="10674096" cy="5355312"/>
          </a:xfrm>
          <a:prstGeom prst="rect">
            <a:avLst/>
          </a:prstGeom>
          <a:noFill/>
        </p:spPr>
        <p:txBody>
          <a:bodyPr wrap="square">
            <a:spAutoFit/>
          </a:bodyPr>
          <a:lstStyle/>
          <a:p>
            <a:pPr algn="l"/>
            <a:r>
              <a:rPr lang="en-US" b="0" i="0" dirty="0">
                <a:solidFill>
                  <a:srgbClr val="D1D5DB"/>
                </a:solidFill>
                <a:effectLst/>
                <a:latin typeface="Söhne"/>
              </a:rPr>
              <a:t>             </a:t>
            </a:r>
            <a:r>
              <a:rPr lang="en-GB" sz="5400" b="0" i="0" dirty="0">
                <a:solidFill>
                  <a:srgbClr val="ECECF1"/>
                </a:solidFill>
                <a:effectLst/>
                <a:latin typeface="Söhne"/>
              </a:rPr>
              <a:t>Create and safeguards Passwords</a:t>
            </a:r>
            <a:r>
              <a:rPr lang="en-US" sz="5400" b="0" i="0" dirty="0">
                <a:solidFill>
                  <a:srgbClr val="D1D5DB"/>
                </a:solidFill>
                <a:effectLst/>
                <a:latin typeface="Söhne"/>
              </a:rPr>
              <a:t>               </a:t>
            </a:r>
            <a:r>
              <a:rPr lang="en-US" b="0" i="0" dirty="0">
                <a:solidFill>
                  <a:srgbClr val="D1D5DB"/>
                </a:solidFill>
                <a:effectLst/>
                <a:latin typeface="Söhne"/>
              </a:rPr>
              <a:t>Creating, and safeguarding passwords is an important part of good cybersecurity. Here are a few tips for creating and safeguarding passwords:</a:t>
            </a:r>
          </a:p>
          <a:p>
            <a:pPr algn="l">
              <a:buFont typeface="+mj-lt"/>
              <a:buAutoNum type="arabicPeriod"/>
            </a:pPr>
            <a:r>
              <a:rPr lang="en-US" b="0" i="0" dirty="0">
                <a:solidFill>
                  <a:srgbClr val="D1D5DB"/>
                </a:solidFill>
                <a:effectLst/>
                <a:latin typeface="Söhne"/>
              </a:rPr>
              <a:t>Use a strong and unique password for each of your online accounts. This will help to prevent hackers from gaining access to multiple accounts if one password is compromised.</a:t>
            </a:r>
          </a:p>
          <a:p>
            <a:pPr algn="l">
              <a:buFont typeface="+mj-lt"/>
              <a:buAutoNum type="arabicPeriod"/>
            </a:pPr>
            <a:r>
              <a:rPr lang="en-US" b="0" i="0" dirty="0">
                <a:solidFill>
                  <a:srgbClr val="D1D5DB"/>
                </a:solidFill>
                <a:effectLst/>
                <a:latin typeface="Söhne"/>
              </a:rPr>
              <a:t>Avoid using easily guessable passwords, such as your name, birthdate, or common words. Instead, use a mix of letters, numbers, and special characters to create a more secure password.</a:t>
            </a:r>
          </a:p>
          <a:p>
            <a:pPr algn="l">
              <a:buFont typeface="+mj-lt"/>
              <a:buAutoNum type="arabicPeriod"/>
            </a:pPr>
            <a:endParaRPr lang="en-US" b="0" i="0" dirty="0">
              <a:solidFill>
                <a:srgbClr val="D1D5DB"/>
              </a:solidFill>
              <a:effectLst/>
              <a:latin typeface="Söhne"/>
            </a:endParaRPr>
          </a:p>
          <a:p>
            <a:pPr algn="l">
              <a:buFont typeface="+mj-lt"/>
              <a:buAutoNum type="arabicPeriod"/>
            </a:pPr>
            <a:r>
              <a:rPr lang="en-US" b="0" i="0" dirty="0">
                <a:solidFill>
                  <a:srgbClr val="D1D5DB"/>
                </a:solidFill>
                <a:effectLst/>
                <a:latin typeface="Söhne"/>
              </a:rPr>
              <a:t>Use a password manager to store your passwords securely. This will help to prevent you from forgetting your passwords and will also make it easier to use unique and complex passwords for each of your accounts.</a:t>
            </a:r>
          </a:p>
          <a:p>
            <a:pPr algn="l">
              <a:buFont typeface="+mj-lt"/>
              <a:buAutoNum type="arabicPeriod"/>
            </a:pPr>
            <a:r>
              <a:rPr lang="en-US" b="0" i="0" dirty="0">
                <a:solidFill>
                  <a:srgbClr val="D1D5DB"/>
                </a:solidFill>
                <a:effectLst/>
                <a:latin typeface="Söhne"/>
              </a:rPr>
              <a:t>Be cautious when sharing your passwords with others. Only share your passwords with trusted individuals, and avoid writing them down or sharing them over unsecured channels.</a:t>
            </a:r>
          </a:p>
          <a:p>
            <a:pPr algn="l">
              <a:buFont typeface="+mj-lt"/>
              <a:buAutoNum type="arabicPeriod"/>
            </a:pPr>
            <a:r>
              <a:rPr lang="en-US" b="0" i="0" dirty="0">
                <a:solidFill>
                  <a:srgbClr val="D1D5DB"/>
                </a:solidFill>
                <a:effectLst/>
                <a:latin typeface="Söhne"/>
              </a:rPr>
              <a:t>Regularly change your passwords to protect against hackers who may have obtained your password through means such as phishing or malware attacks.</a:t>
            </a:r>
          </a:p>
          <a:p>
            <a:pPr algn="l"/>
            <a:r>
              <a:rPr lang="en-US" b="0" i="0" dirty="0">
                <a:solidFill>
                  <a:srgbClr val="D1D5DB"/>
                </a:solidFill>
                <a:effectLst/>
                <a:latin typeface="Söhne"/>
              </a:rPr>
              <a:t>Overall, creating and safeguarding strong passwords is an essential part of protecting your online accounts and information. By following these tips, you can help to keep your accounts secure and prevent unauthorized access.</a:t>
            </a:r>
          </a:p>
        </p:txBody>
      </p:sp>
    </p:spTree>
    <p:extLst>
      <p:ext uri="{BB962C8B-B14F-4D97-AF65-F5344CB8AC3E}">
        <p14:creationId xmlns:p14="http://schemas.microsoft.com/office/powerpoint/2010/main" val="133701606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21"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
        <p:nvSpPr>
          <p:cNvPr id="5" name="TextBox 4">
            <a:extLst>
              <a:ext uri="{FF2B5EF4-FFF2-40B4-BE49-F238E27FC236}">
                <a16:creationId xmlns:a16="http://schemas.microsoft.com/office/drawing/2014/main" id="{ABAA186B-880D-728B-F125-F45C1DFCC613}"/>
              </a:ext>
            </a:extLst>
          </p:cNvPr>
          <p:cNvSpPr txBox="1"/>
          <p:nvPr/>
        </p:nvSpPr>
        <p:spPr>
          <a:xfrm>
            <a:off x="558209" y="548640"/>
            <a:ext cx="11255839" cy="4893647"/>
          </a:xfrm>
          <a:prstGeom prst="rect">
            <a:avLst/>
          </a:prstGeom>
          <a:noFill/>
        </p:spPr>
        <p:txBody>
          <a:bodyPr wrap="square">
            <a:spAutoFit/>
          </a:bodyPr>
          <a:lstStyle/>
          <a:p>
            <a:pPr algn="l"/>
            <a:r>
              <a:rPr lang="en-US" b="0" i="0" dirty="0">
                <a:solidFill>
                  <a:srgbClr val="D1D5DB"/>
                </a:solidFill>
                <a:effectLst/>
                <a:latin typeface="Söhne"/>
              </a:rPr>
              <a:t>             </a:t>
            </a:r>
            <a:r>
              <a:rPr lang="en-GB" sz="6000" b="0" i="0" dirty="0">
                <a:solidFill>
                  <a:srgbClr val="ECECF1"/>
                </a:solidFill>
                <a:effectLst/>
                <a:latin typeface="Söhne"/>
              </a:rPr>
              <a:t>Make a promotional flyer</a:t>
            </a:r>
          </a:p>
          <a:p>
            <a:pPr algn="l"/>
            <a:r>
              <a:rPr lang="en-US" b="0" i="0" dirty="0">
                <a:solidFill>
                  <a:srgbClr val="D1D5DB"/>
                </a:solidFill>
                <a:effectLst/>
                <a:latin typeface="Söhne"/>
              </a:rPr>
              <a:t>To make a promotional flyer, you will need to gather the necessary information and materials, and then use a design tool to create the flyer. Here are the steps you can follow to make a promotional flyer:</a:t>
            </a:r>
          </a:p>
          <a:p>
            <a:pPr algn="l">
              <a:buFont typeface="+mj-lt"/>
              <a:buAutoNum type="arabicPeriod"/>
            </a:pPr>
            <a:r>
              <a:rPr lang="en-US" b="0" i="0" dirty="0">
                <a:solidFill>
                  <a:srgbClr val="D1D5DB"/>
                </a:solidFill>
                <a:effectLst/>
                <a:latin typeface="Söhne"/>
              </a:rPr>
              <a:t>Identify the purpose of the flyer and the audience you are trying to reach. This will help you to determine the content and design of the flyer.</a:t>
            </a:r>
          </a:p>
          <a:p>
            <a:pPr algn="l">
              <a:buFont typeface="+mj-lt"/>
              <a:buAutoNum type="arabicPeriod"/>
            </a:pPr>
            <a:r>
              <a:rPr lang="en-US" b="0" i="0" dirty="0">
                <a:solidFill>
                  <a:srgbClr val="D1D5DB"/>
                </a:solidFill>
                <a:effectLst/>
                <a:latin typeface="Söhne"/>
              </a:rPr>
              <a:t>Gather the necessary information and materials. This might include things like the name and logo of your business, details about the promotion or event you are promoting, and any images or graphics you want to include.</a:t>
            </a:r>
          </a:p>
          <a:p>
            <a:pPr algn="l">
              <a:buFont typeface="+mj-lt"/>
              <a:buAutoNum type="arabicPeriod"/>
            </a:pPr>
            <a:endParaRPr lang="en-US" b="0" i="0" dirty="0">
              <a:solidFill>
                <a:srgbClr val="D1D5DB"/>
              </a:solidFill>
              <a:effectLst/>
              <a:latin typeface="Söhne"/>
            </a:endParaRPr>
          </a:p>
          <a:p>
            <a:pPr algn="l">
              <a:buFont typeface="+mj-lt"/>
              <a:buAutoNum type="arabicPeriod"/>
            </a:pPr>
            <a:r>
              <a:rPr lang="en-US" b="0" i="0" dirty="0">
                <a:solidFill>
                  <a:srgbClr val="D1D5DB"/>
                </a:solidFill>
                <a:effectLst/>
                <a:latin typeface="Söhne"/>
              </a:rPr>
              <a:t>Choose a design tool to create the flyer. There are many different options available, including graphic design software such as Adobe Illustrator or Canva, or online templates that you can use to create a flyer quickly and easily.</a:t>
            </a:r>
          </a:p>
          <a:p>
            <a:pPr algn="l">
              <a:buFont typeface="+mj-lt"/>
              <a:buAutoNum type="arabicPeriod"/>
            </a:pPr>
            <a:r>
              <a:rPr lang="en-US" b="0" i="0" dirty="0">
                <a:solidFill>
                  <a:srgbClr val="D1D5DB"/>
                </a:solidFill>
                <a:effectLst/>
                <a:latin typeface="Söhne"/>
              </a:rPr>
              <a:t>Start by creating a layout for the flyer. This might include things like the size of the flyer, the overall design, and the placement of different elements such as text, images, and graphics.</a:t>
            </a:r>
          </a:p>
          <a:p>
            <a:pPr algn="l">
              <a:buFont typeface="+mj-lt"/>
              <a:buAutoNum type="arabicPeriod"/>
            </a:pPr>
            <a:r>
              <a:rPr lang="en-US" b="0" i="0" dirty="0">
                <a:solidFill>
                  <a:srgbClr val="D1D5DB"/>
                </a:solidFill>
                <a:effectLst/>
                <a:latin typeface="Söhne"/>
              </a:rPr>
              <a:t>Add the content to the flyer. This might include the name and logo of your business, details about the promotion or event, and any images or graphics you want to include. Be sure to use clear and concise language and avoid using too much text or complex jargon.</a:t>
            </a:r>
          </a:p>
        </p:txBody>
      </p:sp>
    </p:spTree>
    <p:extLst>
      <p:ext uri="{BB962C8B-B14F-4D97-AF65-F5344CB8AC3E}">
        <p14:creationId xmlns:p14="http://schemas.microsoft.com/office/powerpoint/2010/main" val="370858105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79AFDB2-3FA6-AEF6-762E-F251C4F4C541}"/>
              </a:ext>
            </a:extLst>
          </p:cNvPr>
          <p:cNvPicPr>
            <a:picLocks noChangeAspect="1"/>
          </p:cNvPicPr>
          <p:nvPr/>
        </p:nvPicPr>
        <p:blipFill rotWithShape="1">
          <a:blip r:embed="rId2">
            <a:alphaModFix amt="40000"/>
          </a:blip>
          <a:srcRect t="1430" b="23570"/>
          <a:stretch/>
        </p:blipFill>
        <p:spPr>
          <a:xfrm>
            <a:off x="21" y="0"/>
            <a:ext cx="12191979" cy="6857990"/>
          </a:xfrm>
          <a:prstGeom prst="rect">
            <a:avLst/>
          </a:prstGeom>
        </p:spPr>
      </p:pic>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8B85CDD-9D10-ECFB-4AFD-F5B35C4E4D5D}"/>
              </a:ext>
            </a:extLst>
          </p:cNvPr>
          <p:cNvSpPr txBox="1"/>
          <p:nvPr/>
        </p:nvSpPr>
        <p:spPr>
          <a:xfrm>
            <a:off x="841248" y="3502152"/>
            <a:ext cx="10506456" cy="2670048"/>
          </a:xfrm>
          <a:prstGeom prst="rect">
            <a:avLst/>
          </a:prstGeom>
        </p:spPr>
        <p:txBody>
          <a:bodyPr vert="horz" lIns="91440" tIns="45720" rIns="91440" bIns="45720" rtlCol="0">
            <a:normAutofit/>
          </a:bodyPr>
          <a:lstStyle/>
          <a:p>
            <a:pPr marL="114300" lvl="0" algn="ctr">
              <a:spcAft>
                <a:spcPts val="800"/>
              </a:spcAft>
            </a:pPr>
            <a:endParaRPr lang="en-US" sz="2000" dirty="0"/>
          </a:p>
        </p:txBody>
      </p:sp>
      <p:sp>
        <p:nvSpPr>
          <p:cNvPr id="5" name="TextBox 4">
            <a:extLst>
              <a:ext uri="{FF2B5EF4-FFF2-40B4-BE49-F238E27FC236}">
                <a16:creationId xmlns:a16="http://schemas.microsoft.com/office/drawing/2014/main" id="{ABAA186B-880D-728B-F125-F45C1DFCC613}"/>
              </a:ext>
            </a:extLst>
          </p:cNvPr>
          <p:cNvSpPr txBox="1"/>
          <p:nvPr/>
        </p:nvSpPr>
        <p:spPr>
          <a:xfrm>
            <a:off x="558209" y="548640"/>
            <a:ext cx="11255839" cy="4339650"/>
          </a:xfrm>
          <a:prstGeom prst="rect">
            <a:avLst/>
          </a:prstGeom>
          <a:noFill/>
        </p:spPr>
        <p:txBody>
          <a:bodyPr wrap="square">
            <a:spAutoFit/>
          </a:bodyPr>
          <a:lstStyle/>
          <a:p>
            <a:pPr algn="l"/>
            <a:r>
              <a:rPr lang="en-US" b="0" i="0" dirty="0">
                <a:solidFill>
                  <a:srgbClr val="D1D5DB"/>
                </a:solidFill>
                <a:effectLst/>
                <a:latin typeface="Söhne"/>
              </a:rPr>
              <a:t>             </a:t>
            </a:r>
            <a:r>
              <a:rPr lang="en-GB" sz="6000" b="0" i="0" dirty="0">
                <a:solidFill>
                  <a:srgbClr val="ECECF1"/>
                </a:solidFill>
                <a:effectLst/>
                <a:latin typeface="Söhne"/>
              </a:rPr>
              <a:t>Make a promotional flyer</a:t>
            </a:r>
          </a:p>
          <a:p>
            <a:pPr algn="l"/>
            <a:r>
              <a:rPr lang="en-US" b="0" i="0" dirty="0">
                <a:solidFill>
                  <a:srgbClr val="D1D5DB"/>
                </a:solidFill>
                <a:effectLst/>
                <a:latin typeface="Söhne"/>
              </a:rPr>
              <a:t> 6.Review and proofread the flyer to make sure it is accurate and error-free. This is an important step, as any mistakes or errors in the flyer could affect its effectiveness.</a:t>
            </a:r>
          </a:p>
          <a:p>
            <a:pPr algn="l"/>
            <a:endParaRPr lang="en-US" b="0" i="0" dirty="0">
              <a:solidFill>
                <a:srgbClr val="D1D5DB"/>
              </a:solidFill>
              <a:effectLst/>
              <a:latin typeface="Söhne"/>
            </a:endParaRPr>
          </a:p>
          <a:p>
            <a:pPr algn="l"/>
            <a:r>
              <a:rPr lang="en-US" dirty="0">
                <a:solidFill>
                  <a:srgbClr val="D1D5DB"/>
                </a:solidFill>
                <a:latin typeface="Söhne"/>
              </a:rPr>
              <a:t>7.</a:t>
            </a:r>
            <a:r>
              <a:rPr lang="en-US" b="0" i="0" dirty="0">
                <a:solidFill>
                  <a:srgbClr val="D1D5DB"/>
                </a:solidFill>
                <a:effectLst/>
                <a:latin typeface="Söhne"/>
              </a:rPr>
              <a:t>Save and print the flyer or share it online. Once you are satisfied with the design and content of the flyer, you can save it and print it out, or share it online through social media or email.</a:t>
            </a:r>
          </a:p>
          <a:p>
            <a:pPr algn="l"/>
            <a:endParaRPr lang="en-US" dirty="0">
              <a:solidFill>
                <a:srgbClr val="D1D5DB"/>
              </a:solidFill>
              <a:latin typeface="Söhne"/>
            </a:endParaRPr>
          </a:p>
          <a:p>
            <a:pPr algn="l"/>
            <a:endParaRPr lang="en-US" b="0" i="0" dirty="0">
              <a:solidFill>
                <a:srgbClr val="D1D5DB"/>
              </a:solidFill>
              <a:effectLst/>
              <a:latin typeface="Söhne"/>
            </a:endParaRPr>
          </a:p>
          <a:p>
            <a:pPr algn="l"/>
            <a:endParaRPr lang="en-US" dirty="0">
              <a:solidFill>
                <a:srgbClr val="D1D5DB"/>
              </a:solidFill>
              <a:latin typeface="Söhne"/>
            </a:endParaRPr>
          </a:p>
          <a:p>
            <a:pPr algn="l"/>
            <a:endParaRPr lang="en-US" b="0" i="0" dirty="0">
              <a:solidFill>
                <a:srgbClr val="D1D5DB"/>
              </a:solidFill>
              <a:effectLst/>
              <a:latin typeface="Söhne"/>
            </a:endParaRPr>
          </a:p>
          <a:p>
            <a:pPr algn="l"/>
            <a:r>
              <a:rPr lang="en-US" b="0" i="0" dirty="0">
                <a:solidFill>
                  <a:srgbClr val="D1D5DB"/>
                </a:solidFill>
                <a:effectLst/>
                <a:latin typeface="Söhne"/>
              </a:rPr>
              <a:t>Overall, making a promotional flyer can be a useful way to promote your business, event, or product. By following these steps and using the right design tools, you can create a professional and effective flyer that will help you to reach your target audience.</a:t>
            </a:r>
          </a:p>
        </p:txBody>
      </p:sp>
    </p:spTree>
    <p:extLst>
      <p:ext uri="{BB962C8B-B14F-4D97-AF65-F5344CB8AC3E}">
        <p14:creationId xmlns:p14="http://schemas.microsoft.com/office/powerpoint/2010/main" val="39792694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C2831"/>
      </a:dk2>
      <a:lt2>
        <a:srgbClr val="F1F3F0"/>
      </a:lt2>
      <a:accent1>
        <a:srgbClr val="C929E7"/>
      </a:accent1>
      <a:accent2>
        <a:srgbClr val="6D1FD6"/>
      </a:accent2>
      <a:accent3>
        <a:srgbClr val="2B29E7"/>
      </a:accent3>
      <a:accent4>
        <a:srgbClr val="1765D5"/>
      </a:accent4>
      <a:accent5>
        <a:srgbClr val="27BBDA"/>
      </a:accent5>
      <a:accent6>
        <a:srgbClr val="15C399"/>
      </a:accent6>
      <a:hlink>
        <a:srgbClr val="3F93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221</TotalTime>
  <Words>1603</Words>
  <Application>Microsoft Office PowerPoint</Application>
  <PresentationFormat>Widescreen</PresentationFormat>
  <Paragraphs>60</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Calibri</vt:lpstr>
      <vt:lpstr>CIDFont+F1</vt:lpstr>
      <vt:lpstr>Söhne</vt:lpstr>
      <vt:lpstr>AccentBoxVTI</vt:lpstr>
      <vt:lpstr>Digital Technologies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dc:title>
  <dc:creator>MD MASUD RANA</dc:creator>
  <cp:lastModifiedBy>MD MASUD RANA</cp:lastModifiedBy>
  <cp:revision>2</cp:revision>
  <dcterms:created xsi:type="dcterms:W3CDTF">2022-12-13T00:36:35Z</dcterms:created>
  <dcterms:modified xsi:type="dcterms:W3CDTF">2022-12-13T04:40:35Z</dcterms:modified>
</cp:coreProperties>
</file>