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0" r:id="rId4"/>
    <p:sldId id="261" r:id="rId5"/>
    <p:sldId id="262" r:id="rId6"/>
    <p:sldId id="263" r:id="rId7"/>
    <p:sldId id="264" r:id="rId8"/>
    <p:sldId id="265" r:id="rId9"/>
    <p:sldId id="25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BFD6"/>
    <a:srgbClr val="B8D4A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0" autoAdjust="0"/>
    <p:restoredTop sz="89333" autoAdjust="0"/>
  </p:normalViewPr>
  <p:slideViewPr>
    <p:cSldViewPr snapToGrid="0">
      <p:cViewPr varScale="1">
        <p:scale>
          <a:sx n="61" d="100"/>
          <a:sy n="61" d="100"/>
        </p:scale>
        <p:origin x="900" y="72"/>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CD9260-C3D9-4777-A42E-ACF0C787661C}" type="datetimeFigureOut">
              <a:rPr lang="en-PK" smtClean="0"/>
              <a:t>10/13/2026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6C6AFC-EB45-4A69-83F9-9CDDDF0A04FD}" type="slidenum">
              <a:rPr lang="en-PK" smtClean="0"/>
              <a:t>‹#›</a:t>
            </a:fld>
            <a:endParaRPr lang="en-PK"/>
          </a:p>
        </p:txBody>
      </p:sp>
    </p:spTree>
    <p:extLst>
      <p:ext uri="{BB962C8B-B14F-4D97-AF65-F5344CB8AC3E}">
        <p14:creationId xmlns:p14="http://schemas.microsoft.com/office/powerpoint/2010/main" val="2031592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www.brundtland.co.za/wp-content/uploads/2022/08/Brundtland-Report-1987-Our-Common-Future.pdf" TargetMode="External"/><Relationship Id="rId7" Type="http://schemas.openxmlformats.org/officeDocument/2006/relationships/hyperlink" Target="https://www.nhs.uk/tests-and-treatments/nhs-health-check/"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england.nhs.uk/wp-content/uploads/2016/04/making-every-contact-count.pdf" TargetMode="External"/><Relationship Id="rId5" Type="http://schemas.openxmlformats.org/officeDocument/2006/relationships/hyperlink" Target="https://www.legislation.gov.uk/ukpga/2012/7/contents" TargetMode="External"/><Relationship Id="rId10" Type="http://schemas.openxmlformats.org/officeDocument/2006/relationships/hyperlink" Target="https://www.who.int/data/gho/data/major-themes/health-and-well-being" TargetMode="External"/><Relationship Id="rId4" Type="http://schemas.openxmlformats.org/officeDocument/2006/relationships/hyperlink" Target="https://www.gov.uk/government/publications/health-profile-for-england-2018/chapter-6-wider-determinants-of-health" TargetMode="External"/><Relationship Id="rId9" Type="http://schemas.openxmlformats.org/officeDocument/2006/relationships/hyperlink" Target="https://www.apha.org/topics-and-issues/health-in-all-polici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Within health and social care, the integration of health, wellbeing and sustainable development is becoming increasingly significant as the delivery of services needs to balance addressing the immediate need for care. The World Health Organisation notes that social, economic and environmental conditions are important contributors to health and that actions should be taken beyond receiving clinical medical treatment (World Health Organisation, 2023). In the UK, this is reflected in the NHS Long Term Plan with a focus on prevention, personalised care and tackling health inequalities (England and Improvement, 2023). Marmot, (2020) provide evidence that further shows the important role socioeconomic inequalities play in the differences in health outcomes.</a:t>
            </a:r>
          </a:p>
        </p:txBody>
      </p:sp>
      <p:sp>
        <p:nvSpPr>
          <p:cNvPr id="4" name="Slide Number Placeholder 3"/>
          <p:cNvSpPr>
            <a:spLocks noGrp="1"/>
          </p:cNvSpPr>
          <p:nvPr>
            <p:ph type="sldNum" sz="quarter" idx="5"/>
          </p:nvPr>
        </p:nvSpPr>
        <p:spPr/>
        <p:txBody>
          <a:bodyPr/>
          <a:lstStyle/>
          <a:p>
            <a:fld id="{996C6AFC-EB45-4A69-83F9-9CDDDF0A04FD}" type="slidenum">
              <a:rPr lang="en-PK" smtClean="0"/>
              <a:t>2</a:t>
            </a:fld>
            <a:endParaRPr lang="en-PK"/>
          </a:p>
        </p:txBody>
      </p:sp>
    </p:spTree>
    <p:extLst>
      <p:ext uri="{BB962C8B-B14F-4D97-AF65-F5344CB8AC3E}">
        <p14:creationId xmlns:p14="http://schemas.microsoft.com/office/powerpoint/2010/main" val="3041508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Definitions, Key Concepts and Theoretical Perspective</a:t>
            </a:r>
          </a:p>
          <a:p>
            <a:r>
              <a:rPr lang="en-GB" sz="1200" kern="1200" dirty="0">
                <a:solidFill>
                  <a:schemeClr val="tx1"/>
                </a:solidFill>
                <a:effectLst/>
                <a:latin typeface="+mn-lt"/>
                <a:ea typeface="+mn-ea"/>
                <a:cs typeface="+mn-cs"/>
              </a:rPr>
              <a:t>The World Health Organisation defines health as the "state of complete physical, mental and social wellbeing, and not merely the absence of disease" (WHO, 2024). A conceptualisation of wellbeing broadens this perspective to include subjective and objective dimensions (</a:t>
            </a:r>
            <a:r>
              <a:rPr lang="en-GB" sz="1200" kern="1200" dirty="0" err="1">
                <a:solidFill>
                  <a:schemeClr val="tx1"/>
                </a:solidFill>
                <a:effectLst/>
                <a:latin typeface="+mn-lt"/>
                <a:ea typeface="+mn-ea"/>
                <a:cs typeface="+mn-cs"/>
              </a:rPr>
              <a:t>Monden</a:t>
            </a:r>
            <a:r>
              <a:rPr lang="en-GB" sz="1200" kern="1200" dirty="0">
                <a:solidFill>
                  <a:schemeClr val="tx1"/>
                </a:solidFill>
                <a:effectLst/>
                <a:latin typeface="+mn-lt"/>
                <a:ea typeface="+mn-ea"/>
                <a:cs typeface="+mn-cs"/>
              </a:rPr>
              <a:t>, 2024). Sustainable development is defined by the Brundtland Report as development that would satisfy current needs without endangering the capacity of future generations to satisfy their needs (Brundtland, 2022). This principle is found in the United Nations Sustainable Development Goals (SDGs), particularly SDG3, which ensures healthy lives and promotes wellbeing for all at all ages (UN, 2015).</a:t>
            </a:r>
          </a:p>
          <a:p>
            <a:r>
              <a:rPr lang="en-GB" sz="1200" kern="1200" dirty="0">
                <a:solidFill>
                  <a:schemeClr val="tx1"/>
                </a:solidFill>
                <a:effectLst/>
                <a:latin typeface="+mn-lt"/>
                <a:ea typeface="+mn-ea"/>
                <a:cs typeface="+mn-cs"/>
              </a:rPr>
              <a:t>Additionally, the Biopsychosocial Model is used to support these ideas as it elucidates health as a result of the interaction between the biological process, psychological experiences and social circumstances, rather than a service delivery by a health professional that relies solely on the medical umbrella (</a:t>
            </a:r>
            <a:r>
              <a:rPr lang="en-GB" sz="1200" kern="1200" dirty="0" err="1">
                <a:solidFill>
                  <a:schemeClr val="tx1"/>
                </a:solidFill>
                <a:effectLst/>
                <a:latin typeface="+mn-lt"/>
                <a:ea typeface="+mn-ea"/>
                <a:cs typeface="+mn-cs"/>
              </a:rPr>
              <a:t>Taukeni</a:t>
            </a:r>
            <a:r>
              <a:rPr lang="en-GB" sz="1200" kern="1200" dirty="0">
                <a:solidFill>
                  <a:schemeClr val="tx1"/>
                </a:solidFill>
                <a:effectLst/>
                <a:latin typeface="+mn-lt"/>
                <a:ea typeface="+mn-ea"/>
                <a:cs typeface="+mn-cs"/>
              </a:rPr>
              <a:t> et al., 2023). Likewise, the Ecological Model acknowledges that interpersonal, community, organisational and broader societal contexts affect the individual's health (Eriksson et al., 2025). A holistic approach must therefore consider these interwoven influences when determining the needs and making plans to address them.</a:t>
            </a:r>
          </a:p>
        </p:txBody>
      </p:sp>
      <p:sp>
        <p:nvSpPr>
          <p:cNvPr id="4" name="Slide Number Placeholder 3"/>
          <p:cNvSpPr>
            <a:spLocks noGrp="1"/>
          </p:cNvSpPr>
          <p:nvPr>
            <p:ph type="sldNum" sz="quarter" idx="5"/>
          </p:nvPr>
        </p:nvSpPr>
        <p:spPr/>
        <p:txBody>
          <a:bodyPr/>
          <a:lstStyle/>
          <a:p>
            <a:fld id="{996C6AFC-EB45-4A69-83F9-9CDDDF0A04FD}" type="slidenum">
              <a:rPr lang="en-PK" smtClean="0"/>
              <a:t>3</a:t>
            </a:fld>
            <a:endParaRPr lang="en-PK"/>
          </a:p>
        </p:txBody>
      </p:sp>
    </p:spTree>
    <p:extLst>
      <p:ext uri="{BB962C8B-B14F-4D97-AF65-F5344CB8AC3E}">
        <p14:creationId xmlns:p14="http://schemas.microsoft.com/office/powerpoint/2010/main" val="2358081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and SDG 3 in Health and Social Care</a:t>
            </a:r>
          </a:p>
          <a:p>
            <a:r>
              <a:rPr lang="en-GB" sz="1200" kern="1200" dirty="0">
                <a:solidFill>
                  <a:schemeClr val="tx1"/>
                </a:solidFill>
                <a:effectLst/>
                <a:latin typeface="+mn-lt"/>
                <a:ea typeface="+mn-ea"/>
                <a:cs typeface="+mn-cs"/>
              </a:rPr>
              <a:t>The UN SDGs, which were adopted in 2015 as part of the 2030 Agenda, have displaced the Millennium Development Goals with 17 interconnected goals that include tackling inequality, health and environmental sustainability, and fighting poverty (UN, 2015). SDG 3, Good Health and Well-being, has targets for reducing the premature mortality rate due to non-communicable diseases (NCDs), mental health, universal health coverage (UHC) and strengthening NCD prevention. In the UK, these priorities are reflected in NHS policy, which is focused on prevention, such as the NHS Health Check programme in which adults aged between 40 and 74 without some key pre-existing conditions get a cardiovascular disease, diabetes, kidney disease and stroke risk assessment (NHS, 2023). The findings from Tanner et al., (2022) help prove the preventative nature of the program, showing the correlation between Health Check utilisation and increased detection and management of cardiovascular risks. However, </a:t>
            </a:r>
            <a:r>
              <a:rPr lang="en-GB" sz="1200" kern="1200" dirty="0" err="1">
                <a:solidFill>
                  <a:schemeClr val="tx1"/>
                </a:solidFill>
                <a:effectLst/>
                <a:latin typeface="+mn-lt"/>
                <a:ea typeface="+mn-ea"/>
                <a:cs typeface="+mn-cs"/>
              </a:rPr>
              <a:t>Jørgensen</a:t>
            </a:r>
            <a:r>
              <a:rPr lang="en-GB" sz="1200" kern="1200" dirty="0">
                <a:solidFill>
                  <a:schemeClr val="tx1"/>
                </a:solidFill>
                <a:effectLst/>
                <a:latin typeface="+mn-lt"/>
                <a:ea typeface="+mn-ea"/>
                <a:cs typeface="+mn-cs"/>
              </a:rPr>
              <a:t> et al., (2025) discovered that uptake was not evenly distributed and that participation was not the norm. Similarly, Goel et al. (2026) hold that individual-level prevention will leave NCDs largely unaddressed, given that a broader socio-economic and environmental context influences the likelihood of NCDs.</a:t>
            </a:r>
          </a:p>
        </p:txBody>
      </p:sp>
      <p:sp>
        <p:nvSpPr>
          <p:cNvPr id="4" name="Slide Number Placeholder 3"/>
          <p:cNvSpPr>
            <a:spLocks noGrp="1"/>
          </p:cNvSpPr>
          <p:nvPr>
            <p:ph type="sldNum" sz="quarter" idx="5"/>
          </p:nvPr>
        </p:nvSpPr>
        <p:spPr/>
        <p:txBody>
          <a:bodyPr/>
          <a:lstStyle/>
          <a:p>
            <a:fld id="{996C6AFC-EB45-4A69-83F9-9CDDDF0A04FD}" type="slidenum">
              <a:rPr lang="en-PK" smtClean="0"/>
              <a:t>4</a:t>
            </a:fld>
            <a:endParaRPr lang="en-PK"/>
          </a:p>
        </p:txBody>
      </p:sp>
    </p:spTree>
    <p:extLst>
      <p:ext uri="{BB962C8B-B14F-4D97-AF65-F5344CB8AC3E}">
        <p14:creationId xmlns:p14="http://schemas.microsoft.com/office/powerpoint/2010/main" val="2433662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Governance and Social Processes</a:t>
            </a:r>
          </a:p>
          <a:p>
            <a:r>
              <a:rPr lang="en-GB" sz="1200" kern="1200" dirty="0">
                <a:solidFill>
                  <a:schemeClr val="tx1"/>
                </a:solidFill>
                <a:effectLst/>
                <a:latin typeface="+mn-lt"/>
                <a:ea typeface="+mn-ea"/>
                <a:cs typeface="+mn-cs"/>
              </a:rPr>
              <a:t>WHO's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approach asserts that health should be a key consideration in government policies, as housing, employment, education and transport are directly linked to population health (WHO, 2023). The NHS Long Term Plan places a strong emphasis on prevention, integrated care and on mental health services (England and Improvement, 2020), and the Health and Social Care Act 2012 has a focus on tackling inequalities in health and disease and improving the health of the population (GOV.UK, 2012). Nevertheless, </a:t>
            </a:r>
            <a:r>
              <a:rPr lang="en-GB" sz="1200" kern="1200" dirty="0" err="1">
                <a:solidFill>
                  <a:schemeClr val="tx1"/>
                </a:solidFill>
                <a:effectLst/>
                <a:latin typeface="+mn-lt"/>
                <a:ea typeface="+mn-ea"/>
                <a:cs typeface="+mn-cs"/>
              </a:rPr>
              <a:t>Majebi</a:t>
            </a:r>
            <a:r>
              <a:rPr lang="en-GB" sz="1200" kern="1200" dirty="0">
                <a:solidFill>
                  <a:schemeClr val="tx1"/>
                </a:solidFill>
                <a:effectLst/>
                <a:latin typeface="+mn-lt"/>
                <a:ea typeface="+mn-ea"/>
                <a:cs typeface="+mn-cs"/>
              </a:rPr>
              <a:t> et al. (2024) conclude that disparities in socioeconomic status continue to limit the effects of policies.</a:t>
            </a:r>
          </a:p>
          <a:p>
            <a:r>
              <a:rPr lang="en-GB" sz="1200" kern="1200" dirty="0">
                <a:solidFill>
                  <a:schemeClr val="tx1"/>
                </a:solidFill>
                <a:effectLst/>
                <a:latin typeface="+mn-lt"/>
                <a:ea typeface="+mn-ea"/>
                <a:cs typeface="+mn-cs"/>
              </a:rPr>
              <a:t>Social processes also affect policy effectiveness, as the Health Belief Model suggests that perceived susceptibility and severity, affect participation in health interventions (Ullah et al., 2024). For example, misinformation can undermine these perceptions as exposure to COVID-19 vaccine misinformation was associated with a decrease in vaccine acceptance among participants (Lee et al., 2022). Stigma is also a barrier, especially in mental health, where Williams et al. (2024) investigated how the threat of stigma might decrease help-seeking. This individually-focused perspective is challenged by Hussain et al. (2023), who state that social and environmental conditions are also important for effective prevention.</a:t>
            </a:r>
          </a:p>
        </p:txBody>
      </p:sp>
      <p:sp>
        <p:nvSpPr>
          <p:cNvPr id="4" name="Slide Number Placeholder 3"/>
          <p:cNvSpPr>
            <a:spLocks noGrp="1"/>
          </p:cNvSpPr>
          <p:nvPr>
            <p:ph type="sldNum" sz="quarter" idx="5"/>
          </p:nvPr>
        </p:nvSpPr>
        <p:spPr/>
        <p:txBody>
          <a:bodyPr/>
          <a:lstStyle/>
          <a:p>
            <a:fld id="{996C6AFC-EB45-4A69-83F9-9CDDDF0A04FD}" type="slidenum">
              <a:rPr lang="en-PK" smtClean="0"/>
              <a:t>5</a:t>
            </a:fld>
            <a:endParaRPr lang="en-PK"/>
          </a:p>
        </p:txBody>
      </p:sp>
    </p:spTree>
    <p:extLst>
      <p:ext uri="{BB962C8B-B14F-4D97-AF65-F5344CB8AC3E}">
        <p14:creationId xmlns:p14="http://schemas.microsoft.com/office/powerpoint/2010/main" val="510847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UK Case Studies</a:t>
            </a:r>
          </a:p>
          <a:p>
            <a:r>
              <a:rPr lang="en-GB" sz="1200" kern="1200" dirty="0">
                <a:solidFill>
                  <a:schemeClr val="tx1"/>
                </a:solidFill>
                <a:effectLst/>
                <a:latin typeface="+mn-lt"/>
                <a:ea typeface="+mn-ea"/>
                <a:cs typeface="+mn-cs"/>
              </a:rPr>
              <a:t>Making Every Contact Count (MECC) is the inclusion of brief conversations promoting health within routine contacts that include issues such as smoking, alcohol use, diet, physical activity, and psychological well-being (NHS, 2016). However, </a:t>
            </a:r>
            <a:r>
              <a:rPr lang="en-GB" sz="1200" kern="1200" dirty="0" err="1">
                <a:solidFill>
                  <a:schemeClr val="tx1"/>
                </a:solidFill>
                <a:effectLst/>
                <a:latin typeface="+mn-lt"/>
                <a:ea typeface="+mn-ea"/>
                <a:cs typeface="+mn-cs"/>
              </a:rPr>
              <a:t>McLure</a:t>
            </a:r>
            <a:r>
              <a:rPr lang="en-GB" sz="1200" kern="1200" dirty="0">
                <a:solidFill>
                  <a:schemeClr val="tx1"/>
                </a:solidFill>
                <a:effectLst/>
                <a:latin typeface="+mn-lt"/>
                <a:ea typeface="+mn-ea"/>
                <a:cs typeface="+mn-cs"/>
              </a:rPr>
              <a:t> and Aldridge (2023) identified that its consistency in implementation is constrained by staff capability, confidence and organisational support. The second example is the NHS Health Check programme, which detects cardiovascular disease, diabetes, kidney disease and stroke risk in the eligible population (40-74 years old) (NHS, 2023). </a:t>
            </a:r>
            <a:r>
              <a:rPr lang="en-GB" sz="1200" kern="1200" dirty="0" err="1">
                <a:solidFill>
                  <a:schemeClr val="tx1"/>
                </a:solidFill>
                <a:effectLst/>
                <a:latin typeface="+mn-lt"/>
                <a:ea typeface="+mn-ea"/>
                <a:cs typeface="+mn-cs"/>
              </a:rPr>
              <a:t>Setyawati</a:t>
            </a:r>
            <a:r>
              <a:rPr lang="en-GB" sz="1200" kern="1200" dirty="0">
                <a:solidFill>
                  <a:schemeClr val="tx1"/>
                </a:solidFill>
                <a:effectLst/>
                <a:latin typeface="+mn-lt"/>
                <a:ea typeface="+mn-ea"/>
                <a:cs typeface="+mn-cs"/>
              </a:rPr>
              <a:t> et al. (2024) found evidence for improved participation leading to increased detection and management of cardiovascular risk factors. However, findings from </a:t>
            </a:r>
            <a:r>
              <a:rPr lang="en-GB" sz="1200" kern="1200" dirty="0" err="1">
                <a:solidFill>
                  <a:schemeClr val="tx1"/>
                </a:solidFill>
                <a:effectLst/>
                <a:latin typeface="+mn-lt"/>
                <a:ea typeface="+mn-ea"/>
                <a:cs typeface="+mn-cs"/>
              </a:rPr>
              <a:t>Kurani</a:t>
            </a:r>
            <a:r>
              <a:rPr lang="en-GB" sz="1200" kern="1200" dirty="0">
                <a:solidFill>
                  <a:schemeClr val="tx1"/>
                </a:solidFill>
                <a:effectLst/>
                <a:latin typeface="+mn-lt"/>
                <a:ea typeface="+mn-ea"/>
                <a:cs typeface="+mn-cs"/>
              </a:rPr>
              <a:t> et al. (2022) indicated that there are socioeconomic disparities in uptake, which could imply that people with the highest socioeconomic disadvantage might be the least likely to benefit.</a:t>
            </a:r>
          </a:p>
        </p:txBody>
      </p:sp>
      <p:sp>
        <p:nvSpPr>
          <p:cNvPr id="4" name="Slide Number Placeholder 3"/>
          <p:cNvSpPr>
            <a:spLocks noGrp="1"/>
          </p:cNvSpPr>
          <p:nvPr>
            <p:ph type="sldNum" sz="quarter" idx="5"/>
          </p:nvPr>
        </p:nvSpPr>
        <p:spPr/>
        <p:txBody>
          <a:bodyPr/>
          <a:lstStyle/>
          <a:p>
            <a:fld id="{996C6AFC-EB45-4A69-83F9-9CDDDF0A04FD}" type="slidenum">
              <a:rPr lang="en-PK" smtClean="0"/>
              <a:t>6</a:t>
            </a:fld>
            <a:endParaRPr lang="en-PK"/>
          </a:p>
        </p:txBody>
      </p:sp>
    </p:spTree>
    <p:extLst>
      <p:ext uri="{BB962C8B-B14F-4D97-AF65-F5344CB8AC3E}">
        <p14:creationId xmlns:p14="http://schemas.microsoft.com/office/powerpoint/2010/main" val="1146423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Access, Equity and Health Inequalities</a:t>
            </a:r>
          </a:p>
          <a:p>
            <a:r>
              <a:rPr lang="en-GB" sz="1200" kern="1200" dirty="0">
                <a:solidFill>
                  <a:schemeClr val="tx1"/>
                </a:solidFill>
                <a:effectLst/>
                <a:latin typeface="+mn-lt"/>
                <a:ea typeface="+mn-ea"/>
                <a:cs typeface="+mn-cs"/>
              </a:rPr>
              <a:t>Social determinants of health are the conditions in which people are born, grow, live, work and age, including income, housing, education and employment (Ferrer, 2023). Health inequalities are the systematic differences in health outcomes between population groups. The model proposed by Dahlgren and Whitehead shows the concept of health forming from interacting layers: individual, lifestyle, social networks, living conditions and wider socio-economic structures (NHS, 2026). Marmot, (2020) showed that in England, those in the most deprived areas have shorter lives and significantly more years in poor health. The NHS Core20PLUS5 approach aims to narrow the gap by focusing on the most deprived 20% of the population, alongside underserved populations that have been identified locally, and five clinical priority areas (NHS, 2023). Marmot (2022), however, contend that reducing inequalities must not be done solely through health care but also by acting on socio-economic conditions. </a:t>
            </a:r>
          </a:p>
        </p:txBody>
      </p:sp>
      <p:sp>
        <p:nvSpPr>
          <p:cNvPr id="4" name="Slide Number Placeholder 3"/>
          <p:cNvSpPr>
            <a:spLocks noGrp="1"/>
          </p:cNvSpPr>
          <p:nvPr>
            <p:ph type="sldNum" sz="quarter" idx="5"/>
          </p:nvPr>
        </p:nvSpPr>
        <p:spPr/>
        <p:txBody>
          <a:bodyPr/>
          <a:lstStyle/>
          <a:p>
            <a:fld id="{996C6AFC-EB45-4A69-83F9-9CDDDF0A04FD}" type="slidenum">
              <a:rPr lang="en-PK" smtClean="0"/>
              <a:t>7</a:t>
            </a:fld>
            <a:endParaRPr lang="en-PK"/>
          </a:p>
        </p:txBody>
      </p:sp>
    </p:spTree>
    <p:extLst>
      <p:ext uri="{BB962C8B-B14F-4D97-AF65-F5344CB8AC3E}">
        <p14:creationId xmlns:p14="http://schemas.microsoft.com/office/powerpoint/2010/main" val="4048936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 for Practice</a:t>
            </a:r>
          </a:p>
          <a:p>
            <a:r>
              <a:rPr lang="en-GB" sz="1200" kern="1200" dirty="0">
                <a:solidFill>
                  <a:schemeClr val="tx1"/>
                </a:solidFill>
                <a:effectLst/>
                <a:latin typeface="+mn-lt"/>
                <a:ea typeface="+mn-ea"/>
                <a:cs typeface="+mn-cs"/>
              </a:rPr>
              <a:t>To ensure a more effective role for integrated prevention and wellbeing in health and social care, organisations need to build on this by introducing small-scale integrated approaches to prevention and wellbeing within the context of routine consultations and multi-disciplinary care, which will allow opportunities to act at an earlier stage of lifestyle and mental health risk (King et al., 2026). Second, there needs to be a focus on a community-based, equity-focused approach to services, and on addressing cultural, geographical, and socioeconomic barriers by targeting underserved groups. Third, organisations must use outcome data, as well as patient feedback, to improve evaluation, monitor uptake of services by deprivation and demographic characteristics, and create digital pathways alongside non-digital pathways.</a:t>
            </a:r>
          </a:p>
        </p:txBody>
      </p:sp>
      <p:sp>
        <p:nvSpPr>
          <p:cNvPr id="4" name="Slide Number Placeholder 3"/>
          <p:cNvSpPr>
            <a:spLocks noGrp="1"/>
          </p:cNvSpPr>
          <p:nvPr>
            <p:ph type="sldNum" sz="quarter" idx="5"/>
          </p:nvPr>
        </p:nvSpPr>
        <p:spPr/>
        <p:txBody>
          <a:bodyPr/>
          <a:lstStyle/>
          <a:p>
            <a:fld id="{996C6AFC-EB45-4A69-83F9-9CDDDF0A04FD}" type="slidenum">
              <a:rPr lang="en-PK" smtClean="0"/>
              <a:t>8</a:t>
            </a:fld>
            <a:endParaRPr lang="en-PK"/>
          </a:p>
        </p:txBody>
      </p:sp>
    </p:spTree>
    <p:extLst>
      <p:ext uri="{BB962C8B-B14F-4D97-AF65-F5344CB8AC3E}">
        <p14:creationId xmlns:p14="http://schemas.microsoft.com/office/powerpoint/2010/main" val="606619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Health, wellbeing and sustainable development go hand in hand with effective health and social care and must be considered in relation to physical, psychological, social and environmental factors, not just illness. A more holistic approach to prevention, community-based support and wellbeing promotion can enhance the outcomes of people across the population and decrease the need for services which could otherwise be avoided. Equitable access and action on broader determinants of health, however, are important parts of going sustainable in delivery. Policy integration, collaborative governance and evidence-based practice are therefore key to ensure services will be effective, inclusive, and sustainable in the present and the future.</a:t>
            </a:r>
          </a:p>
        </p:txBody>
      </p:sp>
      <p:sp>
        <p:nvSpPr>
          <p:cNvPr id="4" name="Slide Number Placeholder 3"/>
          <p:cNvSpPr>
            <a:spLocks noGrp="1"/>
          </p:cNvSpPr>
          <p:nvPr>
            <p:ph type="sldNum" sz="quarter" idx="5"/>
          </p:nvPr>
        </p:nvSpPr>
        <p:spPr/>
        <p:txBody>
          <a:bodyPr/>
          <a:lstStyle/>
          <a:p>
            <a:fld id="{996C6AFC-EB45-4A69-83F9-9CDDDF0A04FD}" type="slidenum">
              <a:rPr lang="en-PK" smtClean="0"/>
              <a:t>9</a:t>
            </a:fld>
            <a:endParaRPr lang="en-PK"/>
          </a:p>
        </p:txBody>
      </p:sp>
    </p:spTree>
    <p:extLst>
      <p:ext uri="{BB962C8B-B14F-4D97-AF65-F5344CB8AC3E}">
        <p14:creationId xmlns:p14="http://schemas.microsoft.com/office/powerpoint/2010/main" val="2644431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Brundtland (2022). </a:t>
            </a:r>
            <a:r>
              <a:rPr lang="en-GB" sz="1200" i="1" kern="1200" dirty="0">
                <a:solidFill>
                  <a:schemeClr val="tx1"/>
                </a:solidFill>
                <a:effectLst/>
                <a:latin typeface="+mn-lt"/>
                <a:ea typeface="+mn-ea"/>
                <a:cs typeface="+mn-cs"/>
              </a:rPr>
              <a:t>Report of the World Commission on environment and development: Our common future towards sustainable development</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3"/>
              </a:rPr>
              <a:t>https://www.brundtland.co.za/wp-content/uploads/2022/08/Brundtland-Report-1987-Our-Common-Future.pdf</a:t>
            </a:r>
            <a:r>
              <a:rPr lang="en-GB" sz="1200" kern="1200" dirty="0">
                <a:solidFill>
                  <a:schemeClr val="tx1"/>
                </a:solidFill>
                <a:effectLst/>
                <a:latin typeface="+mn-lt"/>
                <a:ea typeface="+mn-ea"/>
                <a:cs typeface="+mn-cs"/>
              </a:rPr>
              <a:t> [Accessed 9 Oct. 2026].</a:t>
            </a:r>
          </a:p>
          <a:p>
            <a:r>
              <a:rPr lang="en-GB" sz="1200" kern="1200" dirty="0">
                <a:solidFill>
                  <a:schemeClr val="tx1"/>
                </a:solidFill>
                <a:effectLst/>
                <a:latin typeface="+mn-lt"/>
                <a:ea typeface="+mn-ea"/>
                <a:cs typeface="+mn-cs"/>
              </a:rPr>
              <a:t>Eriksson, M., Sundberg, L.R., </a:t>
            </a:r>
            <a:r>
              <a:rPr lang="en-GB" sz="1200" kern="1200" dirty="0" err="1">
                <a:solidFill>
                  <a:schemeClr val="tx1"/>
                </a:solidFill>
                <a:effectLst/>
                <a:latin typeface="+mn-lt"/>
                <a:ea typeface="+mn-ea"/>
                <a:cs typeface="+mn-cs"/>
              </a:rPr>
              <a:t>Santosa</a:t>
            </a:r>
            <a:r>
              <a:rPr lang="en-GB" sz="1200" kern="1200" dirty="0">
                <a:solidFill>
                  <a:schemeClr val="tx1"/>
                </a:solidFill>
                <a:effectLst/>
                <a:latin typeface="+mn-lt"/>
                <a:ea typeface="+mn-ea"/>
                <a:cs typeface="+mn-cs"/>
              </a:rPr>
              <a:t>, A., Lindgren, H., Ng, N. and </a:t>
            </a:r>
            <a:r>
              <a:rPr lang="en-GB" sz="1200" kern="1200" dirty="0" err="1">
                <a:solidFill>
                  <a:schemeClr val="tx1"/>
                </a:solidFill>
                <a:effectLst/>
                <a:latin typeface="+mn-lt"/>
                <a:ea typeface="+mn-ea"/>
                <a:cs typeface="+mn-cs"/>
              </a:rPr>
              <a:t>Lindvall</a:t>
            </a:r>
            <a:r>
              <a:rPr lang="en-GB" sz="1200" kern="1200" dirty="0">
                <a:solidFill>
                  <a:schemeClr val="tx1"/>
                </a:solidFill>
                <a:effectLst/>
                <a:latin typeface="+mn-lt"/>
                <a:ea typeface="+mn-ea"/>
                <a:cs typeface="+mn-cs"/>
              </a:rPr>
              <a:t>, K. (2025). Health behavioural change–the influence of social-ecological factors and health identity. </a:t>
            </a:r>
            <a:r>
              <a:rPr lang="en-GB" sz="1200" i="1" kern="1200" dirty="0">
                <a:solidFill>
                  <a:schemeClr val="tx1"/>
                </a:solidFill>
                <a:effectLst/>
                <a:latin typeface="+mn-lt"/>
                <a:ea typeface="+mn-ea"/>
                <a:cs typeface="+mn-cs"/>
              </a:rPr>
              <a:t>International Journal of qualitative studies on health and well-being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 p.2458309.</a:t>
            </a:r>
          </a:p>
          <a:p>
            <a:r>
              <a:rPr lang="en-GB" sz="1200" kern="1200" dirty="0">
                <a:solidFill>
                  <a:schemeClr val="tx1"/>
                </a:solidFill>
                <a:effectLst/>
                <a:latin typeface="+mn-lt"/>
                <a:ea typeface="+mn-ea"/>
                <a:cs typeface="+mn-cs"/>
              </a:rPr>
              <a:t>Ferrer, R.L. (2023). Social determinants of health. In </a:t>
            </a:r>
            <a:r>
              <a:rPr lang="en-GB" sz="1200" i="1" kern="1200" dirty="0">
                <a:solidFill>
                  <a:schemeClr val="tx1"/>
                </a:solidFill>
                <a:effectLst/>
                <a:latin typeface="+mn-lt"/>
                <a:ea typeface="+mn-ea"/>
                <a:cs typeface="+mn-cs"/>
              </a:rPr>
              <a:t>Chronic illness care: principles and practice</a:t>
            </a:r>
            <a:r>
              <a:rPr lang="en-GB" sz="1200" kern="1200" dirty="0">
                <a:solidFill>
                  <a:schemeClr val="tx1"/>
                </a:solidFill>
                <a:effectLst/>
                <a:latin typeface="+mn-lt"/>
                <a:ea typeface="+mn-ea"/>
                <a:cs typeface="+mn-cs"/>
              </a:rPr>
              <a:t> (pp. 527-545). Cham: Springer International Publishing.</a:t>
            </a:r>
          </a:p>
          <a:p>
            <a:r>
              <a:rPr lang="en-GB" sz="1200" kern="1200" dirty="0">
                <a:solidFill>
                  <a:schemeClr val="tx1"/>
                </a:solidFill>
                <a:effectLst/>
                <a:latin typeface="+mn-lt"/>
                <a:ea typeface="+mn-ea"/>
                <a:cs typeface="+mn-cs"/>
              </a:rPr>
              <a:t>Goel, N.K., </a:t>
            </a:r>
            <a:r>
              <a:rPr lang="en-GB" sz="1200" kern="1200" dirty="0" err="1">
                <a:solidFill>
                  <a:schemeClr val="tx1"/>
                </a:solidFill>
                <a:effectLst/>
                <a:latin typeface="+mn-lt"/>
                <a:ea typeface="+mn-ea"/>
                <a:cs typeface="+mn-cs"/>
              </a:rPr>
              <a:t>Vashisht</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Vashisht</a:t>
            </a:r>
            <a:r>
              <a:rPr lang="en-GB" sz="1200" kern="1200" dirty="0">
                <a:solidFill>
                  <a:schemeClr val="tx1"/>
                </a:solidFill>
                <a:effectLst/>
                <a:latin typeface="+mn-lt"/>
                <a:ea typeface="+mn-ea"/>
                <a:cs typeface="+mn-cs"/>
              </a:rPr>
              <a:t>, D. (2026). From risk to resilience: Unleashing the power of health promotion in non-communicable diseases prevention and management. </a:t>
            </a:r>
            <a:r>
              <a:rPr lang="en-GB" sz="1200" i="1" kern="1200" dirty="0">
                <a:solidFill>
                  <a:schemeClr val="tx1"/>
                </a:solidFill>
                <a:effectLst/>
                <a:latin typeface="+mn-lt"/>
                <a:ea typeface="+mn-ea"/>
                <a:cs typeface="+mn-cs"/>
              </a:rPr>
              <a:t>International Journal of Noncommunicable Diseases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(2), pp.99-105.</a:t>
            </a:r>
          </a:p>
          <a:p>
            <a:r>
              <a:rPr lang="en-GB" sz="1200" kern="1200" dirty="0">
                <a:solidFill>
                  <a:schemeClr val="tx1"/>
                </a:solidFill>
                <a:effectLst/>
                <a:latin typeface="+mn-lt"/>
                <a:ea typeface="+mn-ea"/>
                <a:cs typeface="+mn-cs"/>
              </a:rPr>
              <a:t>GO</a:t>
            </a:r>
            <a:r>
              <a:rPr lang="en-US" sz="1200" kern="1200" dirty="0">
                <a:solidFill>
                  <a:schemeClr val="tx1"/>
                </a:solidFill>
                <a:effectLst/>
                <a:latin typeface="+mn-lt"/>
                <a:ea typeface="+mn-ea"/>
                <a:cs typeface="+mn-cs"/>
              </a:rPr>
              <a:t>V.UK</a:t>
            </a:r>
            <a:r>
              <a:rPr lang="en-GB" sz="1200" kern="1200" dirty="0">
                <a:solidFill>
                  <a:schemeClr val="tx1"/>
                </a:solidFill>
                <a:effectLst/>
                <a:latin typeface="+mn-lt"/>
                <a:ea typeface="+mn-ea"/>
                <a:cs typeface="+mn-cs"/>
              </a:rPr>
              <a:t> (2026, July 16). </a:t>
            </a:r>
            <a:r>
              <a:rPr lang="en-GB" sz="1200" i="1" kern="1200" dirty="0">
                <a:solidFill>
                  <a:schemeClr val="tx1"/>
                </a:solidFill>
                <a:effectLst/>
                <a:latin typeface="+mn-lt"/>
                <a:ea typeface="+mn-ea"/>
                <a:cs typeface="+mn-cs"/>
              </a:rPr>
              <a:t>Chapter 6: Wider determinants of health</a:t>
            </a:r>
            <a:r>
              <a:rPr lang="en-GB" sz="1200" kern="1200" dirty="0">
                <a:solidFill>
                  <a:schemeClr val="tx1"/>
                </a:solidFill>
                <a:effectLst/>
                <a:latin typeface="+mn-lt"/>
                <a:ea typeface="+mn-ea"/>
                <a:cs typeface="+mn-cs"/>
              </a:rPr>
              <a:t>. GOV.UK. </a:t>
            </a:r>
            <a:r>
              <a:rPr lang="en-GB" sz="1200" u="sng" kern="1200" dirty="0">
                <a:solidFill>
                  <a:schemeClr val="tx1"/>
                </a:solidFill>
                <a:effectLst/>
                <a:latin typeface="+mn-lt"/>
                <a:ea typeface="+mn-ea"/>
                <a:cs typeface="+mn-cs"/>
                <a:hlinkClick r:id="rId4"/>
              </a:rPr>
              <a:t>https://www.gov.uk/government/publications/health-profile-for-england-2018/chapter-6-wider-determinants-of-health</a:t>
            </a:r>
            <a:r>
              <a:rPr lang="en-GB" sz="1200" kern="1200" dirty="0">
                <a:solidFill>
                  <a:schemeClr val="tx1"/>
                </a:solidFill>
                <a:effectLst/>
                <a:latin typeface="+mn-lt"/>
                <a:ea typeface="+mn-ea"/>
                <a:cs typeface="+mn-cs"/>
              </a:rPr>
              <a:t> [Accessed 8 Oct. 2026].</a:t>
            </a:r>
          </a:p>
          <a:p>
            <a:r>
              <a:rPr lang="en-GB" sz="1200" kern="1200" dirty="0">
                <a:solidFill>
                  <a:schemeClr val="tx1"/>
                </a:solidFill>
                <a:effectLst/>
                <a:latin typeface="+mn-lt"/>
                <a:ea typeface="+mn-ea"/>
                <a:cs typeface="+mn-cs"/>
              </a:rPr>
              <a:t>GOV.UK. (2012). Health and Social Care Act 2012. </a:t>
            </a:r>
            <a:r>
              <a:rPr lang="en-GB" sz="1200" u="sng" kern="1200" dirty="0">
                <a:solidFill>
                  <a:schemeClr val="tx1"/>
                </a:solidFill>
                <a:effectLst/>
                <a:latin typeface="+mn-lt"/>
                <a:ea typeface="+mn-ea"/>
                <a:cs typeface="+mn-cs"/>
                <a:hlinkClick r:id="rId5"/>
              </a:rPr>
              <a:t>https://www.legislation.gov.uk/ukpga/2012/7/contents</a:t>
            </a:r>
            <a:r>
              <a:rPr lang="en-GB" sz="1200" kern="1200" dirty="0">
                <a:solidFill>
                  <a:schemeClr val="tx1"/>
                </a:solidFill>
                <a:effectLst/>
                <a:latin typeface="+mn-lt"/>
                <a:ea typeface="+mn-ea"/>
                <a:cs typeface="+mn-cs"/>
              </a:rPr>
              <a:t> [Accessed 8 Oct. 2026].</a:t>
            </a:r>
          </a:p>
          <a:p>
            <a:r>
              <a:rPr lang="en-GB" sz="1200" kern="1200" dirty="0">
                <a:solidFill>
                  <a:schemeClr val="tx1"/>
                </a:solidFill>
                <a:effectLst/>
                <a:latin typeface="+mn-lt"/>
                <a:ea typeface="+mn-ea"/>
                <a:cs typeface="+mn-cs"/>
              </a:rPr>
              <a:t>Hussain, F.N., </a:t>
            </a:r>
            <a:r>
              <a:rPr lang="en-GB" sz="1200" kern="1200" dirty="0" err="1">
                <a:solidFill>
                  <a:schemeClr val="tx1"/>
                </a:solidFill>
                <a:effectLst/>
                <a:latin typeface="+mn-lt"/>
                <a:ea typeface="+mn-ea"/>
                <a:cs typeface="+mn-cs"/>
              </a:rPr>
              <a:t>Yaden</a:t>
            </a:r>
            <a:r>
              <a:rPr lang="en-GB" sz="1200" kern="1200" dirty="0">
                <a:solidFill>
                  <a:schemeClr val="tx1"/>
                </a:solidFill>
                <a:effectLst/>
                <a:latin typeface="+mn-lt"/>
                <a:ea typeface="+mn-ea"/>
                <a:cs typeface="+mn-cs"/>
              </a:rPr>
              <a:t>, M.E. and </a:t>
            </a:r>
            <a:r>
              <a:rPr lang="en-GB" sz="1200" kern="1200" dirty="0" err="1">
                <a:solidFill>
                  <a:schemeClr val="tx1"/>
                </a:solidFill>
                <a:effectLst/>
                <a:latin typeface="+mn-lt"/>
                <a:ea typeface="+mn-ea"/>
                <a:cs typeface="+mn-cs"/>
              </a:rPr>
              <a:t>Tomescu</a:t>
            </a:r>
            <a:r>
              <a:rPr lang="en-GB" sz="1200" kern="1200" dirty="0">
                <a:solidFill>
                  <a:schemeClr val="tx1"/>
                </a:solidFill>
                <a:effectLst/>
                <a:latin typeface="+mn-lt"/>
                <a:ea typeface="+mn-ea"/>
                <a:cs typeface="+mn-cs"/>
              </a:rPr>
              <a:t>, O. (2023). Individually focused well-being interventions. </a:t>
            </a:r>
            <a:r>
              <a:rPr lang="en-GB" sz="1200" i="1" kern="1200" dirty="0">
                <a:solidFill>
                  <a:schemeClr val="tx1"/>
                </a:solidFill>
                <a:effectLst/>
                <a:latin typeface="+mn-lt"/>
                <a:ea typeface="+mn-ea"/>
                <a:cs typeface="+mn-cs"/>
              </a:rPr>
              <a:t>Caring for Caregivers to Be; </a:t>
            </a:r>
            <a:r>
              <a:rPr lang="en-GB" sz="1200" i="1" kern="1200" dirty="0" err="1">
                <a:solidFill>
                  <a:schemeClr val="tx1"/>
                </a:solidFill>
                <a:effectLst/>
                <a:latin typeface="+mn-lt"/>
                <a:ea typeface="+mn-ea"/>
                <a:cs typeface="+mn-cs"/>
              </a:rPr>
              <a:t>Ripp</a:t>
            </a:r>
            <a:r>
              <a:rPr lang="en-GB" sz="1200" i="1" kern="1200" dirty="0">
                <a:solidFill>
                  <a:schemeClr val="tx1"/>
                </a:solidFill>
                <a:effectLst/>
                <a:latin typeface="+mn-lt"/>
                <a:ea typeface="+mn-ea"/>
                <a:cs typeface="+mn-cs"/>
              </a:rPr>
              <a:t>, J., Thomas, LR, Eds</a:t>
            </a:r>
            <a:r>
              <a:rPr lang="en-GB" sz="1200" kern="1200" dirty="0">
                <a:solidFill>
                  <a:schemeClr val="tx1"/>
                </a:solidFill>
                <a:effectLst/>
                <a:latin typeface="+mn-lt"/>
                <a:ea typeface="+mn-ea"/>
                <a:cs typeface="+mn-cs"/>
              </a:rPr>
              <a:t>, pp.132-166.</a:t>
            </a:r>
          </a:p>
          <a:p>
            <a:r>
              <a:rPr lang="en-GB" sz="1200" kern="1200" dirty="0">
                <a:solidFill>
                  <a:schemeClr val="tx1"/>
                </a:solidFill>
                <a:effectLst/>
                <a:latin typeface="+mn-lt"/>
                <a:ea typeface="+mn-ea"/>
                <a:cs typeface="+mn-cs"/>
              </a:rPr>
              <a:t>King, E., </a:t>
            </a:r>
            <a:r>
              <a:rPr lang="en-GB" sz="1200" kern="1200" dirty="0" err="1">
                <a:solidFill>
                  <a:schemeClr val="tx1"/>
                </a:solidFill>
                <a:effectLst/>
                <a:latin typeface="+mn-lt"/>
                <a:ea typeface="+mn-ea"/>
                <a:cs typeface="+mn-cs"/>
              </a:rPr>
              <a:t>Taniar</a:t>
            </a:r>
            <a:r>
              <a:rPr lang="en-GB" sz="1200" kern="1200" dirty="0">
                <a:solidFill>
                  <a:schemeClr val="tx1"/>
                </a:solidFill>
                <a:effectLst/>
                <a:latin typeface="+mn-lt"/>
                <a:ea typeface="+mn-ea"/>
                <a:cs typeface="+mn-cs"/>
              </a:rPr>
              <a:t>, D., Manger, S. and Carlisle, K. (2026). Lifestyle medicine integrated care models in primary care and factors that contribute to their effective implementation: a rapid scoping review. </a:t>
            </a:r>
            <a:r>
              <a:rPr lang="en-GB" sz="1200" i="1" kern="1200" dirty="0">
                <a:solidFill>
                  <a:schemeClr val="tx1"/>
                </a:solidFill>
                <a:effectLst/>
                <a:latin typeface="+mn-lt"/>
                <a:ea typeface="+mn-ea"/>
                <a:cs typeface="+mn-cs"/>
              </a:rPr>
              <a:t>Australian Journal of Primary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(2), pp.PY25215-PY25215.</a:t>
            </a:r>
          </a:p>
          <a:p>
            <a:r>
              <a:rPr lang="en-GB" sz="1200" kern="1200" dirty="0" err="1">
                <a:solidFill>
                  <a:schemeClr val="tx1"/>
                </a:solidFill>
                <a:effectLst/>
                <a:latin typeface="+mn-lt"/>
                <a:ea typeface="+mn-ea"/>
                <a:cs typeface="+mn-cs"/>
              </a:rPr>
              <a:t>Kurani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MacLaughlin</a:t>
            </a:r>
            <a:r>
              <a:rPr lang="en-GB" sz="1200" kern="1200" dirty="0">
                <a:solidFill>
                  <a:schemeClr val="tx1"/>
                </a:solidFill>
                <a:effectLst/>
                <a:latin typeface="+mn-lt"/>
                <a:ea typeface="+mn-ea"/>
                <a:cs typeface="+mn-cs"/>
              </a:rPr>
              <a:t>, K.L., Jacobson, R.M., </a:t>
            </a:r>
            <a:r>
              <a:rPr lang="en-GB" sz="1200" kern="1200" dirty="0" err="1">
                <a:solidFill>
                  <a:schemeClr val="tx1"/>
                </a:solidFill>
                <a:effectLst/>
                <a:latin typeface="+mn-lt"/>
                <a:ea typeface="+mn-ea"/>
                <a:cs typeface="+mn-cs"/>
              </a:rPr>
              <a:t>Sauver</a:t>
            </a:r>
            <a:r>
              <a:rPr lang="en-GB" sz="1200" kern="1200" dirty="0">
                <a:solidFill>
                  <a:schemeClr val="tx1"/>
                </a:solidFill>
                <a:effectLst/>
                <a:latin typeface="+mn-lt"/>
                <a:ea typeface="+mn-ea"/>
                <a:cs typeface="+mn-cs"/>
              </a:rPr>
              <a:t>, J.L.S., Jenkins, G.D., Fan, C., Jacobson, D.J., </a:t>
            </a:r>
            <a:r>
              <a:rPr lang="en-GB" sz="1200" kern="1200" dirty="0" err="1">
                <a:solidFill>
                  <a:schemeClr val="tx1"/>
                </a:solidFill>
                <a:effectLst/>
                <a:latin typeface="+mn-lt"/>
                <a:ea typeface="+mn-ea"/>
                <a:cs typeface="+mn-cs"/>
              </a:rPr>
              <a:t>Inselman</a:t>
            </a:r>
            <a:r>
              <a:rPr lang="en-GB" sz="1200" kern="1200" dirty="0">
                <a:solidFill>
                  <a:schemeClr val="tx1"/>
                </a:solidFill>
                <a:effectLst/>
                <a:latin typeface="+mn-lt"/>
                <a:ea typeface="+mn-ea"/>
                <a:cs typeface="+mn-cs"/>
              </a:rPr>
              <a:t>, J., Zhu, X., Griffin, J.M. and Rutten, L.J.F. (2022). Socioeconomic disadvantage and human papillomavirus (HPV) vaccination uptake. </a:t>
            </a:r>
            <a:r>
              <a:rPr lang="en-GB" sz="1200" i="1" kern="1200" dirty="0">
                <a:solidFill>
                  <a:schemeClr val="tx1"/>
                </a:solidFill>
                <a:effectLst/>
                <a:latin typeface="+mn-lt"/>
                <a:ea typeface="+mn-ea"/>
                <a:cs typeface="+mn-cs"/>
              </a:rPr>
              <a:t>Vaccine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(3), pp.471-476.</a:t>
            </a:r>
          </a:p>
          <a:p>
            <a:r>
              <a:rPr lang="en-GB" sz="1200" kern="1200" dirty="0">
                <a:solidFill>
                  <a:schemeClr val="tx1"/>
                </a:solidFill>
                <a:effectLst/>
                <a:latin typeface="+mn-lt"/>
                <a:ea typeface="+mn-ea"/>
                <a:cs typeface="+mn-cs"/>
              </a:rPr>
              <a:t>Lee, S.K., Sun, J., Jang, S. and Connelly, S. (2022). Misinformation of COVID-19 vaccines and vaccine hesitancy. Scientific reports, 12(1), p.13681.</a:t>
            </a:r>
          </a:p>
          <a:p>
            <a:r>
              <a:rPr lang="en-GB" sz="1200" kern="1200" dirty="0" err="1">
                <a:solidFill>
                  <a:schemeClr val="tx1"/>
                </a:solidFill>
                <a:effectLst/>
                <a:latin typeface="+mn-lt"/>
                <a:ea typeface="+mn-ea"/>
                <a:cs typeface="+mn-cs"/>
              </a:rPr>
              <a:t>Majebi</a:t>
            </a:r>
            <a:r>
              <a:rPr lang="en-GB" sz="1200" kern="1200" dirty="0">
                <a:solidFill>
                  <a:schemeClr val="tx1"/>
                </a:solidFill>
                <a:effectLst/>
                <a:latin typeface="+mn-lt"/>
                <a:ea typeface="+mn-ea"/>
                <a:cs typeface="+mn-cs"/>
              </a:rPr>
              <a:t>, N.L., </a:t>
            </a:r>
            <a:r>
              <a:rPr lang="en-GB" sz="1200" kern="1200" dirty="0" err="1">
                <a:solidFill>
                  <a:schemeClr val="tx1"/>
                </a:solidFill>
                <a:effectLst/>
                <a:latin typeface="+mn-lt"/>
                <a:ea typeface="+mn-ea"/>
                <a:cs typeface="+mn-cs"/>
              </a:rPr>
              <a:t>Adelodun</a:t>
            </a:r>
            <a:r>
              <a:rPr lang="en-GB" sz="1200" kern="1200" dirty="0">
                <a:solidFill>
                  <a:schemeClr val="tx1"/>
                </a:solidFill>
                <a:effectLst/>
                <a:latin typeface="+mn-lt"/>
                <a:ea typeface="+mn-ea"/>
                <a:cs typeface="+mn-cs"/>
              </a:rPr>
              <a:t>, M.O. and Chinyere, E. (2024). Maternal mortality and healthcare disparities: Addressing systemic inequities in underserved communities. </a:t>
            </a:r>
            <a:r>
              <a:rPr lang="en-GB" sz="1200" i="1" kern="1200" dirty="0">
                <a:solidFill>
                  <a:schemeClr val="tx1"/>
                </a:solidFill>
                <a:effectLst/>
                <a:latin typeface="+mn-lt"/>
                <a:ea typeface="+mn-ea"/>
                <a:cs typeface="+mn-cs"/>
              </a:rPr>
              <a:t>International Journal of Engineering Inventions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(9), pp.375-385.</a:t>
            </a:r>
          </a:p>
          <a:p>
            <a:r>
              <a:rPr lang="en-GB" sz="1200" kern="1200" dirty="0">
                <a:solidFill>
                  <a:schemeClr val="tx1"/>
                </a:solidFill>
                <a:effectLst/>
                <a:latin typeface="+mn-lt"/>
                <a:ea typeface="+mn-ea"/>
                <a:cs typeface="+mn-cs"/>
              </a:rPr>
              <a:t>Marmot, M. (2022). Public health and health inequalities: a half century of personal involvement. Journal of Public Health, 44(Supplement_1), pp.i23-i27.</a:t>
            </a:r>
          </a:p>
          <a:p>
            <a:r>
              <a:rPr lang="en-GB" sz="1200" kern="1200" dirty="0" err="1">
                <a:solidFill>
                  <a:schemeClr val="tx1"/>
                </a:solidFill>
                <a:effectLst/>
                <a:latin typeface="+mn-lt"/>
                <a:ea typeface="+mn-ea"/>
                <a:cs typeface="+mn-cs"/>
              </a:rPr>
              <a:t>McLure</a:t>
            </a:r>
            <a:r>
              <a:rPr lang="en-GB" sz="1200" kern="1200" dirty="0">
                <a:solidFill>
                  <a:schemeClr val="tx1"/>
                </a:solidFill>
                <a:effectLst/>
                <a:latin typeface="+mn-lt"/>
                <a:ea typeface="+mn-ea"/>
                <a:cs typeface="+mn-cs"/>
              </a:rPr>
              <a:t>, F.I. and Aldridge, J.M. (2023). Sustaining reform implementation: A systematic literature review. </a:t>
            </a:r>
            <a:r>
              <a:rPr lang="en-GB" sz="1200" i="1" kern="1200" dirty="0">
                <a:solidFill>
                  <a:schemeClr val="tx1"/>
                </a:solidFill>
                <a:effectLst/>
                <a:latin typeface="+mn-lt"/>
                <a:ea typeface="+mn-ea"/>
                <a:cs typeface="+mn-cs"/>
              </a:rPr>
              <a:t>School Leadership &amp;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43</a:t>
            </a:r>
            <a:r>
              <a:rPr lang="en-GB" sz="1200" kern="1200" dirty="0">
                <a:solidFill>
                  <a:schemeClr val="tx1"/>
                </a:solidFill>
                <a:effectLst/>
                <a:latin typeface="+mn-lt"/>
                <a:ea typeface="+mn-ea"/>
                <a:cs typeface="+mn-cs"/>
              </a:rPr>
              <a:t>(1), pp.70-98.</a:t>
            </a:r>
          </a:p>
          <a:p>
            <a:r>
              <a:rPr lang="en-GB" sz="1200" kern="1200" dirty="0" err="1">
                <a:solidFill>
                  <a:schemeClr val="tx1"/>
                </a:solidFill>
                <a:effectLst/>
                <a:latin typeface="+mn-lt"/>
                <a:ea typeface="+mn-ea"/>
                <a:cs typeface="+mn-cs"/>
              </a:rPr>
              <a:t>Monden</a:t>
            </a:r>
            <a:r>
              <a:rPr lang="en-GB" sz="1200" kern="1200" dirty="0">
                <a:solidFill>
                  <a:schemeClr val="tx1"/>
                </a:solidFill>
                <a:effectLst/>
                <a:latin typeface="+mn-lt"/>
                <a:ea typeface="+mn-ea"/>
                <a:cs typeface="+mn-cs"/>
              </a:rPr>
              <a:t>, C. (2024). Subjective health and subjective well-being.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quality of life and well-being research</a:t>
            </a:r>
            <a:r>
              <a:rPr lang="en-GB" sz="1200" kern="1200" dirty="0">
                <a:solidFill>
                  <a:schemeClr val="tx1"/>
                </a:solidFill>
                <a:effectLst/>
                <a:latin typeface="+mn-lt"/>
                <a:ea typeface="+mn-ea"/>
                <a:cs typeface="+mn-cs"/>
              </a:rPr>
              <a:t> (pp. 6938-6941). Cham: Springer International Publishing.</a:t>
            </a:r>
          </a:p>
          <a:p>
            <a:r>
              <a:rPr lang="en-GB" sz="1200" kern="1200" dirty="0">
                <a:solidFill>
                  <a:schemeClr val="tx1"/>
                </a:solidFill>
                <a:effectLst/>
                <a:latin typeface="+mn-lt"/>
                <a:ea typeface="+mn-ea"/>
                <a:cs typeface="+mn-cs"/>
              </a:rPr>
              <a:t>NH</a:t>
            </a:r>
            <a:r>
              <a:rPr lang="en-US" sz="1200" kern="1200" dirty="0">
                <a:solidFill>
                  <a:schemeClr val="tx1"/>
                </a:solidFill>
                <a:effectLst/>
                <a:latin typeface="+mn-lt"/>
                <a:ea typeface="+mn-ea"/>
                <a:cs typeface="+mn-cs"/>
              </a:rPr>
              <a:t>S</a:t>
            </a:r>
            <a:r>
              <a:rPr lang="en-GB" sz="1200" kern="1200" dirty="0">
                <a:solidFill>
                  <a:schemeClr val="tx1"/>
                </a:solidFill>
                <a:effectLst/>
                <a:latin typeface="+mn-lt"/>
                <a:ea typeface="+mn-ea"/>
                <a:cs typeface="+mn-cs"/>
              </a:rPr>
              <a:t>. (2016). Making every contact count (MECC): Consensus Statement. </a:t>
            </a:r>
            <a:r>
              <a:rPr lang="en-GB" sz="1200" u="sng" kern="1200" dirty="0">
                <a:solidFill>
                  <a:schemeClr val="tx1"/>
                </a:solidFill>
                <a:effectLst/>
                <a:latin typeface="+mn-lt"/>
                <a:ea typeface="+mn-ea"/>
                <a:cs typeface="+mn-cs"/>
                <a:hlinkClick r:id="rId6"/>
              </a:rPr>
              <a:t>https://www.england.nhs.uk/wp-content/uploads/2016/04/making-every-contact-count.pdf</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8 Oct. 2026].</a:t>
            </a:r>
          </a:p>
          <a:p>
            <a:r>
              <a:rPr lang="en-GB" sz="1200" kern="1200" dirty="0">
                <a:solidFill>
                  <a:schemeClr val="tx1"/>
                </a:solidFill>
                <a:effectLst/>
                <a:latin typeface="+mn-lt"/>
                <a:ea typeface="+mn-ea"/>
                <a:cs typeface="+mn-cs"/>
              </a:rPr>
              <a:t>NHS. (2023). NHS choices. </a:t>
            </a:r>
            <a:r>
              <a:rPr lang="en-GB" sz="1200" u="sng" kern="1200" dirty="0">
                <a:solidFill>
                  <a:schemeClr val="tx1"/>
                </a:solidFill>
                <a:effectLst/>
                <a:latin typeface="+mn-lt"/>
                <a:ea typeface="+mn-ea"/>
                <a:cs typeface="+mn-cs"/>
                <a:hlinkClick r:id="rId7"/>
              </a:rPr>
              <a:t>https://www.nhs.uk/tests-and-treatments/nhs-health-check/</a:t>
            </a:r>
            <a:r>
              <a:rPr lang="en-GB" sz="1200" kern="1200" dirty="0">
                <a:solidFill>
                  <a:schemeClr val="tx1"/>
                </a:solidFill>
                <a:effectLst/>
                <a:latin typeface="+mn-lt"/>
                <a:ea typeface="+mn-ea"/>
                <a:cs typeface="+mn-cs"/>
              </a:rPr>
              <a:t> [Accessed 8 Oct. 2026].</a:t>
            </a:r>
          </a:p>
          <a:p>
            <a:r>
              <a:rPr lang="en-GB" sz="1200" kern="1200" dirty="0" err="1">
                <a:solidFill>
                  <a:schemeClr val="tx1"/>
                </a:solidFill>
                <a:effectLst/>
                <a:latin typeface="+mn-lt"/>
                <a:ea typeface="+mn-ea"/>
                <a:cs typeface="+mn-cs"/>
              </a:rPr>
              <a:t>Setyawati</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Astuti</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Utami</a:t>
            </a:r>
            <a:r>
              <a:rPr lang="en-GB" sz="1200" kern="1200" dirty="0">
                <a:solidFill>
                  <a:schemeClr val="tx1"/>
                </a:solidFill>
                <a:effectLst/>
                <a:latin typeface="+mn-lt"/>
                <a:ea typeface="+mn-ea"/>
                <a:cs typeface="+mn-cs"/>
              </a:rPr>
              <a:t>, T.P., </a:t>
            </a:r>
            <a:r>
              <a:rPr lang="en-GB" sz="1200" kern="1200" dirty="0" err="1">
                <a:solidFill>
                  <a:schemeClr val="tx1"/>
                </a:solidFill>
                <a:effectLst/>
                <a:latin typeface="+mn-lt"/>
                <a:ea typeface="+mn-ea"/>
                <a:cs typeface="+mn-cs"/>
              </a:rPr>
              <a:t>Adiwijaya</a:t>
            </a:r>
            <a:r>
              <a:rPr lang="en-GB" sz="1200" kern="1200" dirty="0">
                <a:solidFill>
                  <a:schemeClr val="tx1"/>
                </a:solidFill>
                <a:effectLst/>
                <a:latin typeface="+mn-lt"/>
                <a:ea typeface="+mn-ea"/>
                <a:cs typeface="+mn-cs"/>
              </a:rPr>
              <a:t>, S. and Hasyim, D.M. (2024). The importance of early detection in disease management. </a:t>
            </a:r>
            <a:r>
              <a:rPr lang="en-GB" sz="1200" i="1" kern="1200" dirty="0">
                <a:solidFill>
                  <a:schemeClr val="tx1"/>
                </a:solidFill>
                <a:effectLst/>
                <a:latin typeface="+mn-lt"/>
                <a:ea typeface="+mn-ea"/>
                <a:cs typeface="+mn-cs"/>
              </a:rPr>
              <a:t>Journal of World Future Medicine, Health and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pp.51-63.</a:t>
            </a:r>
          </a:p>
          <a:p>
            <a:r>
              <a:rPr lang="en-GB" sz="1200" kern="1200" dirty="0">
                <a:solidFill>
                  <a:schemeClr val="tx1"/>
                </a:solidFill>
                <a:effectLst/>
                <a:latin typeface="+mn-lt"/>
                <a:ea typeface="+mn-ea"/>
                <a:cs typeface="+mn-cs"/>
              </a:rPr>
              <a:t>Tanner, L., Kenny, R.P.W., Still, M., Ling, J., Pearson, F., Thompson, K. and Bhardwaj-Gosling, R. (2022). NHS Health Check programme: a rapid review update. </a:t>
            </a:r>
            <a:r>
              <a:rPr lang="en-GB" sz="1200" i="1" kern="1200" dirty="0">
                <a:solidFill>
                  <a:schemeClr val="tx1"/>
                </a:solidFill>
                <a:effectLst/>
                <a:latin typeface="+mn-lt"/>
                <a:ea typeface="+mn-ea"/>
                <a:cs typeface="+mn-cs"/>
              </a:rPr>
              <a:t>BMJ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(2), p.e052832.</a:t>
            </a:r>
          </a:p>
          <a:p>
            <a:r>
              <a:rPr lang="en-GB" sz="1200" kern="1200" dirty="0" err="1">
                <a:solidFill>
                  <a:schemeClr val="tx1"/>
                </a:solidFill>
                <a:effectLst/>
                <a:latin typeface="+mn-lt"/>
                <a:ea typeface="+mn-ea"/>
                <a:cs typeface="+mn-cs"/>
              </a:rPr>
              <a:t>Taukeni</a:t>
            </a:r>
            <a:r>
              <a:rPr lang="en-GB" sz="1200" kern="1200" dirty="0">
                <a:solidFill>
                  <a:schemeClr val="tx1"/>
                </a:solidFill>
                <a:effectLst/>
                <a:latin typeface="+mn-lt"/>
                <a:ea typeface="+mn-ea"/>
                <a:cs typeface="+mn-cs"/>
              </a:rPr>
              <a:t>, S.G., </a:t>
            </a:r>
            <a:r>
              <a:rPr lang="en-GB" sz="1200" kern="1200" dirty="0" err="1">
                <a:solidFill>
                  <a:schemeClr val="tx1"/>
                </a:solidFill>
                <a:effectLst/>
                <a:latin typeface="+mn-lt"/>
                <a:ea typeface="+mn-ea"/>
                <a:cs typeface="+mn-cs"/>
              </a:rPr>
              <a:t>Mathwasa</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Ntshuntshe</a:t>
            </a:r>
            <a:r>
              <a:rPr lang="en-GB" sz="1200" kern="1200" dirty="0">
                <a:solidFill>
                  <a:schemeClr val="tx1"/>
                </a:solidFill>
                <a:effectLst/>
                <a:latin typeface="+mn-lt"/>
                <a:ea typeface="+mn-ea"/>
                <a:cs typeface="+mn-cs"/>
              </a:rPr>
              <a:t>, Z. (2023). Biopsychosocial model. In </a:t>
            </a:r>
            <a:r>
              <a:rPr lang="en-GB" sz="1200" i="1" kern="1200" dirty="0">
                <a:solidFill>
                  <a:schemeClr val="tx1"/>
                </a:solidFill>
                <a:effectLst/>
                <a:latin typeface="+mn-lt"/>
                <a:ea typeface="+mn-ea"/>
                <a:cs typeface="+mn-cs"/>
              </a:rPr>
              <a:t>Acceleration of the Biopsychosocial Model in Public Health</a:t>
            </a:r>
            <a:r>
              <a:rPr lang="en-GB" sz="1200" kern="1200" dirty="0">
                <a:solidFill>
                  <a:schemeClr val="tx1"/>
                </a:solidFill>
                <a:effectLst/>
                <a:latin typeface="+mn-lt"/>
                <a:ea typeface="+mn-ea"/>
                <a:cs typeface="+mn-cs"/>
              </a:rPr>
              <a:t> (pp. 1-26). IGI Global Scientific Publishing.</a:t>
            </a:r>
          </a:p>
          <a:p>
            <a:r>
              <a:rPr lang="en-GB" sz="1200" kern="1200" dirty="0">
                <a:solidFill>
                  <a:schemeClr val="tx1"/>
                </a:solidFill>
                <a:effectLst/>
                <a:latin typeface="+mn-lt"/>
                <a:ea typeface="+mn-ea"/>
                <a:cs typeface="+mn-cs"/>
              </a:rPr>
              <a:t>Ullah, F., </a:t>
            </a:r>
            <a:r>
              <a:rPr lang="en-GB" sz="1200" kern="1200" dirty="0" err="1">
                <a:solidFill>
                  <a:schemeClr val="tx1"/>
                </a:solidFill>
                <a:effectLst/>
                <a:latin typeface="+mn-lt"/>
                <a:ea typeface="+mn-ea"/>
                <a:cs typeface="+mn-cs"/>
              </a:rPr>
              <a:t>Ragazzoni</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Hubloue</a:t>
            </a:r>
            <a:r>
              <a:rPr lang="en-GB" sz="1200" kern="1200" dirty="0">
                <a:solidFill>
                  <a:schemeClr val="tx1"/>
                </a:solidFill>
                <a:effectLst/>
                <a:latin typeface="+mn-lt"/>
                <a:ea typeface="+mn-ea"/>
                <a:cs typeface="+mn-cs"/>
              </a:rPr>
              <a:t>, I., Barone-</a:t>
            </a:r>
            <a:r>
              <a:rPr lang="en-GB" sz="1200" kern="1200" dirty="0" err="1">
                <a:solidFill>
                  <a:schemeClr val="tx1"/>
                </a:solidFill>
                <a:effectLst/>
                <a:latin typeface="+mn-lt"/>
                <a:ea typeface="+mn-ea"/>
                <a:cs typeface="+mn-cs"/>
              </a:rPr>
              <a:t>Adesi</a:t>
            </a:r>
            <a:r>
              <a:rPr lang="en-GB" sz="1200" kern="1200" dirty="0">
                <a:solidFill>
                  <a:schemeClr val="tx1"/>
                </a:solidFill>
                <a:effectLst/>
                <a:latin typeface="+mn-lt"/>
                <a:ea typeface="+mn-ea"/>
                <a:cs typeface="+mn-cs"/>
              </a:rPr>
              <a:t>, F. and Valente, M. (2024). The use of the health belief model in the context of heatwaves research: a rapid review. </a:t>
            </a:r>
            <a:r>
              <a:rPr lang="en-GB" sz="1200" i="1" kern="1200" dirty="0">
                <a:solidFill>
                  <a:schemeClr val="tx1"/>
                </a:solidFill>
                <a:effectLst/>
                <a:latin typeface="+mn-lt"/>
                <a:ea typeface="+mn-ea"/>
                <a:cs typeface="+mn-cs"/>
              </a:rPr>
              <a:t>Disaster medicine and public health preparedness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 p.e34.</a:t>
            </a:r>
          </a:p>
          <a:p>
            <a:r>
              <a:rPr lang="en-GB" sz="1200" kern="1200" dirty="0">
                <a:solidFill>
                  <a:schemeClr val="tx1"/>
                </a:solidFill>
                <a:effectLst/>
                <a:latin typeface="+mn-lt"/>
                <a:ea typeface="+mn-ea"/>
                <a:cs typeface="+mn-cs"/>
              </a:rPr>
              <a:t>UN. (2015). </a:t>
            </a:r>
            <a:r>
              <a:rPr lang="en-GB" sz="1200" i="1" kern="1200" dirty="0">
                <a:solidFill>
                  <a:schemeClr val="tx1"/>
                </a:solidFill>
                <a:effectLst/>
                <a:latin typeface="+mn-lt"/>
                <a:ea typeface="+mn-ea"/>
                <a:cs typeface="+mn-cs"/>
              </a:rPr>
              <a:t>The 17 goals | sustainable development</a:t>
            </a:r>
            <a:r>
              <a:rPr lang="en-GB" sz="1200" kern="1200" dirty="0">
                <a:solidFill>
                  <a:schemeClr val="tx1"/>
                </a:solidFill>
                <a:effectLst/>
                <a:latin typeface="+mn-lt"/>
                <a:ea typeface="+mn-ea"/>
                <a:cs typeface="+mn-cs"/>
              </a:rPr>
              <a:t>. United Nations. </a:t>
            </a:r>
            <a:r>
              <a:rPr lang="en-GB" sz="1200" u="sng" kern="1200" dirty="0">
                <a:solidFill>
                  <a:schemeClr val="tx1"/>
                </a:solidFill>
                <a:effectLst/>
                <a:latin typeface="+mn-lt"/>
                <a:ea typeface="+mn-ea"/>
                <a:cs typeface="+mn-cs"/>
                <a:hlinkClick r:id="rId8"/>
              </a:rPr>
              <a:t>https://sdgs.un.org/goal</a:t>
            </a:r>
            <a:r>
              <a:rPr lang="en-US" sz="1200" u="sng" kern="1200" dirty="0">
                <a:solidFill>
                  <a:schemeClr val="tx1"/>
                </a:solidFill>
                <a:effectLst/>
                <a:latin typeface="+mn-lt"/>
                <a:ea typeface="+mn-ea"/>
                <a:cs typeface="+mn-cs"/>
                <a:hlinkClick r:id="rId8"/>
              </a:rPr>
              <a: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8 Oct. 2026].</a:t>
            </a:r>
          </a:p>
          <a:p>
            <a:r>
              <a:rPr lang="en-GB" sz="1200" kern="1200" dirty="0">
                <a:solidFill>
                  <a:schemeClr val="tx1"/>
                </a:solidFill>
                <a:effectLst/>
                <a:latin typeface="+mn-lt"/>
                <a:ea typeface="+mn-ea"/>
                <a:cs typeface="+mn-cs"/>
              </a:rPr>
              <a:t>WHO. (2023). </a:t>
            </a:r>
            <a:r>
              <a:rPr lang="en-GB" sz="1200" i="1" kern="1200" dirty="0">
                <a:solidFill>
                  <a:schemeClr val="tx1"/>
                </a:solidFill>
                <a:effectLst/>
                <a:latin typeface="+mn-lt"/>
                <a:ea typeface="+mn-ea"/>
                <a:cs typeface="+mn-cs"/>
              </a:rPr>
              <a:t>Health in all policies</a:t>
            </a:r>
            <a:r>
              <a:rPr lang="en-GB" sz="1200" kern="1200" dirty="0">
                <a:solidFill>
                  <a:schemeClr val="tx1"/>
                </a:solidFill>
                <a:effectLst/>
                <a:latin typeface="+mn-lt"/>
                <a:ea typeface="+mn-ea"/>
                <a:cs typeface="+mn-cs"/>
              </a:rPr>
              <a:t>. American Public Health Association. </a:t>
            </a:r>
            <a:r>
              <a:rPr lang="en-GB" sz="1200" u="sng" kern="1200" dirty="0">
                <a:solidFill>
                  <a:schemeClr val="tx1"/>
                </a:solidFill>
                <a:effectLst/>
                <a:latin typeface="+mn-lt"/>
                <a:ea typeface="+mn-ea"/>
                <a:cs typeface="+mn-cs"/>
                <a:hlinkClick r:id="rId9"/>
              </a:rPr>
              <a:t>https://www.apha.org/topics-and-issues/health-in-all-policies</a:t>
            </a:r>
            <a:r>
              <a:rPr lang="en-GB" sz="1200" kern="1200" dirty="0">
                <a:solidFill>
                  <a:schemeClr val="tx1"/>
                </a:solidFill>
                <a:effectLst/>
                <a:latin typeface="+mn-lt"/>
                <a:ea typeface="+mn-ea"/>
                <a:cs typeface="+mn-cs"/>
              </a:rPr>
              <a:t> [Accessed 8 Oct. 2026].</a:t>
            </a:r>
          </a:p>
          <a:p>
            <a:r>
              <a:rPr lang="en-GB" sz="1200" kern="1200" dirty="0">
                <a:solidFill>
                  <a:schemeClr val="tx1"/>
                </a:solidFill>
                <a:effectLst/>
                <a:latin typeface="+mn-lt"/>
                <a:ea typeface="+mn-ea"/>
                <a:cs typeface="+mn-cs"/>
              </a:rPr>
              <a:t>WHO. (2024). </a:t>
            </a:r>
            <a:r>
              <a:rPr lang="en-GB" sz="1200" i="1" kern="1200" dirty="0">
                <a:solidFill>
                  <a:schemeClr val="tx1"/>
                </a:solidFill>
                <a:effectLst/>
                <a:latin typeface="+mn-lt"/>
                <a:ea typeface="+mn-ea"/>
                <a:cs typeface="+mn-cs"/>
              </a:rPr>
              <a:t>Health and well-being</a:t>
            </a:r>
            <a:r>
              <a:rPr lang="en-GB" sz="1200" kern="1200" dirty="0">
                <a:solidFill>
                  <a:schemeClr val="tx1"/>
                </a:solidFill>
                <a:effectLst/>
                <a:latin typeface="+mn-lt"/>
                <a:ea typeface="+mn-ea"/>
                <a:cs typeface="+mn-cs"/>
              </a:rPr>
              <a:t>. World Health Organization. </a:t>
            </a:r>
            <a:r>
              <a:rPr lang="en-GB" sz="1200" u="sng" kern="1200" dirty="0">
                <a:solidFill>
                  <a:schemeClr val="tx1"/>
                </a:solidFill>
                <a:effectLst/>
                <a:latin typeface="+mn-lt"/>
                <a:ea typeface="+mn-ea"/>
                <a:cs typeface="+mn-cs"/>
                <a:hlinkClick r:id="rId10"/>
              </a:rPr>
              <a:t>https://www.who.int/data/gho/data/major-themes/health-and-well-being</a:t>
            </a:r>
            <a:r>
              <a:rPr lang="en-GB" sz="1200" kern="1200" dirty="0">
                <a:solidFill>
                  <a:schemeClr val="tx1"/>
                </a:solidFill>
                <a:effectLst/>
                <a:latin typeface="+mn-lt"/>
                <a:ea typeface="+mn-ea"/>
                <a:cs typeface="+mn-cs"/>
              </a:rPr>
              <a:t> [Accessed 8 Oct. 2026].</a:t>
            </a:r>
          </a:p>
          <a:p>
            <a:r>
              <a:rPr lang="en-GB" sz="1200" kern="1200" dirty="0">
                <a:solidFill>
                  <a:schemeClr val="tx1"/>
                </a:solidFill>
                <a:effectLst/>
                <a:latin typeface="+mn-lt"/>
                <a:ea typeface="+mn-ea"/>
                <a:cs typeface="+mn-cs"/>
              </a:rPr>
              <a:t>Williams, E.B.D.B.G., Buck, D., Babalola, G. and Maguire, D. (2022). </a:t>
            </a:r>
            <a:r>
              <a:rPr lang="en-GB" sz="1200" i="1" kern="1200" dirty="0">
                <a:solidFill>
                  <a:schemeClr val="tx1"/>
                </a:solidFill>
                <a:effectLst/>
                <a:latin typeface="+mn-lt"/>
                <a:ea typeface="+mn-ea"/>
                <a:cs typeface="+mn-cs"/>
              </a:rPr>
              <a:t>What are health inequalities?</a:t>
            </a:r>
            <a:r>
              <a:rPr lang="en-GB" sz="1200" kern="1200" dirty="0">
                <a:solidFill>
                  <a:schemeClr val="tx1"/>
                </a:solidFill>
                <a:effectLst/>
                <a:latin typeface="+mn-lt"/>
                <a:ea typeface="+mn-ea"/>
                <a:cs typeface="+mn-cs"/>
              </a:rPr>
              <a:t> (Vol. 19). London: The.</a:t>
            </a:r>
          </a:p>
          <a:p>
            <a:r>
              <a:rPr lang="en-GB" sz="1200" kern="1200" dirty="0">
                <a:solidFill>
                  <a:schemeClr val="tx1"/>
                </a:solidFill>
                <a:effectLst/>
                <a:latin typeface="+mn-lt"/>
                <a:ea typeface="+mn-ea"/>
                <a:cs typeface="+mn-cs"/>
              </a:rPr>
              <a:t>Williams, L., </a:t>
            </a:r>
            <a:r>
              <a:rPr lang="en-GB" sz="1200" kern="1200" dirty="0" err="1">
                <a:solidFill>
                  <a:schemeClr val="tx1"/>
                </a:solidFill>
                <a:effectLst/>
                <a:latin typeface="+mn-lt"/>
                <a:ea typeface="+mn-ea"/>
                <a:cs typeface="+mn-cs"/>
              </a:rPr>
              <a:t>Bartik</a:t>
            </a:r>
            <a:r>
              <a:rPr lang="en-GB" sz="1200" kern="1200" dirty="0">
                <a:solidFill>
                  <a:schemeClr val="tx1"/>
                </a:solidFill>
                <a:effectLst/>
                <a:latin typeface="+mn-lt"/>
                <a:ea typeface="+mn-ea"/>
                <a:cs typeface="+mn-cs"/>
              </a:rPr>
              <a:t>, W. and Cosh, S. (2024). Online anti-stigma interventions for mental health help-seeking in young people: A systematic review. </a:t>
            </a:r>
            <a:r>
              <a:rPr lang="en-GB" sz="1200" i="1" kern="1200" dirty="0">
                <a:solidFill>
                  <a:schemeClr val="tx1"/>
                </a:solidFill>
                <a:effectLst/>
                <a:latin typeface="+mn-lt"/>
                <a:ea typeface="+mn-ea"/>
                <a:cs typeface="+mn-cs"/>
              </a:rPr>
              <a:t>Journal of Affective Disorders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 p.100841.</a:t>
            </a:r>
          </a:p>
          <a:p>
            <a:r>
              <a:rPr lang="en-GB" sz="1200" kern="1200" dirty="0">
                <a:solidFill>
                  <a:schemeClr val="tx1"/>
                </a:solidFill>
                <a:effectLst/>
                <a:latin typeface="+mn-lt"/>
                <a:ea typeface="+mn-ea"/>
                <a:cs typeface="+mn-cs"/>
              </a:rPr>
              <a:t>World Health Organization (2023). </a:t>
            </a:r>
            <a:r>
              <a:rPr lang="en-GB" sz="1200" i="1" kern="1200" dirty="0">
                <a:solidFill>
                  <a:schemeClr val="tx1"/>
                </a:solidFill>
                <a:effectLst/>
                <a:latin typeface="+mn-lt"/>
                <a:ea typeface="+mn-ea"/>
                <a:cs typeface="+mn-cs"/>
              </a:rPr>
              <a:t>Global report on neglected tropical diseases 2023</a:t>
            </a:r>
            <a:r>
              <a:rPr lang="en-GB" sz="1200" kern="1200" dirty="0">
                <a:solidFill>
                  <a:schemeClr val="tx1"/>
                </a:solidFill>
                <a:effectLst/>
                <a:latin typeface="+mn-lt"/>
                <a:ea typeface="+mn-ea"/>
                <a:cs typeface="+mn-cs"/>
              </a:rPr>
              <a:t>. World Health Organization.</a:t>
            </a:r>
          </a:p>
        </p:txBody>
      </p:sp>
      <p:sp>
        <p:nvSpPr>
          <p:cNvPr id="4" name="Slide Number Placeholder 3"/>
          <p:cNvSpPr>
            <a:spLocks noGrp="1"/>
          </p:cNvSpPr>
          <p:nvPr>
            <p:ph type="sldNum" sz="quarter" idx="5"/>
          </p:nvPr>
        </p:nvSpPr>
        <p:spPr/>
        <p:txBody>
          <a:bodyPr/>
          <a:lstStyle/>
          <a:p>
            <a:fld id="{996C6AFC-EB45-4A69-83F9-9CDDDF0A04FD}" type="slidenum">
              <a:rPr lang="en-PK" smtClean="0"/>
              <a:t>10</a:t>
            </a:fld>
            <a:endParaRPr lang="en-PK"/>
          </a:p>
        </p:txBody>
      </p:sp>
    </p:spTree>
    <p:extLst>
      <p:ext uri="{BB962C8B-B14F-4D97-AF65-F5344CB8AC3E}">
        <p14:creationId xmlns:p14="http://schemas.microsoft.com/office/powerpoint/2010/main" val="3582336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7F66-7E9F-47F5-9000-64EE8DDC91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308E93-250F-4D15-B7C6-5115A6DB4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F7BC81-6FE3-4796-97F1-AFA8CE1545D7}"/>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64EC8488-83C2-40FA-8845-53D44FB3B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B1D7C8-1EC4-4518-8801-6311DE30E3B6}"/>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731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2E1A-D919-4B88-9039-65CCF18784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38068E-4E50-4484-95B1-DDE7F09521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3E1B2-2CBA-40A6-A2CB-A9B739D4AE7D}"/>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7E3DAE1E-4A16-413D-84AC-70FC00785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7455A-0A78-487E-B5B3-B77B3628004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15312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3B73-908F-4CC5-A795-1C83A36FDD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BE341C-A325-49ED-A4F1-921B7F99B1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A31670E-FEC5-4550-9EC7-690838819CCE}"/>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C0CD6E83-430C-4520-98E7-AE3806E05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1A9AE0-22B8-49B2-9018-7733BD903B7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5081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1726-435A-4950-B6A0-A688F3B3ED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45808D-2367-4CDB-A19A-6AE81A0561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373113-5003-4652-8C69-07A10F23E76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289128-10B0-4E23-81FE-1C13CB9BA4D5}"/>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6" name="Footer Placeholder 5">
            <a:extLst>
              <a:ext uri="{FF2B5EF4-FFF2-40B4-BE49-F238E27FC236}">
                <a16:creationId xmlns:a16="http://schemas.microsoft.com/office/drawing/2014/main" id="{DA0D2FAB-52B4-4CEA-A9F1-8114DADB9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563C8-0B23-4F8F-998F-E72E4EF7BA82}"/>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611328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5320-F0AD-47FB-8B95-DEC5729C3A8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300598-C719-4FC7-AFAD-D4B19AC8A0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BADD7A5-5C07-46B4-B19B-BA2130881C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35706A-BDB6-46AF-83BF-04761CAA96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828E320-3F55-411A-ADAB-B95941CFAC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417BCA-A01F-433F-9958-3F26980BB7D7}"/>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8" name="Footer Placeholder 7">
            <a:extLst>
              <a:ext uri="{FF2B5EF4-FFF2-40B4-BE49-F238E27FC236}">
                <a16:creationId xmlns:a16="http://schemas.microsoft.com/office/drawing/2014/main" id="{B58766B3-6AB1-49E1-876F-3A4434E084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C9FAAC-06F5-40CD-ABA6-99DED267A1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1529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C011-DB51-45E6-AE9F-A46642C409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743CB3-A1A0-4B36-9A98-7D0899C59009}"/>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4" name="Footer Placeholder 3">
            <a:extLst>
              <a:ext uri="{FF2B5EF4-FFF2-40B4-BE49-F238E27FC236}">
                <a16:creationId xmlns:a16="http://schemas.microsoft.com/office/drawing/2014/main" id="{4E89439E-5EEA-40E6-ADA7-6DC946D525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6921B2-9B90-44A3-B868-47FB127C468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431005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76C4F-9A35-41A7-B68C-F41676E6B06D}"/>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3" name="Footer Placeholder 2">
            <a:extLst>
              <a:ext uri="{FF2B5EF4-FFF2-40B4-BE49-F238E27FC236}">
                <a16:creationId xmlns:a16="http://schemas.microsoft.com/office/drawing/2014/main" id="{2F9EA064-1264-4203-96DE-EBADD503C0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6C804A-B458-4CD2-B049-4DD29BE1211C}"/>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790909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A76C3-DFD1-4947-AAE6-7614E42A2B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3F1CAA6-869B-4EFB-8B5D-B11328CBA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646A10-C580-4F4E-AC9A-A6F05D9ACD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77C3E85-8F5D-4939-A202-7F3DF1BC56E2}"/>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6" name="Footer Placeholder 5">
            <a:extLst>
              <a:ext uri="{FF2B5EF4-FFF2-40B4-BE49-F238E27FC236}">
                <a16:creationId xmlns:a16="http://schemas.microsoft.com/office/drawing/2014/main" id="{E6B8BCB4-6CC1-4C2B-BF79-ADB37F92CF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3F6B97-D5CD-44E6-BACC-3FDFBC2853DD}"/>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03280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A6A80-A992-4420-AC77-D22ABA3F8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7C25FB-BE5C-4C92-BC04-0EDF6B2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447B92-BBE3-4BB0-84D8-F4D6B29DC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32B47C-6B7E-4099-AAFB-0FE98443C1C3}"/>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6" name="Footer Placeholder 5">
            <a:extLst>
              <a:ext uri="{FF2B5EF4-FFF2-40B4-BE49-F238E27FC236}">
                <a16:creationId xmlns:a16="http://schemas.microsoft.com/office/drawing/2014/main" id="{3F1A59B7-80C1-45C2-B76E-7C15700511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69DBD-3CD6-4304-81CE-FE5BBE5BE96F}"/>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246183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CE4-55B1-474C-A696-78E3882676E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452EDF-5D83-4CBF-ADBA-8FB5B364871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DC5C7F-E72C-4448-B141-991497B100C8}"/>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C112D8E3-6F70-4E10-84A6-7CF19270AD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20008-AE83-4A2D-9DCF-F7644CE355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3953267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50A17-3268-4263-A092-EED1A44824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7C71752-34DC-4622-A6A7-0FEC7E85DC5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429FB8-FE24-46E1-B367-489C3838EED4}"/>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59753311-C5EC-40F5-9819-AFD96A3F0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15195-4030-4552-AB7B-EE0C1E4AA01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251291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4000"/>
            <a:lum/>
          </a:blip>
          <a:srcRect/>
          <a:stretch>
            <a:fillRect l="-42000" t="-42000" r="-42000" b="-6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7363A-7BB2-4D0F-A1BC-421913B9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B06F39-FD66-45B5-B09D-02C89924F3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60DE05-0CD3-4D62-AC68-A2FFBEC8D1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690A4B02-CC98-4DA1-9466-DC8275861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B26040-43DE-40F5-BF15-586055BAC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17686A-9BA2-4958-AD31-18FA537B7B9D}" type="slidenum">
              <a:rPr lang="en-US" smtClean="0"/>
              <a:t>‹#›</a:t>
            </a:fld>
            <a:endParaRPr lang="en-US"/>
          </a:p>
        </p:txBody>
      </p:sp>
    </p:spTree>
    <p:extLst>
      <p:ext uri="{BB962C8B-B14F-4D97-AF65-F5344CB8AC3E}">
        <p14:creationId xmlns:p14="http://schemas.microsoft.com/office/powerpoint/2010/main" val="2088561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www.brundtland.co.za/wp-content/uploads/2022/08/Brundtland-Report-1987-Our-Common-Future.pdf" TargetMode="External"/><Relationship Id="rId7" Type="http://schemas.openxmlformats.org/officeDocument/2006/relationships/hyperlink" Target="https://www.nhs.uk/tests-and-treatments/nhs-health-chec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england.nhs.uk/wp-content/uploads/2016/04/making-every-contact-count.pdf" TargetMode="External"/><Relationship Id="rId5" Type="http://schemas.openxmlformats.org/officeDocument/2006/relationships/hyperlink" Target="https://www.legislation.gov.uk/ukpga/2012/7/contents" TargetMode="External"/><Relationship Id="rId10" Type="http://schemas.openxmlformats.org/officeDocument/2006/relationships/hyperlink" Target="https://www.who.int/data/gho/data/major-themes/health-and-well-being" TargetMode="External"/><Relationship Id="rId4" Type="http://schemas.openxmlformats.org/officeDocument/2006/relationships/hyperlink" Target="https://www.gov.uk/government/publications/health-profile-for-england-2018/chapter-6-wider-determinants-of-health" TargetMode="External"/><Relationship Id="rId9" Type="http://schemas.openxmlformats.org/officeDocument/2006/relationships/hyperlink" Target="https://www.apha.org/topics-and-issues/health-in-all-polic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950E6-01E6-4EC5-B527-0737ADF75CAF}"/>
              </a:ext>
            </a:extLst>
          </p:cNvPr>
          <p:cNvSpPr>
            <a:spLocks noGrp="1"/>
          </p:cNvSpPr>
          <p:nvPr>
            <p:ph type="ctrTitle"/>
          </p:nvPr>
        </p:nvSpPr>
        <p:spPr>
          <a:xfrm>
            <a:off x="1524000" y="931333"/>
            <a:ext cx="9144000" cy="2921000"/>
          </a:xfrm>
          <a:solidFill>
            <a:srgbClr val="9DBFD6"/>
          </a:solidFill>
          <a:ln w="76200">
            <a:solidFill>
              <a:srgbClr val="B8D4A6"/>
            </a:solidFill>
          </a:ln>
        </p:spPr>
        <p:txBody>
          <a:bodyPr>
            <a:normAutofit/>
          </a:bodyPr>
          <a:lstStyle/>
          <a:p>
            <a:r>
              <a:rPr 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WELLBEING AND SUSTAINABLE DEVELOPMENT</a:t>
            </a:r>
            <a:br>
              <a:rPr 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4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BMHP6030</a:t>
            </a:r>
            <a:endParaRPr lang="en-US" sz="4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83E1B98-66A0-4CC9-B765-A40EC09CF829}"/>
              </a:ext>
            </a:extLst>
          </p:cNvPr>
          <p:cNvSpPr>
            <a:spLocks noGrp="1"/>
          </p:cNvSpPr>
          <p:nvPr>
            <p:ph type="subTitle" idx="1"/>
          </p:nvPr>
        </p:nvSpPr>
        <p:spPr>
          <a:xfrm>
            <a:off x="1524000" y="4270905"/>
            <a:ext cx="9144000" cy="1655762"/>
          </a:xfrm>
          <a:solidFill>
            <a:srgbClr val="B8D4A6"/>
          </a:solidFill>
          <a:ln w="76200">
            <a:solidFill>
              <a:srgbClr val="9DBFD6"/>
            </a:solidFill>
          </a:ln>
        </p:spPr>
        <p:txBody>
          <a:bodyPr>
            <a:normAutofit/>
          </a:bodyPr>
          <a:lstStyle/>
          <a:p>
            <a:r>
              <a:rPr lang="en-US" b="1" dirty="0">
                <a:latin typeface="Times New Roman" panose="02020603050405020304" pitchFamily="18" charset="0"/>
                <a:cs typeface="Times New Roman" panose="02020603050405020304" pitchFamily="18" charset="0"/>
              </a:rPr>
              <a:t>Student Name: Saiqa Ashraf</a:t>
            </a:r>
          </a:p>
          <a:p>
            <a:r>
              <a:rPr lang="en-US" b="1" dirty="0">
                <a:latin typeface="Times New Roman" panose="02020603050405020304" pitchFamily="18" charset="0"/>
                <a:cs typeface="Times New Roman" panose="02020603050405020304" pitchFamily="18" charset="0"/>
              </a:rPr>
              <a:t>Student Number: 2313780</a:t>
            </a:r>
          </a:p>
          <a:p>
            <a:r>
              <a:rPr lang="en-US" b="1" dirty="0">
                <a:latin typeface="Times New Roman" panose="02020603050405020304" pitchFamily="18" charset="0"/>
                <a:cs typeface="Times New Roman" panose="02020603050405020304" pitchFamily="18" charset="0"/>
              </a:rPr>
              <a:t>Lecturer </a:t>
            </a:r>
            <a:r>
              <a:rPr lang="en-US" b="1" dirty="0" err="1">
                <a:latin typeface="Times New Roman" panose="02020603050405020304" pitchFamily="18" charset="0"/>
                <a:cs typeface="Times New Roman" panose="02020603050405020304" pitchFamily="18" charset="0"/>
              </a:rPr>
              <a:t>Name:Parese</a:t>
            </a:r>
            <a:r>
              <a:rPr lang="en-US" b="1" dirty="0">
                <a:latin typeface="Times New Roman" panose="02020603050405020304" pitchFamily="18" charset="0"/>
                <a:cs typeface="Times New Roman" panose="02020603050405020304" pitchFamily="18" charset="0"/>
              </a:rPr>
              <a:t> Ahmed</a:t>
            </a:r>
          </a:p>
        </p:txBody>
      </p:sp>
    </p:spTree>
    <p:extLst>
      <p:ext uri="{BB962C8B-B14F-4D97-AF65-F5344CB8AC3E}">
        <p14:creationId xmlns:p14="http://schemas.microsoft.com/office/powerpoint/2010/main" val="56738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81000" y="174358"/>
            <a:ext cx="10972800" cy="879212"/>
          </a:xfrm>
          <a:solidFill>
            <a:srgbClr val="9DBFD6"/>
          </a:solidFill>
          <a:ln w="76200">
            <a:solidFill>
              <a:srgbClr val="B8D4A6"/>
            </a:solidFill>
          </a:ln>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81001" y="1453092"/>
            <a:ext cx="6786716" cy="5230550"/>
          </a:xfrm>
          <a:solidFill>
            <a:srgbClr val="B8D4A6"/>
          </a:solidFill>
          <a:ln w="76200">
            <a:solidFill>
              <a:srgbClr val="9DBFD6"/>
            </a:solidFill>
          </a:ln>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Balances immediate care, prevention and reducing inequalities.</a:t>
            </a:r>
          </a:p>
          <a:p>
            <a:pPr>
              <a:lnSpc>
                <a:spcPct val="150000"/>
              </a:lnSpc>
            </a:pPr>
            <a:r>
              <a:rPr lang="en-US" sz="2000" dirty="0">
                <a:latin typeface="Times New Roman" panose="02020603050405020304" pitchFamily="18" charset="0"/>
                <a:cs typeface="Times New Roman" panose="02020603050405020304" pitchFamily="18" charset="0"/>
              </a:rPr>
              <a:t>Wider conditions influence health beyond clinical care (World Health </a:t>
            </a:r>
            <a:r>
              <a:rPr lang="en-US" sz="2000" dirty="0" err="1">
                <a:latin typeface="Times New Roman" panose="02020603050405020304" pitchFamily="18" charset="0"/>
                <a:cs typeface="Times New Roman" panose="02020603050405020304" pitchFamily="18" charset="0"/>
              </a:rPr>
              <a:t>Organisation</a:t>
            </a:r>
            <a:r>
              <a:rPr lang="en-US" sz="2000" dirty="0">
                <a:latin typeface="Times New Roman" panose="02020603050405020304" pitchFamily="18" charset="0"/>
                <a:cs typeface="Times New Roman" panose="02020603050405020304" pitchFamily="18" charset="0"/>
              </a:rPr>
              <a:t>, 2023).</a:t>
            </a:r>
          </a:p>
          <a:p>
            <a:pPr>
              <a:lnSpc>
                <a:spcPct val="150000"/>
              </a:lnSpc>
            </a:pPr>
            <a:r>
              <a:rPr lang="en-US" sz="2000" dirty="0">
                <a:latin typeface="Times New Roman" panose="02020603050405020304" pitchFamily="18" charset="0"/>
                <a:cs typeface="Times New Roman" panose="02020603050405020304" pitchFamily="18" charset="0"/>
              </a:rPr>
              <a:t>NHS </a:t>
            </a:r>
            <a:r>
              <a:rPr lang="en-US" sz="2000" dirty="0" err="1">
                <a:latin typeface="Times New Roman" panose="02020603050405020304" pitchFamily="18" charset="0"/>
                <a:cs typeface="Times New Roman" panose="02020603050405020304" pitchFamily="18" charset="0"/>
              </a:rPr>
              <a:t>prioritises</a:t>
            </a:r>
            <a:r>
              <a:rPr lang="en-US" sz="2000" dirty="0">
                <a:latin typeface="Times New Roman" panose="02020603050405020304" pitchFamily="18" charset="0"/>
                <a:cs typeface="Times New Roman" panose="02020603050405020304" pitchFamily="18" charset="0"/>
              </a:rPr>
              <a:t> prevention, </a:t>
            </a: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care and health equality (England and Improvement, 2023).</a:t>
            </a:r>
          </a:p>
          <a:p>
            <a:pPr>
              <a:lnSpc>
                <a:spcPct val="150000"/>
              </a:lnSpc>
            </a:pPr>
            <a:r>
              <a:rPr lang="en-US" sz="2000" dirty="0">
                <a:latin typeface="Times New Roman" panose="02020603050405020304" pitchFamily="18" charset="0"/>
                <a:cs typeface="Times New Roman" panose="02020603050405020304" pitchFamily="18" charset="0"/>
              </a:rPr>
              <a:t>Socioeconomic inequalities affect health outcomes (Williams et al., 2022).</a:t>
            </a:r>
          </a:p>
          <a:p>
            <a:pPr>
              <a:lnSpc>
                <a:spcPct val="150000"/>
              </a:lnSpc>
            </a:pPr>
            <a:r>
              <a:rPr lang="en-US" sz="2000" dirty="0">
                <a:latin typeface="Times New Roman" panose="02020603050405020304" pitchFamily="18" charset="0"/>
                <a:cs typeface="Times New Roman" panose="02020603050405020304" pitchFamily="18" charset="0"/>
              </a:rPr>
              <a:t>Integration improves services, health and sustainability.</a:t>
            </a:r>
          </a:p>
        </p:txBody>
      </p:sp>
      <p:pic>
        <p:nvPicPr>
          <p:cNvPr id="1027" name="Picture 3" descr="https://www.happyhealthylives.uk/clientfiles/images/shared-decision-making-summary-guide-v1_Page_04_Image_0001.png">
            <a:extLst>
              <a:ext uri="{FF2B5EF4-FFF2-40B4-BE49-F238E27FC236}">
                <a16:creationId xmlns:a16="http://schemas.microsoft.com/office/drawing/2014/main" id="{7A1503CF-53C4-46C3-A593-2BFAC629E0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7732" y="4277033"/>
            <a:ext cx="3666067" cy="24066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27C7418-51CE-4BED-87BE-F3B2A079C2B3}"/>
              </a:ext>
            </a:extLst>
          </p:cNvPr>
          <p:cNvPicPr>
            <a:picLocks noChangeAspect="1"/>
          </p:cNvPicPr>
          <p:nvPr/>
        </p:nvPicPr>
        <p:blipFill rotWithShape="1">
          <a:blip r:embed="rId4"/>
          <a:srcRect l="3125" t="5123" r="14861" b="7348"/>
          <a:stretch/>
        </p:blipFill>
        <p:spPr>
          <a:xfrm>
            <a:off x="7687733" y="1453092"/>
            <a:ext cx="3666067" cy="2617463"/>
          </a:xfrm>
          <a:prstGeom prst="rect">
            <a:avLst/>
          </a:prstGeom>
        </p:spPr>
      </p:pic>
    </p:spTree>
    <p:extLst>
      <p:ext uri="{BB962C8B-B14F-4D97-AF65-F5344CB8AC3E}">
        <p14:creationId xmlns:p14="http://schemas.microsoft.com/office/powerpoint/2010/main" val="2233081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444500" y="0"/>
            <a:ext cx="11303000" cy="1320799"/>
          </a:xfrm>
          <a:solidFill>
            <a:srgbClr val="9DBFD6"/>
          </a:solidFill>
          <a:ln w="76200">
            <a:solidFill>
              <a:srgbClr val="B8D4A6"/>
            </a:solidFill>
          </a:ln>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DEFINITIONS, KEY CONCEPTS AND THEORETICAL PERSPECTIVE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444500" y="1622424"/>
            <a:ext cx="6955368" cy="5014349"/>
          </a:xfrm>
          <a:solidFill>
            <a:srgbClr val="B8D4A6"/>
          </a:solidFill>
          <a:ln w="76200">
            <a:solidFill>
              <a:srgbClr val="9DBFD6"/>
            </a:solidFill>
          </a:ln>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Health includes physical, mental and social wellbeing (WHO, 2024).</a:t>
            </a:r>
          </a:p>
          <a:p>
            <a:pPr>
              <a:lnSpc>
                <a:spcPct val="150000"/>
              </a:lnSpc>
            </a:pPr>
            <a:r>
              <a:rPr lang="en-US" sz="2000" dirty="0">
                <a:latin typeface="Times New Roman" panose="02020603050405020304" pitchFamily="18" charset="0"/>
                <a:cs typeface="Times New Roman" panose="02020603050405020304" pitchFamily="18" charset="0"/>
              </a:rPr>
              <a:t>Wellbeing includes subjective experiences and objective living conditions (</a:t>
            </a:r>
            <a:r>
              <a:rPr lang="en-US" sz="2000" dirty="0" err="1">
                <a:latin typeface="Times New Roman" panose="02020603050405020304" pitchFamily="18" charset="0"/>
                <a:cs typeface="Times New Roman" panose="02020603050405020304" pitchFamily="18" charset="0"/>
              </a:rPr>
              <a:t>Monden</a:t>
            </a:r>
            <a:r>
              <a:rPr lang="en-US" sz="2000" dirty="0">
                <a:latin typeface="Times New Roman" panose="02020603050405020304" pitchFamily="18" charset="0"/>
                <a:cs typeface="Times New Roman" panose="02020603050405020304" pitchFamily="18" charset="0"/>
              </a:rPr>
              <a:t>, 2024).</a:t>
            </a:r>
          </a:p>
          <a:p>
            <a:pPr>
              <a:lnSpc>
                <a:spcPct val="150000"/>
              </a:lnSpc>
            </a:pPr>
            <a:r>
              <a:rPr lang="en-US" sz="2000" dirty="0">
                <a:latin typeface="Times New Roman" panose="02020603050405020304" pitchFamily="18" charset="0"/>
                <a:cs typeface="Times New Roman" panose="02020603050405020304" pitchFamily="18" charset="0"/>
              </a:rPr>
              <a:t>Sustainable development protects present needs without compromising future generations (Britannica, 1987).</a:t>
            </a:r>
          </a:p>
          <a:p>
            <a:pPr>
              <a:lnSpc>
                <a:spcPct val="150000"/>
              </a:lnSpc>
            </a:pPr>
            <a:r>
              <a:rPr lang="en-US" sz="2000" dirty="0">
                <a:latin typeface="Times New Roman" panose="02020603050405020304" pitchFamily="18" charset="0"/>
                <a:cs typeface="Times New Roman" panose="02020603050405020304" pitchFamily="18" charset="0"/>
              </a:rPr>
              <a:t>SDG 3 promotes health and wellbeing for all (UN, 2015a).</a:t>
            </a:r>
          </a:p>
          <a:p>
            <a:pPr>
              <a:lnSpc>
                <a:spcPct val="150000"/>
              </a:lnSpc>
            </a:pPr>
            <a:r>
              <a:rPr lang="en-US" sz="2000" dirty="0">
                <a:latin typeface="Times New Roman" panose="02020603050405020304" pitchFamily="18" charset="0"/>
                <a:cs typeface="Times New Roman" panose="02020603050405020304" pitchFamily="18" charset="0"/>
              </a:rPr>
              <a:t>Biopsychosocial and Ecological Models support holistic, integrated and person-</a:t>
            </a:r>
            <a:r>
              <a:rPr lang="en-US" sz="2000" dirty="0" err="1">
                <a:latin typeface="Times New Roman" panose="02020603050405020304" pitchFamily="18" charset="0"/>
                <a:cs typeface="Times New Roman" panose="02020603050405020304" pitchFamily="18" charset="0"/>
              </a:rPr>
              <a:t>centred</a:t>
            </a:r>
            <a:r>
              <a:rPr lang="en-US" sz="2000" dirty="0">
                <a:latin typeface="Times New Roman" panose="02020603050405020304" pitchFamily="18" charset="0"/>
                <a:cs typeface="Times New Roman" panose="02020603050405020304" pitchFamily="18" charset="0"/>
              </a:rPr>
              <a:t> care (</a:t>
            </a:r>
            <a:r>
              <a:rPr lang="en-US" sz="2000" dirty="0" err="1">
                <a:latin typeface="Times New Roman" panose="02020603050405020304" pitchFamily="18" charset="0"/>
                <a:cs typeface="Times New Roman" panose="02020603050405020304" pitchFamily="18" charset="0"/>
              </a:rPr>
              <a:t>Taukeni</a:t>
            </a:r>
            <a:r>
              <a:rPr lang="en-US" sz="2000" dirty="0">
                <a:latin typeface="Times New Roman" panose="02020603050405020304" pitchFamily="18" charset="0"/>
                <a:cs typeface="Times New Roman" panose="02020603050405020304" pitchFamily="18" charset="0"/>
              </a:rPr>
              <a:t> et al., 2023; Eriksson et al., 2025).</a:t>
            </a:r>
          </a:p>
        </p:txBody>
      </p:sp>
      <p:pic>
        <p:nvPicPr>
          <p:cNvPr id="5" name="Picture 4">
            <a:extLst>
              <a:ext uri="{FF2B5EF4-FFF2-40B4-BE49-F238E27FC236}">
                <a16:creationId xmlns:a16="http://schemas.microsoft.com/office/drawing/2014/main" id="{C51038FB-6B36-44FE-8D78-70A7646CCD9D}"/>
              </a:ext>
            </a:extLst>
          </p:cNvPr>
          <p:cNvPicPr>
            <a:picLocks noChangeAspect="1"/>
          </p:cNvPicPr>
          <p:nvPr/>
        </p:nvPicPr>
        <p:blipFill>
          <a:blip r:embed="rId3"/>
          <a:stretch>
            <a:fillRect/>
          </a:stretch>
        </p:blipFill>
        <p:spPr>
          <a:xfrm>
            <a:off x="7518408" y="1622425"/>
            <a:ext cx="4229092" cy="5014348"/>
          </a:xfrm>
          <a:prstGeom prst="rect">
            <a:avLst/>
          </a:prstGeom>
        </p:spPr>
      </p:pic>
    </p:spTree>
    <p:extLst>
      <p:ext uri="{BB962C8B-B14F-4D97-AF65-F5344CB8AC3E}">
        <p14:creationId xmlns:p14="http://schemas.microsoft.com/office/powerpoint/2010/main" val="231662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50139" y="132735"/>
            <a:ext cx="11672526" cy="1523999"/>
          </a:xfrm>
          <a:solidFill>
            <a:srgbClr val="9DBFD6"/>
          </a:solidFill>
          <a:ln w="76200">
            <a:solidFill>
              <a:srgbClr val="B8D4A6"/>
            </a:solidFill>
          </a:ln>
        </p:spPr>
        <p:txBody>
          <a:bodyPr>
            <a:normAutofit/>
          </a:bodyPr>
          <a:lstStyle/>
          <a:p>
            <a:pPr algn="ctr"/>
            <a:r>
              <a:rPr lang="en-US" sz="3600" b="1" dirty="0">
                <a:latin typeface="Times New Roman" panose="02020603050405020304" pitchFamily="18" charset="0"/>
                <a:cs typeface="Times New Roman" panose="02020603050405020304" pitchFamily="18" charset="0"/>
              </a:rPr>
              <a:t>SUSTAINABLE DEVELOPMENT AND SDG 3 IN HEALTH AND SOCIAL CARE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50139" y="1825625"/>
            <a:ext cx="7269861" cy="4752156"/>
          </a:xfrm>
          <a:solidFill>
            <a:srgbClr val="B8D4A6"/>
          </a:solidFill>
          <a:ln w="76200">
            <a:solidFill>
              <a:srgbClr val="9DBFD6"/>
            </a:solidFill>
          </a:ln>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SDGs address health, inequality, poverty and sustainability (UN, 2015).</a:t>
            </a:r>
          </a:p>
          <a:p>
            <a:pPr>
              <a:lnSpc>
                <a:spcPct val="150000"/>
              </a:lnSpc>
            </a:pPr>
            <a:r>
              <a:rPr lang="en-US" sz="2000" dirty="0">
                <a:latin typeface="Times New Roman" panose="02020603050405020304" pitchFamily="18" charset="0"/>
                <a:cs typeface="Times New Roman" panose="02020603050405020304" pitchFamily="18" charset="0"/>
              </a:rPr>
              <a:t>NHS Health Checks support early disease-risk detection (NHS, 2023).</a:t>
            </a:r>
          </a:p>
          <a:p>
            <a:pPr>
              <a:lnSpc>
                <a:spcPct val="150000"/>
              </a:lnSpc>
            </a:pPr>
            <a:r>
              <a:rPr lang="en-US" sz="2000" dirty="0">
                <a:latin typeface="Times New Roman" panose="02020603050405020304" pitchFamily="18" charset="0"/>
                <a:cs typeface="Times New Roman" panose="02020603050405020304" pitchFamily="18" charset="0"/>
              </a:rPr>
              <a:t>Health Checks improve cardiovascular risk detection and management (Tanner et al., 2022).</a:t>
            </a:r>
          </a:p>
          <a:p>
            <a:pPr>
              <a:lnSpc>
                <a:spcPct val="150000"/>
              </a:lnSpc>
            </a:pPr>
            <a:r>
              <a:rPr lang="en-US" sz="2000" dirty="0">
                <a:latin typeface="Times New Roman" panose="02020603050405020304" pitchFamily="18" charset="0"/>
                <a:cs typeface="Times New Roman" panose="02020603050405020304" pitchFamily="18" charset="0"/>
              </a:rPr>
              <a:t>Unequal uptake highlights the need to address wider inequalities (Tanner et al., 2022; Goel et al., 2026).</a:t>
            </a:r>
          </a:p>
        </p:txBody>
      </p:sp>
      <p:pic>
        <p:nvPicPr>
          <p:cNvPr id="4" name="Picture 3">
            <a:extLst>
              <a:ext uri="{FF2B5EF4-FFF2-40B4-BE49-F238E27FC236}">
                <a16:creationId xmlns:a16="http://schemas.microsoft.com/office/drawing/2014/main" id="{668FA9C3-85FF-442D-AC7F-0B9685595C05}"/>
              </a:ext>
            </a:extLst>
          </p:cNvPr>
          <p:cNvPicPr>
            <a:picLocks noChangeAspect="1"/>
          </p:cNvPicPr>
          <p:nvPr/>
        </p:nvPicPr>
        <p:blipFill rotWithShape="1">
          <a:blip r:embed="rId3"/>
          <a:srcRect l="8056" t="3950" r="5695" b="6913"/>
          <a:stretch/>
        </p:blipFill>
        <p:spPr>
          <a:xfrm>
            <a:off x="7706100" y="1825625"/>
            <a:ext cx="4316565" cy="2784714"/>
          </a:xfrm>
          <a:prstGeom prst="rect">
            <a:avLst/>
          </a:prstGeom>
        </p:spPr>
      </p:pic>
      <p:pic>
        <p:nvPicPr>
          <p:cNvPr id="5" name="Picture 4">
            <a:extLst>
              <a:ext uri="{FF2B5EF4-FFF2-40B4-BE49-F238E27FC236}">
                <a16:creationId xmlns:a16="http://schemas.microsoft.com/office/drawing/2014/main" id="{F56E43F8-6299-4778-8075-83043E1F4BA3}"/>
              </a:ext>
            </a:extLst>
          </p:cNvPr>
          <p:cNvPicPr>
            <a:picLocks noChangeAspect="1"/>
          </p:cNvPicPr>
          <p:nvPr/>
        </p:nvPicPr>
        <p:blipFill>
          <a:blip r:embed="rId4"/>
          <a:stretch>
            <a:fillRect/>
          </a:stretch>
        </p:blipFill>
        <p:spPr>
          <a:xfrm>
            <a:off x="7706100" y="4610339"/>
            <a:ext cx="4316565" cy="1967442"/>
          </a:xfrm>
          <a:prstGeom prst="rect">
            <a:avLst/>
          </a:prstGeom>
        </p:spPr>
      </p:pic>
    </p:spTree>
    <p:extLst>
      <p:ext uri="{BB962C8B-B14F-4D97-AF65-F5344CB8AC3E}">
        <p14:creationId xmlns:p14="http://schemas.microsoft.com/office/powerpoint/2010/main" val="189934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97933" y="0"/>
            <a:ext cx="11396133" cy="1354666"/>
          </a:xfrm>
          <a:solidFill>
            <a:srgbClr val="9DBFD6"/>
          </a:solidFill>
          <a:ln w="76200">
            <a:solidFill>
              <a:srgbClr val="B8D4A6"/>
            </a:solidFill>
          </a:ln>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GOVERNANCE AND SOCIAL PROCESSES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97934" y="1633709"/>
            <a:ext cx="7340600" cy="4973568"/>
          </a:xfrm>
          <a:solidFill>
            <a:srgbClr val="B8D4A6"/>
          </a:solidFill>
          <a:ln w="76200">
            <a:solidFill>
              <a:srgbClr val="9DBFD6"/>
            </a:solidFill>
          </a:ln>
        </p:spPr>
        <p:txBody>
          <a:bodyPr anchor="ctr">
            <a:normAutofit/>
          </a:bodyPr>
          <a:lstStyle/>
          <a:p>
            <a:pPr>
              <a:lnSpc>
                <a:spcPct val="150000"/>
              </a:lnSpc>
            </a:pPr>
            <a:r>
              <a:rPr lang="en-US" sz="2000" dirty="0" err="1">
                <a:latin typeface="Times New Roman" panose="02020603050405020304" pitchFamily="18" charset="0"/>
                <a:cs typeface="Times New Roman" panose="02020603050405020304" pitchFamily="18" charset="0"/>
              </a:rPr>
              <a:t>HiAP</a:t>
            </a:r>
            <a:r>
              <a:rPr lang="en-US" sz="2000" dirty="0">
                <a:latin typeface="Times New Roman" panose="02020603050405020304" pitchFamily="18" charset="0"/>
                <a:cs typeface="Times New Roman" panose="02020603050405020304" pitchFamily="18" charset="0"/>
              </a:rPr>
              <a:t> links health with wider policies (WHO, 2023).</a:t>
            </a:r>
          </a:p>
          <a:p>
            <a:pPr>
              <a:lnSpc>
                <a:spcPct val="150000"/>
              </a:lnSpc>
            </a:pPr>
            <a:r>
              <a:rPr lang="en-US" sz="2000" dirty="0">
                <a:latin typeface="Times New Roman" panose="02020603050405020304" pitchFamily="18" charset="0"/>
                <a:cs typeface="Times New Roman" panose="02020603050405020304" pitchFamily="18" charset="0"/>
              </a:rPr>
              <a:t>NHS promotes prevention and integrated care (England and Improvement, 2020).</a:t>
            </a:r>
          </a:p>
          <a:p>
            <a:pPr>
              <a:lnSpc>
                <a:spcPct val="150000"/>
              </a:lnSpc>
            </a:pPr>
            <a:r>
              <a:rPr lang="en-US" sz="2000" dirty="0">
                <a:latin typeface="Times New Roman" panose="02020603050405020304" pitchFamily="18" charset="0"/>
                <a:cs typeface="Times New Roman" panose="02020603050405020304" pitchFamily="18" charset="0"/>
              </a:rPr>
              <a:t>Inequality limits policy effectiveness (</a:t>
            </a:r>
            <a:r>
              <a:rPr lang="en-US" sz="2000" dirty="0" err="1">
                <a:latin typeface="Times New Roman" panose="02020603050405020304" pitchFamily="18" charset="0"/>
                <a:cs typeface="Times New Roman" panose="02020603050405020304" pitchFamily="18" charset="0"/>
              </a:rPr>
              <a:t>Majebi</a:t>
            </a:r>
            <a:r>
              <a:rPr lang="en-US" sz="2000" dirty="0">
                <a:latin typeface="Times New Roman" panose="02020603050405020304" pitchFamily="18" charset="0"/>
                <a:cs typeface="Times New Roman" panose="02020603050405020304" pitchFamily="18" charset="0"/>
              </a:rPr>
              <a:t> et al., 2024).</a:t>
            </a:r>
          </a:p>
          <a:p>
            <a:pPr>
              <a:lnSpc>
                <a:spcPct val="150000"/>
              </a:lnSpc>
            </a:pPr>
            <a:r>
              <a:rPr lang="en-US" sz="2000" dirty="0">
                <a:latin typeface="Times New Roman" panose="02020603050405020304" pitchFamily="18" charset="0"/>
                <a:cs typeface="Times New Roman" panose="02020603050405020304" pitchFamily="18" charset="0"/>
              </a:rPr>
              <a:t>Misinformation and stigma reduce participation (Lee et al., 2022; Williams et al., 2024).</a:t>
            </a:r>
          </a:p>
          <a:p>
            <a:pPr>
              <a:lnSpc>
                <a:spcPct val="150000"/>
              </a:lnSpc>
            </a:pPr>
            <a:r>
              <a:rPr lang="en-US" sz="2000" dirty="0">
                <a:latin typeface="Times New Roman" panose="02020603050405020304" pitchFamily="18" charset="0"/>
                <a:cs typeface="Times New Roman" panose="02020603050405020304" pitchFamily="18" charset="0"/>
              </a:rPr>
              <a:t>Prevention requires collaboration and social action (Hussain et al., 2023).</a:t>
            </a:r>
          </a:p>
        </p:txBody>
      </p:sp>
      <p:pic>
        <p:nvPicPr>
          <p:cNvPr id="5" name="Picture 4">
            <a:extLst>
              <a:ext uri="{FF2B5EF4-FFF2-40B4-BE49-F238E27FC236}">
                <a16:creationId xmlns:a16="http://schemas.microsoft.com/office/drawing/2014/main" id="{03CC9A32-270E-4173-8988-7CFA0181D993}"/>
              </a:ext>
            </a:extLst>
          </p:cNvPr>
          <p:cNvPicPr>
            <a:picLocks noChangeAspect="1"/>
          </p:cNvPicPr>
          <p:nvPr/>
        </p:nvPicPr>
        <p:blipFill rotWithShape="1">
          <a:blip r:embed="rId3"/>
          <a:srcRect/>
          <a:stretch/>
        </p:blipFill>
        <p:spPr>
          <a:xfrm>
            <a:off x="8060267" y="1633709"/>
            <a:ext cx="3733799" cy="2345623"/>
          </a:xfrm>
          <a:prstGeom prst="rect">
            <a:avLst/>
          </a:prstGeom>
        </p:spPr>
      </p:pic>
      <p:pic>
        <p:nvPicPr>
          <p:cNvPr id="6" name="Picture 5">
            <a:extLst>
              <a:ext uri="{FF2B5EF4-FFF2-40B4-BE49-F238E27FC236}">
                <a16:creationId xmlns:a16="http://schemas.microsoft.com/office/drawing/2014/main" id="{A71E61F8-EF7A-4009-9754-02E16C10CAF8}"/>
              </a:ext>
            </a:extLst>
          </p:cNvPr>
          <p:cNvPicPr>
            <a:picLocks noChangeAspect="1"/>
          </p:cNvPicPr>
          <p:nvPr/>
        </p:nvPicPr>
        <p:blipFill>
          <a:blip r:embed="rId4"/>
          <a:stretch>
            <a:fillRect/>
          </a:stretch>
        </p:blipFill>
        <p:spPr>
          <a:xfrm>
            <a:off x="8060267" y="4261654"/>
            <a:ext cx="3733799" cy="2345623"/>
          </a:xfrm>
          <a:prstGeom prst="rect">
            <a:avLst/>
          </a:prstGeom>
        </p:spPr>
      </p:pic>
    </p:spTree>
    <p:extLst>
      <p:ext uri="{BB962C8B-B14F-4D97-AF65-F5344CB8AC3E}">
        <p14:creationId xmlns:p14="http://schemas.microsoft.com/office/powerpoint/2010/main" val="786135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550333" y="186268"/>
            <a:ext cx="11329458" cy="829732"/>
          </a:xfrm>
          <a:solidFill>
            <a:srgbClr val="9DBFD6"/>
          </a:solidFill>
          <a:ln w="76200">
            <a:solidFill>
              <a:srgbClr val="B8D4A6"/>
            </a:solidFill>
          </a:ln>
        </p:spPr>
        <p:txBody>
          <a:bodyPr>
            <a:normAutofit/>
          </a:bodyPr>
          <a:lstStyle/>
          <a:p>
            <a:pPr algn="ctr"/>
            <a:r>
              <a:rPr lang="en-US" sz="3600" b="1" dirty="0">
                <a:latin typeface="Times New Roman" panose="02020603050405020304" pitchFamily="18" charset="0"/>
                <a:cs typeface="Times New Roman" panose="02020603050405020304" pitchFamily="18" charset="0"/>
              </a:rPr>
              <a:t>UK CASE STUDIES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550333" y="1253330"/>
            <a:ext cx="5985933" cy="5418402"/>
          </a:xfrm>
          <a:solidFill>
            <a:srgbClr val="B8D4A6"/>
          </a:solidFill>
          <a:ln w="76200">
            <a:solidFill>
              <a:srgbClr val="9DBFD6"/>
            </a:solidFill>
          </a:ln>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MECC integrates health promotion into everyday services (NHS, 2016).</a:t>
            </a:r>
          </a:p>
          <a:p>
            <a:pPr>
              <a:lnSpc>
                <a:spcPct val="150000"/>
              </a:lnSpc>
            </a:pPr>
            <a:r>
              <a:rPr lang="en-US" sz="2000" dirty="0">
                <a:latin typeface="Times New Roman" panose="02020603050405020304" pitchFamily="18" charset="0"/>
                <a:cs typeface="Times New Roman" panose="02020603050405020304" pitchFamily="18" charset="0"/>
              </a:rPr>
              <a:t>HBM supports </a:t>
            </a: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prevention advice (</a:t>
            </a:r>
            <a:r>
              <a:rPr lang="en-US" sz="2000" dirty="0" err="1">
                <a:latin typeface="Times New Roman" panose="02020603050405020304" pitchFamily="18" charset="0"/>
                <a:cs typeface="Times New Roman" panose="02020603050405020304" pitchFamily="18" charset="0"/>
              </a:rPr>
              <a:t>Alyafei</a:t>
            </a:r>
            <a:r>
              <a:rPr lang="en-US" sz="2000" dirty="0">
                <a:latin typeface="Times New Roman" panose="02020603050405020304" pitchFamily="18" charset="0"/>
                <a:cs typeface="Times New Roman" panose="02020603050405020304" pitchFamily="18" charset="0"/>
              </a:rPr>
              <a:t> and Easton-</a:t>
            </a:r>
            <a:r>
              <a:rPr lang="en-US" sz="2000" dirty="0" err="1">
                <a:latin typeface="Times New Roman" panose="02020603050405020304" pitchFamily="18" charset="0"/>
                <a:cs typeface="Times New Roman" panose="02020603050405020304" pitchFamily="18" charset="0"/>
              </a:rPr>
              <a:t>Carr</a:t>
            </a:r>
            <a:r>
              <a:rPr lang="en-US" sz="2000" dirty="0">
                <a:latin typeface="Times New Roman" panose="02020603050405020304" pitchFamily="18" charset="0"/>
                <a:cs typeface="Times New Roman" panose="02020603050405020304" pitchFamily="18" charset="0"/>
              </a:rPr>
              <a:t>, 2024).</a:t>
            </a:r>
          </a:p>
          <a:p>
            <a:pPr>
              <a:lnSpc>
                <a:spcPct val="150000"/>
              </a:lnSpc>
            </a:pPr>
            <a:r>
              <a:rPr lang="en-US" sz="2000" dirty="0">
                <a:latin typeface="Times New Roman" panose="02020603050405020304" pitchFamily="18" charset="0"/>
                <a:cs typeface="Times New Roman" panose="02020603050405020304" pitchFamily="18" charset="0"/>
              </a:rPr>
              <a:t>Staff capacity can limit MECC implementation (</a:t>
            </a:r>
            <a:r>
              <a:rPr lang="en-US" sz="2000" dirty="0" err="1">
                <a:latin typeface="Times New Roman" panose="02020603050405020304" pitchFamily="18" charset="0"/>
                <a:cs typeface="Times New Roman" panose="02020603050405020304" pitchFamily="18" charset="0"/>
              </a:rPr>
              <a:t>McLure</a:t>
            </a:r>
            <a:r>
              <a:rPr lang="en-US" sz="2000" dirty="0">
                <a:latin typeface="Times New Roman" panose="02020603050405020304" pitchFamily="18" charset="0"/>
                <a:cs typeface="Times New Roman" panose="02020603050405020304" pitchFamily="18" charset="0"/>
              </a:rPr>
              <a:t> and Aldridge, 2023).</a:t>
            </a:r>
          </a:p>
          <a:p>
            <a:pPr>
              <a:lnSpc>
                <a:spcPct val="150000"/>
              </a:lnSpc>
            </a:pPr>
            <a:r>
              <a:rPr lang="en-US" sz="2000" dirty="0">
                <a:latin typeface="Times New Roman" panose="02020603050405020304" pitchFamily="18" charset="0"/>
                <a:cs typeface="Times New Roman" panose="02020603050405020304" pitchFamily="18" charset="0"/>
              </a:rPr>
              <a:t>NHS Health Checks identify major disease risks (NHS, 2023).</a:t>
            </a:r>
          </a:p>
          <a:p>
            <a:pPr>
              <a:lnSpc>
                <a:spcPct val="150000"/>
              </a:lnSpc>
            </a:pPr>
            <a:r>
              <a:rPr lang="en-US" sz="2000" dirty="0">
                <a:latin typeface="Times New Roman" panose="02020603050405020304" pitchFamily="18" charset="0"/>
                <a:cs typeface="Times New Roman" panose="02020603050405020304" pitchFamily="18" charset="0"/>
              </a:rPr>
              <a:t>Inequality in uptake limits prevention equity (</a:t>
            </a:r>
            <a:r>
              <a:rPr lang="en-US" sz="2000" dirty="0" err="1">
                <a:latin typeface="Times New Roman" panose="02020603050405020304" pitchFamily="18" charset="0"/>
                <a:cs typeface="Times New Roman" panose="02020603050405020304" pitchFamily="18" charset="0"/>
              </a:rPr>
              <a:t>Kurani</a:t>
            </a:r>
            <a:r>
              <a:rPr lang="en-US" sz="2000" dirty="0">
                <a:latin typeface="Times New Roman" panose="02020603050405020304" pitchFamily="18" charset="0"/>
                <a:cs typeface="Times New Roman" panose="02020603050405020304" pitchFamily="18" charset="0"/>
              </a:rPr>
              <a:t> et al., 2022). </a:t>
            </a:r>
          </a:p>
        </p:txBody>
      </p:sp>
      <p:pic>
        <p:nvPicPr>
          <p:cNvPr id="5" name="Picture 4">
            <a:extLst>
              <a:ext uri="{FF2B5EF4-FFF2-40B4-BE49-F238E27FC236}">
                <a16:creationId xmlns:a16="http://schemas.microsoft.com/office/drawing/2014/main" id="{9EC5FCB0-33AC-40D0-B235-3A05C8D36235}"/>
              </a:ext>
            </a:extLst>
          </p:cNvPr>
          <p:cNvPicPr>
            <a:picLocks noChangeAspect="1"/>
          </p:cNvPicPr>
          <p:nvPr/>
        </p:nvPicPr>
        <p:blipFill>
          <a:blip r:embed="rId3"/>
          <a:stretch>
            <a:fillRect/>
          </a:stretch>
        </p:blipFill>
        <p:spPr>
          <a:xfrm>
            <a:off x="9377890" y="1253331"/>
            <a:ext cx="2501901" cy="2353469"/>
          </a:xfrm>
          <a:prstGeom prst="rect">
            <a:avLst/>
          </a:prstGeom>
        </p:spPr>
      </p:pic>
      <p:pic>
        <p:nvPicPr>
          <p:cNvPr id="6" name="Picture 5">
            <a:extLst>
              <a:ext uri="{FF2B5EF4-FFF2-40B4-BE49-F238E27FC236}">
                <a16:creationId xmlns:a16="http://schemas.microsoft.com/office/drawing/2014/main" id="{7A43659C-D375-4190-A9E6-3A28EFABC0FF}"/>
              </a:ext>
            </a:extLst>
          </p:cNvPr>
          <p:cNvPicPr>
            <a:picLocks noChangeAspect="1"/>
          </p:cNvPicPr>
          <p:nvPr/>
        </p:nvPicPr>
        <p:blipFill>
          <a:blip r:embed="rId4"/>
          <a:stretch>
            <a:fillRect/>
          </a:stretch>
        </p:blipFill>
        <p:spPr>
          <a:xfrm>
            <a:off x="6743698" y="1253331"/>
            <a:ext cx="2501901" cy="2353469"/>
          </a:xfrm>
          <a:prstGeom prst="rect">
            <a:avLst/>
          </a:prstGeom>
        </p:spPr>
      </p:pic>
      <p:pic>
        <p:nvPicPr>
          <p:cNvPr id="7" name="Picture 6">
            <a:extLst>
              <a:ext uri="{FF2B5EF4-FFF2-40B4-BE49-F238E27FC236}">
                <a16:creationId xmlns:a16="http://schemas.microsoft.com/office/drawing/2014/main" id="{2E405149-10BF-40C8-B2AD-67520FD40C0D}"/>
              </a:ext>
            </a:extLst>
          </p:cNvPr>
          <p:cNvPicPr>
            <a:picLocks noChangeAspect="1"/>
          </p:cNvPicPr>
          <p:nvPr/>
        </p:nvPicPr>
        <p:blipFill rotWithShape="1">
          <a:blip r:embed="rId5"/>
          <a:srcRect t="14310"/>
          <a:stretch/>
        </p:blipFill>
        <p:spPr>
          <a:xfrm>
            <a:off x="6743699" y="3844131"/>
            <a:ext cx="5156729" cy="2827601"/>
          </a:xfrm>
          <a:prstGeom prst="rect">
            <a:avLst/>
          </a:prstGeom>
        </p:spPr>
      </p:pic>
    </p:spTree>
    <p:extLst>
      <p:ext uri="{BB962C8B-B14F-4D97-AF65-F5344CB8AC3E}">
        <p14:creationId xmlns:p14="http://schemas.microsoft.com/office/powerpoint/2010/main" val="4158833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715433" y="135467"/>
            <a:ext cx="11154832" cy="1352021"/>
          </a:xfrm>
          <a:solidFill>
            <a:srgbClr val="9DBFD6"/>
          </a:solidFill>
          <a:ln w="76200">
            <a:solidFill>
              <a:srgbClr val="B8D4A6"/>
            </a:solidFill>
          </a:ln>
        </p:spPr>
        <p:txBody>
          <a:bodyPr>
            <a:normAutofit/>
          </a:bodyPr>
          <a:lstStyle/>
          <a:p>
            <a:pPr algn="ctr"/>
            <a:r>
              <a:rPr lang="en-US" sz="3600" b="1" dirty="0">
                <a:latin typeface="Times New Roman" panose="02020603050405020304" pitchFamily="18" charset="0"/>
                <a:cs typeface="Times New Roman" panose="02020603050405020304" pitchFamily="18" charset="0"/>
              </a:rPr>
              <a:t>ACCESS, EQUITY AND HEALTH INEQUALITIES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715433" y="1825624"/>
            <a:ext cx="7310968" cy="4689475"/>
          </a:xfrm>
          <a:solidFill>
            <a:srgbClr val="B8D4A6"/>
          </a:solidFill>
          <a:ln w="76200">
            <a:solidFill>
              <a:srgbClr val="9DBFD6"/>
            </a:solidFill>
          </a:ln>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Social determinants include income, housing, education and employment (Ferrer, 2023).</a:t>
            </a:r>
          </a:p>
          <a:p>
            <a:pPr>
              <a:lnSpc>
                <a:spcPct val="150000"/>
              </a:lnSpc>
            </a:pPr>
            <a:r>
              <a:rPr lang="en-US" sz="2000" dirty="0">
                <a:latin typeface="Times New Roman" panose="02020603050405020304" pitchFamily="18" charset="0"/>
                <a:cs typeface="Times New Roman" panose="02020603050405020304" pitchFamily="18" charset="0"/>
              </a:rPr>
              <a:t>Health inequalities are systematic differences between population groups.</a:t>
            </a:r>
          </a:p>
          <a:p>
            <a:pPr>
              <a:lnSpc>
                <a:spcPct val="150000"/>
              </a:lnSpc>
            </a:pPr>
            <a:r>
              <a:rPr lang="en-US" sz="2000" dirty="0">
                <a:latin typeface="Times New Roman" panose="02020603050405020304" pitchFamily="18" charset="0"/>
                <a:cs typeface="Times New Roman" panose="02020603050405020304" pitchFamily="18" charset="0"/>
              </a:rPr>
              <a:t>Deprivation leads to shorter lives and poorer health (Marmot et al., 2020).</a:t>
            </a:r>
          </a:p>
          <a:p>
            <a:pPr>
              <a:lnSpc>
                <a:spcPct val="150000"/>
              </a:lnSpc>
            </a:pPr>
            <a:r>
              <a:rPr lang="en-US" sz="2000" dirty="0">
                <a:latin typeface="Times New Roman" panose="02020603050405020304" pitchFamily="18" charset="0"/>
                <a:cs typeface="Times New Roman" panose="02020603050405020304" pitchFamily="18" charset="0"/>
              </a:rPr>
              <a:t>Barriers include ethnicity, rurality, transport and digital exclusion.</a:t>
            </a:r>
          </a:p>
          <a:p>
            <a:pPr>
              <a:lnSpc>
                <a:spcPct val="150000"/>
              </a:lnSpc>
            </a:pPr>
            <a:r>
              <a:rPr lang="en-US" sz="2000" dirty="0">
                <a:latin typeface="Times New Roman" panose="02020603050405020304" pitchFamily="18" charset="0"/>
                <a:cs typeface="Times New Roman" panose="02020603050405020304" pitchFamily="18" charset="0"/>
              </a:rPr>
              <a:t>Core20PLUS5 targets deprivation and underserved groups to reduce inequalities (NHS, 2023). </a:t>
            </a:r>
          </a:p>
        </p:txBody>
      </p:sp>
      <p:pic>
        <p:nvPicPr>
          <p:cNvPr id="5" name="Picture 4">
            <a:extLst>
              <a:ext uri="{FF2B5EF4-FFF2-40B4-BE49-F238E27FC236}">
                <a16:creationId xmlns:a16="http://schemas.microsoft.com/office/drawing/2014/main" id="{F19B7BCB-CD12-4DA8-A5EF-B900C3DBB51A}"/>
              </a:ext>
            </a:extLst>
          </p:cNvPr>
          <p:cNvPicPr>
            <a:picLocks noChangeAspect="1"/>
          </p:cNvPicPr>
          <p:nvPr/>
        </p:nvPicPr>
        <p:blipFill>
          <a:blip r:embed="rId3"/>
          <a:stretch>
            <a:fillRect/>
          </a:stretch>
        </p:blipFill>
        <p:spPr>
          <a:xfrm>
            <a:off x="8223032" y="4376330"/>
            <a:ext cx="3647233" cy="2138769"/>
          </a:xfrm>
          <a:prstGeom prst="rect">
            <a:avLst/>
          </a:prstGeom>
        </p:spPr>
      </p:pic>
      <p:pic>
        <p:nvPicPr>
          <p:cNvPr id="6" name="Picture 5">
            <a:extLst>
              <a:ext uri="{FF2B5EF4-FFF2-40B4-BE49-F238E27FC236}">
                <a16:creationId xmlns:a16="http://schemas.microsoft.com/office/drawing/2014/main" id="{BB1D3E5D-19DF-4EAB-A132-2B3097A4CFFA}"/>
              </a:ext>
            </a:extLst>
          </p:cNvPr>
          <p:cNvPicPr>
            <a:picLocks noChangeAspect="1"/>
          </p:cNvPicPr>
          <p:nvPr/>
        </p:nvPicPr>
        <p:blipFill>
          <a:blip r:embed="rId4"/>
          <a:stretch>
            <a:fillRect/>
          </a:stretch>
        </p:blipFill>
        <p:spPr>
          <a:xfrm>
            <a:off x="8223032" y="1825626"/>
            <a:ext cx="3647234" cy="2550704"/>
          </a:xfrm>
          <a:prstGeom prst="rect">
            <a:avLst/>
          </a:prstGeom>
        </p:spPr>
      </p:pic>
    </p:spTree>
    <p:extLst>
      <p:ext uri="{BB962C8B-B14F-4D97-AF65-F5344CB8AC3E}">
        <p14:creationId xmlns:p14="http://schemas.microsoft.com/office/powerpoint/2010/main" val="3072001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194733"/>
            <a:ext cx="10515600" cy="972608"/>
          </a:xfrm>
          <a:solidFill>
            <a:srgbClr val="9DBFD6"/>
          </a:solidFill>
          <a:ln w="76200">
            <a:solidFill>
              <a:srgbClr val="B8D4A6"/>
            </a:solidFill>
          </a:ln>
        </p:spPr>
        <p:txBody>
          <a:bodyPr>
            <a:normAutofit/>
          </a:bodyPr>
          <a:lstStyle/>
          <a:p>
            <a:pPr algn="ctr"/>
            <a:r>
              <a:rPr lang="en-US" sz="3600" b="1" dirty="0">
                <a:latin typeface="Times New Roman" panose="02020603050405020304" pitchFamily="18" charset="0"/>
                <a:cs typeface="Times New Roman" panose="02020603050405020304" pitchFamily="18" charset="0"/>
              </a:rPr>
              <a:t>RECOMMENDATIONS FOR PRACTICE </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466850"/>
            <a:ext cx="6053667" cy="5196417"/>
          </a:xfrm>
          <a:solidFill>
            <a:srgbClr val="B8D4A6"/>
          </a:solidFill>
          <a:ln w="76200">
            <a:solidFill>
              <a:srgbClr val="9DBFD6"/>
            </a:solidFill>
          </a:ln>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Integrate prevention and wellbeing into routine consultations (King et al., 2026).</a:t>
            </a:r>
          </a:p>
          <a:p>
            <a:pPr>
              <a:lnSpc>
                <a:spcPct val="150000"/>
              </a:lnSpc>
            </a:pPr>
            <a:r>
              <a:rPr lang="en-US" sz="2000" dirty="0">
                <a:latin typeface="Times New Roman" panose="02020603050405020304" pitchFamily="18" charset="0"/>
                <a:cs typeface="Times New Roman" panose="02020603050405020304" pitchFamily="18" charset="0"/>
              </a:rPr>
              <a:t>Target underserved communities and address socioeconomic barriers (Marmot, 2022).</a:t>
            </a:r>
          </a:p>
          <a:p>
            <a:pPr>
              <a:lnSpc>
                <a:spcPct val="150000"/>
              </a:lnSpc>
            </a:pPr>
            <a:r>
              <a:rPr lang="en-US" sz="2000" dirty="0">
                <a:latin typeface="Times New Roman" panose="02020603050405020304" pitchFamily="18" charset="0"/>
                <a:cs typeface="Times New Roman" panose="02020603050405020304" pitchFamily="18" charset="0"/>
              </a:rPr>
              <a:t>Use Core20PLUS5 to guide equity-focused services.</a:t>
            </a:r>
          </a:p>
          <a:p>
            <a:pPr>
              <a:lnSpc>
                <a:spcPct val="150000"/>
              </a:lnSpc>
            </a:pPr>
            <a:r>
              <a:rPr lang="en-US" sz="2000" dirty="0">
                <a:latin typeface="Times New Roman" panose="02020603050405020304" pitchFamily="18" charset="0"/>
                <a:cs typeface="Times New Roman" panose="02020603050405020304" pitchFamily="18" charset="0"/>
              </a:rPr>
              <a:t>Monitor outcomes, uptake and patient feedback.</a:t>
            </a:r>
          </a:p>
          <a:p>
            <a:pPr>
              <a:lnSpc>
                <a:spcPct val="150000"/>
              </a:lnSpc>
            </a:pPr>
            <a:r>
              <a:rPr lang="en-US" sz="2000" dirty="0">
                <a:latin typeface="Times New Roman" panose="02020603050405020304" pitchFamily="18" charset="0"/>
                <a:cs typeface="Times New Roman" panose="02020603050405020304" pitchFamily="18" charset="0"/>
              </a:rPr>
              <a:t>Provide digital and non-digital pathways to reduce exclusion.</a:t>
            </a:r>
          </a:p>
        </p:txBody>
      </p:sp>
      <p:pic>
        <p:nvPicPr>
          <p:cNvPr id="5" name="Picture 4">
            <a:extLst>
              <a:ext uri="{FF2B5EF4-FFF2-40B4-BE49-F238E27FC236}">
                <a16:creationId xmlns:a16="http://schemas.microsoft.com/office/drawing/2014/main" id="{6C97CE00-1569-4CF4-9F5F-76627503630D}"/>
              </a:ext>
            </a:extLst>
          </p:cNvPr>
          <p:cNvPicPr>
            <a:picLocks noChangeAspect="1"/>
          </p:cNvPicPr>
          <p:nvPr/>
        </p:nvPicPr>
        <p:blipFill rotWithShape="1">
          <a:blip r:embed="rId3"/>
          <a:srcRect b="7902"/>
          <a:stretch/>
        </p:blipFill>
        <p:spPr>
          <a:xfrm>
            <a:off x="7298268" y="4278084"/>
            <a:ext cx="4055532" cy="2385183"/>
          </a:xfrm>
          <a:prstGeom prst="rect">
            <a:avLst/>
          </a:prstGeom>
        </p:spPr>
      </p:pic>
      <p:pic>
        <p:nvPicPr>
          <p:cNvPr id="6" name="Picture 5">
            <a:extLst>
              <a:ext uri="{FF2B5EF4-FFF2-40B4-BE49-F238E27FC236}">
                <a16:creationId xmlns:a16="http://schemas.microsoft.com/office/drawing/2014/main" id="{FB7F8A57-5686-4562-9E05-0D4ED51CB869}"/>
              </a:ext>
            </a:extLst>
          </p:cNvPr>
          <p:cNvPicPr>
            <a:picLocks noChangeAspect="1"/>
          </p:cNvPicPr>
          <p:nvPr/>
        </p:nvPicPr>
        <p:blipFill>
          <a:blip r:embed="rId4"/>
          <a:stretch>
            <a:fillRect/>
          </a:stretch>
        </p:blipFill>
        <p:spPr>
          <a:xfrm>
            <a:off x="7298268" y="1466850"/>
            <a:ext cx="4055532" cy="2705100"/>
          </a:xfrm>
          <a:prstGeom prst="rect">
            <a:avLst/>
          </a:prstGeom>
        </p:spPr>
      </p:pic>
    </p:spTree>
    <p:extLst>
      <p:ext uri="{BB962C8B-B14F-4D97-AF65-F5344CB8AC3E}">
        <p14:creationId xmlns:p14="http://schemas.microsoft.com/office/powerpoint/2010/main" val="1666162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287866"/>
            <a:ext cx="10515600" cy="786342"/>
          </a:xfrm>
          <a:solidFill>
            <a:srgbClr val="9DBFD6"/>
          </a:solidFill>
          <a:ln w="76200">
            <a:solidFill>
              <a:srgbClr val="B8D4A6"/>
            </a:solidFill>
          </a:ln>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470024"/>
            <a:ext cx="10515600" cy="4873625"/>
          </a:xfrm>
          <a:solidFill>
            <a:srgbClr val="B8D4A6"/>
          </a:solidFill>
          <a:ln w="76200">
            <a:solidFill>
              <a:srgbClr val="9DBFD6"/>
            </a:solidFill>
          </a:ln>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Health and wellbeing depend on physical, psychological, social and environmental factors.</a:t>
            </a:r>
          </a:p>
          <a:p>
            <a:pPr>
              <a:lnSpc>
                <a:spcPct val="150000"/>
              </a:lnSpc>
            </a:pPr>
            <a:r>
              <a:rPr lang="en-US" sz="2000" dirty="0">
                <a:latin typeface="Times New Roman" panose="02020603050405020304" pitchFamily="18" charset="0"/>
                <a:cs typeface="Times New Roman" panose="02020603050405020304" pitchFamily="18" charset="0"/>
              </a:rPr>
              <a:t>Holistic prevention can improve population outcomes and reduce avoidable service demand.</a:t>
            </a:r>
          </a:p>
          <a:p>
            <a:pPr>
              <a:lnSpc>
                <a:spcPct val="150000"/>
              </a:lnSpc>
            </a:pPr>
            <a:r>
              <a:rPr lang="en-US" sz="2000" dirty="0">
                <a:latin typeface="Times New Roman" panose="02020603050405020304" pitchFamily="18" charset="0"/>
                <a:cs typeface="Times New Roman" panose="02020603050405020304" pitchFamily="18" charset="0"/>
              </a:rPr>
              <a:t>Equitable access and wider health determinants support sustainable healthcare delivery.</a:t>
            </a:r>
          </a:p>
          <a:p>
            <a:pPr>
              <a:lnSpc>
                <a:spcPct val="150000"/>
              </a:lnSpc>
            </a:pPr>
            <a:r>
              <a:rPr lang="en-US" sz="2000" dirty="0">
                <a:latin typeface="Times New Roman" panose="02020603050405020304" pitchFamily="18" charset="0"/>
                <a:cs typeface="Times New Roman" panose="02020603050405020304" pitchFamily="18" charset="0"/>
              </a:rPr>
              <a:t>Integrated policies and collaborative governance strengthen effective, inclusive services.</a:t>
            </a:r>
          </a:p>
          <a:p>
            <a:pPr>
              <a:lnSpc>
                <a:spcPct val="150000"/>
              </a:lnSpc>
            </a:pPr>
            <a:r>
              <a:rPr lang="en-US" sz="2000" dirty="0">
                <a:latin typeface="Times New Roman" panose="02020603050405020304" pitchFamily="18" charset="0"/>
                <a:cs typeface="Times New Roman" panose="02020603050405020304" pitchFamily="18" charset="0"/>
              </a:rPr>
              <a:t>Evidence-based practice helps ensure sustainable care for present and future needs.</a:t>
            </a:r>
          </a:p>
        </p:txBody>
      </p:sp>
    </p:spTree>
    <p:extLst>
      <p:ext uri="{BB962C8B-B14F-4D97-AF65-F5344CB8AC3E}">
        <p14:creationId xmlns:p14="http://schemas.microsoft.com/office/powerpoint/2010/main" val="13939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17347"/>
            <a:ext cx="10515600" cy="524526"/>
          </a:xfrm>
          <a:solidFill>
            <a:srgbClr val="9DBFD6"/>
          </a:solidFill>
          <a:ln w="76200">
            <a:solidFill>
              <a:srgbClr val="B8D4A6"/>
            </a:solidFill>
          </a:ln>
        </p:spPr>
        <p:txBody>
          <a:bodyPr>
            <a:normAutofit fontScale="90000"/>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169333" y="710794"/>
            <a:ext cx="11853334" cy="5994395"/>
          </a:xfrm>
          <a:solidFill>
            <a:srgbClr val="B8D4A6"/>
          </a:solidFill>
          <a:ln w="76200">
            <a:solidFill>
              <a:srgbClr val="9DBFD6"/>
            </a:solidFill>
          </a:ln>
        </p:spPr>
        <p:txBody>
          <a:bodyPr anchor="ctr">
            <a:normAutofit fontScale="85000" lnSpcReduction="10000"/>
          </a:bodyPr>
          <a:lstStyle/>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Brundtland (2022). </a:t>
            </a:r>
            <a:r>
              <a:rPr lang="en-GB" sz="1200" i="1" dirty="0">
                <a:latin typeface="Times New Roman" panose="02020603050405020304" pitchFamily="18" charset="0"/>
                <a:ea typeface="Times New Roman" panose="02020603050405020304" pitchFamily="18" charset="0"/>
              </a:rPr>
              <a:t>Report of the World Commission on environment and development: Our common future towards sustainable development</a:t>
            </a:r>
            <a:r>
              <a:rPr lang="en-GB" sz="1200" dirty="0">
                <a:latin typeface="Times New Roman" panose="02020603050405020304" pitchFamily="18" charset="0"/>
                <a:ea typeface="Times New Roman" panose="02020603050405020304" pitchFamily="18" charset="0"/>
              </a:rPr>
              <a:t>. [online] Available at: </a:t>
            </a:r>
            <a:r>
              <a:rPr lang="en-GB" sz="1200" u="sng" dirty="0">
                <a:solidFill>
                  <a:srgbClr val="0000FF"/>
                </a:solidFill>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https://www.brundtland.co.za/wp-content/uploads/2022/08/Brundtland-Report-1987-Our-Common-Future.pdf</a:t>
            </a:r>
            <a:r>
              <a:rPr lang="en-GB" sz="1200" dirty="0">
                <a:latin typeface="Times New Roman" panose="02020603050405020304" pitchFamily="18" charset="0"/>
                <a:ea typeface="Times New Roman" panose="02020603050405020304" pitchFamily="18" charset="0"/>
              </a:rPr>
              <a:t> [Accessed 9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Eriksson, M., Sundberg, L.R., </a:t>
            </a:r>
            <a:r>
              <a:rPr lang="en-GB" sz="1200" dirty="0" err="1">
                <a:latin typeface="Times New Roman" panose="02020603050405020304" pitchFamily="18" charset="0"/>
                <a:ea typeface="Times New Roman" panose="02020603050405020304" pitchFamily="18" charset="0"/>
              </a:rPr>
              <a:t>Santosa</a:t>
            </a:r>
            <a:r>
              <a:rPr lang="en-GB" sz="1200" dirty="0">
                <a:latin typeface="Times New Roman" panose="02020603050405020304" pitchFamily="18" charset="0"/>
                <a:ea typeface="Times New Roman" panose="02020603050405020304" pitchFamily="18" charset="0"/>
              </a:rPr>
              <a:t>, A., Lindgren, H., Ng, N. and </a:t>
            </a:r>
            <a:r>
              <a:rPr lang="en-GB" sz="1200" dirty="0" err="1">
                <a:latin typeface="Times New Roman" panose="02020603050405020304" pitchFamily="18" charset="0"/>
                <a:ea typeface="Times New Roman" panose="02020603050405020304" pitchFamily="18" charset="0"/>
              </a:rPr>
              <a:t>Lindvall</a:t>
            </a:r>
            <a:r>
              <a:rPr lang="en-GB" sz="1200" dirty="0">
                <a:latin typeface="Times New Roman" panose="02020603050405020304" pitchFamily="18" charset="0"/>
                <a:ea typeface="Times New Roman" panose="02020603050405020304" pitchFamily="18" charset="0"/>
              </a:rPr>
              <a:t>, K. (2025). Health behavioural change–the influence of social-ecological factors and health identity. </a:t>
            </a:r>
            <a:r>
              <a:rPr lang="en-GB" sz="1200" i="1" dirty="0">
                <a:latin typeface="Times New Roman" panose="02020603050405020304" pitchFamily="18" charset="0"/>
                <a:ea typeface="Times New Roman" panose="02020603050405020304" pitchFamily="18" charset="0"/>
              </a:rPr>
              <a:t>International Journal of qualitative studies on health and well-being</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20</a:t>
            </a:r>
            <a:r>
              <a:rPr lang="en-GB" sz="1200" dirty="0">
                <a:latin typeface="Times New Roman" panose="02020603050405020304" pitchFamily="18" charset="0"/>
                <a:ea typeface="Times New Roman" panose="02020603050405020304" pitchFamily="18" charset="0"/>
              </a:rPr>
              <a:t>(1), p.2458309.</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Ferrer, R.L. (2023). Social determinants of health. In </a:t>
            </a:r>
            <a:r>
              <a:rPr lang="en-GB" sz="1200" i="1" dirty="0">
                <a:latin typeface="Times New Roman" panose="02020603050405020304" pitchFamily="18" charset="0"/>
                <a:ea typeface="Times New Roman" panose="02020603050405020304" pitchFamily="18" charset="0"/>
              </a:rPr>
              <a:t>Chronic illness care: principles and practice</a:t>
            </a:r>
            <a:r>
              <a:rPr lang="en-GB" sz="1200" dirty="0">
                <a:latin typeface="Times New Roman" panose="02020603050405020304" pitchFamily="18" charset="0"/>
                <a:ea typeface="Times New Roman" panose="02020603050405020304" pitchFamily="18" charset="0"/>
              </a:rPr>
              <a:t> (pp. 527-545). Cham: Springer International Publishing.</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Goel, N.K., </a:t>
            </a:r>
            <a:r>
              <a:rPr lang="en-GB" sz="1200" dirty="0" err="1">
                <a:latin typeface="Times New Roman" panose="02020603050405020304" pitchFamily="18" charset="0"/>
                <a:ea typeface="Times New Roman" panose="02020603050405020304" pitchFamily="18" charset="0"/>
              </a:rPr>
              <a:t>Vashisht</a:t>
            </a:r>
            <a:r>
              <a:rPr lang="en-GB" sz="1200" dirty="0">
                <a:latin typeface="Times New Roman" panose="02020603050405020304" pitchFamily="18" charset="0"/>
                <a:ea typeface="Times New Roman" panose="02020603050405020304" pitchFamily="18" charset="0"/>
              </a:rPr>
              <a:t>, P. and </a:t>
            </a:r>
            <a:r>
              <a:rPr lang="en-GB" sz="1200" dirty="0" err="1">
                <a:latin typeface="Times New Roman" panose="02020603050405020304" pitchFamily="18" charset="0"/>
                <a:ea typeface="Times New Roman" panose="02020603050405020304" pitchFamily="18" charset="0"/>
              </a:rPr>
              <a:t>Vashisht</a:t>
            </a:r>
            <a:r>
              <a:rPr lang="en-GB" sz="1200" dirty="0">
                <a:latin typeface="Times New Roman" panose="02020603050405020304" pitchFamily="18" charset="0"/>
                <a:ea typeface="Times New Roman" panose="02020603050405020304" pitchFamily="18" charset="0"/>
              </a:rPr>
              <a:t>, D. (2026). From risk to resilience: Unleashing the power of health promotion in non-communicable diseases prevention and management. </a:t>
            </a:r>
            <a:r>
              <a:rPr lang="en-GB" sz="1200" i="1" dirty="0">
                <a:latin typeface="Times New Roman" panose="02020603050405020304" pitchFamily="18" charset="0"/>
                <a:ea typeface="Times New Roman" panose="02020603050405020304" pitchFamily="18" charset="0"/>
              </a:rPr>
              <a:t>International Journal of Noncommunicable Diseases</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11</a:t>
            </a:r>
            <a:r>
              <a:rPr lang="en-GB" sz="1200" dirty="0">
                <a:latin typeface="Times New Roman" panose="02020603050405020304" pitchFamily="18" charset="0"/>
                <a:ea typeface="Times New Roman" panose="02020603050405020304" pitchFamily="18" charset="0"/>
              </a:rPr>
              <a:t>(2), pp.99-105.</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GO</a:t>
            </a:r>
            <a:r>
              <a:rPr lang="en-US" sz="1200" dirty="0">
                <a:latin typeface="Times New Roman" panose="02020603050405020304" pitchFamily="18" charset="0"/>
                <a:ea typeface="Times New Roman" panose="02020603050405020304" pitchFamily="18" charset="0"/>
              </a:rPr>
              <a:t>V.UK</a:t>
            </a:r>
            <a:r>
              <a:rPr lang="en-GB" sz="1200" dirty="0">
                <a:latin typeface="Times New Roman" panose="02020603050405020304" pitchFamily="18" charset="0"/>
                <a:ea typeface="Times New Roman" panose="02020603050405020304" pitchFamily="18" charset="0"/>
              </a:rPr>
              <a:t> (2026, July 16). </a:t>
            </a:r>
            <a:r>
              <a:rPr lang="en-GB" sz="1200" i="1" dirty="0">
                <a:latin typeface="Times New Roman" panose="02020603050405020304" pitchFamily="18" charset="0"/>
                <a:ea typeface="Times New Roman" panose="02020603050405020304" pitchFamily="18" charset="0"/>
              </a:rPr>
              <a:t>Chapter 6: Wider determinants of health</a:t>
            </a:r>
            <a:r>
              <a:rPr lang="en-GB" sz="1200" dirty="0">
                <a:latin typeface="Times New Roman" panose="02020603050405020304" pitchFamily="18" charset="0"/>
                <a:ea typeface="Times New Roman" panose="02020603050405020304" pitchFamily="18" charset="0"/>
              </a:rPr>
              <a:t>. GOV.UK. </a:t>
            </a:r>
            <a:r>
              <a:rPr lang="en-GB" sz="1200" u="sng" dirty="0">
                <a:solidFill>
                  <a:srgbClr val="0000FF"/>
                </a:solidFill>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https://www.gov.uk/government/publications/health-profile-for-england-2018/chapter-6-wider-determinants-of-health</a:t>
            </a:r>
            <a:r>
              <a:rPr lang="en-GB" sz="1200" dirty="0">
                <a:latin typeface="Times New Roman" panose="02020603050405020304" pitchFamily="18" charset="0"/>
                <a:ea typeface="Times New Roman" panose="02020603050405020304" pitchFamily="18" charset="0"/>
              </a:rPr>
              <a:t> [Accessed 8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GOV.UK. (2012). Health and Social Care Act 2012. </a:t>
            </a:r>
            <a:r>
              <a:rPr lang="en-GB" sz="1200" u="sng" dirty="0">
                <a:solidFill>
                  <a:srgbClr val="0000FF"/>
                </a:solidFill>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https://www.legislation.gov.uk/ukpga/2012/7/contents</a:t>
            </a:r>
            <a:r>
              <a:rPr lang="en-GB" sz="1200" dirty="0">
                <a:latin typeface="Times New Roman" panose="02020603050405020304" pitchFamily="18" charset="0"/>
                <a:ea typeface="Times New Roman" panose="02020603050405020304" pitchFamily="18" charset="0"/>
              </a:rPr>
              <a:t> [Accessed 8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Hussain, F.N., </a:t>
            </a:r>
            <a:r>
              <a:rPr lang="en-GB" sz="1200" dirty="0" err="1">
                <a:latin typeface="Times New Roman" panose="02020603050405020304" pitchFamily="18" charset="0"/>
                <a:ea typeface="Times New Roman" panose="02020603050405020304" pitchFamily="18" charset="0"/>
              </a:rPr>
              <a:t>Yaden</a:t>
            </a:r>
            <a:r>
              <a:rPr lang="en-GB" sz="1200" dirty="0">
                <a:latin typeface="Times New Roman" panose="02020603050405020304" pitchFamily="18" charset="0"/>
                <a:ea typeface="Times New Roman" panose="02020603050405020304" pitchFamily="18" charset="0"/>
              </a:rPr>
              <a:t>, M.E. and </a:t>
            </a:r>
            <a:r>
              <a:rPr lang="en-GB" sz="1200" dirty="0" err="1">
                <a:latin typeface="Times New Roman" panose="02020603050405020304" pitchFamily="18" charset="0"/>
                <a:ea typeface="Times New Roman" panose="02020603050405020304" pitchFamily="18" charset="0"/>
              </a:rPr>
              <a:t>Tomescu</a:t>
            </a:r>
            <a:r>
              <a:rPr lang="en-GB" sz="1200" dirty="0">
                <a:latin typeface="Times New Roman" panose="02020603050405020304" pitchFamily="18" charset="0"/>
                <a:ea typeface="Times New Roman" panose="02020603050405020304" pitchFamily="18" charset="0"/>
              </a:rPr>
              <a:t>, O. (2023). Individually focused well-being interventions. </a:t>
            </a:r>
            <a:r>
              <a:rPr lang="en-GB" sz="1200" i="1" dirty="0">
                <a:latin typeface="Times New Roman" panose="02020603050405020304" pitchFamily="18" charset="0"/>
                <a:ea typeface="Times New Roman" panose="02020603050405020304" pitchFamily="18" charset="0"/>
              </a:rPr>
              <a:t>Caring for Caregivers to Be; </a:t>
            </a:r>
            <a:r>
              <a:rPr lang="en-GB" sz="1200" i="1" dirty="0" err="1">
                <a:latin typeface="Times New Roman" panose="02020603050405020304" pitchFamily="18" charset="0"/>
                <a:ea typeface="Times New Roman" panose="02020603050405020304" pitchFamily="18" charset="0"/>
              </a:rPr>
              <a:t>Ripp</a:t>
            </a:r>
            <a:r>
              <a:rPr lang="en-GB" sz="1200" i="1" dirty="0">
                <a:latin typeface="Times New Roman" panose="02020603050405020304" pitchFamily="18" charset="0"/>
                <a:ea typeface="Times New Roman" panose="02020603050405020304" pitchFamily="18" charset="0"/>
              </a:rPr>
              <a:t>, J., Thomas, LR, Eds</a:t>
            </a:r>
            <a:r>
              <a:rPr lang="en-GB" sz="1200" dirty="0">
                <a:latin typeface="Times New Roman" panose="02020603050405020304" pitchFamily="18" charset="0"/>
                <a:ea typeface="Times New Roman" panose="02020603050405020304" pitchFamily="18" charset="0"/>
              </a:rPr>
              <a:t>, pp.132-166.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King, E., </a:t>
            </a:r>
            <a:r>
              <a:rPr lang="en-GB" sz="1200" dirty="0" err="1">
                <a:latin typeface="Times New Roman" panose="02020603050405020304" pitchFamily="18" charset="0"/>
                <a:ea typeface="Times New Roman" panose="02020603050405020304" pitchFamily="18" charset="0"/>
              </a:rPr>
              <a:t>Taniar</a:t>
            </a:r>
            <a:r>
              <a:rPr lang="en-GB" sz="1200" dirty="0">
                <a:latin typeface="Times New Roman" panose="02020603050405020304" pitchFamily="18" charset="0"/>
                <a:ea typeface="Times New Roman" panose="02020603050405020304" pitchFamily="18" charset="0"/>
              </a:rPr>
              <a:t>, D., Manger, S. and Carlisle, K. (2026). Lifestyle medicine integrated care models in primary care and factors that contribute to their effective implementation: a rapid scoping review. </a:t>
            </a:r>
            <a:r>
              <a:rPr lang="en-GB" sz="1200" i="1" dirty="0">
                <a:latin typeface="Times New Roman" panose="02020603050405020304" pitchFamily="18" charset="0"/>
                <a:ea typeface="Times New Roman" panose="02020603050405020304" pitchFamily="18" charset="0"/>
              </a:rPr>
              <a:t>Australian Journal of Primary Health</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32</a:t>
            </a:r>
            <a:r>
              <a:rPr lang="en-GB" sz="1200" dirty="0">
                <a:latin typeface="Times New Roman" panose="02020603050405020304" pitchFamily="18" charset="0"/>
                <a:ea typeface="Times New Roman" panose="02020603050405020304" pitchFamily="18" charset="0"/>
              </a:rPr>
              <a:t>(2), pp.PY25215-PY25215.</a:t>
            </a:r>
          </a:p>
          <a:p>
            <a:pPr marL="0" marR="0" indent="-457200">
              <a:lnSpc>
                <a:spcPct val="120000"/>
              </a:lnSpc>
              <a:spcBef>
                <a:spcPts val="0"/>
              </a:spcBef>
            </a:pPr>
            <a:r>
              <a:rPr lang="en-GB" sz="1200" dirty="0" err="1">
                <a:latin typeface="Times New Roman" panose="02020603050405020304" pitchFamily="18" charset="0"/>
                <a:ea typeface="Times New Roman" panose="02020603050405020304" pitchFamily="18" charset="0"/>
              </a:rPr>
              <a:t>Kurani</a:t>
            </a:r>
            <a:r>
              <a:rPr lang="en-GB" sz="1200" dirty="0">
                <a:latin typeface="Times New Roman" panose="02020603050405020304" pitchFamily="18" charset="0"/>
                <a:ea typeface="Times New Roman" panose="02020603050405020304" pitchFamily="18" charset="0"/>
              </a:rPr>
              <a:t>, S., </a:t>
            </a:r>
            <a:r>
              <a:rPr lang="en-GB" sz="1200" dirty="0" err="1">
                <a:latin typeface="Times New Roman" panose="02020603050405020304" pitchFamily="18" charset="0"/>
                <a:ea typeface="Times New Roman" panose="02020603050405020304" pitchFamily="18" charset="0"/>
              </a:rPr>
              <a:t>MacLaughlin</a:t>
            </a:r>
            <a:r>
              <a:rPr lang="en-GB" sz="1200" dirty="0">
                <a:latin typeface="Times New Roman" panose="02020603050405020304" pitchFamily="18" charset="0"/>
                <a:ea typeface="Times New Roman" panose="02020603050405020304" pitchFamily="18" charset="0"/>
              </a:rPr>
              <a:t>, K.L., Jacobson, R.M., </a:t>
            </a:r>
            <a:r>
              <a:rPr lang="en-GB" sz="1200" dirty="0" err="1">
                <a:latin typeface="Times New Roman" panose="02020603050405020304" pitchFamily="18" charset="0"/>
                <a:ea typeface="Times New Roman" panose="02020603050405020304" pitchFamily="18" charset="0"/>
              </a:rPr>
              <a:t>Sauver</a:t>
            </a:r>
            <a:r>
              <a:rPr lang="en-GB" sz="1200" dirty="0">
                <a:latin typeface="Times New Roman" panose="02020603050405020304" pitchFamily="18" charset="0"/>
                <a:ea typeface="Times New Roman" panose="02020603050405020304" pitchFamily="18" charset="0"/>
              </a:rPr>
              <a:t>, J.L.S., Jenkins, G.D., Fan, C., Jacobson, D.J., </a:t>
            </a:r>
            <a:r>
              <a:rPr lang="en-GB" sz="1200" dirty="0" err="1">
                <a:latin typeface="Times New Roman" panose="02020603050405020304" pitchFamily="18" charset="0"/>
                <a:ea typeface="Times New Roman" panose="02020603050405020304" pitchFamily="18" charset="0"/>
              </a:rPr>
              <a:t>Inselman</a:t>
            </a:r>
            <a:r>
              <a:rPr lang="en-GB" sz="1200" dirty="0">
                <a:latin typeface="Times New Roman" panose="02020603050405020304" pitchFamily="18" charset="0"/>
                <a:ea typeface="Times New Roman" panose="02020603050405020304" pitchFamily="18" charset="0"/>
              </a:rPr>
              <a:t>, J., Zhu, X., Griffin, J.M. and Rutten, L.J.F. (2022). Socioeconomic disadvantage and human papillomavirus (HPV) vaccination uptake. </a:t>
            </a:r>
            <a:r>
              <a:rPr lang="en-GB" sz="1200" i="1" dirty="0">
                <a:latin typeface="Times New Roman" panose="02020603050405020304" pitchFamily="18" charset="0"/>
                <a:ea typeface="Times New Roman" panose="02020603050405020304" pitchFamily="18" charset="0"/>
              </a:rPr>
              <a:t>Vaccine</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40</a:t>
            </a:r>
            <a:r>
              <a:rPr lang="en-GB" sz="1200" dirty="0">
                <a:latin typeface="Times New Roman" panose="02020603050405020304" pitchFamily="18" charset="0"/>
                <a:ea typeface="Times New Roman" panose="02020603050405020304" pitchFamily="18" charset="0"/>
              </a:rPr>
              <a:t>(3), pp.471-476.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Lee, S.K., Sun, J., Jang, S. and Connelly, S. (2022). Misinformation of COVID-19 vaccines and vaccine hesitancy. Scientific reports, 12(1), p.13681.</a:t>
            </a:r>
          </a:p>
          <a:p>
            <a:pPr marL="0" marR="0" indent="-457200">
              <a:lnSpc>
                <a:spcPct val="120000"/>
              </a:lnSpc>
              <a:spcBef>
                <a:spcPts val="0"/>
              </a:spcBef>
            </a:pPr>
            <a:r>
              <a:rPr lang="en-GB" sz="1200" dirty="0" err="1">
                <a:latin typeface="Times New Roman" panose="02020603050405020304" pitchFamily="18" charset="0"/>
                <a:ea typeface="Times New Roman" panose="02020603050405020304" pitchFamily="18" charset="0"/>
              </a:rPr>
              <a:t>Majebi</a:t>
            </a:r>
            <a:r>
              <a:rPr lang="en-GB" sz="1200" dirty="0">
                <a:latin typeface="Times New Roman" panose="02020603050405020304" pitchFamily="18" charset="0"/>
                <a:ea typeface="Times New Roman" panose="02020603050405020304" pitchFamily="18" charset="0"/>
              </a:rPr>
              <a:t>, N.L., </a:t>
            </a:r>
            <a:r>
              <a:rPr lang="en-GB" sz="1200" dirty="0" err="1">
                <a:latin typeface="Times New Roman" panose="02020603050405020304" pitchFamily="18" charset="0"/>
                <a:ea typeface="Times New Roman" panose="02020603050405020304" pitchFamily="18" charset="0"/>
              </a:rPr>
              <a:t>Adelodun</a:t>
            </a:r>
            <a:r>
              <a:rPr lang="en-GB" sz="1200" dirty="0">
                <a:latin typeface="Times New Roman" panose="02020603050405020304" pitchFamily="18" charset="0"/>
                <a:ea typeface="Times New Roman" panose="02020603050405020304" pitchFamily="18" charset="0"/>
              </a:rPr>
              <a:t>, M.O. and Chinyere, E. (2024). Maternal mortality and healthcare disparities: Addressing systemic inequities in underserved communities. </a:t>
            </a:r>
            <a:r>
              <a:rPr lang="en-GB" sz="1200" i="1" dirty="0">
                <a:latin typeface="Times New Roman" panose="02020603050405020304" pitchFamily="18" charset="0"/>
                <a:ea typeface="Times New Roman" panose="02020603050405020304" pitchFamily="18" charset="0"/>
              </a:rPr>
              <a:t>International Journal of Engineering Inventions</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13</a:t>
            </a:r>
            <a:r>
              <a:rPr lang="en-GB" sz="1200" dirty="0">
                <a:latin typeface="Times New Roman" panose="02020603050405020304" pitchFamily="18" charset="0"/>
                <a:ea typeface="Times New Roman" panose="02020603050405020304" pitchFamily="18" charset="0"/>
              </a:rPr>
              <a:t>(9), pp.375-385.</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Marmot, M. (2022). Public health and health inequalities: a half century of personal involvement. Journal of Public Health, 44(Supplement_1), pp.i23-i27.</a:t>
            </a:r>
          </a:p>
          <a:p>
            <a:pPr marL="0" marR="0" indent="-457200">
              <a:lnSpc>
                <a:spcPct val="120000"/>
              </a:lnSpc>
              <a:spcBef>
                <a:spcPts val="0"/>
              </a:spcBef>
            </a:pPr>
            <a:r>
              <a:rPr lang="en-GB" sz="1200" dirty="0" err="1">
                <a:latin typeface="Times New Roman" panose="02020603050405020304" pitchFamily="18" charset="0"/>
                <a:ea typeface="Times New Roman" panose="02020603050405020304" pitchFamily="18" charset="0"/>
              </a:rPr>
              <a:t>McLure</a:t>
            </a:r>
            <a:r>
              <a:rPr lang="en-GB" sz="1200" dirty="0">
                <a:latin typeface="Times New Roman" panose="02020603050405020304" pitchFamily="18" charset="0"/>
                <a:ea typeface="Times New Roman" panose="02020603050405020304" pitchFamily="18" charset="0"/>
              </a:rPr>
              <a:t>, F.I. and Aldridge, J.M. (2023). Sustaining reform implementation: A systematic literature review. </a:t>
            </a:r>
            <a:r>
              <a:rPr lang="en-GB" sz="1200" i="1" dirty="0">
                <a:latin typeface="Times New Roman" panose="02020603050405020304" pitchFamily="18" charset="0"/>
                <a:ea typeface="Times New Roman" panose="02020603050405020304" pitchFamily="18" charset="0"/>
              </a:rPr>
              <a:t>School Leadership &amp; Management</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43</a:t>
            </a:r>
            <a:r>
              <a:rPr lang="en-GB" sz="1200" dirty="0">
                <a:latin typeface="Times New Roman" panose="02020603050405020304" pitchFamily="18" charset="0"/>
                <a:ea typeface="Times New Roman" panose="02020603050405020304" pitchFamily="18" charset="0"/>
              </a:rPr>
              <a:t>(1), pp.70-98.</a:t>
            </a:r>
          </a:p>
          <a:p>
            <a:pPr marL="0" marR="0" indent="-457200">
              <a:lnSpc>
                <a:spcPct val="120000"/>
              </a:lnSpc>
              <a:spcBef>
                <a:spcPts val="0"/>
              </a:spcBef>
            </a:pPr>
            <a:r>
              <a:rPr lang="en-GB" sz="1200" dirty="0" err="1">
                <a:latin typeface="Times New Roman" panose="02020603050405020304" pitchFamily="18" charset="0"/>
                <a:ea typeface="Times New Roman" panose="02020603050405020304" pitchFamily="18" charset="0"/>
              </a:rPr>
              <a:t>Monden</a:t>
            </a:r>
            <a:r>
              <a:rPr lang="en-GB" sz="1200" dirty="0">
                <a:latin typeface="Times New Roman" panose="02020603050405020304" pitchFamily="18" charset="0"/>
                <a:ea typeface="Times New Roman" panose="02020603050405020304" pitchFamily="18" charset="0"/>
              </a:rPr>
              <a:t>, C. (2024). Subjective health and subjective well-being. In </a:t>
            </a:r>
            <a:r>
              <a:rPr lang="en-GB" sz="1200" i="1" dirty="0" err="1">
                <a:latin typeface="Times New Roman" panose="02020603050405020304" pitchFamily="18" charset="0"/>
                <a:ea typeface="Times New Roman" panose="02020603050405020304" pitchFamily="18" charset="0"/>
              </a:rPr>
              <a:t>Encyclopedia</a:t>
            </a:r>
            <a:r>
              <a:rPr lang="en-GB" sz="1200" i="1" dirty="0">
                <a:latin typeface="Times New Roman" panose="02020603050405020304" pitchFamily="18" charset="0"/>
                <a:ea typeface="Times New Roman" panose="02020603050405020304" pitchFamily="18" charset="0"/>
              </a:rPr>
              <a:t> of quality of life and well-being research</a:t>
            </a:r>
            <a:r>
              <a:rPr lang="en-GB" sz="1200" dirty="0">
                <a:latin typeface="Times New Roman" panose="02020603050405020304" pitchFamily="18" charset="0"/>
                <a:ea typeface="Times New Roman" panose="02020603050405020304" pitchFamily="18" charset="0"/>
              </a:rPr>
              <a:t> (pp. 6938-6941). Cham: Springer International Publishing.</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NH</a:t>
            </a:r>
            <a:r>
              <a:rPr lang="en-US" sz="1200" dirty="0">
                <a:latin typeface="Times New Roman" panose="02020603050405020304" pitchFamily="18" charset="0"/>
                <a:ea typeface="Times New Roman" panose="02020603050405020304" pitchFamily="18" charset="0"/>
              </a:rPr>
              <a:t>S</a:t>
            </a:r>
            <a:r>
              <a:rPr lang="en-GB" sz="1200" dirty="0">
                <a:latin typeface="Times New Roman" panose="02020603050405020304" pitchFamily="18" charset="0"/>
                <a:ea typeface="Times New Roman" panose="02020603050405020304" pitchFamily="18" charset="0"/>
              </a:rPr>
              <a:t>. (2016). Making every contact count (MECC): Consensus Statement. </a:t>
            </a:r>
            <a:r>
              <a:rPr lang="en-GB" sz="1200" u="sng" dirty="0">
                <a:solidFill>
                  <a:srgbClr val="0000FF"/>
                </a:solidFill>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https://www.england.nhs.uk/wp-content/uploads/2016/04/making-every-contact-count.pdf</a:t>
            </a:r>
            <a:r>
              <a:rPr lang="en-GB" sz="1200" u="sng" dirty="0">
                <a:solidFill>
                  <a:srgbClr val="0000FF"/>
                </a:solidFill>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[Accessed 8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NHS. (2023). NHS choices. </a:t>
            </a:r>
            <a:r>
              <a:rPr lang="en-GB" sz="1200" u="sng" dirty="0">
                <a:solidFill>
                  <a:srgbClr val="0000FF"/>
                </a:solidFill>
                <a:latin typeface="Times New Roman" panose="02020603050405020304"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https://www.nhs.uk/tests-and-treatments/nhs-health-check/</a:t>
            </a:r>
            <a:r>
              <a:rPr lang="en-GB" sz="1200" dirty="0">
                <a:latin typeface="Times New Roman" panose="02020603050405020304" pitchFamily="18" charset="0"/>
                <a:ea typeface="Times New Roman" panose="02020603050405020304" pitchFamily="18" charset="0"/>
              </a:rPr>
              <a:t> [Accessed 8 Oct. 2026].</a:t>
            </a:r>
          </a:p>
          <a:p>
            <a:pPr marL="0" marR="0" indent="-457200">
              <a:lnSpc>
                <a:spcPct val="120000"/>
              </a:lnSpc>
              <a:spcBef>
                <a:spcPts val="0"/>
              </a:spcBef>
            </a:pPr>
            <a:r>
              <a:rPr lang="en-GB" sz="1200" dirty="0" err="1">
                <a:latin typeface="Times New Roman" panose="02020603050405020304" pitchFamily="18" charset="0"/>
                <a:ea typeface="Times New Roman" panose="02020603050405020304" pitchFamily="18" charset="0"/>
              </a:rPr>
              <a:t>Setyawati</a:t>
            </a:r>
            <a:r>
              <a:rPr lang="en-GB" sz="1200" dirty="0">
                <a:latin typeface="Times New Roman" panose="02020603050405020304" pitchFamily="18" charset="0"/>
                <a:ea typeface="Times New Roman" panose="02020603050405020304" pitchFamily="18" charset="0"/>
              </a:rPr>
              <a:t>, R., </a:t>
            </a:r>
            <a:r>
              <a:rPr lang="en-GB" sz="1200" dirty="0" err="1">
                <a:latin typeface="Times New Roman" panose="02020603050405020304" pitchFamily="18" charset="0"/>
                <a:ea typeface="Times New Roman" panose="02020603050405020304" pitchFamily="18" charset="0"/>
              </a:rPr>
              <a:t>Astuti</a:t>
            </a:r>
            <a:r>
              <a:rPr lang="en-GB" sz="1200" dirty="0">
                <a:latin typeface="Times New Roman" panose="02020603050405020304" pitchFamily="18" charset="0"/>
                <a:ea typeface="Times New Roman" panose="02020603050405020304" pitchFamily="18" charset="0"/>
              </a:rPr>
              <a:t>, A., </a:t>
            </a:r>
            <a:r>
              <a:rPr lang="en-GB" sz="1200" dirty="0" err="1">
                <a:latin typeface="Times New Roman" panose="02020603050405020304" pitchFamily="18" charset="0"/>
                <a:ea typeface="Times New Roman" panose="02020603050405020304" pitchFamily="18" charset="0"/>
              </a:rPr>
              <a:t>Utami</a:t>
            </a:r>
            <a:r>
              <a:rPr lang="en-GB" sz="1200" dirty="0">
                <a:latin typeface="Times New Roman" panose="02020603050405020304" pitchFamily="18" charset="0"/>
                <a:ea typeface="Times New Roman" panose="02020603050405020304" pitchFamily="18" charset="0"/>
              </a:rPr>
              <a:t>, T.P., </a:t>
            </a:r>
            <a:r>
              <a:rPr lang="en-GB" sz="1200" dirty="0" err="1">
                <a:latin typeface="Times New Roman" panose="02020603050405020304" pitchFamily="18" charset="0"/>
                <a:ea typeface="Times New Roman" panose="02020603050405020304" pitchFamily="18" charset="0"/>
              </a:rPr>
              <a:t>Adiwijaya</a:t>
            </a:r>
            <a:r>
              <a:rPr lang="en-GB" sz="1200" dirty="0">
                <a:latin typeface="Times New Roman" panose="02020603050405020304" pitchFamily="18" charset="0"/>
                <a:ea typeface="Times New Roman" panose="02020603050405020304" pitchFamily="18" charset="0"/>
              </a:rPr>
              <a:t>, S. and Hasyim, D.M. (2024). The importance of early detection in disease management. </a:t>
            </a:r>
            <a:r>
              <a:rPr lang="en-GB" sz="1200" i="1" dirty="0">
                <a:latin typeface="Times New Roman" panose="02020603050405020304" pitchFamily="18" charset="0"/>
                <a:ea typeface="Times New Roman" panose="02020603050405020304" pitchFamily="18" charset="0"/>
              </a:rPr>
              <a:t>Journal of World Future Medicine, Health and Nursing</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2</a:t>
            </a:r>
            <a:r>
              <a:rPr lang="en-GB" sz="1200" dirty="0">
                <a:latin typeface="Times New Roman" panose="02020603050405020304" pitchFamily="18" charset="0"/>
                <a:ea typeface="Times New Roman" panose="02020603050405020304" pitchFamily="18" charset="0"/>
              </a:rPr>
              <a:t>(1), pp.51-63.</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Tanner, L., Kenny, R.P.W., Still, M., Ling, J., Pearson, F., Thompson, K. and Bhardwaj-Gosling, R. (2022). NHS Health Check programme: a rapid review update. </a:t>
            </a:r>
            <a:r>
              <a:rPr lang="en-GB" sz="1200" i="1" dirty="0">
                <a:latin typeface="Times New Roman" panose="02020603050405020304" pitchFamily="18" charset="0"/>
                <a:ea typeface="Times New Roman" panose="02020603050405020304" pitchFamily="18" charset="0"/>
              </a:rPr>
              <a:t>BMJ open</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12</a:t>
            </a:r>
            <a:r>
              <a:rPr lang="en-GB" sz="1200" dirty="0">
                <a:latin typeface="Times New Roman" panose="02020603050405020304" pitchFamily="18" charset="0"/>
                <a:ea typeface="Times New Roman" panose="02020603050405020304" pitchFamily="18" charset="0"/>
              </a:rPr>
              <a:t>(2), p.e052832.</a:t>
            </a:r>
          </a:p>
          <a:p>
            <a:pPr marL="0" marR="0" indent="-457200">
              <a:lnSpc>
                <a:spcPct val="120000"/>
              </a:lnSpc>
              <a:spcBef>
                <a:spcPts val="0"/>
              </a:spcBef>
            </a:pPr>
            <a:r>
              <a:rPr lang="en-GB" sz="1200" dirty="0" err="1">
                <a:latin typeface="Times New Roman" panose="02020603050405020304" pitchFamily="18" charset="0"/>
                <a:ea typeface="Times New Roman" panose="02020603050405020304" pitchFamily="18" charset="0"/>
              </a:rPr>
              <a:t>Taukeni</a:t>
            </a:r>
            <a:r>
              <a:rPr lang="en-GB" sz="1200" dirty="0">
                <a:latin typeface="Times New Roman" panose="02020603050405020304" pitchFamily="18" charset="0"/>
                <a:ea typeface="Times New Roman" panose="02020603050405020304" pitchFamily="18" charset="0"/>
              </a:rPr>
              <a:t>, S.G., </a:t>
            </a:r>
            <a:r>
              <a:rPr lang="en-GB" sz="1200" dirty="0" err="1">
                <a:latin typeface="Times New Roman" panose="02020603050405020304" pitchFamily="18" charset="0"/>
                <a:ea typeface="Times New Roman" panose="02020603050405020304" pitchFamily="18" charset="0"/>
              </a:rPr>
              <a:t>Mathwasa</a:t>
            </a:r>
            <a:r>
              <a:rPr lang="en-GB" sz="1200" dirty="0">
                <a:latin typeface="Times New Roman" panose="02020603050405020304" pitchFamily="18" charset="0"/>
                <a:ea typeface="Times New Roman" panose="02020603050405020304" pitchFamily="18" charset="0"/>
              </a:rPr>
              <a:t>, J. and </a:t>
            </a:r>
            <a:r>
              <a:rPr lang="en-GB" sz="1200" dirty="0" err="1">
                <a:latin typeface="Times New Roman" panose="02020603050405020304" pitchFamily="18" charset="0"/>
                <a:ea typeface="Times New Roman" panose="02020603050405020304" pitchFamily="18" charset="0"/>
              </a:rPr>
              <a:t>Ntshuntshe</a:t>
            </a:r>
            <a:r>
              <a:rPr lang="en-GB" sz="1200" dirty="0">
                <a:latin typeface="Times New Roman" panose="02020603050405020304" pitchFamily="18" charset="0"/>
                <a:ea typeface="Times New Roman" panose="02020603050405020304" pitchFamily="18" charset="0"/>
              </a:rPr>
              <a:t>, Z. (2023). Biopsychosocial model. In </a:t>
            </a:r>
            <a:r>
              <a:rPr lang="en-GB" sz="1200" i="1" dirty="0">
                <a:latin typeface="Times New Roman" panose="02020603050405020304" pitchFamily="18" charset="0"/>
                <a:ea typeface="Times New Roman" panose="02020603050405020304" pitchFamily="18" charset="0"/>
              </a:rPr>
              <a:t>Acceleration of the Biopsychosocial Model in Public Health</a:t>
            </a:r>
            <a:r>
              <a:rPr lang="en-GB" sz="1200" dirty="0">
                <a:latin typeface="Times New Roman" panose="02020603050405020304" pitchFamily="18" charset="0"/>
                <a:ea typeface="Times New Roman" panose="02020603050405020304" pitchFamily="18" charset="0"/>
              </a:rPr>
              <a:t> (pp. 1-26). IGI Global Scientific Publishing.</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Ullah, F., </a:t>
            </a:r>
            <a:r>
              <a:rPr lang="en-GB" sz="1200" dirty="0" err="1">
                <a:latin typeface="Times New Roman" panose="02020603050405020304" pitchFamily="18" charset="0"/>
                <a:ea typeface="Times New Roman" panose="02020603050405020304" pitchFamily="18" charset="0"/>
              </a:rPr>
              <a:t>Ragazzoni</a:t>
            </a:r>
            <a:r>
              <a:rPr lang="en-GB" sz="1200" dirty="0">
                <a:latin typeface="Times New Roman" panose="02020603050405020304" pitchFamily="18" charset="0"/>
                <a:ea typeface="Times New Roman" panose="02020603050405020304" pitchFamily="18" charset="0"/>
              </a:rPr>
              <a:t>, L., </a:t>
            </a:r>
            <a:r>
              <a:rPr lang="en-GB" sz="1200" dirty="0" err="1">
                <a:latin typeface="Times New Roman" panose="02020603050405020304" pitchFamily="18" charset="0"/>
                <a:ea typeface="Times New Roman" panose="02020603050405020304" pitchFamily="18" charset="0"/>
              </a:rPr>
              <a:t>Hubloue</a:t>
            </a:r>
            <a:r>
              <a:rPr lang="en-GB" sz="1200" dirty="0">
                <a:latin typeface="Times New Roman" panose="02020603050405020304" pitchFamily="18" charset="0"/>
                <a:ea typeface="Times New Roman" panose="02020603050405020304" pitchFamily="18" charset="0"/>
              </a:rPr>
              <a:t>, I., Barone-</a:t>
            </a:r>
            <a:r>
              <a:rPr lang="en-GB" sz="1200" dirty="0" err="1">
                <a:latin typeface="Times New Roman" panose="02020603050405020304" pitchFamily="18" charset="0"/>
                <a:ea typeface="Times New Roman" panose="02020603050405020304" pitchFamily="18" charset="0"/>
              </a:rPr>
              <a:t>Adesi</a:t>
            </a:r>
            <a:r>
              <a:rPr lang="en-GB" sz="1200" dirty="0">
                <a:latin typeface="Times New Roman" panose="02020603050405020304" pitchFamily="18" charset="0"/>
                <a:ea typeface="Times New Roman" panose="02020603050405020304" pitchFamily="18" charset="0"/>
              </a:rPr>
              <a:t>, F. and Valente, M. (2024). The use of the health belief model in the context of heatwaves research: a rapid review. </a:t>
            </a:r>
            <a:r>
              <a:rPr lang="en-GB" sz="1200" i="1" dirty="0">
                <a:latin typeface="Times New Roman" panose="02020603050405020304" pitchFamily="18" charset="0"/>
                <a:ea typeface="Times New Roman" panose="02020603050405020304" pitchFamily="18" charset="0"/>
              </a:rPr>
              <a:t>Disaster medicine and public health preparedness</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18</a:t>
            </a:r>
            <a:r>
              <a:rPr lang="en-GB" sz="1200" dirty="0">
                <a:latin typeface="Times New Roman" panose="02020603050405020304" pitchFamily="18" charset="0"/>
                <a:ea typeface="Times New Roman" panose="02020603050405020304" pitchFamily="18" charset="0"/>
              </a:rPr>
              <a:t>, p.e34.</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UN. (2015). </a:t>
            </a:r>
            <a:r>
              <a:rPr lang="en-GB" sz="1200" i="1" dirty="0">
                <a:latin typeface="Times New Roman" panose="02020603050405020304" pitchFamily="18" charset="0"/>
                <a:ea typeface="Times New Roman" panose="02020603050405020304" pitchFamily="18" charset="0"/>
              </a:rPr>
              <a:t>The 17 goals | sustainable development</a:t>
            </a:r>
            <a:r>
              <a:rPr lang="en-GB" sz="1200" dirty="0">
                <a:latin typeface="Times New Roman" panose="02020603050405020304" pitchFamily="18" charset="0"/>
                <a:ea typeface="Times New Roman" panose="02020603050405020304" pitchFamily="18" charset="0"/>
              </a:rPr>
              <a:t>. United Nations. </a:t>
            </a:r>
            <a:r>
              <a:rPr lang="en-GB" sz="1200" u="sng" dirty="0">
                <a:solidFill>
                  <a:srgbClr val="0000FF"/>
                </a:solidFill>
                <a:latin typeface="Times New Roman" panose="02020603050405020304" pitchFamily="18" charset="0"/>
                <a:ea typeface="Times New Roman" panose="02020603050405020304" pitchFamily="18" charset="0"/>
                <a:hlinkClick r:id="rId8">
                  <a:extLst>
                    <a:ext uri="{A12FA001-AC4F-418D-AE19-62706E023703}">
                      <ahyp:hlinkClr xmlns:ahyp="http://schemas.microsoft.com/office/drawing/2018/hyperlinkcolor" val="tx"/>
                    </a:ext>
                  </a:extLst>
                </a:hlinkClick>
              </a:rPr>
              <a:t>https://sdgs.un.org/goal</a:t>
            </a:r>
            <a:r>
              <a:rPr lang="en-US" sz="1200" u="sng" dirty="0">
                <a:solidFill>
                  <a:srgbClr val="0000FF"/>
                </a:solidFill>
                <a:latin typeface="Times New Roman" panose="02020603050405020304" pitchFamily="18" charset="0"/>
                <a:ea typeface="Times New Roman" panose="02020603050405020304" pitchFamily="18" charset="0"/>
                <a:hlinkClick r:id="rId8">
                  <a:extLst>
                    <a:ext uri="{A12FA001-AC4F-418D-AE19-62706E023703}">
                      <ahyp:hlinkClr xmlns:ahyp="http://schemas.microsoft.com/office/drawing/2018/hyperlinkcolor" val="tx"/>
                    </a:ext>
                  </a:extLst>
                </a:hlinkClick>
              </a:rPr>
              <a:t>s</a:t>
            </a:r>
            <a:r>
              <a:rPr lang="en-US" sz="1200" dirty="0">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[Accessed 8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WHO. (2023). </a:t>
            </a:r>
            <a:r>
              <a:rPr lang="en-GB" sz="1200" i="1" dirty="0">
                <a:latin typeface="Times New Roman" panose="02020603050405020304" pitchFamily="18" charset="0"/>
                <a:ea typeface="Times New Roman" panose="02020603050405020304" pitchFamily="18" charset="0"/>
              </a:rPr>
              <a:t>Health in all policies</a:t>
            </a:r>
            <a:r>
              <a:rPr lang="en-GB" sz="1200" dirty="0">
                <a:latin typeface="Times New Roman" panose="02020603050405020304" pitchFamily="18" charset="0"/>
                <a:ea typeface="Times New Roman" panose="02020603050405020304" pitchFamily="18" charset="0"/>
              </a:rPr>
              <a:t>. American Public Health Association. </a:t>
            </a:r>
            <a:r>
              <a:rPr lang="en-GB" sz="1200" u="sng" dirty="0">
                <a:solidFill>
                  <a:srgbClr val="0000FF"/>
                </a:solidFill>
                <a:latin typeface="Times New Roman" panose="02020603050405020304" pitchFamily="18" charset="0"/>
                <a:ea typeface="Times New Roman" panose="02020603050405020304" pitchFamily="18" charset="0"/>
                <a:hlinkClick r:id="rId9">
                  <a:extLst>
                    <a:ext uri="{A12FA001-AC4F-418D-AE19-62706E023703}">
                      <ahyp:hlinkClr xmlns:ahyp="http://schemas.microsoft.com/office/drawing/2018/hyperlinkcolor" val="tx"/>
                    </a:ext>
                  </a:extLst>
                </a:hlinkClick>
              </a:rPr>
              <a:t>https://www.apha.org/topics-and-issues/health-in-all-policies</a:t>
            </a:r>
            <a:r>
              <a:rPr lang="en-GB" sz="1200" dirty="0">
                <a:latin typeface="Times New Roman" panose="02020603050405020304" pitchFamily="18" charset="0"/>
                <a:ea typeface="Times New Roman" panose="02020603050405020304" pitchFamily="18" charset="0"/>
              </a:rPr>
              <a:t> [Accessed 8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WHO. (2024). </a:t>
            </a:r>
            <a:r>
              <a:rPr lang="en-GB" sz="1200" i="1" dirty="0">
                <a:latin typeface="Times New Roman" panose="02020603050405020304" pitchFamily="18" charset="0"/>
                <a:ea typeface="Times New Roman" panose="02020603050405020304" pitchFamily="18" charset="0"/>
              </a:rPr>
              <a:t>Health and well-being</a:t>
            </a:r>
            <a:r>
              <a:rPr lang="en-GB" sz="1200" dirty="0">
                <a:latin typeface="Times New Roman" panose="02020603050405020304" pitchFamily="18" charset="0"/>
                <a:ea typeface="Times New Roman" panose="02020603050405020304" pitchFamily="18" charset="0"/>
              </a:rPr>
              <a:t>. World Health Organization. </a:t>
            </a:r>
            <a:r>
              <a:rPr lang="en-GB" sz="1200" u="sng" dirty="0">
                <a:solidFill>
                  <a:srgbClr val="0000FF"/>
                </a:solidFill>
                <a:latin typeface="Times New Roman" panose="02020603050405020304" pitchFamily="18" charset="0"/>
                <a:ea typeface="Times New Roman" panose="02020603050405020304" pitchFamily="18" charset="0"/>
                <a:hlinkClick r:id="rId10">
                  <a:extLst>
                    <a:ext uri="{A12FA001-AC4F-418D-AE19-62706E023703}">
                      <ahyp:hlinkClr xmlns:ahyp="http://schemas.microsoft.com/office/drawing/2018/hyperlinkcolor" val="tx"/>
                    </a:ext>
                  </a:extLst>
                </a:hlinkClick>
              </a:rPr>
              <a:t>https://www.who.int/data/gho/data/major-themes/health-and-well-being</a:t>
            </a:r>
            <a:r>
              <a:rPr lang="en-GB" sz="1200" dirty="0">
                <a:latin typeface="Times New Roman" panose="02020603050405020304" pitchFamily="18" charset="0"/>
                <a:ea typeface="Times New Roman" panose="02020603050405020304" pitchFamily="18" charset="0"/>
              </a:rPr>
              <a:t> [Accessed 8 Oct. 2026].</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Williams, E.B.D.B.G., Buck, D., Babalola, G. and Maguire, D. (2022). </a:t>
            </a:r>
            <a:r>
              <a:rPr lang="en-GB" sz="1200" i="1" dirty="0">
                <a:latin typeface="Times New Roman" panose="02020603050405020304" pitchFamily="18" charset="0"/>
                <a:ea typeface="Times New Roman" panose="02020603050405020304" pitchFamily="18" charset="0"/>
              </a:rPr>
              <a:t>What are health inequalities?</a:t>
            </a:r>
            <a:r>
              <a:rPr lang="en-GB" sz="1200" dirty="0">
                <a:latin typeface="Times New Roman" panose="02020603050405020304" pitchFamily="18" charset="0"/>
                <a:ea typeface="Times New Roman" panose="02020603050405020304" pitchFamily="18" charset="0"/>
              </a:rPr>
              <a:t> (Vol. 19). London: The.</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Williams, L., </a:t>
            </a:r>
            <a:r>
              <a:rPr lang="en-GB" sz="1200" dirty="0" err="1">
                <a:latin typeface="Times New Roman" panose="02020603050405020304" pitchFamily="18" charset="0"/>
                <a:ea typeface="Times New Roman" panose="02020603050405020304" pitchFamily="18" charset="0"/>
              </a:rPr>
              <a:t>Bartik</a:t>
            </a:r>
            <a:r>
              <a:rPr lang="en-GB" sz="1200" dirty="0">
                <a:latin typeface="Times New Roman" panose="02020603050405020304" pitchFamily="18" charset="0"/>
                <a:ea typeface="Times New Roman" panose="02020603050405020304" pitchFamily="18" charset="0"/>
              </a:rPr>
              <a:t>, W. and Cosh, S. (2024). Online anti-stigma interventions for mental health help-seeking in young people: A systematic review. </a:t>
            </a:r>
            <a:r>
              <a:rPr lang="en-GB" sz="1200" i="1" dirty="0">
                <a:latin typeface="Times New Roman" panose="02020603050405020304" pitchFamily="18" charset="0"/>
                <a:ea typeface="Times New Roman" panose="02020603050405020304" pitchFamily="18" charset="0"/>
              </a:rPr>
              <a:t>Journal of Affective Disorders Reports</a:t>
            </a:r>
            <a:r>
              <a:rPr lang="en-GB" sz="1200" dirty="0">
                <a:latin typeface="Times New Roman" panose="02020603050405020304" pitchFamily="18" charset="0"/>
                <a:ea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rPr>
              <a:t>18</a:t>
            </a:r>
            <a:r>
              <a:rPr lang="en-GB" sz="1200" dirty="0">
                <a:latin typeface="Times New Roman" panose="02020603050405020304" pitchFamily="18" charset="0"/>
                <a:ea typeface="Times New Roman" panose="02020603050405020304" pitchFamily="18" charset="0"/>
              </a:rPr>
              <a:t>, p.100841.</a:t>
            </a:r>
          </a:p>
          <a:p>
            <a:pPr marL="0" marR="0" indent="-457200">
              <a:lnSpc>
                <a:spcPct val="120000"/>
              </a:lnSpc>
              <a:spcBef>
                <a:spcPts val="0"/>
              </a:spcBef>
            </a:pPr>
            <a:r>
              <a:rPr lang="en-GB" sz="1200" dirty="0">
                <a:latin typeface="Times New Roman" panose="02020603050405020304" pitchFamily="18" charset="0"/>
                <a:ea typeface="Times New Roman" panose="02020603050405020304" pitchFamily="18" charset="0"/>
              </a:rPr>
              <a:t>World Health Organization (2023). </a:t>
            </a:r>
            <a:r>
              <a:rPr lang="en-GB" sz="1200" i="1" dirty="0">
                <a:latin typeface="Times New Roman" panose="02020603050405020304" pitchFamily="18" charset="0"/>
                <a:ea typeface="Times New Roman" panose="02020603050405020304" pitchFamily="18" charset="0"/>
              </a:rPr>
              <a:t>Global report on neglected tropical diseases 2023</a:t>
            </a:r>
            <a:r>
              <a:rPr lang="en-GB" sz="1200" dirty="0">
                <a:latin typeface="Times New Roman" panose="02020603050405020304" pitchFamily="18" charset="0"/>
                <a:ea typeface="Times New Roman" panose="02020603050405020304" pitchFamily="18" charset="0"/>
              </a:rPr>
              <a:t>. World Health Organization.</a:t>
            </a:r>
          </a:p>
        </p:txBody>
      </p:sp>
    </p:spTree>
    <p:extLst>
      <p:ext uri="{BB962C8B-B14F-4D97-AF65-F5344CB8AC3E}">
        <p14:creationId xmlns:p14="http://schemas.microsoft.com/office/powerpoint/2010/main" val="3560798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4256</Words>
  <Application>Microsoft Office PowerPoint</Application>
  <PresentationFormat>Widescreen</PresentationFormat>
  <Paragraphs>132</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HEALTH, WELLBEING AND SUSTAINABLE DEVELOPMENT Module Code: BMHP6030</vt:lpstr>
      <vt:lpstr>INTRODUCTION</vt:lpstr>
      <vt:lpstr>DEFINITIONS, KEY CONCEPTS AND THEORETICAL PERSPECTIVE</vt:lpstr>
      <vt:lpstr>SUSTAINABLE DEVELOPMENT AND SDG 3 IN HEALTH AND SOCIAL CARE</vt:lpstr>
      <vt:lpstr>POLICY, GOVERNANCE AND SOCIAL PROCESSES</vt:lpstr>
      <vt:lpstr>UK CASE STUDIES</vt:lpstr>
      <vt:lpstr>ACCESS, EQUITY AND HEALTH INEQUALITIES</vt:lpstr>
      <vt:lpstr>RECOMMENDATIONS FOR PRACTICE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zulfcar786@gmail.com</cp:lastModifiedBy>
  <cp:revision>1</cp:revision>
  <dcterms:created xsi:type="dcterms:W3CDTF">2026-07-18T12:00:24Z</dcterms:created>
  <dcterms:modified xsi:type="dcterms:W3CDTF">2026-10-13T10:43:05Z</dcterms:modified>
</cp:coreProperties>
</file>