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256" r:id="rId5"/>
    <p:sldId id="257" r:id="rId6"/>
    <p:sldId id="258" r:id="rId7"/>
    <p:sldId id="262" r:id="rId8"/>
    <p:sldId id="265" r:id="rId9"/>
    <p:sldId id="263" r:id="rId10"/>
    <p:sldId id="261" r:id="rId11"/>
    <p:sldId id="271"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0704" autoAdjust="0"/>
  </p:normalViewPr>
  <p:slideViewPr>
    <p:cSldViewPr snapToGrid="0">
      <p:cViewPr>
        <p:scale>
          <a:sx n="66" d="100"/>
          <a:sy n="66" d="100"/>
        </p:scale>
        <p:origin x="632" y="3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12/10/2022</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12/10/2022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spc="150" baseline="0"/>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8" name="Graphic 7">
            <a:extLst>
              <a:ext uri="{FF2B5EF4-FFF2-40B4-BE49-F238E27FC236}">
                <a16:creationId xmlns:a16="http://schemas.microsoft.com/office/drawing/2014/main" id="{A04F1E16-9A84-4D0E-9706-79C396AF6AE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500" y="2924175"/>
            <a:ext cx="2895600" cy="2519363"/>
          </a:xfrm>
        </p:spPr>
        <p:txBody>
          <a:bodyPr>
            <a:normAutofit/>
          </a:bodyPr>
          <a:lstStyle>
            <a:lvl1pPr marL="0" indent="0">
              <a:lnSpc>
                <a:spcPct val="150000"/>
              </a:lnSpc>
              <a:buNone/>
              <a:defRPr sz="1400">
                <a:solidFill>
                  <a:schemeClr val="bg1"/>
                </a:solidFill>
              </a:defRPr>
            </a:lvl1pPr>
            <a:lvl2pPr marL="457200" indent="0">
              <a:lnSpc>
                <a:spcPct val="150000"/>
              </a:lnSpc>
              <a:buNone/>
              <a:defRPr sz="1400">
                <a:solidFill>
                  <a:schemeClr val="bg1"/>
                </a:solidFill>
              </a:defRPr>
            </a:lvl2pPr>
            <a:lvl3pPr marL="914400" indent="0">
              <a:lnSpc>
                <a:spcPct val="150000"/>
              </a:lnSpc>
              <a:buNone/>
              <a:defRPr sz="1400">
                <a:solidFill>
                  <a:schemeClr val="bg1"/>
                </a:solidFill>
              </a:defRPr>
            </a:lvl3pPr>
            <a:lvl4pPr marL="1371600" indent="0">
              <a:lnSpc>
                <a:spcPct val="150000"/>
              </a:lnSpc>
              <a:buNone/>
              <a:defRPr sz="1400">
                <a:solidFill>
                  <a:schemeClr val="bg1"/>
                </a:solidFill>
              </a:defRPr>
            </a:lvl4pPr>
            <a:lvl5pPr marL="1828800" indent="0">
              <a:lnSpc>
                <a:spcPct val="150000"/>
              </a:lnSpc>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11EBF9-6826-475B-8079-C11128991BAE}"/>
              </a:ext>
            </a:extLst>
          </p:cNvPr>
          <p:cNvSpPr>
            <a:spLocks noGrp="1"/>
          </p:cNvSpPr>
          <p:nvPr>
            <p:ph type="dt" sz="half" idx="10"/>
          </p:nvPr>
        </p:nvSpPr>
        <p:spPr>
          <a:xfrm>
            <a:off x="838200" y="6356350"/>
            <a:ext cx="1219200"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3FB726A3-DF54-47D2-8C3A-34FD43A19E8E}"/>
              </a:ext>
            </a:extLst>
          </p:cNvPr>
          <p:cNvSpPr>
            <a:spLocks noGrp="1"/>
          </p:cNvSpPr>
          <p:nvPr>
            <p:ph type="ftr" sz="quarter" idx="11"/>
          </p:nvPr>
        </p:nvSpPr>
        <p:spPr>
          <a:xfrm>
            <a:off x="2463800" y="6356350"/>
            <a:ext cx="3479800"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D0CD125A-4493-4967-9146-841D0EF3BC63}"/>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7" name="Group 6">
            <a:extLst>
              <a:ext uri="{FF2B5EF4-FFF2-40B4-BE49-F238E27FC236}">
                <a16:creationId xmlns:a16="http://schemas.microsoft.com/office/drawing/2014/main" id="{D7A1CF8B-3479-49A3-A30E-2F2ECE962075}"/>
              </a:ext>
            </a:extLst>
          </p:cNvPr>
          <p:cNvGrpSpPr/>
          <p:nvPr userDrawn="1"/>
        </p:nvGrpSpPr>
        <p:grpSpPr>
          <a:xfrm>
            <a:off x="6953250" y="-25401"/>
            <a:ext cx="5238750" cy="6902451"/>
            <a:chOff x="6953250" y="-25401"/>
            <a:chExt cx="5238750" cy="6902451"/>
          </a:xfrm>
        </p:grpSpPr>
        <p:cxnSp>
          <p:nvCxnSpPr>
            <p:cNvPr id="14" name="Straight Connector 13">
              <a:extLst>
                <a:ext uri="{FF2B5EF4-FFF2-40B4-BE49-F238E27FC236}">
                  <a16:creationId xmlns:a16="http://schemas.microsoft.com/office/drawing/2014/main" id="{49FBD260-5143-4B12-B9F8-33E48D548909}"/>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userDrawn="1"/>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4973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148840"/>
            <a:ext cx="4179570" cy="1715531"/>
          </a:xfrm>
        </p:spPr>
        <p:txBody>
          <a:bodyPr anchor="b">
            <a:noAutofit/>
          </a:bodyPr>
          <a:lstStyle>
            <a:lvl1pPr algn="l">
              <a:defRPr sz="36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991350" y="3962003"/>
            <a:ext cx="4179570" cy="365125"/>
          </a:xfrm>
        </p:spPr>
        <p:txBody>
          <a:bodyPr>
            <a:normAutofit/>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269951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111608"/>
            <a:ext cx="10515600" cy="3744912"/>
          </a:xfrm>
        </p:spPr>
        <p:txBody>
          <a:bodyPr/>
          <a:lstStyle/>
          <a:p>
            <a:r>
              <a:rPr lang="en-US"/>
              <a:t>Click icon to add chart</a:t>
            </a:r>
            <a:endParaRPr lang="en-US" dirty="0"/>
          </a:p>
        </p:txBody>
      </p:sp>
    </p:spTree>
    <p:extLst>
      <p:ext uri="{BB962C8B-B14F-4D97-AF65-F5344CB8AC3E}">
        <p14:creationId xmlns:p14="http://schemas.microsoft.com/office/powerpoint/2010/main" val="1485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744913"/>
          </a:xfrm>
        </p:spPr>
        <p:txBody>
          <a:bodyPr/>
          <a:lstStyle/>
          <a:p>
            <a:r>
              <a:rPr lang="en-US"/>
              <a:t>Click icon to add table</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4657724" y="2809875"/>
            <a:ext cx="6696075" cy="1909763"/>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10" name="Subtitle 2">
            <a:extLst>
              <a:ext uri="{FF2B5EF4-FFF2-40B4-BE49-F238E27FC236}">
                <a16:creationId xmlns:a16="http://schemas.microsoft.com/office/drawing/2014/main" id="{104828DA-5EC5-4A00-9A7B-CD9668EF24D1}"/>
              </a:ext>
            </a:extLst>
          </p:cNvPr>
          <p:cNvSpPr>
            <a:spLocks noGrp="1"/>
          </p:cNvSpPr>
          <p:nvPr>
            <p:ph type="subTitle" idx="1"/>
          </p:nvPr>
        </p:nvSpPr>
        <p:spPr>
          <a:xfrm>
            <a:off x="4657725" y="5028803"/>
            <a:ext cx="6696074" cy="365125"/>
          </a:xfrm>
        </p:spPr>
        <p:txBody>
          <a:bodyPr anchor="b">
            <a:normAutofit/>
          </a:bodyPr>
          <a:lstStyle>
            <a:lvl1pPr marL="0" indent="0" algn="l">
              <a:buNone/>
              <a:defRPr sz="160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Date Placeholder 2">
            <a:extLst>
              <a:ext uri="{FF2B5EF4-FFF2-40B4-BE49-F238E27FC236}">
                <a16:creationId xmlns:a16="http://schemas.microsoft.com/office/drawing/2014/main" id="{D9303E9A-96BC-4283-A6E1-5948AEB119F4}"/>
              </a:ext>
            </a:extLst>
          </p:cNvPr>
          <p:cNvSpPr>
            <a:spLocks noGrp="1"/>
          </p:cNvSpPr>
          <p:nvPr>
            <p:ph type="dt" sz="half" idx="10"/>
          </p:nvPr>
        </p:nvSpPr>
        <p:spPr>
          <a:xfrm>
            <a:off x="4676774" y="6356350"/>
            <a:ext cx="1695450"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45A19C49-052B-4D3E-B227-1D787463CE96}"/>
              </a:ext>
            </a:extLst>
          </p:cNvPr>
          <p:cNvSpPr>
            <a:spLocks noGrp="1"/>
          </p:cNvSpPr>
          <p:nvPr>
            <p:ph type="ftr" sz="quarter" idx="11"/>
          </p:nvPr>
        </p:nvSpPr>
        <p:spPr>
          <a:xfrm>
            <a:off x="6743699" y="6356350"/>
            <a:ext cx="2543175" cy="365125"/>
          </a:xfrm>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4E5E724A-95F0-41B6-A77E-EDD067272C27}"/>
              </a:ext>
            </a:extLst>
          </p:cNvPr>
          <p:cNvSpPr>
            <a:spLocks noGrp="1"/>
          </p:cNvSpPr>
          <p:nvPr>
            <p:ph type="sldNum" sz="quarter" idx="12"/>
          </p:nvPr>
        </p:nvSpPr>
        <p:spPr>
          <a:xfrm>
            <a:off x="9658350" y="6356350"/>
            <a:ext cx="1695450" cy="365125"/>
          </a:xfrm>
        </p:spPr>
        <p:txBody>
          <a:bodyPr/>
          <a:lstStyle>
            <a:lvl1pPr>
              <a:defRPr sz="900"/>
            </a:lvl1pPr>
          </a:lstStyle>
          <a:p>
            <a:fld id="{A49DFD55-3C28-40EF-9E31-A92D2E4017FF}" type="slidenum">
              <a:rPr lang="en-US" smtClean="0"/>
              <a:pPr/>
              <a:t>‹#›</a:t>
            </a:fld>
            <a:endParaRPr lang="en-US" dirty="0"/>
          </a:p>
        </p:txBody>
      </p:sp>
      <p:cxnSp>
        <p:nvCxnSpPr>
          <p:cNvPr id="9" name="Straight Connector 8">
            <a:extLst>
              <a:ext uri="{FF2B5EF4-FFF2-40B4-BE49-F238E27FC236}">
                <a16:creationId xmlns:a16="http://schemas.microsoft.com/office/drawing/2014/main" id="{BDAC7E4E-FE06-4E90-8107-6B543E5515ED}"/>
              </a:ext>
              <a:ext uri="{C183D7F6-B498-43B3-948B-1728B52AA6E4}">
                <adec:decorative xmlns:adec="http://schemas.microsoft.com/office/drawing/2017/decorative" val="1"/>
              </a:ext>
            </a:extLst>
          </p:cNvPr>
          <p:cNvCxnSpPr/>
          <p:nvPr userDrawn="1"/>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06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28568"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578300" y="5084524"/>
            <a:ext cx="233081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068964"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488845" y="5084524"/>
            <a:ext cx="231770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4" name="Group 3">
            <a:extLst>
              <a:ext uri="{FF2B5EF4-FFF2-40B4-BE49-F238E27FC236}">
                <a16:creationId xmlns:a16="http://schemas.microsoft.com/office/drawing/2014/main" id="{73C911F2-9041-416A-B83C-F23B354E063B}"/>
              </a:ext>
              <a:ext uri="{C183D7F6-B498-43B3-948B-1728B52AA6E4}">
                <adec:decorative xmlns:adec="http://schemas.microsoft.com/office/drawing/2017/decorative" val="1"/>
              </a:ext>
            </a:extLst>
          </p:cNvPr>
          <p:cNvGrpSpPr/>
          <p:nvPr userDrawn="1"/>
        </p:nvGrpSpPr>
        <p:grpSpPr>
          <a:xfrm>
            <a:off x="7334250" y="0"/>
            <a:ext cx="4857750" cy="1724025"/>
            <a:chOff x="7334250" y="0"/>
            <a:chExt cx="4857750" cy="1724025"/>
          </a:xfrm>
        </p:grpSpPr>
        <p:cxnSp>
          <p:nvCxnSpPr>
            <p:cNvPr id="10" name="Straight Connector 9">
              <a:extLst>
                <a:ext uri="{FF2B5EF4-FFF2-40B4-BE49-F238E27FC236}">
                  <a16:creationId xmlns:a16="http://schemas.microsoft.com/office/drawing/2014/main" id="{4E4B72DA-52CB-4D39-A342-8857B4D959B2}"/>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122785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8 People">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87AAB93-862D-455E-9E73-3D0DAEFDEDB4}"/>
              </a:ext>
              <a:ext uri="{C183D7F6-B498-43B3-948B-1728B52AA6E4}">
                <adec:decorative xmlns:adec="http://schemas.microsoft.com/office/drawing/2017/decorative" val="1"/>
              </a:ext>
            </a:extLst>
          </p:cNvPr>
          <p:cNvGrpSpPr/>
          <p:nvPr userDrawn="1"/>
        </p:nvGrpSpPr>
        <p:grpSpPr>
          <a:xfrm>
            <a:off x="0" y="473953"/>
            <a:ext cx="12192000" cy="5621336"/>
            <a:chOff x="0" y="473953"/>
            <a:chExt cx="12192000" cy="5621336"/>
          </a:xfrm>
        </p:grpSpPr>
        <p:pic>
          <p:nvPicPr>
            <p:cNvPr id="13" name="Graphic 12">
              <a:extLst>
                <a:ext uri="{FF2B5EF4-FFF2-40B4-BE49-F238E27FC236}">
                  <a16:creationId xmlns:a16="http://schemas.microsoft.com/office/drawing/2014/main" id="{B0DFD584-E5CF-41EF-B51E-679CE22DDF9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grp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gn="l">
              <a:lnSpc>
                <a:spcPct val="100000"/>
              </a:lnSpc>
              <a:buFont typeface="Arial" panose="020B0604020202020204" pitchFamily="34" charset="0"/>
              <a:buNone/>
              <a:defRPr sz="900">
                <a:solidFill>
                  <a:sysClr val="windowText" lastClr="000000"/>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500168"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49262"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32" name="Picture Placeholder 10">
            <a:extLst>
              <a:ext uri="{FF2B5EF4-FFF2-40B4-BE49-F238E27FC236}">
                <a16:creationId xmlns:a16="http://schemas.microsoft.com/office/drawing/2014/main" id="{1938DB4D-239F-4E8E-8802-0470B0131189}"/>
              </a:ext>
            </a:extLst>
          </p:cNvPr>
          <p:cNvSpPr>
            <a:spLocks noGrp="1"/>
          </p:cNvSpPr>
          <p:nvPr>
            <p:ph type="pic" sz="quarter" idx="37"/>
          </p:nvPr>
        </p:nvSpPr>
        <p:spPr>
          <a:xfrm>
            <a:off x="665558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355" y="3654378"/>
            <a:ext cx="2105135"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095999" y="3809747"/>
            <a:ext cx="2299855"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4480" y="3809747"/>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500168"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849262"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3" name="Picture Placeholder 10">
            <a:extLst>
              <a:ext uri="{FF2B5EF4-FFF2-40B4-BE49-F238E27FC236}">
                <a16:creationId xmlns:a16="http://schemas.microsoft.com/office/drawing/2014/main" id="{E029C5CA-EDDA-4BF9-9051-8B09E98EE1E2}"/>
              </a:ext>
            </a:extLst>
          </p:cNvPr>
          <p:cNvSpPr>
            <a:spLocks noGrp="1"/>
          </p:cNvSpPr>
          <p:nvPr>
            <p:ph type="pic" sz="quarter" idx="38"/>
          </p:nvPr>
        </p:nvSpPr>
        <p:spPr>
          <a:xfrm>
            <a:off x="665558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339926" y="5668583"/>
            <a:ext cx="1813474"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744480" y="5668583"/>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5712064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786F69D-D4FA-4075-A7EC-8D31A184F630}"/>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0" name="Straight Connector 9">
              <a:extLst>
                <a:ext uri="{FF2B5EF4-FFF2-40B4-BE49-F238E27FC236}">
                  <a16:creationId xmlns:a16="http://schemas.microsoft.com/office/drawing/2014/main" id="{66988B2D-0240-4256-8268-4B9FF1E72363}"/>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11375"/>
            <a:ext cx="10515600" cy="3744913"/>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6831155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p:nvPr>
        </p:nvSpPr>
        <p:spPr>
          <a:xfrm>
            <a:off x="166074" y="1507772"/>
            <a:ext cx="2141764" cy="514350"/>
          </a:xfrm>
        </p:spPr>
        <p:txBody>
          <a:bodyPr anchor="ctr">
            <a:normAutofit/>
          </a:bodyPr>
          <a:lstStyle>
            <a:lvl1pPr marL="0" indent="0" algn="r">
              <a:buNone/>
              <a:defRPr sz="2000"/>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p:nvPr>
        </p:nvSpPr>
        <p:spPr>
          <a:xfrm>
            <a:off x="732131" y="2584097"/>
            <a:ext cx="2141764" cy="514350"/>
          </a:xfrm>
        </p:spPr>
        <p:txBody>
          <a:bodyPr anchor="ctr">
            <a:normAutofit/>
          </a:bodyPr>
          <a:lstStyle>
            <a:lvl1pPr marL="0" indent="0" algn="r">
              <a:buNone/>
              <a:defRPr sz="200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p:nvPr>
        </p:nvSpPr>
        <p:spPr>
          <a:xfrm>
            <a:off x="1338556" y="3660422"/>
            <a:ext cx="2141764" cy="514350"/>
          </a:xfrm>
        </p:spPr>
        <p:txBody>
          <a:bodyPr anchor="ctr">
            <a:normAutofit/>
          </a:bodyPr>
          <a:lstStyle>
            <a:lvl1pPr marL="0" indent="0" algn="r">
              <a:buNone/>
              <a:defRPr sz="200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p:nvPr>
        </p:nvSpPr>
        <p:spPr>
          <a:xfrm>
            <a:off x="1922756" y="4736748"/>
            <a:ext cx="2141764" cy="514350"/>
          </a:xfrm>
        </p:spPr>
        <p:txBody>
          <a:bodyPr anchor="ctr">
            <a:normAutofit/>
          </a:bodyPr>
          <a:lstStyle>
            <a:lvl1pPr marL="0" indent="0" algn="r">
              <a:buNone/>
              <a:defRPr sz="200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6" y="1613528"/>
            <a:ext cx="5102680" cy="1010842"/>
          </a:xfrm>
        </p:spPr>
        <p:txBody>
          <a:bodyPr anchor="t">
            <a:normAutofit/>
          </a:bodyPr>
          <a:lstStyle>
            <a:lvl1pPr marL="0" indent="0" algn="l">
              <a:lnSpc>
                <a:spcPct val="100000"/>
              </a:lnSpc>
              <a:buNone/>
              <a:defRPr sz="1400" spc="50" baseline="0"/>
            </a:lvl1pPr>
          </a:lstStyle>
          <a:p>
            <a:pPr lvl="0"/>
            <a:r>
              <a:rPr lang="en-US" dirty="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9" y="268256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8" y="375539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80" y="4824430"/>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749143" y="6356350"/>
            <a:ext cx="3775981" cy="365125"/>
          </a:xfrm>
        </p:spPr>
        <p:txBody>
          <a:bodyPr/>
          <a:lstStyle>
            <a:lvl1pPr>
              <a:defRPr sz="900"/>
            </a:lvl1pPr>
          </a:lstStyle>
          <a:p>
            <a:r>
              <a:rPr lang="en-US" dirty="0"/>
              <a:t>PRESENTATION TITLE</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A49DFD55-3C28-40EF-9E31-A92D2E4017FF}" type="slidenum">
              <a:rPr lang="en-US" smtClean="0"/>
              <a:pPr/>
              <a:t>‹#›</a:t>
            </a:fld>
            <a:endParaRPr lang="en-US" dirty="0"/>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userDrawn="1"/>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userDrawn="1"/>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userDrawn="1"/>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userDrawn="1"/>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165259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10" name="Group 9">
            <a:extLst>
              <a:ext uri="{FF2B5EF4-FFF2-40B4-BE49-F238E27FC236}">
                <a16:creationId xmlns:a16="http://schemas.microsoft.com/office/drawing/2014/main" id="{B2368EF4-1233-48C7-8DB5-75844BFCD594}"/>
              </a:ext>
              <a:ext uri="{C183D7F6-B498-43B3-948B-1728B52AA6E4}">
                <adec:decorative xmlns:adec="http://schemas.microsoft.com/office/drawing/2017/decorative" val="1"/>
              </a:ext>
            </a:extLst>
          </p:cNvPr>
          <p:cNvGrpSpPr/>
          <p:nvPr userDrawn="1"/>
        </p:nvGrpSpPr>
        <p:grpSpPr>
          <a:xfrm>
            <a:off x="0" y="0"/>
            <a:ext cx="2238376" cy="3105150"/>
            <a:chOff x="0" y="0"/>
            <a:chExt cx="2238376" cy="3105150"/>
          </a:xfrm>
        </p:grpSpPr>
        <p:cxnSp>
          <p:nvCxnSpPr>
            <p:cNvPr id="16" name="Straight Connector 15">
              <a:extLst>
                <a:ext uri="{FF2B5EF4-FFF2-40B4-BE49-F238E27FC236}">
                  <a16:creationId xmlns:a16="http://schemas.microsoft.com/office/drawing/2014/main" id="{463D7850-C2A6-43CE-BBE4-8E81A0A593BF}"/>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889671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4" name="Group 3">
            <a:extLst>
              <a:ext uri="{FF2B5EF4-FFF2-40B4-BE49-F238E27FC236}">
                <a16:creationId xmlns:a16="http://schemas.microsoft.com/office/drawing/2014/main" id="{D74AA03A-263D-4B5F-B05B-7D6923A9A4D3}"/>
              </a:ext>
            </a:extLst>
          </p:cNvPr>
          <p:cNvGrpSpPr/>
          <p:nvPr userDrawn="1"/>
        </p:nvGrpSpPr>
        <p:grpSpPr>
          <a:xfrm>
            <a:off x="0" y="0"/>
            <a:ext cx="4762501" cy="5186363"/>
            <a:chOff x="0" y="0"/>
            <a:chExt cx="4762501" cy="5186363"/>
          </a:xfrm>
        </p:grpSpPr>
        <p:cxnSp>
          <p:nvCxnSpPr>
            <p:cNvPr id="23" name="Straight Connector 22">
              <a:extLst>
                <a:ext uri="{FF2B5EF4-FFF2-40B4-BE49-F238E27FC236}">
                  <a16:creationId xmlns:a16="http://schemas.microsoft.com/office/drawing/2014/main" id="{D87F08D6-2CA7-4A5A-BE34-07113DCA535D}"/>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PRESENTATION TITLE</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1371997"/>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66" r:id="rId5"/>
    <p:sldLayoutId id="2147483667" r:id="rId6"/>
    <p:sldLayoutId id="2147483654" r:id="rId7"/>
    <p:sldLayoutId id="2147483663" r:id="rId8"/>
    <p:sldLayoutId id="2147483662" r:id="rId9"/>
    <p:sldLayoutId id="2147483668" r:id="rId10"/>
    <p:sldLayoutId id="2147483652" r:id="rId11"/>
    <p:sldLayoutId id="2147483653" r:id="rId12"/>
    <p:sldLayoutId id="2147483660" r:id="rId13"/>
    <p:sldLayoutId id="2147483664" r:id="rId14"/>
    <p:sldLayoutId id="2147483665" r:id="rId15"/>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uk/search?hl=en&amp;q=inauthor:%22George+Karseras%22&amp;tbm=bks" TargetMode="External"/><Relationship Id="rId2" Type="http://schemas.openxmlformats.org/officeDocument/2006/relationships/hyperlink" Target="https://vittana.org/18-biggest-advantages-and-disadvantages-of-teamwork"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6416041" y="3713387"/>
            <a:ext cx="4941771" cy="1122202"/>
          </a:xfrm>
        </p:spPr>
        <p:txBody>
          <a:bodyPr/>
          <a:lstStyle/>
          <a:p>
            <a:r>
              <a:rPr lang="en-US" dirty="0"/>
              <a:t>Effective team working </a:t>
            </a:r>
          </a:p>
        </p:txBody>
      </p:sp>
      <p:sp>
        <p:nvSpPr>
          <p:cNvPr id="3" name="Subtitle 2">
            <a:extLst>
              <a:ext uri="{FF2B5EF4-FFF2-40B4-BE49-F238E27FC236}">
                <a16:creationId xmlns:a16="http://schemas.microsoft.com/office/drawing/2014/main" id="{0236A1B4-B8D1-4A72-8E20-0703F54BF1FE}"/>
              </a:ext>
            </a:extLst>
          </p:cNvPr>
          <p:cNvSpPr>
            <a:spLocks noGrp="1"/>
          </p:cNvSpPr>
          <p:nvPr>
            <p:ph type="subTitle" idx="1"/>
          </p:nvPr>
        </p:nvSpPr>
        <p:spPr>
          <a:xfrm>
            <a:off x="6416041" y="5586890"/>
            <a:ext cx="4941770" cy="396660"/>
          </a:xfrm>
        </p:spPr>
        <p:txBody>
          <a:bodyPr>
            <a:noAutofit/>
          </a:bodyPr>
          <a:lstStyle/>
          <a:p>
            <a:r>
              <a:rPr lang="en-US" sz="1000" dirty="0"/>
              <a:t>Ventsislav Trenovski – 2130200</a:t>
            </a:r>
          </a:p>
          <a:p>
            <a:r>
              <a:rPr lang="en-US" sz="1000" dirty="0"/>
              <a:t>Brian Gaspar – 2133672</a:t>
            </a:r>
          </a:p>
        </p:txBody>
      </p:sp>
      <p:sp>
        <p:nvSpPr>
          <p:cNvPr id="5" name="TextBox 4">
            <a:extLst>
              <a:ext uri="{FF2B5EF4-FFF2-40B4-BE49-F238E27FC236}">
                <a16:creationId xmlns:a16="http://schemas.microsoft.com/office/drawing/2014/main" id="{2EA049DF-0DE4-07AC-32CC-952BF0F52E01}"/>
              </a:ext>
            </a:extLst>
          </p:cNvPr>
          <p:cNvSpPr txBox="1"/>
          <p:nvPr/>
        </p:nvSpPr>
        <p:spPr>
          <a:xfrm>
            <a:off x="370788" y="5185055"/>
            <a:ext cx="4941770" cy="923330"/>
          </a:xfrm>
          <a:prstGeom prst="rect">
            <a:avLst/>
          </a:prstGeom>
          <a:noFill/>
        </p:spPr>
        <p:txBody>
          <a:bodyPr wrap="square" rtlCol="0">
            <a:spAutoFit/>
          </a:bodyPr>
          <a:lstStyle/>
          <a:p>
            <a:r>
              <a:rPr lang="en-US" dirty="0"/>
              <a:t>We will demonstrate advancements in a commercial setting. We will also discuss the benefits and drawbacks of collaboration.</a:t>
            </a:r>
            <a:endParaRPr lang="en-GB" dirty="0"/>
          </a:p>
        </p:txBody>
      </p:sp>
    </p:spTree>
    <p:extLst>
      <p:ext uri="{BB962C8B-B14F-4D97-AF65-F5344CB8AC3E}">
        <p14:creationId xmlns:p14="http://schemas.microsoft.com/office/powerpoint/2010/main" val="2586058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a:xfrm>
            <a:off x="0" y="0"/>
            <a:ext cx="2466713" cy="556685"/>
          </a:xfrm>
        </p:spPr>
        <p:txBody>
          <a:bodyPr>
            <a:normAutofit/>
          </a:bodyPr>
          <a:lstStyle/>
          <a:p>
            <a:r>
              <a:rPr lang="en-US" sz="1400" dirty="0"/>
              <a:t>Ventsislav Trenovski</a:t>
            </a:r>
          </a:p>
        </p:txBody>
      </p:sp>
      <p:sp>
        <p:nvSpPr>
          <p:cNvPr id="5" name="Date Placeholder 4">
            <a:extLst>
              <a:ext uri="{FF2B5EF4-FFF2-40B4-BE49-F238E27FC236}">
                <a16:creationId xmlns:a16="http://schemas.microsoft.com/office/drawing/2014/main" id="{9AB5BAF8-EA80-4AD4-8D83-5960C299573A}"/>
              </a:ext>
            </a:extLst>
          </p:cNvPr>
          <p:cNvSpPr>
            <a:spLocks noGrp="1"/>
          </p:cNvSpPr>
          <p:nvPr>
            <p:ph type="dt" sz="half" idx="10"/>
          </p:nvPr>
        </p:nvSpPr>
        <p:spPr>
          <a:xfrm>
            <a:off x="1333500" y="6356350"/>
            <a:ext cx="985157" cy="365125"/>
          </a:xfrm>
        </p:spPr>
        <p:txBody>
          <a:bodyPr/>
          <a:lstStyle/>
          <a:p>
            <a:r>
              <a:rPr lang="en-US" dirty="0"/>
              <a:t>20XX</a:t>
            </a:r>
          </a:p>
        </p:txBody>
      </p:sp>
      <p:sp>
        <p:nvSpPr>
          <p:cNvPr id="4" name="Footer Placeholder 3">
            <a:extLst>
              <a:ext uri="{FF2B5EF4-FFF2-40B4-BE49-F238E27FC236}">
                <a16:creationId xmlns:a16="http://schemas.microsoft.com/office/drawing/2014/main" id="{36C19884-873C-4D13-BE6D-318CF07B0D12}"/>
              </a:ext>
            </a:extLst>
          </p:cNvPr>
          <p:cNvSpPr>
            <a:spLocks noGrp="1"/>
          </p:cNvSpPr>
          <p:nvPr>
            <p:ph type="ftr" sz="quarter" idx="11"/>
          </p:nvPr>
        </p:nvSpPr>
        <p:spPr>
          <a:xfrm>
            <a:off x="2669886" y="6356349"/>
            <a:ext cx="2482842"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7C991F00-87A7-45A6-8029-B097FA72498D}"/>
              </a:ext>
            </a:extLst>
          </p:cNvPr>
          <p:cNvSpPr>
            <a:spLocks noGrp="1"/>
          </p:cNvSpPr>
          <p:nvPr>
            <p:ph type="sldNum" sz="quarter" idx="12"/>
          </p:nvPr>
        </p:nvSpPr>
        <p:spPr>
          <a:xfrm>
            <a:off x="5536305" y="6356350"/>
            <a:ext cx="987552" cy="365125"/>
          </a:xfrm>
        </p:spPr>
        <p:txBody>
          <a:bodyPr/>
          <a:lstStyle/>
          <a:p>
            <a:fld id="{A49DFD55-3C28-40EF-9E31-A92D2E4017FF}" type="slidenum">
              <a:rPr lang="en-US" smtClean="0"/>
              <a:pPr/>
              <a:t>2</a:t>
            </a:fld>
            <a:endParaRPr lang="en-US" dirty="0"/>
          </a:p>
        </p:txBody>
      </p:sp>
      <p:sp>
        <p:nvSpPr>
          <p:cNvPr id="8" name="TextBox 7">
            <a:extLst>
              <a:ext uri="{FF2B5EF4-FFF2-40B4-BE49-F238E27FC236}">
                <a16:creationId xmlns:a16="http://schemas.microsoft.com/office/drawing/2014/main" id="{B3CD1BB5-1BEF-A64C-F013-35C0AB9B889B}"/>
              </a:ext>
            </a:extLst>
          </p:cNvPr>
          <p:cNvSpPr txBox="1"/>
          <p:nvPr/>
        </p:nvSpPr>
        <p:spPr>
          <a:xfrm>
            <a:off x="-38650" y="614384"/>
            <a:ext cx="4714613" cy="369332"/>
          </a:xfrm>
          <a:prstGeom prst="rect">
            <a:avLst/>
          </a:prstGeom>
          <a:noFill/>
        </p:spPr>
        <p:txBody>
          <a:bodyPr wrap="square" rtlCol="0">
            <a:spAutoFit/>
          </a:bodyPr>
          <a:lstStyle/>
          <a:p>
            <a:r>
              <a:rPr lang="en-GB" dirty="0">
                <a:solidFill>
                  <a:schemeClr val="bg1"/>
                </a:solidFill>
              </a:rPr>
              <a:t>Successful team development </a:t>
            </a:r>
          </a:p>
        </p:txBody>
      </p:sp>
      <p:sp>
        <p:nvSpPr>
          <p:cNvPr id="11" name="TextBox 10">
            <a:extLst>
              <a:ext uri="{FF2B5EF4-FFF2-40B4-BE49-F238E27FC236}">
                <a16:creationId xmlns:a16="http://schemas.microsoft.com/office/drawing/2014/main" id="{0F392971-9CCC-93F1-E15E-7861BEC25C76}"/>
              </a:ext>
            </a:extLst>
          </p:cNvPr>
          <p:cNvSpPr txBox="1"/>
          <p:nvPr/>
        </p:nvSpPr>
        <p:spPr>
          <a:xfrm>
            <a:off x="159391" y="1585519"/>
            <a:ext cx="3422708" cy="646331"/>
          </a:xfrm>
          <a:prstGeom prst="rect">
            <a:avLst/>
          </a:prstGeom>
          <a:noFill/>
        </p:spPr>
        <p:txBody>
          <a:bodyPr wrap="square" rtlCol="0">
            <a:spAutoFit/>
          </a:bodyPr>
          <a:lstStyle/>
          <a:p>
            <a:br>
              <a:rPr lang="en-GB" b="0" i="0" dirty="0">
                <a:solidFill>
                  <a:schemeClr val="bg1"/>
                </a:solidFill>
                <a:effectLst/>
                <a:latin typeface="Imperial Regular"/>
              </a:rPr>
            </a:br>
            <a:endParaRPr lang="en-GB" dirty="0">
              <a:solidFill>
                <a:schemeClr val="bg1"/>
              </a:solidFill>
            </a:endParaRPr>
          </a:p>
        </p:txBody>
      </p:sp>
      <p:sp>
        <p:nvSpPr>
          <p:cNvPr id="12" name="TextBox 11">
            <a:extLst>
              <a:ext uri="{FF2B5EF4-FFF2-40B4-BE49-F238E27FC236}">
                <a16:creationId xmlns:a16="http://schemas.microsoft.com/office/drawing/2014/main" id="{A63DCAB5-60F1-8384-C7BA-F8A76A72410E}"/>
              </a:ext>
            </a:extLst>
          </p:cNvPr>
          <p:cNvSpPr txBox="1"/>
          <p:nvPr/>
        </p:nvSpPr>
        <p:spPr>
          <a:xfrm>
            <a:off x="311791" y="1737919"/>
            <a:ext cx="3422708" cy="646331"/>
          </a:xfrm>
          <a:prstGeom prst="rect">
            <a:avLst/>
          </a:prstGeom>
          <a:noFill/>
        </p:spPr>
        <p:txBody>
          <a:bodyPr wrap="square" rtlCol="0">
            <a:spAutoFit/>
          </a:bodyPr>
          <a:lstStyle/>
          <a:p>
            <a:br>
              <a:rPr lang="en-GB" b="0" i="0" dirty="0">
                <a:solidFill>
                  <a:srgbClr val="333333"/>
                </a:solidFill>
                <a:effectLst/>
                <a:latin typeface="Imperial Regular"/>
              </a:rPr>
            </a:br>
            <a:endParaRPr lang="en-GB" dirty="0">
              <a:solidFill>
                <a:schemeClr val="bg1"/>
              </a:solidFill>
            </a:endParaRPr>
          </a:p>
        </p:txBody>
      </p:sp>
      <p:sp>
        <p:nvSpPr>
          <p:cNvPr id="13" name="TextBox 12">
            <a:extLst>
              <a:ext uri="{FF2B5EF4-FFF2-40B4-BE49-F238E27FC236}">
                <a16:creationId xmlns:a16="http://schemas.microsoft.com/office/drawing/2014/main" id="{FC0B4335-070F-51E4-BA62-35FDD54B9846}"/>
              </a:ext>
            </a:extLst>
          </p:cNvPr>
          <p:cNvSpPr txBox="1"/>
          <p:nvPr/>
        </p:nvSpPr>
        <p:spPr>
          <a:xfrm>
            <a:off x="721454" y="2341098"/>
            <a:ext cx="4646103" cy="646331"/>
          </a:xfrm>
          <a:prstGeom prst="rect">
            <a:avLst/>
          </a:prstGeom>
          <a:noFill/>
        </p:spPr>
        <p:txBody>
          <a:bodyPr wrap="square" rtlCol="0">
            <a:spAutoFit/>
          </a:bodyPr>
          <a:lstStyle/>
          <a:p>
            <a:br>
              <a:rPr lang="en-GB" b="0" i="0" dirty="0">
                <a:solidFill>
                  <a:srgbClr val="333333"/>
                </a:solidFill>
                <a:effectLst/>
                <a:latin typeface="Imperial Regular"/>
              </a:rPr>
            </a:br>
            <a:endParaRPr lang="en-GB" dirty="0">
              <a:solidFill>
                <a:schemeClr val="bg1"/>
              </a:solidFill>
            </a:endParaRPr>
          </a:p>
        </p:txBody>
      </p:sp>
      <p:sp>
        <p:nvSpPr>
          <p:cNvPr id="14" name="TextBox 13">
            <a:extLst>
              <a:ext uri="{FF2B5EF4-FFF2-40B4-BE49-F238E27FC236}">
                <a16:creationId xmlns:a16="http://schemas.microsoft.com/office/drawing/2014/main" id="{C9217CB1-6CF5-C04D-6E68-0C7DBFDD3954}"/>
              </a:ext>
            </a:extLst>
          </p:cNvPr>
          <p:cNvSpPr txBox="1"/>
          <p:nvPr/>
        </p:nvSpPr>
        <p:spPr>
          <a:xfrm>
            <a:off x="464191" y="1890319"/>
            <a:ext cx="3422708" cy="646331"/>
          </a:xfrm>
          <a:prstGeom prst="rect">
            <a:avLst/>
          </a:prstGeom>
          <a:noFill/>
        </p:spPr>
        <p:txBody>
          <a:bodyPr wrap="square" rtlCol="0">
            <a:spAutoFit/>
          </a:bodyPr>
          <a:lstStyle/>
          <a:p>
            <a:br>
              <a:rPr lang="en-GB" b="0" i="0" dirty="0">
                <a:solidFill>
                  <a:srgbClr val="333333"/>
                </a:solidFill>
                <a:effectLst/>
                <a:latin typeface="Imperial Regular"/>
              </a:rPr>
            </a:br>
            <a:endParaRPr lang="en-GB" dirty="0">
              <a:solidFill>
                <a:schemeClr val="bg1"/>
              </a:solidFill>
            </a:endParaRPr>
          </a:p>
        </p:txBody>
      </p:sp>
      <p:sp>
        <p:nvSpPr>
          <p:cNvPr id="15" name="TextBox 14">
            <a:extLst>
              <a:ext uri="{FF2B5EF4-FFF2-40B4-BE49-F238E27FC236}">
                <a16:creationId xmlns:a16="http://schemas.microsoft.com/office/drawing/2014/main" id="{B1518295-DAEA-1105-84B6-3E5AF44F464C}"/>
              </a:ext>
            </a:extLst>
          </p:cNvPr>
          <p:cNvSpPr txBox="1"/>
          <p:nvPr/>
        </p:nvSpPr>
        <p:spPr>
          <a:xfrm>
            <a:off x="-71172" y="1157581"/>
            <a:ext cx="7972504" cy="646331"/>
          </a:xfrm>
          <a:prstGeom prst="rect">
            <a:avLst/>
          </a:prstGeom>
          <a:noFill/>
        </p:spPr>
        <p:txBody>
          <a:bodyPr wrap="none" rtlCol="0">
            <a:spAutoFit/>
          </a:bodyPr>
          <a:lstStyle/>
          <a:p>
            <a:pPr algn="l"/>
            <a:r>
              <a:rPr lang="en-GB" b="1" i="0" u="sng" dirty="0">
                <a:solidFill>
                  <a:schemeClr val="bg1"/>
                </a:solidFill>
                <a:effectLst/>
                <a:latin typeface="Franklin ExtraBold"/>
              </a:rPr>
              <a:t>Making a Plan for a successful business</a:t>
            </a:r>
          </a:p>
          <a:p>
            <a:r>
              <a:rPr lang="en-US" b="1" dirty="0">
                <a:solidFill>
                  <a:schemeClr val="bg1"/>
                </a:solidFill>
                <a:latin typeface="Franklin ExtraBold"/>
              </a:rPr>
              <a:t>One ought to have a clear vision of what you intend to accomplish with your firm.</a:t>
            </a:r>
            <a:endParaRPr lang="en-GB" b="1" i="0" dirty="0">
              <a:solidFill>
                <a:schemeClr val="bg1"/>
              </a:solidFill>
              <a:effectLst/>
              <a:latin typeface="Franklin ExtraBold"/>
            </a:endParaRPr>
          </a:p>
        </p:txBody>
      </p:sp>
      <p:pic>
        <p:nvPicPr>
          <p:cNvPr id="17" name="Picture 16" descr="Diagram&#10;&#10;Description automatically generated">
            <a:extLst>
              <a:ext uri="{FF2B5EF4-FFF2-40B4-BE49-F238E27FC236}">
                <a16:creationId xmlns:a16="http://schemas.microsoft.com/office/drawing/2014/main" id="{8AF9DD79-AEAA-F571-AB98-DE4EFD329123}"/>
              </a:ext>
            </a:extLst>
          </p:cNvPr>
          <p:cNvPicPr>
            <a:picLocks noChangeAspect="1"/>
          </p:cNvPicPr>
          <p:nvPr/>
        </p:nvPicPr>
        <p:blipFill>
          <a:blip r:embed="rId2"/>
          <a:stretch>
            <a:fillRect/>
          </a:stretch>
        </p:blipFill>
        <p:spPr>
          <a:xfrm>
            <a:off x="922790" y="1918346"/>
            <a:ext cx="4009937" cy="2674596"/>
          </a:xfrm>
          <a:prstGeom prst="rect">
            <a:avLst/>
          </a:prstGeom>
        </p:spPr>
      </p:pic>
      <p:sp>
        <p:nvSpPr>
          <p:cNvPr id="18" name="TextBox 17">
            <a:extLst>
              <a:ext uri="{FF2B5EF4-FFF2-40B4-BE49-F238E27FC236}">
                <a16:creationId xmlns:a16="http://schemas.microsoft.com/office/drawing/2014/main" id="{2D622A6E-8544-66CA-655F-A48E950EDF32}"/>
              </a:ext>
            </a:extLst>
          </p:cNvPr>
          <p:cNvSpPr txBox="1"/>
          <p:nvPr/>
        </p:nvSpPr>
        <p:spPr>
          <a:xfrm>
            <a:off x="105422" y="4693497"/>
            <a:ext cx="5687736" cy="1354217"/>
          </a:xfrm>
          <a:prstGeom prst="rect">
            <a:avLst/>
          </a:prstGeom>
          <a:noFill/>
        </p:spPr>
        <p:txBody>
          <a:bodyPr wrap="square" rtlCol="0">
            <a:spAutoFit/>
          </a:bodyPr>
          <a:lstStyle/>
          <a:p>
            <a:r>
              <a:rPr lang="en-US" sz="1200" dirty="0">
                <a:solidFill>
                  <a:schemeClr val="bg1"/>
                </a:solidFill>
                <a:latin typeface="Imperial Regular"/>
              </a:rPr>
              <a:t>When asked about their leadership style, many CEOs would answer, "I recruit the best people and stay out of their way." Finding serious individuals is the most critical stage in forming a productive team and delegating to give them greater independence is a major characteristics. However, leading a team is not straightforward. Managers must take a more active role in ensuring that the team works well together and stays focused on the appropriate priorities.</a:t>
            </a:r>
            <a:endParaRPr lang="en-GB" sz="1200" b="0" i="0" dirty="0">
              <a:solidFill>
                <a:schemeClr val="bg1"/>
              </a:solidFill>
              <a:effectLst/>
              <a:latin typeface="Imperial Regular"/>
            </a:endParaRPr>
          </a:p>
          <a:p>
            <a:endParaRPr lang="en-GB" sz="1000" dirty="0">
              <a:solidFill>
                <a:schemeClr val="bg1"/>
              </a:solidFill>
            </a:endParaRPr>
          </a:p>
        </p:txBody>
      </p:sp>
    </p:spTree>
    <p:extLst>
      <p:ext uri="{BB962C8B-B14F-4D97-AF65-F5344CB8AC3E}">
        <p14:creationId xmlns:p14="http://schemas.microsoft.com/office/powerpoint/2010/main" val="1713219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p:cTn id="17" dur="500" fill="hold"/>
                                        <p:tgtEl>
                                          <p:spTgt spid="15"/>
                                        </p:tgtEl>
                                        <p:attrNameLst>
                                          <p:attrName>ppt_w</p:attrName>
                                        </p:attrNameLst>
                                      </p:cBhvr>
                                      <p:tavLst>
                                        <p:tav tm="0">
                                          <p:val>
                                            <p:fltVal val="0"/>
                                          </p:val>
                                        </p:tav>
                                        <p:tav tm="100000">
                                          <p:val>
                                            <p:strVal val="#ppt_w"/>
                                          </p:val>
                                        </p:tav>
                                      </p:tavLst>
                                    </p:anim>
                                    <p:anim calcmode="lin" valueType="num">
                                      <p:cBhvr>
                                        <p:cTn id="18" dur="500" fill="hold"/>
                                        <p:tgtEl>
                                          <p:spTgt spid="15"/>
                                        </p:tgtEl>
                                        <p:attrNameLst>
                                          <p:attrName>ppt_h</p:attrName>
                                        </p:attrNameLst>
                                      </p:cBhvr>
                                      <p:tavLst>
                                        <p:tav tm="0">
                                          <p:val>
                                            <p:fltVal val="0"/>
                                          </p:val>
                                        </p:tav>
                                        <p:tav tm="100000">
                                          <p:val>
                                            <p:strVal val="#ppt_h"/>
                                          </p:val>
                                        </p:tav>
                                      </p:tavLst>
                                    </p:anim>
                                    <p:animEffect transition="in" filter="fade">
                                      <p:cBhvr>
                                        <p:cTn id="19" dur="500"/>
                                        <p:tgtEl>
                                          <p:spTgt spid="15"/>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randombar(horizontal)">
                                      <p:cBhvr>
                                        <p:cTn id="24" dur="500"/>
                                        <p:tgtEl>
                                          <p:spTgt spid="17"/>
                                        </p:tgtEl>
                                      </p:cBhvr>
                                    </p:animEffect>
                                  </p:childTnLst>
                                </p:cTn>
                              </p:par>
                            </p:childTnLst>
                          </p:cTn>
                        </p:par>
                      </p:childTnLst>
                    </p:cTn>
                  </p:par>
                  <p:par>
                    <p:cTn id="25" fill="hold">
                      <p:stCondLst>
                        <p:cond delay="indefinite"/>
                      </p:stCondLst>
                      <p:childTnLst>
                        <p:par>
                          <p:cTn id="26" fill="hold">
                            <p:stCondLst>
                              <p:cond delay="0"/>
                            </p:stCondLst>
                            <p:childTnLst>
                              <p:par>
                                <p:cTn id="27" presetID="26" presetClass="emph" presetSubtype="0" fill="hold" grpId="0" nodeType="clickEffect">
                                  <p:stCondLst>
                                    <p:cond delay="0"/>
                                  </p:stCondLst>
                                  <p:childTnLst>
                                    <p:animEffect transition="out" filter="fade">
                                      <p:cBhvr>
                                        <p:cTn id="28" dur="500" tmFilter="0, 0; .2, .5; .8, .5; 1, 0"/>
                                        <p:tgtEl>
                                          <p:spTgt spid="18"/>
                                        </p:tgtEl>
                                      </p:cBhvr>
                                    </p:animEffect>
                                    <p:animScale>
                                      <p:cBhvr>
                                        <p:cTn id="29" dur="250" autoRev="1" fill="hold"/>
                                        <p:tgtEl>
                                          <p:spTgt spid="1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15" grpId="0"/>
      <p:bldP spid="1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0" y="19894"/>
            <a:ext cx="4426329" cy="359853"/>
          </a:xfrm>
        </p:spPr>
        <p:txBody>
          <a:bodyPr>
            <a:normAutofit/>
          </a:bodyPr>
          <a:lstStyle/>
          <a:p>
            <a:r>
              <a:rPr lang="en-US" sz="1600" dirty="0"/>
              <a:t>Ventsislav Trenovski</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type="body" idx="1"/>
          </p:nvPr>
        </p:nvSpPr>
        <p:spPr>
          <a:xfrm>
            <a:off x="0" y="548458"/>
            <a:ext cx="5111750" cy="1525588"/>
          </a:xfrm>
        </p:spPr>
        <p:txBody>
          <a:bodyPr>
            <a:normAutofit/>
          </a:bodyPr>
          <a:lstStyle/>
          <a:p>
            <a:r>
              <a:rPr lang="en-US" sz="2000" i="1" u="sng" dirty="0"/>
              <a:t>Show respect</a:t>
            </a:r>
          </a:p>
        </p:txBody>
      </p:sp>
      <p:sp>
        <p:nvSpPr>
          <p:cNvPr id="4" name="Date Placeholder 3">
            <a:extLst>
              <a:ext uri="{FF2B5EF4-FFF2-40B4-BE49-F238E27FC236}">
                <a16:creationId xmlns:a16="http://schemas.microsoft.com/office/drawing/2014/main" id="{70E12647-CCB2-45E2-A9CB-A868F490497E}"/>
              </a:ext>
            </a:extLst>
          </p:cNvPr>
          <p:cNvSpPr>
            <a:spLocks noGrp="1"/>
          </p:cNvSpPr>
          <p:nvPr>
            <p:ph type="dt" sz="half" idx="10"/>
          </p:nvPr>
        </p:nvSpPr>
        <p:spPr>
          <a:xfrm>
            <a:off x="838200" y="6356350"/>
            <a:ext cx="1219200" cy="365125"/>
          </a:xfrm>
        </p:spPr>
        <p:txBody>
          <a:bodyPr/>
          <a:lstStyle/>
          <a:p>
            <a:r>
              <a:rPr lang="en-US" dirty="0"/>
              <a:t>20XX</a:t>
            </a:r>
          </a:p>
        </p:txBody>
      </p:sp>
      <p:sp>
        <p:nvSpPr>
          <p:cNvPr id="5" name="Footer Placeholder 4">
            <a:extLst>
              <a:ext uri="{FF2B5EF4-FFF2-40B4-BE49-F238E27FC236}">
                <a16:creationId xmlns:a16="http://schemas.microsoft.com/office/drawing/2014/main" id="{8D51ED20-04D4-4894-B0C2-9C541A61A734}"/>
              </a:ext>
            </a:extLst>
          </p:cNvPr>
          <p:cNvSpPr>
            <a:spLocks noGrp="1"/>
          </p:cNvSpPr>
          <p:nvPr>
            <p:ph type="ftr" sz="quarter" idx="11"/>
          </p:nvPr>
        </p:nvSpPr>
        <p:spPr>
          <a:xfrm>
            <a:off x="2463800" y="6356350"/>
            <a:ext cx="347980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7BC1787E-7110-4989-B0B8-DD4E0ACC09DF}"/>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3</a:t>
            </a:fld>
            <a:endParaRPr lang="en-US" dirty="0"/>
          </a:p>
        </p:txBody>
      </p:sp>
      <p:pic>
        <p:nvPicPr>
          <p:cNvPr id="9" name="Picture 8" descr="Text&#10;&#10;Description automatically generated">
            <a:extLst>
              <a:ext uri="{FF2B5EF4-FFF2-40B4-BE49-F238E27FC236}">
                <a16:creationId xmlns:a16="http://schemas.microsoft.com/office/drawing/2014/main" id="{EB602608-CDD4-58ED-5429-92D56EB7A995}"/>
              </a:ext>
            </a:extLst>
          </p:cNvPr>
          <p:cNvPicPr>
            <a:picLocks noChangeAspect="1"/>
          </p:cNvPicPr>
          <p:nvPr/>
        </p:nvPicPr>
        <p:blipFill>
          <a:blip r:embed="rId2"/>
          <a:stretch>
            <a:fillRect/>
          </a:stretch>
        </p:blipFill>
        <p:spPr>
          <a:xfrm>
            <a:off x="5334000" y="1700169"/>
            <a:ext cx="6858000" cy="3810000"/>
          </a:xfrm>
          <a:prstGeom prst="rect">
            <a:avLst/>
          </a:prstGeom>
        </p:spPr>
      </p:pic>
      <p:sp>
        <p:nvSpPr>
          <p:cNvPr id="10" name="TextBox 9">
            <a:extLst>
              <a:ext uri="{FF2B5EF4-FFF2-40B4-BE49-F238E27FC236}">
                <a16:creationId xmlns:a16="http://schemas.microsoft.com/office/drawing/2014/main" id="{4F5D8D3A-8066-748F-F896-20EC6AF249E7}"/>
              </a:ext>
            </a:extLst>
          </p:cNvPr>
          <p:cNvSpPr txBox="1"/>
          <p:nvPr/>
        </p:nvSpPr>
        <p:spPr>
          <a:xfrm>
            <a:off x="75501" y="2306972"/>
            <a:ext cx="4924338" cy="1384995"/>
          </a:xfrm>
          <a:prstGeom prst="rect">
            <a:avLst/>
          </a:prstGeom>
          <a:noFill/>
        </p:spPr>
        <p:txBody>
          <a:bodyPr wrap="square" rtlCol="0">
            <a:spAutoFit/>
          </a:bodyPr>
          <a:lstStyle/>
          <a:p>
            <a:r>
              <a:rPr lang="en-US" sz="1400" dirty="0"/>
              <a:t>We must make it clear to everyone that the culture works because we respect one another. When we have an issue with an individual, we swoop in and deal with it as soon as possible. We make it clear to everyone that the culture works because we respect one another. Inside our company, there is a sense of security and comfort."</a:t>
            </a:r>
            <a:endParaRPr lang="en-GB" sz="1400" dirty="0"/>
          </a:p>
        </p:txBody>
      </p:sp>
      <p:sp>
        <p:nvSpPr>
          <p:cNvPr id="11" name="TextBox 10">
            <a:extLst>
              <a:ext uri="{FF2B5EF4-FFF2-40B4-BE49-F238E27FC236}">
                <a16:creationId xmlns:a16="http://schemas.microsoft.com/office/drawing/2014/main" id="{AE22049A-791A-79B3-186F-57A7FE710187}"/>
              </a:ext>
            </a:extLst>
          </p:cNvPr>
          <p:cNvSpPr txBox="1"/>
          <p:nvPr/>
        </p:nvSpPr>
        <p:spPr>
          <a:xfrm>
            <a:off x="75501" y="4353886"/>
            <a:ext cx="4764947" cy="1477328"/>
          </a:xfrm>
          <a:prstGeom prst="rect">
            <a:avLst/>
          </a:prstGeom>
          <a:noFill/>
        </p:spPr>
        <p:txBody>
          <a:bodyPr wrap="square" rtlCol="0">
            <a:spAutoFit/>
          </a:bodyPr>
          <a:lstStyle/>
          <a:p>
            <a:r>
              <a:rPr lang="en-US" i="1" u="sng" dirty="0"/>
              <a:t>Set the Mood</a:t>
            </a:r>
          </a:p>
          <a:p>
            <a:endParaRPr lang="en-US" dirty="0"/>
          </a:p>
          <a:p>
            <a:r>
              <a:rPr lang="en-US" dirty="0"/>
              <a:t>It is critical for leaders to set the tone and display proper behavior that everyone will watch, respect, and replicate.</a:t>
            </a:r>
            <a:endParaRPr lang="en-GB" dirty="0"/>
          </a:p>
        </p:txBody>
      </p:sp>
      <p:sp>
        <p:nvSpPr>
          <p:cNvPr id="12" name="TextBox 11">
            <a:extLst>
              <a:ext uri="{FF2B5EF4-FFF2-40B4-BE49-F238E27FC236}">
                <a16:creationId xmlns:a16="http://schemas.microsoft.com/office/drawing/2014/main" id="{0751CEA5-A4A7-4DB1-B10C-066C93B34575}"/>
              </a:ext>
            </a:extLst>
          </p:cNvPr>
          <p:cNvSpPr txBox="1"/>
          <p:nvPr/>
        </p:nvSpPr>
        <p:spPr>
          <a:xfrm>
            <a:off x="-83890" y="1058002"/>
            <a:ext cx="4924338" cy="923330"/>
          </a:xfrm>
          <a:prstGeom prst="rect">
            <a:avLst/>
          </a:prstGeom>
          <a:noFill/>
        </p:spPr>
        <p:txBody>
          <a:bodyPr wrap="square" rtlCol="0">
            <a:spAutoFit/>
          </a:bodyPr>
          <a:lstStyle/>
          <a:p>
            <a:r>
              <a:rPr lang="en-US" dirty="0"/>
              <a:t>Members of a group who do not feel valued will not be encouraged to contribute their best ideas and abilities to work.</a:t>
            </a:r>
            <a:endParaRPr lang="en-GB" dirty="0"/>
          </a:p>
        </p:txBody>
      </p:sp>
    </p:spTree>
    <p:extLst>
      <p:ext uri="{BB962C8B-B14F-4D97-AF65-F5344CB8AC3E}">
        <p14:creationId xmlns:p14="http://schemas.microsoft.com/office/powerpoint/2010/main" val="357151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heel(1)">
                                      <p:cBhvr>
                                        <p:cTn id="15" dur="2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6"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down)">
                                      <p:cBhvr>
                                        <p:cTn id="20" dur="580">
                                          <p:stCondLst>
                                            <p:cond delay="0"/>
                                          </p:stCondLst>
                                        </p:cTn>
                                        <p:tgtEl>
                                          <p:spTgt spid="9"/>
                                        </p:tgtEl>
                                      </p:cBhvr>
                                    </p:animEffect>
                                    <p:anim calcmode="lin" valueType="num">
                                      <p:cBhvr>
                                        <p:cTn id="21"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2"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3"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24"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25"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26" dur="26">
                                          <p:stCondLst>
                                            <p:cond delay="650"/>
                                          </p:stCondLst>
                                        </p:cTn>
                                        <p:tgtEl>
                                          <p:spTgt spid="9"/>
                                        </p:tgtEl>
                                      </p:cBhvr>
                                      <p:to x="100000" y="60000"/>
                                    </p:animScale>
                                    <p:animScale>
                                      <p:cBhvr>
                                        <p:cTn id="27" dur="166" decel="50000">
                                          <p:stCondLst>
                                            <p:cond delay="676"/>
                                          </p:stCondLst>
                                        </p:cTn>
                                        <p:tgtEl>
                                          <p:spTgt spid="9"/>
                                        </p:tgtEl>
                                      </p:cBhvr>
                                      <p:to x="100000" y="100000"/>
                                    </p:animScale>
                                    <p:animScale>
                                      <p:cBhvr>
                                        <p:cTn id="28" dur="26">
                                          <p:stCondLst>
                                            <p:cond delay="1312"/>
                                          </p:stCondLst>
                                        </p:cTn>
                                        <p:tgtEl>
                                          <p:spTgt spid="9"/>
                                        </p:tgtEl>
                                      </p:cBhvr>
                                      <p:to x="100000" y="80000"/>
                                    </p:animScale>
                                    <p:animScale>
                                      <p:cBhvr>
                                        <p:cTn id="29" dur="166" decel="50000">
                                          <p:stCondLst>
                                            <p:cond delay="1338"/>
                                          </p:stCondLst>
                                        </p:cTn>
                                        <p:tgtEl>
                                          <p:spTgt spid="9"/>
                                        </p:tgtEl>
                                      </p:cBhvr>
                                      <p:to x="100000" y="100000"/>
                                    </p:animScale>
                                    <p:animScale>
                                      <p:cBhvr>
                                        <p:cTn id="30" dur="26">
                                          <p:stCondLst>
                                            <p:cond delay="1642"/>
                                          </p:stCondLst>
                                        </p:cTn>
                                        <p:tgtEl>
                                          <p:spTgt spid="9"/>
                                        </p:tgtEl>
                                      </p:cBhvr>
                                      <p:to x="100000" y="90000"/>
                                    </p:animScale>
                                    <p:animScale>
                                      <p:cBhvr>
                                        <p:cTn id="31" dur="166" decel="50000">
                                          <p:stCondLst>
                                            <p:cond delay="1668"/>
                                          </p:stCondLst>
                                        </p:cTn>
                                        <p:tgtEl>
                                          <p:spTgt spid="9"/>
                                        </p:tgtEl>
                                      </p:cBhvr>
                                      <p:to x="100000" y="100000"/>
                                    </p:animScale>
                                    <p:animScale>
                                      <p:cBhvr>
                                        <p:cTn id="32" dur="26">
                                          <p:stCondLst>
                                            <p:cond delay="1808"/>
                                          </p:stCondLst>
                                        </p:cTn>
                                        <p:tgtEl>
                                          <p:spTgt spid="9"/>
                                        </p:tgtEl>
                                      </p:cBhvr>
                                      <p:to x="100000" y="95000"/>
                                    </p:animScale>
                                    <p:animScale>
                                      <p:cBhvr>
                                        <p:cTn id="33" dur="166" decel="50000">
                                          <p:stCondLst>
                                            <p:cond delay="1834"/>
                                          </p:stCondLst>
                                        </p:cTn>
                                        <p:tgtEl>
                                          <p:spTgt spid="9"/>
                                        </p:tgtEl>
                                      </p:cBhvr>
                                      <p:to x="100000" y="100000"/>
                                    </p:animScale>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circle(in)">
                                      <p:cBhvr>
                                        <p:cTn id="38"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A8AFAA9-633A-475C-B8ED-840A34F7294D}"/>
              </a:ext>
            </a:extLst>
          </p:cNvPr>
          <p:cNvSpPr>
            <a:spLocks noGrp="1"/>
          </p:cNvSpPr>
          <p:nvPr>
            <p:ph type="subTitle" idx="1"/>
          </p:nvPr>
        </p:nvSpPr>
        <p:spPr>
          <a:xfrm>
            <a:off x="9745735" y="0"/>
            <a:ext cx="2446265" cy="365125"/>
          </a:xfrm>
        </p:spPr>
        <p:txBody>
          <a:bodyPr/>
          <a:lstStyle/>
          <a:p>
            <a:r>
              <a:rPr lang="en-US" dirty="0"/>
              <a:t>VENTSISLAV TRENOVSKI </a:t>
            </a:r>
          </a:p>
        </p:txBody>
      </p:sp>
      <p:sp>
        <p:nvSpPr>
          <p:cNvPr id="4" name="TextBox 3">
            <a:extLst>
              <a:ext uri="{FF2B5EF4-FFF2-40B4-BE49-F238E27FC236}">
                <a16:creationId xmlns:a16="http://schemas.microsoft.com/office/drawing/2014/main" id="{17344DF4-D22F-7CB4-AF37-7B18DBC183DF}"/>
              </a:ext>
            </a:extLst>
          </p:cNvPr>
          <p:cNvSpPr txBox="1"/>
          <p:nvPr/>
        </p:nvSpPr>
        <p:spPr>
          <a:xfrm>
            <a:off x="7771002" y="486562"/>
            <a:ext cx="4420998" cy="646331"/>
          </a:xfrm>
          <a:prstGeom prst="rect">
            <a:avLst/>
          </a:prstGeom>
          <a:noFill/>
        </p:spPr>
        <p:txBody>
          <a:bodyPr wrap="square" rtlCol="0">
            <a:spAutoFit/>
          </a:bodyPr>
          <a:lstStyle/>
          <a:p>
            <a:r>
              <a:rPr lang="en-GB" b="0" i="0" dirty="0">
                <a:solidFill>
                  <a:schemeClr val="bg1"/>
                </a:solidFill>
                <a:effectLst/>
                <a:latin typeface="Karnak Medium"/>
              </a:rPr>
              <a:t>A team is stronger when everybody delivers on their individual roles.</a:t>
            </a:r>
            <a:endParaRPr lang="en-GB" dirty="0">
              <a:solidFill>
                <a:schemeClr val="bg1"/>
              </a:solidFill>
            </a:endParaRPr>
          </a:p>
        </p:txBody>
      </p:sp>
      <p:sp>
        <p:nvSpPr>
          <p:cNvPr id="6" name="TextBox 5">
            <a:extLst>
              <a:ext uri="{FF2B5EF4-FFF2-40B4-BE49-F238E27FC236}">
                <a16:creationId xmlns:a16="http://schemas.microsoft.com/office/drawing/2014/main" id="{19EC96BC-95A2-A39C-68CB-D498BA6C545C}"/>
              </a:ext>
            </a:extLst>
          </p:cNvPr>
          <p:cNvSpPr txBox="1"/>
          <p:nvPr/>
        </p:nvSpPr>
        <p:spPr>
          <a:xfrm>
            <a:off x="7101541" y="4110607"/>
            <a:ext cx="5218795" cy="2123658"/>
          </a:xfrm>
          <a:prstGeom prst="rect">
            <a:avLst/>
          </a:prstGeom>
          <a:noFill/>
        </p:spPr>
        <p:txBody>
          <a:bodyPr wrap="square" rtlCol="0">
            <a:spAutoFit/>
          </a:bodyPr>
          <a:lstStyle/>
          <a:p>
            <a:r>
              <a:rPr lang="en-GB" b="0" i="0" dirty="0">
                <a:solidFill>
                  <a:schemeClr val="bg1"/>
                </a:solidFill>
                <a:effectLst/>
                <a:latin typeface="Franklin Bold"/>
              </a:rPr>
              <a:t>If You Say It, Do It.</a:t>
            </a:r>
          </a:p>
          <a:p>
            <a:endParaRPr lang="en-GB" dirty="0">
              <a:solidFill>
                <a:schemeClr val="bg1"/>
              </a:solidFill>
              <a:latin typeface="Franklin Bold"/>
            </a:endParaRPr>
          </a:p>
          <a:p>
            <a:r>
              <a:rPr lang="en-US" sz="1200" dirty="0">
                <a:solidFill>
                  <a:schemeClr val="bg1"/>
                </a:solidFill>
              </a:rPr>
              <a:t>Every time you deal with a member of an </a:t>
            </a:r>
            <a:r>
              <a:rPr lang="en-US" sz="1200" dirty="0" err="1">
                <a:solidFill>
                  <a:schemeClr val="bg1"/>
                </a:solidFill>
              </a:rPr>
              <a:t>organisation</a:t>
            </a:r>
            <a:r>
              <a:rPr lang="en-US" sz="1200" dirty="0">
                <a:solidFill>
                  <a:schemeClr val="bg1"/>
                </a:solidFill>
              </a:rPr>
              <a:t>, the relationship between you and that person either gets fed or drained based on factors like whether you deliver on what you promise.  People a </a:t>
            </a:r>
            <a:r>
              <a:rPr lang="en-US" sz="1200" dirty="0" err="1">
                <a:solidFill>
                  <a:schemeClr val="bg1"/>
                </a:solidFill>
              </a:rPr>
              <a:t>lready</a:t>
            </a:r>
            <a:r>
              <a:rPr lang="en-US" sz="1200" dirty="0">
                <a:solidFill>
                  <a:schemeClr val="bg1"/>
                </a:solidFill>
              </a:rPr>
              <a:t> work in this fashion. It's simply that we decided to make a metaphor for this in order to  discuss it in terms of performance evaluations without making individuals feel like any critiques are personal. </a:t>
            </a:r>
            <a:r>
              <a:rPr lang="en-GB" sz="1200" dirty="0">
                <a:solidFill>
                  <a:schemeClr val="bg1"/>
                </a:solidFill>
              </a:rPr>
              <a:t>One way to do this is by always saying something positive , then saying the negative feedback  and then end with another positive note.  </a:t>
            </a:r>
            <a:endParaRPr lang="en-GB" dirty="0">
              <a:solidFill>
                <a:schemeClr val="bg1"/>
              </a:solidFill>
            </a:endParaRPr>
          </a:p>
        </p:txBody>
      </p:sp>
      <p:pic>
        <p:nvPicPr>
          <p:cNvPr id="8" name="Picture 7" descr="Icon">
            <a:extLst>
              <a:ext uri="{FF2B5EF4-FFF2-40B4-BE49-F238E27FC236}">
                <a16:creationId xmlns:a16="http://schemas.microsoft.com/office/drawing/2014/main" id="{1C27C4E0-0562-DEB7-3258-A2793611FE14}"/>
              </a:ext>
            </a:extLst>
          </p:cNvPr>
          <p:cNvPicPr>
            <a:picLocks noChangeAspect="1"/>
          </p:cNvPicPr>
          <p:nvPr/>
        </p:nvPicPr>
        <p:blipFill>
          <a:blip r:embed="rId2"/>
          <a:stretch>
            <a:fillRect/>
          </a:stretch>
        </p:blipFill>
        <p:spPr>
          <a:xfrm>
            <a:off x="0" y="771787"/>
            <a:ext cx="7101542" cy="5563998"/>
          </a:xfrm>
          <a:prstGeom prst="rect">
            <a:avLst/>
          </a:prstGeom>
        </p:spPr>
      </p:pic>
      <p:sp>
        <p:nvSpPr>
          <p:cNvPr id="9" name="TextBox 8">
            <a:extLst>
              <a:ext uri="{FF2B5EF4-FFF2-40B4-BE49-F238E27FC236}">
                <a16:creationId xmlns:a16="http://schemas.microsoft.com/office/drawing/2014/main" id="{C92F9797-1248-4449-8A24-58764E910600}"/>
              </a:ext>
            </a:extLst>
          </p:cNvPr>
          <p:cNvSpPr txBox="1"/>
          <p:nvPr/>
        </p:nvSpPr>
        <p:spPr>
          <a:xfrm>
            <a:off x="7240379" y="1287035"/>
            <a:ext cx="4941118" cy="2308324"/>
          </a:xfrm>
          <a:prstGeom prst="rect">
            <a:avLst/>
          </a:prstGeom>
          <a:noFill/>
        </p:spPr>
        <p:txBody>
          <a:bodyPr wrap="square">
            <a:spAutoFit/>
          </a:bodyPr>
          <a:lstStyle/>
          <a:p>
            <a:r>
              <a:rPr lang="en-GB" dirty="0">
                <a:solidFill>
                  <a:schemeClr val="bg1"/>
                </a:solidFill>
              </a:rPr>
              <a:t>Respecting others is part of a two-way street that promotes collaboration. Leaders must also hold everyone on their team accountable for their work and position on the team. In essence, executives may offer their staff a straightforward bargain: You will be treated good as a worker but are still expected to fulfil all of your duties up to standard. </a:t>
            </a:r>
          </a:p>
        </p:txBody>
      </p:sp>
    </p:spTree>
    <p:extLst>
      <p:ext uri="{BB962C8B-B14F-4D97-AF65-F5344CB8AC3E}">
        <p14:creationId xmlns:p14="http://schemas.microsoft.com/office/powerpoint/2010/main" val="37972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nodeType="clickEffect">
                                  <p:stCondLst>
                                    <p:cond delay="0"/>
                                  </p:stCondLst>
                                  <p:childTnLst>
                                    <p:animEffect transition="out" filter="fade">
                                      <p:cBhvr>
                                        <p:cTn id="16" dur="500" tmFilter="0, 0; .2, .5; .8, .5; 1, 0"/>
                                        <p:tgtEl>
                                          <p:spTgt spid="6">
                                            <p:txEl>
                                              <p:pRg st="0" end="0"/>
                                            </p:txEl>
                                          </p:spTgt>
                                        </p:tgtEl>
                                      </p:cBhvr>
                                    </p:animEffect>
                                    <p:animScale>
                                      <p:cBhvr>
                                        <p:cTn id="17" dur="250" autoRev="1" fill="hold"/>
                                        <p:tgtEl>
                                          <p:spTgt spid="6">
                                            <p:txEl>
                                              <p:pRg st="0" end="0"/>
                                            </p:txEl>
                                          </p:spTgt>
                                        </p:tgtEl>
                                      </p:cBhvr>
                                      <p:by x="105000" y="105000"/>
                                    </p:animScale>
                                  </p:childTnLst>
                                </p:cTn>
                              </p:par>
                              <p:par>
                                <p:cTn id="18" presetID="26" presetClass="emph" presetSubtype="0" fill="hold" nodeType="withEffect">
                                  <p:stCondLst>
                                    <p:cond delay="0"/>
                                  </p:stCondLst>
                                  <p:childTnLst>
                                    <p:animEffect transition="out" filter="fade">
                                      <p:cBhvr>
                                        <p:cTn id="19" dur="500" tmFilter="0, 0; .2, .5; .8, .5; 1, 0"/>
                                        <p:tgtEl>
                                          <p:spTgt spid="6">
                                            <p:txEl>
                                              <p:pRg st="2" end="2"/>
                                            </p:txEl>
                                          </p:spTgt>
                                        </p:tgtEl>
                                      </p:cBhvr>
                                    </p:animEffect>
                                    <p:animScale>
                                      <p:cBhvr>
                                        <p:cTn id="20" dur="250" autoRev="1" fill="hold"/>
                                        <p:tgtEl>
                                          <p:spTgt spid="6">
                                            <p:txEl>
                                              <p:pRg st="2" end="2"/>
                                            </p:txEl>
                                          </p:spTgt>
                                        </p:tgtEl>
                                      </p:cBhvr>
                                      <p:by x="105000" y="105000"/>
                                    </p:animScale>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2000"/>
                                        <p:tgtEl>
                                          <p:spTgt spid="8"/>
                                        </p:tgtEl>
                                      </p:cBhvr>
                                    </p:animEffect>
                                    <p:anim calcmode="lin" valueType="num">
                                      <p:cBhvr>
                                        <p:cTn id="26" dur="2000" fill="hold"/>
                                        <p:tgtEl>
                                          <p:spTgt spid="8"/>
                                        </p:tgtEl>
                                        <p:attrNameLst>
                                          <p:attrName>ppt_w</p:attrName>
                                        </p:attrNameLst>
                                      </p:cBhvr>
                                      <p:tavLst>
                                        <p:tav tm="0" fmla="#ppt_w*sin(2.5*pi*$)">
                                          <p:val>
                                            <p:fltVal val="0"/>
                                          </p:val>
                                        </p:tav>
                                        <p:tav tm="100000">
                                          <p:val>
                                            <p:fltVal val="1"/>
                                          </p:val>
                                        </p:tav>
                                      </p:tavLst>
                                    </p:anim>
                                    <p:anim calcmode="lin" valueType="num">
                                      <p:cBhvr>
                                        <p:cTn id="27"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2CD4-732A-43E4-BCB9-CBA2055E0AC6}"/>
              </a:ext>
            </a:extLst>
          </p:cNvPr>
          <p:cNvSpPr>
            <a:spLocks noGrp="1"/>
          </p:cNvSpPr>
          <p:nvPr>
            <p:ph type="title"/>
          </p:nvPr>
        </p:nvSpPr>
        <p:spPr>
          <a:xfrm>
            <a:off x="0" y="0"/>
            <a:ext cx="5000626" cy="461394"/>
          </a:xfrm>
        </p:spPr>
        <p:txBody>
          <a:bodyPr>
            <a:normAutofit fontScale="90000"/>
          </a:bodyPr>
          <a:lstStyle/>
          <a:p>
            <a:r>
              <a:rPr lang="en-US" sz="1600" dirty="0"/>
              <a:t>Brian </a:t>
            </a:r>
            <a:r>
              <a:rPr lang="en-US" sz="1600" dirty="0" err="1"/>
              <a:t>gaspar</a:t>
            </a:r>
            <a:br>
              <a:rPr lang="en-US" sz="1600" dirty="0"/>
            </a:br>
            <a:endParaRPr lang="en-US" sz="1600" dirty="0"/>
          </a:p>
        </p:txBody>
      </p:sp>
      <p:sp>
        <p:nvSpPr>
          <p:cNvPr id="3" name="Subtitle 2">
            <a:extLst>
              <a:ext uri="{FF2B5EF4-FFF2-40B4-BE49-F238E27FC236}">
                <a16:creationId xmlns:a16="http://schemas.microsoft.com/office/drawing/2014/main" id="{45FD0450-A909-4CD9-8912-96A19ACEB7CB}"/>
              </a:ext>
            </a:extLst>
          </p:cNvPr>
          <p:cNvSpPr>
            <a:spLocks noGrp="1"/>
          </p:cNvSpPr>
          <p:nvPr>
            <p:ph type="subTitle" idx="1"/>
          </p:nvPr>
        </p:nvSpPr>
        <p:spPr>
          <a:xfrm>
            <a:off x="4580389" y="2172749"/>
            <a:ext cx="6696074" cy="3011455"/>
          </a:xfrm>
        </p:spPr>
        <p:txBody>
          <a:bodyPr/>
          <a:lstStyle/>
          <a:p>
            <a:r>
              <a:rPr lang="en-US" dirty="0"/>
              <a:t>benefits</a:t>
            </a:r>
          </a:p>
        </p:txBody>
      </p:sp>
      <p:sp>
        <p:nvSpPr>
          <p:cNvPr id="4" name="Date Placeholder 3">
            <a:extLst>
              <a:ext uri="{FF2B5EF4-FFF2-40B4-BE49-F238E27FC236}">
                <a16:creationId xmlns:a16="http://schemas.microsoft.com/office/drawing/2014/main" id="{DA53D834-F1E2-4848-8093-D412A7B081AF}"/>
              </a:ext>
            </a:extLst>
          </p:cNvPr>
          <p:cNvSpPr>
            <a:spLocks noGrp="1"/>
          </p:cNvSpPr>
          <p:nvPr>
            <p:ph type="dt" sz="half" idx="10"/>
          </p:nvPr>
        </p:nvSpPr>
        <p:spPr>
          <a:xfrm>
            <a:off x="4676774" y="6356350"/>
            <a:ext cx="1695450" cy="365125"/>
          </a:xfrm>
        </p:spPr>
        <p:txBody>
          <a:bodyPr/>
          <a:lstStyle/>
          <a:p>
            <a:r>
              <a:rPr lang="en-US" dirty="0"/>
              <a:t>20XX</a:t>
            </a:r>
          </a:p>
        </p:txBody>
      </p:sp>
      <p:sp>
        <p:nvSpPr>
          <p:cNvPr id="5" name="Footer Placeholder 4">
            <a:extLst>
              <a:ext uri="{FF2B5EF4-FFF2-40B4-BE49-F238E27FC236}">
                <a16:creationId xmlns:a16="http://schemas.microsoft.com/office/drawing/2014/main" id="{3555A49C-96F4-440D-B89E-A0AE94F70108}"/>
              </a:ext>
            </a:extLst>
          </p:cNvPr>
          <p:cNvSpPr>
            <a:spLocks noGrp="1"/>
          </p:cNvSpPr>
          <p:nvPr>
            <p:ph type="ftr" sz="quarter" idx="11"/>
          </p:nvPr>
        </p:nvSpPr>
        <p:spPr>
          <a:xfrm>
            <a:off x="6743699" y="6356350"/>
            <a:ext cx="2543175"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F2A39FA3-9AE3-4689-A469-B7D2DFCCC2D9}"/>
              </a:ext>
            </a:extLst>
          </p:cNvPr>
          <p:cNvSpPr>
            <a:spLocks noGrp="1"/>
          </p:cNvSpPr>
          <p:nvPr>
            <p:ph type="sldNum" sz="quarter" idx="12"/>
          </p:nvPr>
        </p:nvSpPr>
        <p:spPr>
          <a:xfrm>
            <a:off x="9658350" y="6356350"/>
            <a:ext cx="1695450" cy="365125"/>
          </a:xfrm>
        </p:spPr>
        <p:txBody>
          <a:bodyPr/>
          <a:lstStyle/>
          <a:p>
            <a:fld id="{A49DFD55-3C28-40EF-9E31-A92D2E4017FF}" type="slidenum">
              <a:rPr lang="en-US" smtClean="0"/>
              <a:pPr/>
              <a:t>5</a:t>
            </a:fld>
            <a:endParaRPr lang="en-US" dirty="0"/>
          </a:p>
        </p:txBody>
      </p:sp>
      <p:sp>
        <p:nvSpPr>
          <p:cNvPr id="7" name="TextBox 6">
            <a:extLst>
              <a:ext uri="{FF2B5EF4-FFF2-40B4-BE49-F238E27FC236}">
                <a16:creationId xmlns:a16="http://schemas.microsoft.com/office/drawing/2014/main" id="{9A46F486-2B94-66C4-C53F-4775A92B11CD}"/>
              </a:ext>
            </a:extLst>
          </p:cNvPr>
          <p:cNvSpPr txBox="1"/>
          <p:nvPr/>
        </p:nvSpPr>
        <p:spPr>
          <a:xfrm>
            <a:off x="0" y="600493"/>
            <a:ext cx="8439325" cy="400110"/>
          </a:xfrm>
          <a:prstGeom prst="rect">
            <a:avLst/>
          </a:prstGeom>
          <a:noFill/>
        </p:spPr>
        <p:txBody>
          <a:bodyPr wrap="square" rtlCol="0">
            <a:spAutoFit/>
          </a:bodyPr>
          <a:lstStyle/>
          <a:p>
            <a:r>
              <a:rPr lang="en-GB" sz="2000" dirty="0">
                <a:solidFill>
                  <a:srgbClr val="000000"/>
                </a:solidFill>
                <a:latin typeface="Times New Roman" panose="02020603050405020304" pitchFamily="18" charset="0"/>
              </a:rPr>
              <a:t>B</a:t>
            </a:r>
            <a:r>
              <a:rPr lang="en-GB" sz="2000" b="0" i="0" dirty="0">
                <a:solidFill>
                  <a:srgbClr val="000000"/>
                </a:solidFill>
                <a:effectLst/>
                <a:latin typeface="Times New Roman" panose="02020603050405020304" pitchFamily="18" charset="0"/>
              </a:rPr>
              <a:t>enefit</a:t>
            </a:r>
            <a:endParaRPr lang="en-GB" sz="2000" dirty="0"/>
          </a:p>
        </p:txBody>
      </p:sp>
      <p:sp>
        <p:nvSpPr>
          <p:cNvPr id="8" name="TextBox 7">
            <a:extLst>
              <a:ext uri="{FF2B5EF4-FFF2-40B4-BE49-F238E27FC236}">
                <a16:creationId xmlns:a16="http://schemas.microsoft.com/office/drawing/2014/main" id="{27825145-EBA8-4C7A-998A-E1518B7CB461}"/>
              </a:ext>
            </a:extLst>
          </p:cNvPr>
          <p:cNvSpPr txBox="1"/>
          <p:nvPr/>
        </p:nvSpPr>
        <p:spPr>
          <a:xfrm>
            <a:off x="0" y="1139702"/>
            <a:ext cx="10241280" cy="2062103"/>
          </a:xfrm>
          <a:prstGeom prst="rect">
            <a:avLst/>
          </a:prstGeom>
          <a:noFill/>
        </p:spPr>
        <p:txBody>
          <a:bodyPr wrap="square" rtlCol="0">
            <a:spAutoFit/>
          </a:bodyPr>
          <a:lstStyle/>
          <a:p>
            <a:r>
              <a:rPr lang="en-US" sz="1600" b="0" i="0" dirty="0">
                <a:solidFill>
                  <a:srgbClr val="000000"/>
                </a:solidFill>
                <a:effectLst/>
                <a:latin typeface="Times New Roman" panose="02020603050405020304" pitchFamily="18" charset="0"/>
              </a:rPr>
              <a:t>A strong relationship in a team creates a positive work environment that helps individual members successfully and comfortably operate professional work. The types of communication that would help this relationship would be verbal, non verbal (such as body language, eye contact, facial expression) and listening, these will be created in your norming stage of your organization. Another reason why I believe that a good relationship is beneficial in a team is because I’ve been in one. Their was a time when I was working in construction as a laborer and me &amp; my teammates all started to become close friends. With this happening we all then started seeing each other outside of work and done things we equally enjoyed doing. From there each day we understood one and others weakness and strength and that helps tackle the work that needs to be done more efficacious.</a:t>
            </a:r>
            <a:endParaRPr lang="en-GB" sz="1600" dirty="0"/>
          </a:p>
        </p:txBody>
      </p:sp>
      <p:pic>
        <p:nvPicPr>
          <p:cNvPr id="9" name="Picture 8">
            <a:extLst>
              <a:ext uri="{FF2B5EF4-FFF2-40B4-BE49-F238E27FC236}">
                <a16:creationId xmlns:a16="http://schemas.microsoft.com/office/drawing/2014/main" id="{77B7CB61-17D5-4E52-8DCD-837539E90B00}"/>
              </a:ext>
            </a:extLst>
          </p:cNvPr>
          <p:cNvPicPr>
            <a:picLocks noChangeAspect="1"/>
          </p:cNvPicPr>
          <p:nvPr/>
        </p:nvPicPr>
        <p:blipFill>
          <a:blip r:embed="rId2"/>
          <a:stretch>
            <a:fillRect/>
          </a:stretch>
        </p:blipFill>
        <p:spPr>
          <a:xfrm>
            <a:off x="6478102" y="3069993"/>
            <a:ext cx="5329477" cy="3788007"/>
          </a:xfrm>
          <a:prstGeom prst="rect">
            <a:avLst/>
          </a:prstGeom>
        </p:spPr>
      </p:pic>
    </p:spTree>
    <p:extLst>
      <p:ext uri="{BB962C8B-B14F-4D97-AF65-F5344CB8AC3E}">
        <p14:creationId xmlns:p14="http://schemas.microsoft.com/office/powerpoint/2010/main" val="744379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Date Placeholder 55">
            <a:extLst>
              <a:ext uri="{FF2B5EF4-FFF2-40B4-BE49-F238E27FC236}">
                <a16:creationId xmlns:a16="http://schemas.microsoft.com/office/drawing/2014/main" id="{B289356A-BDA0-4234-84F2-9F2F25D0D7BD}"/>
              </a:ext>
            </a:extLst>
          </p:cNvPr>
          <p:cNvSpPr>
            <a:spLocks noGrp="1"/>
          </p:cNvSpPr>
          <p:nvPr>
            <p:ph type="dt" sz="half" idx="10"/>
          </p:nvPr>
        </p:nvSpPr>
        <p:spPr>
          <a:xfrm>
            <a:off x="838200" y="6356350"/>
            <a:ext cx="2743200" cy="365125"/>
          </a:xfrm>
        </p:spPr>
        <p:txBody>
          <a:bodyPr/>
          <a:lstStyle/>
          <a:p>
            <a:r>
              <a:rPr lang="en-US" dirty="0"/>
              <a:t>20XX</a:t>
            </a:r>
          </a:p>
        </p:txBody>
      </p:sp>
      <p:sp>
        <p:nvSpPr>
          <p:cNvPr id="57" name="Footer Placeholder 56">
            <a:extLst>
              <a:ext uri="{FF2B5EF4-FFF2-40B4-BE49-F238E27FC236}">
                <a16:creationId xmlns:a16="http://schemas.microsoft.com/office/drawing/2014/main" id="{3A38BE84-957B-46B9-A315-4B5064DFF1A1}"/>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58" name="Slide Number Placeholder 57">
            <a:extLst>
              <a:ext uri="{FF2B5EF4-FFF2-40B4-BE49-F238E27FC236}">
                <a16:creationId xmlns:a16="http://schemas.microsoft.com/office/drawing/2014/main" id="{E1900601-8B04-4FF3-B06F-6BEFAC6556D3}"/>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6</a:t>
            </a:fld>
            <a:endParaRPr lang="en-US" dirty="0"/>
          </a:p>
        </p:txBody>
      </p:sp>
      <p:sp>
        <p:nvSpPr>
          <p:cNvPr id="2" name="TextBox 1">
            <a:extLst>
              <a:ext uri="{FF2B5EF4-FFF2-40B4-BE49-F238E27FC236}">
                <a16:creationId xmlns:a16="http://schemas.microsoft.com/office/drawing/2014/main" id="{0188C6A1-5B94-4601-BD54-67F7B3B38ECE}"/>
              </a:ext>
            </a:extLst>
          </p:cNvPr>
          <p:cNvSpPr txBox="1"/>
          <p:nvPr/>
        </p:nvSpPr>
        <p:spPr>
          <a:xfrm>
            <a:off x="115503" y="136525"/>
            <a:ext cx="3551722" cy="400110"/>
          </a:xfrm>
          <a:prstGeom prst="rect">
            <a:avLst/>
          </a:prstGeom>
          <a:noFill/>
        </p:spPr>
        <p:txBody>
          <a:bodyPr wrap="square" rtlCol="0">
            <a:spAutoFit/>
          </a:bodyPr>
          <a:lstStyle/>
          <a:p>
            <a:r>
              <a:rPr lang="en-US" sz="2000" dirty="0"/>
              <a:t>Brian </a:t>
            </a:r>
            <a:r>
              <a:rPr lang="en-US" sz="2000" dirty="0" err="1"/>
              <a:t>gaspar</a:t>
            </a:r>
            <a:endParaRPr lang="en-GB" sz="2000" dirty="0"/>
          </a:p>
        </p:txBody>
      </p:sp>
      <p:sp>
        <p:nvSpPr>
          <p:cNvPr id="4" name="TextBox 3">
            <a:extLst>
              <a:ext uri="{FF2B5EF4-FFF2-40B4-BE49-F238E27FC236}">
                <a16:creationId xmlns:a16="http://schemas.microsoft.com/office/drawing/2014/main" id="{FEB74C38-3A5A-4578-A6BA-A6E9F1053698}"/>
              </a:ext>
            </a:extLst>
          </p:cNvPr>
          <p:cNvSpPr txBox="1"/>
          <p:nvPr/>
        </p:nvSpPr>
        <p:spPr>
          <a:xfrm>
            <a:off x="115503" y="778208"/>
            <a:ext cx="3398520" cy="369332"/>
          </a:xfrm>
          <a:prstGeom prst="rect">
            <a:avLst/>
          </a:prstGeom>
          <a:noFill/>
        </p:spPr>
        <p:txBody>
          <a:bodyPr wrap="square" rtlCol="0">
            <a:spAutoFit/>
          </a:bodyPr>
          <a:lstStyle/>
          <a:p>
            <a:r>
              <a:rPr lang="en-GB" dirty="0"/>
              <a:t>Disadvantage</a:t>
            </a:r>
          </a:p>
        </p:txBody>
      </p:sp>
      <p:sp>
        <p:nvSpPr>
          <p:cNvPr id="5" name="TextBox 4">
            <a:extLst>
              <a:ext uri="{FF2B5EF4-FFF2-40B4-BE49-F238E27FC236}">
                <a16:creationId xmlns:a16="http://schemas.microsoft.com/office/drawing/2014/main" id="{8A1BCB76-51B3-4874-8491-2B53A3A5322C}"/>
              </a:ext>
            </a:extLst>
          </p:cNvPr>
          <p:cNvSpPr txBox="1"/>
          <p:nvPr/>
        </p:nvSpPr>
        <p:spPr>
          <a:xfrm>
            <a:off x="187692" y="1389113"/>
            <a:ext cx="8566484" cy="2585323"/>
          </a:xfrm>
          <a:prstGeom prst="rect">
            <a:avLst/>
          </a:prstGeom>
          <a:noFill/>
        </p:spPr>
        <p:txBody>
          <a:bodyPr wrap="square" rtlCol="0">
            <a:spAutoFit/>
          </a:bodyPr>
          <a:lstStyle/>
          <a:p>
            <a:r>
              <a:rPr lang="en-US" dirty="0"/>
              <a:t>In a team not everyone will have a great personality or even a great performance working in a team. The types of communication in this sector would be signals, silence, facial expression and also verbal (sincerity, jumping to conclusion etc.) from the team will be going through a storming I once worked in Primark the clothing store. Their was a girl that never interacted with anyone and anytime she did she lacked clarity. Made me have empathy for her which then created a language barrier and my everyone stereotype her. This was a disadvantage because it created a specific personality towards her which then was also difficult to perform any carried out work for us to do as a team.</a:t>
            </a:r>
            <a:endParaRPr lang="en-GB" dirty="0"/>
          </a:p>
        </p:txBody>
      </p:sp>
      <p:pic>
        <p:nvPicPr>
          <p:cNvPr id="7" name="Picture 6">
            <a:extLst>
              <a:ext uri="{FF2B5EF4-FFF2-40B4-BE49-F238E27FC236}">
                <a16:creationId xmlns:a16="http://schemas.microsoft.com/office/drawing/2014/main" id="{63F8B4F3-AEDE-447C-B6C0-1BD20E15457A}"/>
              </a:ext>
            </a:extLst>
          </p:cNvPr>
          <p:cNvPicPr>
            <a:picLocks noChangeAspect="1"/>
          </p:cNvPicPr>
          <p:nvPr/>
        </p:nvPicPr>
        <p:blipFill>
          <a:blip r:embed="rId2"/>
          <a:stretch>
            <a:fillRect/>
          </a:stretch>
        </p:blipFill>
        <p:spPr>
          <a:xfrm>
            <a:off x="115503" y="3974436"/>
            <a:ext cx="5334000" cy="2781300"/>
          </a:xfrm>
          <a:prstGeom prst="rect">
            <a:avLst/>
          </a:prstGeom>
        </p:spPr>
      </p:pic>
    </p:spTree>
    <p:extLst>
      <p:ext uri="{BB962C8B-B14F-4D97-AF65-F5344CB8AC3E}">
        <p14:creationId xmlns:p14="http://schemas.microsoft.com/office/powerpoint/2010/main" val="4055079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B86AD343-7149-4E7C-BD28-3080F25980CF}"/>
              </a:ext>
            </a:extLst>
          </p:cNvPr>
          <p:cNvSpPr>
            <a:spLocks noGrp="1"/>
          </p:cNvSpPr>
          <p:nvPr>
            <p:ph type="dt" sz="half" idx="10"/>
          </p:nvPr>
        </p:nvSpPr>
        <p:spPr>
          <a:xfrm>
            <a:off x="838200" y="6356350"/>
            <a:ext cx="2743200" cy="365125"/>
          </a:xfrm>
        </p:spPr>
        <p:txBody>
          <a:bodyPr/>
          <a:lstStyle/>
          <a:p>
            <a:r>
              <a:rPr lang="en-US" dirty="0"/>
              <a:t>20XX</a:t>
            </a:r>
          </a:p>
        </p:txBody>
      </p:sp>
      <p:sp>
        <p:nvSpPr>
          <p:cNvPr id="10" name="Footer Placeholder 9">
            <a:extLst>
              <a:ext uri="{FF2B5EF4-FFF2-40B4-BE49-F238E27FC236}">
                <a16:creationId xmlns:a16="http://schemas.microsoft.com/office/drawing/2014/main" id="{A865CC01-A53B-495A-820C-BEC2680EDC42}"/>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11" name="Slide Number Placeholder 10">
            <a:extLst>
              <a:ext uri="{FF2B5EF4-FFF2-40B4-BE49-F238E27FC236}">
                <a16:creationId xmlns:a16="http://schemas.microsoft.com/office/drawing/2014/main" id="{7AE81C1E-A7C3-40CD-9C11-0C03A2221292}"/>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7</a:t>
            </a:fld>
            <a:endParaRPr lang="en-US" dirty="0"/>
          </a:p>
        </p:txBody>
      </p:sp>
      <p:sp>
        <p:nvSpPr>
          <p:cNvPr id="2" name="TextBox 1">
            <a:extLst>
              <a:ext uri="{FF2B5EF4-FFF2-40B4-BE49-F238E27FC236}">
                <a16:creationId xmlns:a16="http://schemas.microsoft.com/office/drawing/2014/main" id="{4FC9FD5F-9A03-45D6-B54E-373DE83E3BD0}"/>
              </a:ext>
            </a:extLst>
          </p:cNvPr>
          <p:cNvSpPr txBox="1"/>
          <p:nvPr/>
        </p:nvSpPr>
        <p:spPr>
          <a:xfrm>
            <a:off x="0" y="288758"/>
            <a:ext cx="3089709" cy="369332"/>
          </a:xfrm>
          <a:prstGeom prst="rect">
            <a:avLst/>
          </a:prstGeom>
          <a:noFill/>
        </p:spPr>
        <p:txBody>
          <a:bodyPr wrap="square" rtlCol="0">
            <a:spAutoFit/>
          </a:bodyPr>
          <a:lstStyle/>
          <a:p>
            <a:r>
              <a:rPr lang="en-GB" dirty="0"/>
              <a:t>Brian Gasper</a:t>
            </a:r>
          </a:p>
        </p:txBody>
      </p:sp>
      <p:sp>
        <p:nvSpPr>
          <p:cNvPr id="3" name="TextBox 2">
            <a:extLst>
              <a:ext uri="{FF2B5EF4-FFF2-40B4-BE49-F238E27FC236}">
                <a16:creationId xmlns:a16="http://schemas.microsoft.com/office/drawing/2014/main" id="{5EC330D6-85BD-4230-A13B-ADDA662FA5D9}"/>
              </a:ext>
            </a:extLst>
          </p:cNvPr>
          <p:cNvSpPr txBox="1"/>
          <p:nvPr/>
        </p:nvSpPr>
        <p:spPr>
          <a:xfrm>
            <a:off x="0" y="904775"/>
            <a:ext cx="2627697" cy="369332"/>
          </a:xfrm>
          <a:prstGeom prst="rect">
            <a:avLst/>
          </a:prstGeom>
          <a:noFill/>
        </p:spPr>
        <p:txBody>
          <a:bodyPr wrap="square" rtlCol="0">
            <a:spAutoFit/>
          </a:bodyPr>
          <a:lstStyle/>
          <a:p>
            <a:r>
              <a:rPr lang="en-GB" b="0" i="0" dirty="0">
                <a:solidFill>
                  <a:srgbClr val="000000"/>
                </a:solidFill>
                <a:effectLst/>
                <a:latin typeface="Times New Roman" panose="02020603050405020304" pitchFamily="18" charset="0"/>
              </a:rPr>
              <a:t>Benefit and Disadvantage</a:t>
            </a:r>
            <a:endParaRPr lang="en-GB" dirty="0"/>
          </a:p>
        </p:txBody>
      </p:sp>
      <p:sp>
        <p:nvSpPr>
          <p:cNvPr id="4" name="TextBox 3">
            <a:extLst>
              <a:ext uri="{FF2B5EF4-FFF2-40B4-BE49-F238E27FC236}">
                <a16:creationId xmlns:a16="http://schemas.microsoft.com/office/drawing/2014/main" id="{2563B8D8-3D5D-4830-9A73-3028BC06F4E1}"/>
              </a:ext>
            </a:extLst>
          </p:cNvPr>
          <p:cNvSpPr txBox="1"/>
          <p:nvPr/>
        </p:nvSpPr>
        <p:spPr>
          <a:xfrm>
            <a:off x="0" y="1326906"/>
            <a:ext cx="11286423" cy="2585323"/>
          </a:xfrm>
          <a:prstGeom prst="rect">
            <a:avLst/>
          </a:prstGeom>
          <a:noFill/>
        </p:spPr>
        <p:txBody>
          <a:bodyPr wrap="square" rtlCol="0">
            <a:spAutoFit/>
          </a:bodyPr>
          <a:lstStyle/>
          <a:p>
            <a:pPr algn="l"/>
            <a:r>
              <a:rPr lang="en-US" b="0" i="0" dirty="0">
                <a:solidFill>
                  <a:srgbClr val="000000"/>
                </a:solidFill>
                <a:effectLst/>
                <a:latin typeface="Times New Roman" panose="02020603050405020304" pitchFamily="18" charset="0"/>
              </a:rPr>
              <a:t>Time management is important in teams because not only do you have to be on but you also have to meet deadlines that your requested to meet. Advantage is that you’re working as a team so you’ve got all the support you need, you also have the motivation to attend on time by them or even other aspects like the pay rate, and much more. On the down side you might not have a good night sleep or could even be going through stress which may effect your work attitude, attendance &amp; time keeping. Where I</a:t>
            </a:r>
          </a:p>
          <a:p>
            <a:pPr algn="l"/>
            <a:r>
              <a:rPr lang="en-US" b="0" i="0" dirty="0">
                <a:solidFill>
                  <a:srgbClr val="000000"/>
                </a:solidFill>
                <a:effectLst/>
                <a:latin typeface="Times New Roman" panose="02020603050405020304" pitchFamily="18" charset="0"/>
              </a:rPr>
              <a:t>study if I don’t meet my work deadline on time I’ll have to </a:t>
            </a:r>
            <a:r>
              <a:rPr lang="en-US" b="0" i="0" dirty="0" err="1">
                <a:solidFill>
                  <a:srgbClr val="000000"/>
                </a:solidFill>
                <a:effectLst/>
                <a:latin typeface="Times New Roman" panose="02020603050405020304" pitchFamily="18" charset="0"/>
              </a:rPr>
              <a:t>resit</a:t>
            </a:r>
            <a:r>
              <a:rPr lang="en-US" b="0" i="0" dirty="0">
                <a:solidFill>
                  <a:srgbClr val="000000"/>
                </a:solidFill>
                <a:effectLst/>
                <a:latin typeface="Times New Roman" panose="02020603050405020304" pitchFamily="18" charset="0"/>
              </a:rPr>
              <a:t> them and if I also arrive to class to late I may miss my attendance and will be marked as absent. The verbal and body language I’ll receive from my lecturer wouldn’t be pleasant and neither would the written letter I’ll get from the university.</a:t>
            </a:r>
          </a:p>
          <a:p>
            <a:endParaRPr lang="en-GB" dirty="0"/>
          </a:p>
        </p:txBody>
      </p:sp>
      <p:pic>
        <p:nvPicPr>
          <p:cNvPr id="5" name="Picture 4">
            <a:extLst>
              <a:ext uri="{FF2B5EF4-FFF2-40B4-BE49-F238E27FC236}">
                <a16:creationId xmlns:a16="http://schemas.microsoft.com/office/drawing/2014/main" id="{14D0F18D-AA4A-4D65-865E-D445CC168130}"/>
              </a:ext>
            </a:extLst>
          </p:cNvPr>
          <p:cNvPicPr>
            <a:picLocks noChangeAspect="1"/>
          </p:cNvPicPr>
          <p:nvPr/>
        </p:nvPicPr>
        <p:blipFill>
          <a:blip r:embed="rId2"/>
          <a:stretch>
            <a:fillRect/>
          </a:stretch>
        </p:blipFill>
        <p:spPr>
          <a:xfrm>
            <a:off x="1185862" y="3647975"/>
            <a:ext cx="10049991" cy="3073499"/>
          </a:xfrm>
          <a:prstGeom prst="rect">
            <a:avLst/>
          </a:prstGeom>
        </p:spPr>
      </p:pic>
    </p:spTree>
    <p:extLst>
      <p:ext uri="{BB962C8B-B14F-4D97-AF65-F5344CB8AC3E}">
        <p14:creationId xmlns:p14="http://schemas.microsoft.com/office/powerpoint/2010/main" val="142942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down)">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1EDE-5423-435C-B149-87AB1BC22B83}"/>
              </a:ext>
            </a:extLst>
          </p:cNvPr>
          <p:cNvSpPr>
            <a:spLocks noGrp="1"/>
          </p:cNvSpPr>
          <p:nvPr>
            <p:ph type="ctrTitle"/>
          </p:nvPr>
        </p:nvSpPr>
        <p:spPr>
          <a:xfrm>
            <a:off x="7249032" y="4754118"/>
            <a:ext cx="4179570" cy="1524735"/>
          </a:xfrm>
        </p:spPr>
        <p:txBody>
          <a:bodyPr/>
          <a:lstStyle/>
          <a:p>
            <a:r>
              <a:rPr lang="en-US" dirty="0"/>
              <a:t>THANK YOU</a:t>
            </a:r>
          </a:p>
        </p:txBody>
      </p:sp>
      <p:sp>
        <p:nvSpPr>
          <p:cNvPr id="3" name="Subtitle 2">
            <a:extLst>
              <a:ext uri="{FF2B5EF4-FFF2-40B4-BE49-F238E27FC236}">
                <a16:creationId xmlns:a16="http://schemas.microsoft.com/office/drawing/2014/main" id="{AF64C29E-DF30-4DC6-AB95-2016F9A703B6}"/>
              </a:ext>
            </a:extLst>
          </p:cNvPr>
          <p:cNvSpPr>
            <a:spLocks noGrp="1"/>
          </p:cNvSpPr>
          <p:nvPr>
            <p:ph type="subTitle" idx="1"/>
          </p:nvPr>
        </p:nvSpPr>
        <p:spPr>
          <a:xfrm>
            <a:off x="6096000" y="1672613"/>
            <a:ext cx="4179570" cy="1371997"/>
          </a:xfrm>
        </p:spPr>
        <p:txBody>
          <a:bodyPr>
            <a:normAutofit/>
          </a:bodyPr>
          <a:lstStyle/>
          <a:p>
            <a:r>
              <a:rPr lang="en-GB" sz="2800" b="0" i="0" dirty="0">
                <a:effectLst/>
                <a:latin typeface="guardian-text-oreilly"/>
              </a:rPr>
              <a:t>Conclusion</a:t>
            </a:r>
          </a:p>
          <a:p>
            <a:endParaRPr lang="en-GB" dirty="0">
              <a:latin typeface="guardian-text-oreilly"/>
            </a:endParaRPr>
          </a:p>
        </p:txBody>
      </p:sp>
      <p:sp>
        <p:nvSpPr>
          <p:cNvPr id="4" name="Date Placeholder 3">
            <a:extLst>
              <a:ext uri="{FF2B5EF4-FFF2-40B4-BE49-F238E27FC236}">
                <a16:creationId xmlns:a16="http://schemas.microsoft.com/office/drawing/2014/main" id="{A47C7382-18E7-4821-8C61-461D6BBE08FC}"/>
              </a:ext>
            </a:extLst>
          </p:cNvPr>
          <p:cNvSpPr>
            <a:spLocks noGrp="1"/>
          </p:cNvSpPr>
          <p:nvPr>
            <p:ph type="dt" sz="half" idx="10"/>
          </p:nvPr>
        </p:nvSpPr>
        <p:spPr>
          <a:xfrm>
            <a:off x="4267200" y="6356350"/>
            <a:ext cx="1774371" cy="365125"/>
          </a:xfrm>
        </p:spPr>
        <p:txBody>
          <a:bodyPr/>
          <a:lstStyle/>
          <a:p>
            <a:r>
              <a:rPr lang="en-US" dirty="0"/>
              <a:t>20XX</a:t>
            </a:r>
          </a:p>
        </p:txBody>
      </p:sp>
      <p:sp>
        <p:nvSpPr>
          <p:cNvPr id="5" name="Footer Placeholder 4">
            <a:extLst>
              <a:ext uri="{FF2B5EF4-FFF2-40B4-BE49-F238E27FC236}">
                <a16:creationId xmlns:a16="http://schemas.microsoft.com/office/drawing/2014/main" id="{3990FA1B-5022-47AB-A0AE-8F5C5797997C}"/>
              </a:ext>
            </a:extLst>
          </p:cNvPr>
          <p:cNvSpPr>
            <a:spLocks noGrp="1"/>
          </p:cNvSpPr>
          <p:nvPr>
            <p:ph type="ftr" sz="quarter" idx="11"/>
          </p:nvPr>
        </p:nvSpPr>
        <p:spPr>
          <a:xfrm>
            <a:off x="6479721" y="6356350"/>
            <a:ext cx="2661557"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4C127D99-645F-4FCF-9573-FDFE2A344FA9}"/>
              </a:ext>
            </a:extLst>
          </p:cNvPr>
          <p:cNvSpPr>
            <a:spLocks noGrp="1"/>
          </p:cNvSpPr>
          <p:nvPr>
            <p:ph type="sldNum" sz="quarter" idx="12"/>
          </p:nvPr>
        </p:nvSpPr>
        <p:spPr>
          <a:xfrm>
            <a:off x="9579428" y="6356350"/>
            <a:ext cx="1774371" cy="365125"/>
          </a:xfrm>
        </p:spPr>
        <p:txBody>
          <a:bodyPr/>
          <a:lstStyle/>
          <a:p>
            <a:fld id="{A49DFD55-3C28-40EF-9E31-A92D2E4017FF}" type="slidenum">
              <a:rPr lang="en-US" smtClean="0"/>
              <a:pPr/>
              <a:t>8</a:t>
            </a:fld>
            <a:endParaRPr lang="en-US" dirty="0"/>
          </a:p>
        </p:txBody>
      </p:sp>
      <p:sp>
        <p:nvSpPr>
          <p:cNvPr id="7" name="TextBox 6">
            <a:extLst>
              <a:ext uri="{FF2B5EF4-FFF2-40B4-BE49-F238E27FC236}">
                <a16:creationId xmlns:a16="http://schemas.microsoft.com/office/drawing/2014/main" id="{8F30DAA5-5182-4848-058A-AD0920E1EBB5}"/>
              </a:ext>
            </a:extLst>
          </p:cNvPr>
          <p:cNvSpPr txBox="1"/>
          <p:nvPr/>
        </p:nvSpPr>
        <p:spPr>
          <a:xfrm>
            <a:off x="4550159" y="2491531"/>
            <a:ext cx="5847126" cy="1200329"/>
          </a:xfrm>
          <a:prstGeom prst="rect">
            <a:avLst/>
          </a:prstGeom>
          <a:noFill/>
        </p:spPr>
        <p:txBody>
          <a:bodyPr wrap="square" rtlCol="0">
            <a:spAutoFit/>
          </a:bodyPr>
          <a:lstStyle/>
          <a:p>
            <a:r>
              <a:rPr lang="en-GB" dirty="0">
                <a:solidFill>
                  <a:schemeClr val="bg1"/>
                </a:solidFill>
              </a:rPr>
              <a:t>In todays presentation we have understood that respect plays a big part in a team and teamwork comes with different advantage and disadvantage. </a:t>
            </a:r>
          </a:p>
          <a:p>
            <a:endParaRPr lang="en-GB" dirty="0">
              <a:solidFill>
                <a:schemeClr val="bg1"/>
              </a:solidFill>
            </a:endParaRPr>
          </a:p>
        </p:txBody>
      </p:sp>
    </p:spTree>
    <p:extLst>
      <p:ext uri="{BB962C8B-B14F-4D97-AF65-F5344CB8AC3E}">
        <p14:creationId xmlns:p14="http://schemas.microsoft.com/office/powerpoint/2010/main" val="1969787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down)">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7577C-3C3E-457A-9FE1-50FFCD070FC1}"/>
              </a:ext>
            </a:extLst>
          </p:cNvPr>
          <p:cNvSpPr>
            <a:spLocks noGrp="1"/>
          </p:cNvSpPr>
          <p:nvPr>
            <p:ph type="ctrTitle"/>
          </p:nvPr>
        </p:nvSpPr>
        <p:spPr>
          <a:xfrm>
            <a:off x="4389936" y="136526"/>
            <a:ext cx="4179570" cy="508368"/>
          </a:xfrm>
        </p:spPr>
        <p:txBody>
          <a:bodyPr/>
          <a:lstStyle/>
          <a:p>
            <a:r>
              <a:rPr lang="en-GB" dirty="0"/>
              <a:t>REFERENCE</a:t>
            </a:r>
          </a:p>
        </p:txBody>
      </p:sp>
      <p:sp>
        <p:nvSpPr>
          <p:cNvPr id="3" name="Subtitle 2">
            <a:extLst>
              <a:ext uri="{FF2B5EF4-FFF2-40B4-BE49-F238E27FC236}">
                <a16:creationId xmlns:a16="http://schemas.microsoft.com/office/drawing/2014/main" id="{676DA5BE-D63E-4721-9A17-B17C97EDF88A}"/>
              </a:ext>
            </a:extLst>
          </p:cNvPr>
          <p:cNvSpPr>
            <a:spLocks noGrp="1"/>
          </p:cNvSpPr>
          <p:nvPr>
            <p:ph type="subTitle" idx="1"/>
          </p:nvPr>
        </p:nvSpPr>
        <p:spPr>
          <a:xfrm>
            <a:off x="3564556" y="644894"/>
            <a:ext cx="4179570" cy="1371997"/>
          </a:xfrm>
        </p:spPr>
        <p:txBody>
          <a:bodyPr>
            <a:normAutofit fontScale="70000" lnSpcReduction="20000"/>
          </a:bodyPr>
          <a:lstStyle/>
          <a:p>
            <a:r>
              <a:rPr lang="en-GB" sz="1800" dirty="0" err="1"/>
              <a:t>Vittana</a:t>
            </a:r>
            <a:endParaRPr lang="en-GB" sz="1800" dirty="0"/>
          </a:p>
          <a:p>
            <a:r>
              <a:rPr lang="en-GB" sz="1800" dirty="0">
                <a:hlinkClick r:id="rId2"/>
              </a:rPr>
              <a:t>https://vittana.org/18-biggest-advantages-and-disadvantages-of-teamwork</a:t>
            </a:r>
            <a:endParaRPr lang="en-GB" sz="1800" dirty="0"/>
          </a:p>
          <a:p>
            <a:r>
              <a:rPr lang="en-GB" sz="1800" dirty="0"/>
              <a:t>Year:2022</a:t>
            </a:r>
          </a:p>
        </p:txBody>
      </p:sp>
      <p:sp>
        <p:nvSpPr>
          <p:cNvPr id="4" name="Date Placeholder 3">
            <a:extLst>
              <a:ext uri="{FF2B5EF4-FFF2-40B4-BE49-F238E27FC236}">
                <a16:creationId xmlns:a16="http://schemas.microsoft.com/office/drawing/2014/main" id="{45D82478-1F4A-46C1-962C-89E5BC9198D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3A97B6CD-EED9-4DF2-918D-15D6714C0197}"/>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BEB9A5A4-84F0-4E60-9726-314B826C0BBD}"/>
              </a:ext>
            </a:extLst>
          </p:cNvPr>
          <p:cNvSpPr>
            <a:spLocks noGrp="1"/>
          </p:cNvSpPr>
          <p:nvPr>
            <p:ph type="sldNum" sz="quarter" idx="12"/>
          </p:nvPr>
        </p:nvSpPr>
        <p:spPr/>
        <p:txBody>
          <a:bodyPr/>
          <a:lstStyle/>
          <a:p>
            <a:fld id="{A49DFD55-3C28-40EF-9E31-A92D2E4017FF}" type="slidenum">
              <a:rPr lang="en-US" smtClean="0"/>
              <a:pPr/>
              <a:t>9</a:t>
            </a:fld>
            <a:endParaRPr lang="en-US" dirty="0"/>
          </a:p>
        </p:txBody>
      </p:sp>
      <p:sp>
        <p:nvSpPr>
          <p:cNvPr id="7" name="TextBox 6">
            <a:extLst>
              <a:ext uri="{FF2B5EF4-FFF2-40B4-BE49-F238E27FC236}">
                <a16:creationId xmlns:a16="http://schemas.microsoft.com/office/drawing/2014/main" id="{6FAAFCCB-26E1-40B1-ACAC-DA888A2A23B3}"/>
              </a:ext>
            </a:extLst>
          </p:cNvPr>
          <p:cNvSpPr txBox="1"/>
          <p:nvPr/>
        </p:nvSpPr>
        <p:spPr>
          <a:xfrm>
            <a:off x="5565321" y="2155927"/>
            <a:ext cx="914400" cy="369332"/>
          </a:xfrm>
          <a:prstGeom prst="rect">
            <a:avLst/>
          </a:prstGeom>
          <a:noFill/>
        </p:spPr>
        <p:txBody>
          <a:bodyPr wrap="square" rtlCol="0">
            <a:spAutoFit/>
          </a:bodyPr>
          <a:lstStyle/>
          <a:p>
            <a:r>
              <a:rPr lang="en-GB" dirty="0">
                <a:solidFill>
                  <a:schemeClr val="bg1"/>
                </a:solidFill>
              </a:rPr>
              <a:t>BOOK:</a:t>
            </a:r>
          </a:p>
        </p:txBody>
      </p:sp>
      <p:sp>
        <p:nvSpPr>
          <p:cNvPr id="8" name="TextBox 7">
            <a:extLst>
              <a:ext uri="{FF2B5EF4-FFF2-40B4-BE49-F238E27FC236}">
                <a16:creationId xmlns:a16="http://schemas.microsoft.com/office/drawing/2014/main" id="{5860BC1D-FC00-4752-9EB0-8F40C3DB8F8F}"/>
              </a:ext>
            </a:extLst>
          </p:cNvPr>
          <p:cNvSpPr txBox="1"/>
          <p:nvPr/>
        </p:nvSpPr>
        <p:spPr>
          <a:xfrm>
            <a:off x="3657600" y="2929374"/>
            <a:ext cx="5380522" cy="1754326"/>
          </a:xfrm>
          <a:prstGeom prst="rect">
            <a:avLst/>
          </a:prstGeom>
          <a:noFill/>
        </p:spPr>
        <p:txBody>
          <a:bodyPr wrap="square" rtlCol="0">
            <a:spAutoFit/>
          </a:bodyPr>
          <a:lstStyle/>
          <a:p>
            <a:pPr algn="l" rtl="0"/>
            <a:r>
              <a:rPr lang="en-US" b="0" i="0" dirty="0">
                <a:solidFill>
                  <a:schemeClr val="bg1"/>
                </a:solidFill>
                <a:effectLst/>
                <a:latin typeface="Google Sans"/>
              </a:rPr>
              <a:t>Build Better Teams</a:t>
            </a:r>
          </a:p>
          <a:p>
            <a:pPr algn="l"/>
            <a:r>
              <a:rPr lang="en-US" b="0" i="0" dirty="0">
                <a:solidFill>
                  <a:schemeClr val="bg1"/>
                </a:solidFill>
                <a:effectLst/>
                <a:latin typeface="Google Sans"/>
              </a:rPr>
              <a:t>Creating Winning Teams in the Digital Age</a:t>
            </a:r>
          </a:p>
          <a:p>
            <a:pPr algn="l"/>
            <a:r>
              <a:rPr lang="en-US" b="0" i="0" dirty="0">
                <a:solidFill>
                  <a:schemeClr val="bg1"/>
                </a:solidFill>
                <a:effectLst/>
                <a:latin typeface="Roboto" panose="02000000000000000000" pitchFamily="2" charset="0"/>
              </a:rPr>
              <a:t>By </a:t>
            </a:r>
            <a:r>
              <a:rPr lang="en-US" b="0" i="0" u="none" strike="noStrike" dirty="0">
                <a:solidFill>
                  <a:srgbClr val="0563C1"/>
                </a:solidFill>
                <a:effectLst/>
                <a:latin typeface="Roboto" panose="02000000000000000000" pitchFamily="2" charset="0"/>
                <a:hlinkClick r:id="rId3">
                  <a:extLst>
                    <a:ext uri="{A12FA001-AC4F-418D-AE19-62706E023703}">
                      <ahyp:hlinkClr xmlns:ahyp="http://schemas.microsoft.com/office/drawing/2018/hyperlinkcolor" val="tx"/>
                    </a:ext>
                  </a:extLst>
                </a:hlinkClick>
              </a:rPr>
              <a:t>George </a:t>
            </a:r>
            <a:r>
              <a:rPr lang="en-US" b="0" i="0" u="none" strike="noStrike" dirty="0" err="1">
                <a:solidFill>
                  <a:schemeClr val="bg1"/>
                </a:solidFill>
                <a:effectLst/>
                <a:latin typeface="Roboto" panose="02000000000000000000" pitchFamily="2" charset="0"/>
                <a:hlinkClick r:id="rId3">
                  <a:extLst>
                    <a:ext uri="{A12FA001-AC4F-418D-AE19-62706E023703}">
                      <ahyp:hlinkClr xmlns:ahyp="http://schemas.microsoft.com/office/drawing/2018/hyperlinkcolor" val="tx"/>
                    </a:ext>
                  </a:extLst>
                </a:hlinkClick>
              </a:rPr>
              <a:t>Karseras</a:t>
            </a:r>
            <a:r>
              <a:rPr lang="en-US" b="0" i="0" dirty="0">
                <a:solidFill>
                  <a:schemeClr val="bg1"/>
                </a:solidFill>
                <a:effectLst/>
                <a:latin typeface="Roboto" panose="02000000000000000000" pitchFamily="2" charset="0"/>
              </a:rPr>
              <a:t>  2021</a:t>
            </a:r>
          </a:p>
          <a:p>
            <a:pPr algn="l"/>
            <a:r>
              <a:rPr lang="en-US" b="0" i="0" dirty="0">
                <a:solidFill>
                  <a:schemeClr val="bg1"/>
                </a:solidFill>
                <a:effectLst/>
                <a:latin typeface="Roboto" panose="02000000000000000000" pitchFamily="2" charset="0"/>
              </a:rPr>
              <a:t>Published:9 November 2021</a:t>
            </a:r>
          </a:p>
          <a:p>
            <a:pPr algn="l"/>
            <a:endParaRPr lang="en-US" b="0" i="0" dirty="0">
              <a:solidFill>
                <a:schemeClr val="bg1"/>
              </a:solidFill>
              <a:effectLst/>
              <a:latin typeface="Roboto" panose="02000000000000000000" pitchFamily="2" charset="0"/>
            </a:endParaRPr>
          </a:p>
          <a:p>
            <a:endParaRPr lang="en-GB" dirty="0">
              <a:solidFill>
                <a:schemeClr val="bg1"/>
              </a:solidFill>
            </a:endParaRPr>
          </a:p>
        </p:txBody>
      </p:sp>
    </p:spTree>
    <p:extLst>
      <p:ext uri="{BB962C8B-B14F-4D97-AF65-F5344CB8AC3E}">
        <p14:creationId xmlns:p14="http://schemas.microsoft.com/office/powerpoint/2010/main" val="3151965233"/>
      </p:ext>
    </p:extLst>
  </p:cSld>
  <p:clrMapOvr>
    <a:masterClrMapping/>
  </p:clrMapOvr>
</p:sld>
</file>

<file path=ppt/theme/theme1.xml><?xml version="1.0" encoding="utf-8"?>
<a:theme xmlns:a="http://schemas.openxmlformats.org/drawingml/2006/main" name="Office Them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Presentation_tm67328976_Win32_LW_SL_v3" id="{B5A5B451-F186-4F05-917D-430247B33515}" vid="{C0610F80-F57F-4E6B-A096-3AEBDD5FC5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0" ma:contentTypeDescription="Create a new document." ma:contentTypeScope="" ma:versionID="9519c96be55579e6efedefb9d68d717e">
  <xsd:schema xmlns:xsd="http://www.w3.org/2001/XMLSchema" xmlns:xs="http://www.w3.org/2001/XMLSchema" xmlns:p="http://schemas.microsoft.com/office/2006/metadata/properties" xmlns:ns3="ec64fcab-bbc9-4804-8cc6-0a77e40cec50" xmlns:ns4="ab0404f2-73f1-4c8b-8b8f-e15f0c5ca697" targetNamespace="http://schemas.microsoft.com/office/2006/metadata/properties" ma:root="true" ma:fieldsID="1f244a6735dc90225cd4e7a5352ea93f" ns3:_="" ns4:_="">
    <xsd:import namespace="ec64fcab-bbc9-4804-8cc6-0a77e40cec50"/>
    <xsd:import namespace="ab0404f2-73f1-4c8b-8b8f-e15f0c5ca69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FD6FE22-81A0-4500-AFD0-342D21BB9A2C}">
  <ds:schemaRefs>
    <ds:schemaRef ds:uri="http://schemas.microsoft.com/sharepoint/v3/contenttype/forms"/>
  </ds:schemaRefs>
</ds:datastoreItem>
</file>

<file path=customXml/itemProps2.xml><?xml version="1.0" encoding="utf-8"?>
<ds:datastoreItem xmlns:ds="http://schemas.openxmlformats.org/officeDocument/2006/customXml" ds:itemID="{3FE4A6BC-8862-4694-AFEF-02EE3E79B7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c64fcab-bbc9-4804-8cc6-0a77e40cec50"/>
    <ds:schemaRef ds:uri="ab0404f2-73f1-4c8b-8b8f-e15f0c5ca6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9C43685-694E-4579-B109-3C418D49DA65}">
  <ds:schemaRefs>
    <ds:schemaRef ds:uri="http://www.w3.org/XML/1998/namespace"/>
    <ds:schemaRef ds:uri="ec64fcab-bbc9-4804-8cc6-0a77e40cec50"/>
    <ds:schemaRef ds:uri="http://purl.org/dc/elements/1.1/"/>
    <ds:schemaRef ds:uri="http://schemas.microsoft.com/office/2006/documentManagement/types"/>
    <ds:schemaRef ds:uri="http://schemas.microsoft.com/office/2006/metadata/properties"/>
    <ds:schemaRef ds:uri="http://purl.org/dc/dcmitype/"/>
    <ds:schemaRef ds:uri="http://purl.org/dc/terms/"/>
    <ds:schemaRef ds:uri="http://schemas.microsoft.com/office/infopath/2007/PartnerControls"/>
    <ds:schemaRef ds:uri="http://schemas.openxmlformats.org/package/2006/metadata/core-properties"/>
    <ds:schemaRef ds:uri="ab0404f2-73f1-4c8b-8b8f-e15f0c5ca697"/>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Facet</Template>
  <TotalTime>229</TotalTime>
  <Words>1002</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9</vt:i4>
      </vt:variant>
    </vt:vector>
  </HeadingPairs>
  <TitlesOfParts>
    <vt:vector size="21" baseType="lpstr">
      <vt:lpstr>Arial</vt:lpstr>
      <vt:lpstr>Calibri</vt:lpstr>
      <vt:lpstr>Franklin Bold</vt:lpstr>
      <vt:lpstr>Franklin ExtraBold</vt:lpstr>
      <vt:lpstr>Google Sans</vt:lpstr>
      <vt:lpstr>guardian-text-oreilly</vt:lpstr>
      <vt:lpstr>Imperial Regular</vt:lpstr>
      <vt:lpstr>Karnak Medium</vt:lpstr>
      <vt:lpstr>Roboto</vt:lpstr>
      <vt:lpstr>Tenorite</vt:lpstr>
      <vt:lpstr>Times New Roman</vt:lpstr>
      <vt:lpstr>Office Theme</vt:lpstr>
      <vt:lpstr>Effective team working </vt:lpstr>
      <vt:lpstr>Ventsislav Trenovski</vt:lpstr>
      <vt:lpstr>Ventsislav Trenovski</vt:lpstr>
      <vt:lpstr>PowerPoint Presentation</vt:lpstr>
      <vt:lpstr>Brian gaspar </vt:lpstr>
      <vt:lpstr>PowerPoint Presentation</vt:lpstr>
      <vt:lpstr>PowerPoint Presentation</vt:lpstr>
      <vt:lpstr>THANK YOU</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dc:title>
  <dc:creator>Ventsislav Trenovski (2130200)</dc:creator>
  <cp:lastModifiedBy>Kristina STOYANOVA</cp:lastModifiedBy>
  <cp:revision>3</cp:revision>
  <dcterms:created xsi:type="dcterms:W3CDTF">2022-12-10T10:26:24Z</dcterms:created>
  <dcterms:modified xsi:type="dcterms:W3CDTF">2022-12-10T17:49:28Z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