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7"/>
  </p:notesMasterIdLst>
  <p:handoutMasterIdLst>
    <p:handoutMasterId r:id="rId18"/>
  </p:handoutMasterIdLst>
  <p:sldIdLst>
    <p:sldId id="267" r:id="rId5"/>
    <p:sldId id="268" r:id="rId6"/>
    <p:sldId id="269" r:id="rId7"/>
    <p:sldId id="258" r:id="rId8"/>
    <p:sldId id="260" r:id="rId9"/>
    <p:sldId id="261" r:id="rId10"/>
    <p:sldId id="262" r:id="rId11"/>
    <p:sldId id="270" r:id="rId12"/>
    <p:sldId id="263" r:id="rId13"/>
    <p:sldId id="266" r:id="rId14"/>
    <p:sldId id="271" r:id="rId15"/>
    <p:sldId id="272" r:id="rId16"/>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5DCA6E-DA9E-226E-7689-42D189BD33C0}" v="74" dt="2022-02-27T14:18:01.580"/>
    <p1510:client id="{A76CFADC-634C-1EED-E109-A74AEE5FC6C1}" v="3225" dt="2022-02-27T00:21:07.033"/>
    <p1510:client id="{AE6C9CBE-295D-41A9-9AE7-43F3005900BC}" v="4429" dt="2022-02-26T11:08:02.516"/>
    <p1510:client id="{D22484A2-F436-1BAF-9033-E123C8088448}" v="748" dt="2022-02-26T12:22:46.055"/>
  </p1510:revLst>
</p1510:revInfo>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5274" autoAdjust="0"/>
  </p:normalViewPr>
  <p:slideViewPr>
    <p:cSldViewPr>
      <p:cViewPr varScale="1">
        <p:scale>
          <a:sx n="69" d="100"/>
          <a:sy n="69" d="100"/>
        </p:scale>
        <p:origin x="488" y="40"/>
      </p:cViewPr>
      <p:guideLst>
        <p:guide pos="3839"/>
        <p:guide orient="horz" pos="2160"/>
      </p:guideLst>
    </p:cSldViewPr>
  </p:slideViewPr>
  <p:notesTextViewPr>
    <p:cViewPr>
      <p:scale>
        <a:sx n="1" d="1"/>
        <a:sy n="1" d="1"/>
      </p:scale>
      <p:origin x="0" y="0"/>
    </p:cViewPr>
  </p:notesTextViewPr>
  <p:notesViewPr>
    <p:cSldViewPr showGuides="1">
      <p:cViewPr varScale="1">
        <p:scale>
          <a:sx n="52" d="100"/>
          <a:sy n="52" d="100"/>
        </p:scale>
        <p:origin x="2664" y="32"/>
      </p:cViewPr>
      <p:guideLst>
        <p:guide orient="horz" pos="2880"/>
        <p:guide pos="2160"/>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handoutMaster" Target="handoutMasters/handoutMaster1.xml" Id="rId18" /><Relationship Type="http://schemas.openxmlformats.org/officeDocument/2006/relationships/customXml" Target="../customXml/item3.xml" Id="rId3" /><Relationship Type="http://schemas.openxmlformats.org/officeDocument/2006/relationships/theme" Target="theme/theme1.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notesMaster" Target="notesMasters/notesMaster1.xml" Id="rId1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viewProps" Target="viewProps.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microsoft.com/office/2015/10/relationships/revisionInfo" Target="revisionInfo.xml" Id="rId24"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slide" Target="slides/slide6.xml" Id="rId10" /><Relationship Type="http://schemas.openxmlformats.org/officeDocument/2006/relationships/presProps" Target="presProps.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tableStyles" Target="tableStyles.xml" Id="rId22"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n-US"/>
              <a:t>2/27/2022</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n-US"/>
              <a:t>2/27/2022</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alesforce.com/news/stories/what"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Reference list: </a:t>
            </a:r>
            <a:r>
              <a:rPr lang="en-US" dirty="0">
                <a:latin typeface="Calibri"/>
                <a:cs typeface="Calibri"/>
                <a:hlinkClick r:id="rId3"/>
              </a:rPr>
              <a:t>https://wwwsalesforce.com/news/stories/what</a:t>
            </a:r>
            <a:r>
              <a:rPr lang="en-US" dirty="0">
                <a:latin typeface="Calibri"/>
                <a:cs typeface="Calibri"/>
              </a:rPr>
              <a:t> are-digital skills/</a:t>
            </a:r>
          </a:p>
        </p:txBody>
      </p:sp>
      <p:sp>
        <p:nvSpPr>
          <p:cNvPr id="4" name="Slide Number Placeholder 3"/>
          <p:cNvSpPr>
            <a:spLocks noGrp="1"/>
          </p:cNvSpPr>
          <p:nvPr>
            <p:ph type="sldNum" sz="quarter" idx="5"/>
          </p:nvPr>
        </p:nvSpPr>
        <p:spPr/>
        <p:txBody>
          <a:bodyPr/>
          <a:lstStyle/>
          <a:p>
            <a:fld id="{01F2A70B-78F2-4DCF-B53B-C990D2FAFB8A}" type="slidenum">
              <a:rPr lang="en-GB"/>
              <a:t>10</a:t>
            </a:fld>
            <a:endParaRPr lang="en-GB"/>
          </a:p>
        </p:txBody>
      </p:sp>
    </p:spTree>
    <p:extLst>
      <p:ext uri="{BB962C8B-B14F-4D97-AF65-F5344CB8AC3E}">
        <p14:creationId xmlns:p14="http://schemas.microsoft.com/office/powerpoint/2010/main" val="25409143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0" y="0"/>
            <a:ext cx="12227975"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9597">
                <a:effectLst/>
              </a:defRPr>
            </a:lvl1pPr>
          </a:lstStyle>
          <a:p>
            <a:r>
              <a:rPr lang="en-US" dirty="0"/>
              <a:t>Click to edit Master title style</a:t>
            </a:r>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3732">
                <a:solidFill>
                  <a:schemeClr val="tx1"/>
                </a:solidFill>
              </a:defRPr>
            </a:lvl1pPr>
            <a:lvl2pPr marL="812582" indent="0" algn="ctr">
              <a:buNone/>
              <a:defRPr>
                <a:solidFill>
                  <a:schemeClr val="tx1">
                    <a:tint val="75000"/>
                  </a:schemeClr>
                </a:solidFill>
              </a:defRPr>
            </a:lvl2pPr>
            <a:lvl3pPr marL="1625163" indent="0" algn="ctr">
              <a:buNone/>
              <a:defRPr>
                <a:solidFill>
                  <a:schemeClr val="tx1">
                    <a:tint val="75000"/>
                  </a:schemeClr>
                </a:solidFill>
              </a:defRPr>
            </a:lvl3pPr>
            <a:lvl4pPr marL="2437745" indent="0" algn="ctr">
              <a:buNone/>
              <a:defRPr>
                <a:solidFill>
                  <a:schemeClr val="tx1">
                    <a:tint val="75000"/>
                  </a:schemeClr>
                </a:solidFill>
              </a:defRPr>
            </a:lvl4pPr>
            <a:lvl5pPr marL="3250326" indent="0" algn="ctr">
              <a:buNone/>
              <a:defRPr>
                <a:solidFill>
                  <a:schemeClr val="tx1">
                    <a:tint val="75000"/>
                  </a:schemeClr>
                </a:solidFill>
              </a:defRPr>
            </a:lvl5pPr>
            <a:lvl6pPr marL="4062908" indent="0" algn="ctr">
              <a:buNone/>
              <a:defRPr>
                <a:solidFill>
                  <a:schemeClr val="tx1">
                    <a:tint val="75000"/>
                  </a:schemeClr>
                </a:solidFill>
              </a:defRPr>
            </a:lvl6pPr>
            <a:lvl7pPr marL="4875489" indent="0" algn="ctr">
              <a:buNone/>
              <a:defRPr>
                <a:solidFill>
                  <a:schemeClr val="tx1">
                    <a:tint val="75000"/>
                  </a:schemeClr>
                </a:solidFill>
              </a:defRPr>
            </a:lvl7pPr>
            <a:lvl8pPr marL="5688071" indent="0" algn="ctr">
              <a:buNone/>
              <a:defRPr>
                <a:solidFill>
                  <a:schemeClr val="tx1">
                    <a:tint val="75000"/>
                  </a:schemeClr>
                </a:solidFill>
              </a:defRPr>
            </a:lvl8pPr>
            <a:lvl9pPr marL="6500652"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1154" y="5037663"/>
            <a:ext cx="897233" cy="279400"/>
          </a:xfrm>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a:xfrm>
            <a:off x="2691696" y="5037663"/>
            <a:ext cx="5213277" cy="279400"/>
          </a:xfrm>
        </p:spPr>
        <p:txBody>
          <a:bodyPr/>
          <a:lstStyle/>
          <a:p>
            <a:endParaRPr lang="en-US" dirty="0"/>
          </a:p>
        </p:txBody>
      </p:sp>
      <p:sp>
        <p:nvSpPr>
          <p:cNvPr id="6" name="Slide Number Placeholder 5"/>
          <p:cNvSpPr>
            <a:spLocks noGrp="1"/>
          </p:cNvSpPr>
          <p:nvPr>
            <p:ph type="sldNum" sz="quarter" idx="12"/>
          </p:nvPr>
        </p:nvSpPr>
        <p:spPr>
          <a:xfrm>
            <a:off x="8954568" y="5037663"/>
            <a:ext cx="551023"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636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2505927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7820" b="0" cap="none"/>
            </a:lvl1pPr>
          </a:lstStyle>
          <a:p>
            <a:r>
              <a:rPr lang="en-US" dirty="0"/>
              <a:t>Click to edit Master title style</a:t>
            </a:r>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4266">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938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2/27/2022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1074495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spcBef>
                <a:spcPts val="1194"/>
              </a:spcBef>
              <a:spcAft>
                <a:spcPts val="1066"/>
              </a:spcAft>
              <a:buNone/>
              <a:defRPr sz="4976" b="0">
                <a:solidFill>
                  <a:schemeClr val="accent1"/>
                </a:solidFill>
              </a:defRPr>
            </a:lvl1pPr>
            <a:lvl2pPr marL="812582" indent="0">
              <a:buNone/>
              <a:defRPr sz="3555" b="1"/>
            </a:lvl2pPr>
            <a:lvl3pPr marL="1625163" indent="0">
              <a:buNone/>
              <a:defRPr sz="3199" b="1"/>
            </a:lvl3pPr>
            <a:lvl4pPr marL="2437745" indent="0">
              <a:buNone/>
              <a:defRPr sz="2844" b="1"/>
            </a:lvl4pPr>
            <a:lvl5pPr marL="3250326" indent="0">
              <a:buNone/>
              <a:defRPr sz="2844" b="1"/>
            </a:lvl5pPr>
            <a:lvl6pPr marL="4062908" indent="0">
              <a:buNone/>
              <a:defRPr sz="2844" b="1"/>
            </a:lvl6pPr>
            <a:lvl7pPr marL="4875489" indent="0">
              <a:buNone/>
              <a:defRPr sz="2844" b="1"/>
            </a:lvl7pPr>
            <a:lvl8pPr marL="5688071" indent="0">
              <a:buNone/>
              <a:defRPr sz="2844" b="1"/>
            </a:lvl8pPr>
            <a:lvl9pPr marL="6500652" indent="0">
              <a:buNone/>
              <a:defRPr sz="2844" b="1"/>
            </a:lvl9pPr>
          </a:lstStyle>
          <a:p>
            <a:pPr lvl="0"/>
            <a:r>
              <a:rPr lang="en-US" dirty="0"/>
              <a:t>Click to edit Master text styles</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9061" y="2658533"/>
            <a:ext cx="4717075" cy="576262"/>
          </a:xfrm>
        </p:spPr>
        <p:txBody>
          <a:bodyPr anchor="b">
            <a:noAutofit/>
          </a:bodyPr>
          <a:lstStyle>
            <a:lvl1pPr marL="0" indent="0">
              <a:spcBef>
                <a:spcPts val="1194"/>
              </a:spcBef>
              <a:spcAft>
                <a:spcPts val="1066"/>
              </a:spcAft>
              <a:buNone/>
              <a:defRPr sz="4976" b="0">
                <a:solidFill>
                  <a:schemeClr val="accent1"/>
                </a:solidFill>
              </a:defRPr>
            </a:lvl1pPr>
            <a:lvl2pPr marL="812582" indent="0">
              <a:buNone/>
              <a:defRPr sz="3555" b="1"/>
            </a:lvl2pPr>
            <a:lvl3pPr marL="1625163" indent="0">
              <a:buNone/>
              <a:defRPr sz="3199" b="1"/>
            </a:lvl3pPr>
            <a:lvl4pPr marL="2437745" indent="0">
              <a:buNone/>
              <a:defRPr sz="2844" b="1"/>
            </a:lvl4pPr>
            <a:lvl5pPr marL="3250326" indent="0">
              <a:buNone/>
              <a:defRPr sz="2844" b="1"/>
            </a:lvl5pPr>
            <a:lvl6pPr marL="4062908" indent="0">
              <a:buNone/>
              <a:defRPr sz="2844" b="1"/>
            </a:lvl6pPr>
            <a:lvl7pPr marL="4875489" indent="0">
              <a:buNone/>
              <a:defRPr sz="2844" b="1"/>
            </a:lvl7pPr>
            <a:lvl8pPr marL="5688071" indent="0">
              <a:buNone/>
              <a:defRPr sz="2844" b="1"/>
            </a:lvl8pPr>
            <a:lvl9pPr marL="6500652" indent="0">
              <a:buNone/>
              <a:defRPr sz="2844" b="1"/>
            </a:lvl9pPr>
          </a:lstStyle>
          <a:p>
            <a:pPr lvl="0"/>
            <a:r>
              <a:rPr lang="en-US" dirty="0"/>
              <a:t>Click to edit Master text styles</a:t>
            </a:r>
          </a:p>
        </p:txBody>
      </p:sp>
      <p:sp>
        <p:nvSpPr>
          <p:cNvPr id="6" name="Content Placeholder 5"/>
          <p:cNvSpPr>
            <a:spLocks noGrp="1"/>
          </p:cNvSpPr>
          <p:nvPr>
            <p:ph sz="quarter" idx="4"/>
          </p:nvPr>
        </p:nvSpPr>
        <p:spPr>
          <a:xfrm>
            <a:off x="6179061" y="3243263"/>
            <a:ext cx="4717075"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0691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0593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50826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4266" b="0"/>
            </a:lvl1pPr>
          </a:lstStyle>
          <a:p>
            <a:r>
              <a:rPr lang="en-US" dirty="0"/>
              <a:t>Click to edit Master title style</a:t>
            </a:r>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2844"/>
            </a:lvl1pPr>
            <a:lvl2pPr marL="812582" indent="0">
              <a:buNone/>
              <a:defRPr sz="2133"/>
            </a:lvl2pPr>
            <a:lvl3pPr marL="1625163" indent="0">
              <a:buNone/>
              <a:defRPr sz="1777"/>
            </a:lvl3pPr>
            <a:lvl4pPr marL="2437745" indent="0">
              <a:buNone/>
              <a:defRPr sz="1600"/>
            </a:lvl4pPr>
            <a:lvl5pPr marL="3250326" indent="0">
              <a:buNone/>
              <a:defRPr sz="1600"/>
            </a:lvl5pPr>
            <a:lvl6pPr marL="4062908" indent="0">
              <a:buNone/>
              <a:defRPr sz="1600"/>
            </a:lvl6pPr>
            <a:lvl7pPr marL="4875489" indent="0">
              <a:buNone/>
              <a:defRPr sz="1600"/>
            </a:lvl7pPr>
            <a:lvl8pPr marL="5688071" indent="0">
              <a:buNone/>
              <a:defRPr sz="1600"/>
            </a:lvl8pPr>
            <a:lvl9pPr marL="6500652"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9673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4976" b="0"/>
            </a:lvl1pPr>
          </a:lstStyle>
          <a:p>
            <a:r>
              <a:rPr lang="en-US" dirty="0"/>
              <a:t>Click to edit Master title style</a:t>
            </a:r>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2844"/>
            </a:lvl1pPr>
            <a:lvl2pPr marL="812582" indent="0">
              <a:buNone/>
              <a:defRPr sz="2844"/>
            </a:lvl2pPr>
            <a:lvl3pPr marL="1625163" indent="0">
              <a:buNone/>
              <a:defRPr sz="2844"/>
            </a:lvl3pPr>
            <a:lvl4pPr marL="2437745" indent="0">
              <a:buNone/>
              <a:defRPr sz="2844"/>
            </a:lvl4pPr>
            <a:lvl5pPr marL="3250326" indent="0">
              <a:buNone/>
              <a:defRPr sz="2844"/>
            </a:lvl5pPr>
            <a:lvl6pPr marL="4062908" indent="0">
              <a:buNone/>
              <a:defRPr sz="2844"/>
            </a:lvl6pPr>
            <a:lvl7pPr marL="4875489" indent="0">
              <a:buNone/>
              <a:defRPr sz="2844"/>
            </a:lvl7pPr>
            <a:lvl8pPr marL="5688071" indent="0">
              <a:buNone/>
              <a:defRPr sz="2844"/>
            </a:lvl8pPr>
            <a:lvl9pPr marL="6500652" indent="0">
              <a:buNone/>
              <a:defRPr sz="2844"/>
            </a:lvl9pPr>
          </a:lstStyle>
          <a:p>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3199"/>
            </a:lvl1pPr>
            <a:lvl2pPr marL="812582" indent="0">
              <a:buNone/>
              <a:defRPr sz="2133"/>
            </a:lvl2pPr>
            <a:lvl3pPr marL="1625163" indent="0">
              <a:buNone/>
              <a:defRPr sz="1777"/>
            </a:lvl3pPr>
            <a:lvl4pPr marL="2437745" indent="0">
              <a:buNone/>
              <a:defRPr sz="1600"/>
            </a:lvl4pPr>
            <a:lvl5pPr marL="3250326" indent="0">
              <a:buNone/>
              <a:defRPr sz="1600"/>
            </a:lvl5pPr>
            <a:lvl6pPr marL="4062908" indent="0">
              <a:buNone/>
              <a:defRPr sz="1600"/>
            </a:lvl6pPr>
            <a:lvl7pPr marL="4875489" indent="0">
              <a:buNone/>
              <a:defRPr sz="1600"/>
            </a:lvl7pPr>
            <a:lvl8pPr marL="5688071" indent="0">
              <a:buNone/>
              <a:defRPr sz="1600"/>
            </a:lvl8pPr>
            <a:lvl9pPr marL="6500652"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35528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4266" b="0"/>
            </a:lvl1pPr>
          </a:lstStyle>
          <a:p>
            <a:r>
              <a:rPr lang="en-US" dirty="0"/>
              <a:t>Click to edit Master title style</a:t>
            </a:r>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2844"/>
            </a:lvl1pPr>
            <a:lvl2pPr marL="812582" indent="0">
              <a:buNone/>
              <a:defRPr sz="2844"/>
            </a:lvl2pPr>
            <a:lvl3pPr marL="1625163" indent="0">
              <a:buNone/>
              <a:defRPr sz="2844"/>
            </a:lvl3pPr>
            <a:lvl4pPr marL="2437745" indent="0">
              <a:buNone/>
              <a:defRPr sz="2844"/>
            </a:lvl4pPr>
            <a:lvl5pPr marL="3250326" indent="0">
              <a:buNone/>
              <a:defRPr sz="2844"/>
            </a:lvl5pPr>
            <a:lvl6pPr marL="4062908" indent="0">
              <a:buNone/>
              <a:defRPr sz="2844"/>
            </a:lvl6pPr>
            <a:lvl7pPr marL="4875489" indent="0">
              <a:buNone/>
              <a:defRPr sz="2844"/>
            </a:lvl7pPr>
            <a:lvl8pPr marL="5688071" indent="0">
              <a:buNone/>
              <a:defRPr sz="2844"/>
            </a:lvl8pPr>
            <a:lvl9pPr marL="6500652" indent="0">
              <a:buNone/>
              <a:defRPr sz="2844"/>
            </a:lvl9pPr>
          </a:lstStyle>
          <a:p>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2488"/>
            </a:lvl1pPr>
            <a:lvl2pPr marL="812582" indent="0">
              <a:buNone/>
              <a:defRPr sz="2133"/>
            </a:lvl2pPr>
            <a:lvl3pPr marL="1625163" indent="0">
              <a:buNone/>
              <a:defRPr sz="1777"/>
            </a:lvl3pPr>
            <a:lvl4pPr marL="2437745" indent="0">
              <a:buNone/>
              <a:defRPr sz="1600"/>
            </a:lvl4pPr>
            <a:lvl5pPr marL="3250326" indent="0">
              <a:buNone/>
              <a:defRPr sz="1600"/>
            </a:lvl5pPr>
            <a:lvl6pPr marL="4062908" indent="0">
              <a:buNone/>
              <a:defRPr sz="1600"/>
            </a:lvl6pPr>
            <a:lvl7pPr marL="4875489" indent="0">
              <a:buNone/>
              <a:defRPr sz="1600"/>
            </a:lvl7pPr>
            <a:lvl8pPr marL="5688071" indent="0">
              <a:buNone/>
              <a:defRPr sz="1600"/>
            </a:lvl8pPr>
            <a:lvl9pPr marL="6500652"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2771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5687" b="0" cap="none"/>
            </a:lvl1pPr>
          </a:lstStyle>
          <a:p>
            <a:r>
              <a:rPr lang="en-US" dirty="0"/>
              <a:t>Click to edit Master title style</a:t>
            </a:r>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3555">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2720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5687"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3555"/>
            </a:lvl1pPr>
            <a:lvl2pPr marL="812582" indent="0">
              <a:buFontTx/>
              <a:buNone/>
              <a:defRPr/>
            </a:lvl2pPr>
            <a:lvl3pPr marL="1625163" indent="0">
              <a:buFontTx/>
              <a:buNone/>
              <a:defRPr/>
            </a:lvl3pPr>
            <a:lvl4pPr marL="2437745" indent="0">
              <a:buFontTx/>
              <a:buNone/>
              <a:defRPr/>
            </a:lvl4pPr>
            <a:lvl5pPr marL="3250326"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3555">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1789" y="879961"/>
            <a:ext cx="609441" cy="584776"/>
          </a:xfrm>
          <a:prstGeom prst="rect">
            <a:avLst/>
          </a:prstGeom>
        </p:spPr>
        <p:txBody>
          <a:bodyPr vert="horz" lIns="162518" tIns="81259" rIns="162518" bIns="81259" rtlCol="0" anchor="ctr">
            <a:noAutofit/>
          </a:bodyPr>
          <a:lstStyle/>
          <a:p>
            <a:pPr lvl="0"/>
            <a:r>
              <a:rPr lang="en-US" sz="1421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162518" tIns="81259" rIns="162518" bIns="81259" rtlCol="0" anchor="ctr">
            <a:noAutofit/>
          </a:bodyPr>
          <a:lstStyle/>
          <a:p>
            <a:pPr lvl="0" algn="r"/>
            <a:r>
              <a:rPr lang="en-US" sz="1421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9694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5687" b="0" cap="none"/>
            </a:lvl1pPr>
          </a:lstStyle>
          <a:p>
            <a:r>
              <a:rPr lang="en-US" dirty="0"/>
              <a:t>Click to edit Master title style</a:t>
            </a:r>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3555">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71911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5687"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4266">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3199">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1789" y="879961"/>
            <a:ext cx="609441" cy="584776"/>
          </a:xfrm>
          <a:prstGeom prst="rect">
            <a:avLst/>
          </a:prstGeom>
        </p:spPr>
        <p:txBody>
          <a:bodyPr vert="horz" lIns="162518" tIns="81259" rIns="162518" bIns="81259" rtlCol="0" anchor="ctr">
            <a:noAutofit/>
          </a:bodyPr>
          <a:lstStyle/>
          <a:p>
            <a:pPr lvl="0"/>
            <a:r>
              <a:rPr lang="en-US" sz="1421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162518" tIns="81259" rIns="162518" bIns="81259" rtlCol="0" anchor="ctr">
            <a:noAutofit/>
          </a:bodyPr>
          <a:lstStyle/>
          <a:p>
            <a:pPr lvl="0" algn="r"/>
            <a:r>
              <a:rPr lang="en-US" sz="1421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590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4976">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3199">
                <a:solidFill>
                  <a:schemeClr val="tx1"/>
                </a:solidFill>
              </a:defRPr>
            </a:lvl1pPr>
            <a:lvl2pPr marL="812582" indent="0">
              <a:buNone/>
              <a:defRPr sz="3199">
                <a:solidFill>
                  <a:schemeClr val="tx1">
                    <a:tint val="75000"/>
                  </a:schemeClr>
                </a:solidFill>
              </a:defRPr>
            </a:lvl2pPr>
            <a:lvl3pPr marL="1625163" indent="0">
              <a:buNone/>
              <a:defRPr sz="2844">
                <a:solidFill>
                  <a:schemeClr val="tx1">
                    <a:tint val="75000"/>
                  </a:schemeClr>
                </a:solidFill>
              </a:defRPr>
            </a:lvl3pPr>
            <a:lvl4pPr marL="2437745" indent="0">
              <a:buNone/>
              <a:defRPr sz="2488">
                <a:solidFill>
                  <a:schemeClr val="tx1">
                    <a:tint val="75000"/>
                  </a:schemeClr>
                </a:solidFill>
              </a:defRPr>
            </a:lvl4pPr>
            <a:lvl5pPr marL="3250326" indent="0">
              <a:buNone/>
              <a:defRPr sz="2488">
                <a:solidFill>
                  <a:schemeClr val="tx1">
                    <a:tint val="75000"/>
                  </a:schemeClr>
                </a:solidFill>
              </a:defRPr>
            </a:lvl5pPr>
            <a:lvl6pPr marL="4062908" indent="0">
              <a:buNone/>
              <a:defRPr sz="2488">
                <a:solidFill>
                  <a:schemeClr val="tx1">
                    <a:tint val="75000"/>
                  </a:schemeClr>
                </a:solidFill>
              </a:defRPr>
            </a:lvl6pPr>
            <a:lvl7pPr marL="4875489" indent="0">
              <a:buNone/>
              <a:defRPr sz="2488">
                <a:solidFill>
                  <a:schemeClr val="tx1">
                    <a:tint val="75000"/>
                  </a:schemeClr>
                </a:solidFill>
              </a:defRPr>
            </a:lvl7pPr>
            <a:lvl8pPr marL="5688071" indent="0">
              <a:buNone/>
              <a:defRPr sz="2488">
                <a:solidFill>
                  <a:schemeClr val="tx1">
                    <a:tint val="75000"/>
                  </a:schemeClr>
                </a:solidFill>
              </a:defRPr>
            </a:lvl8pPr>
            <a:lvl9pPr marL="6500652" indent="0">
              <a:buNone/>
              <a:defRPr sz="2488">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67121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2885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2902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2" y="0"/>
            <a:ext cx="12226777"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777" b="0" i="0">
                <a:solidFill>
                  <a:schemeClr val="tx1"/>
                </a:solidFill>
                <a:effectLst/>
                <a:latin typeface="+mn-lt"/>
              </a:defRPr>
            </a:lvl1pPr>
          </a:lstStyle>
          <a:p>
            <a:fld id="{B61BEF0D-F0BB-DE4B-95CE-6DB70DBA9567}" type="datetimeFigureOut">
              <a:rPr lang="en-US" dirty="0"/>
              <a:pPr/>
              <a:t>2/27/2022</a:t>
            </a:fld>
            <a:endParaRPr lang="en-US"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777"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777"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62069754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 Id="rId5" Type="http://schemas.openxmlformats.org/officeDocument/2006/relationships/image" Target="../media/image9.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Digital skills and Research methods.</a:t>
            </a:r>
          </a:p>
        </p:txBody>
      </p:sp>
      <p:graphicFrame>
        <p:nvGraphicFramePr>
          <p:cNvPr id="5" name="Table 6">
            <a:extLst>
              <a:ext uri="{FF2B5EF4-FFF2-40B4-BE49-F238E27FC236}">
                <a16:creationId xmlns:a16="http://schemas.microsoft.com/office/drawing/2014/main" id="{48671836-F955-4EFD-B0F6-640AEA90B34A}"/>
              </a:ext>
            </a:extLst>
          </p:cNvPr>
          <p:cNvGraphicFramePr>
            <a:graphicFrameLocks noGrp="1"/>
          </p:cNvGraphicFramePr>
          <p:nvPr>
            <p:ph idx="1"/>
            <p:extLst>
              <p:ext uri="{D42A27DB-BD31-4B8C-83A1-F6EECF244321}">
                <p14:modId xmlns:p14="http://schemas.microsoft.com/office/powerpoint/2010/main" val="2165396333"/>
              </p:ext>
            </p:extLst>
          </p:nvPr>
        </p:nvGraphicFramePr>
        <p:xfrm>
          <a:off x="1295400" y="2557463"/>
          <a:ext cx="9598024" cy="3325405"/>
        </p:xfrm>
        <a:graphic>
          <a:graphicData uri="http://schemas.openxmlformats.org/drawingml/2006/table">
            <a:tbl>
              <a:tblPr firstRow="1" bandRow="1">
                <a:tableStyleId>{6E25E649-3F16-4E02-A733-19D2CDBF48F0}</a:tableStyleId>
              </a:tblPr>
              <a:tblGrid>
                <a:gridCol w="4799012">
                  <a:extLst>
                    <a:ext uri="{9D8B030D-6E8A-4147-A177-3AD203B41FA5}">
                      <a16:colId xmlns:a16="http://schemas.microsoft.com/office/drawing/2014/main" val="92651002"/>
                    </a:ext>
                  </a:extLst>
                </a:gridCol>
                <a:gridCol w="4799012">
                  <a:extLst>
                    <a:ext uri="{9D8B030D-6E8A-4147-A177-3AD203B41FA5}">
                      <a16:colId xmlns:a16="http://schemas.microsoft.com/office/drawing/2014/main" val="832926711"/>
                    </a:ext>
                  </a:extLst>
                </a:gridCol>
              </a:tblGrid>
              <a:tr h="370840">
                <a:tc>
                  <a:txBody>
                    <a:bodyPr/>
                    <a:lstStyle/>
                    <a:p>
                      <a:r>
                        <a:rPr lang="en-GB" dirty="0"/>
                        <a:t>Student name :</a:t>
                      </a:r>
                    </a:p>
                  </a:txBody>
                  <a:tcPr/>
                </a:tc>
                <a:tc>
                  <a:txBody>
                    <a:bodyPr/>
                    <a:lstStyle/>
                    <a:p>
                      <a:r>
                        <a:rPr lang="en-GB" dirty="0"/>
                        <a:t>Mojisola blessing/</a:t>
                      </a:r>
                      <a:r>
                        <a:rPr lang="en-GB" dirty="0" err="1"/>
                        <a:t>olawumi</a:t>
                      </a:r>
                    </a:p>
                  </a:txBody>
                  <a:tcPr/>
                </a:tc>
                <a:extLst>
                  <a:ext uri="{0D108BD9-81ED-4DB2-BD59-A6C34878D82A}">
                    <a16:rowId xmlns:a16="http://schemas.microsoft.com/office/drawing/2014/main" val="4207040474"/>
                  </a:ext>
                </a:extLst>
              </a:tr>
              <a:tr h="729525">
                <a:tc>
                  <a:txBody>
                    <a:bodyPr/>
                    <a:lstStyle/>
                    <a:p>
                      <a:r>
                        <a:rPr lang="en-GB" dirty="0"/>
                        <a:t>Programme:</a:t>
                      </a:r>
                    </a:p>
                  </a:txBody>
                  <a:tcPr/>
                </a:tc>
                <a:tc>
                  <a:txBody>
                    <a:bodyPr/>
                    <a:lstStyle/>
                    <a:p>
                      <a:r>
                        <a:rPr lang="en-GB" dirty="0"/>
                        <a:t>Certificate of higher Education skills for the workplace.</a:t>
                      </a:r>
                    </a:p>
                  </a:txBody>
                  <a:tcPr/>
                </a:tc>
                <a:extLst>
                  <a:ext uri="{0D108BD9-81ED-4DB2-BD59-A6C34878D82A}">
                    <a16:rowId xmlns:a16="http://schemas.microsoft.com/office/drawing/2014/main" val="2406102472"/>
                  </a:ext>
                </a:extLst>
              </a:tr>
              <a:tr h="370840">
                <a:tc>
                  <a:txBody>
                    <a:bodyPr/>
                    <a:lstStyle/>
                    <a:p>
                      <a:r>
                        <a:rPr lang="en-GB" dirty="0"/>
                        <a:t>Module:</a:t>
                      </a:r>
                    </a:p>
                  </a:txBody>
                  <a:tcPr/>
                </a:tc>
                <a:tc>
                  <a:txBody>
                    <a:bodyPr/>
                    <a:lstStyle/>
                    <a:p>
                      <a:r>
                        <a:rPr lang="en-GB" dirty="0"/>
                        <a:t>  Digital skill and Research methods.</a:t>
                      </a:r>
                    </a:p>
                  </a:txBody>
                  <a:tcPr/>
                </a:tc>
                <a:extLst>
                  <a:ext uri="{0D108BD9-81ED-4DB2-BD59-A6C34878D82A}">
                    <a16:rowId xmlns:a16="http://schemas.microsoft.com/office/drawing/2014/main" val="1802370664"/>
                  </a:ext>
                </a:extLst>
              </a:tr>
              <a:tr h="370840">
                <a:tc>
                  <a:txBody>
                    <a:bodyPr/>
                    <a:lstStyle/>
                    <a:p>
                      <a:r>
                        <a:rPr lang="en-GB" dirty="0"/>
                        <a:t>Student 1d.</a:t>
                      </a:r>
                    </a:p>
                  </a:txBody>
                  <a:tcPr/>
                </a:tc>
                <a:tc>
                  <a:txBody>
                    <a:bodyPr/>
                    <a:lstStyle/>
                    <a:p>
                      <a:r>
                        <a:rPr lang="en-GB" dirty="0"/>
                        <a:t>2120467.</a:t>
                      </a:r>
                    </a:p>
                  </a:txBody>
                  <a:tcPr/>
                </a:tc>
                <a:extLst>
                  <a:ext uri="{0D108BD9-81ED-4DB2-BD59-A6C34878D82A}">
                    <a16:rowId xmlns:a16="http://schemas.microsoft.com/office/drawing/2014/main" val="574222456"/>
                  </a:ext>
                </a:extLst>
              </a:tr>
              <a:tr h="370840">
                <a:tc>
                  <a:txBody>
                    <a:bodyPr/>
                    <a:lstStyle/>
                    <a:p>
                      <a:r>
                        <a:rPr lang="en-GB" dirty="0"/>
                        <a:t>Lecturer:</a:t>
                      </a:r>
                    </a:p>
                  </a:txBody>
                  <a:tcPr/>
                </a:tc>
                <a:tc>
                  <a:txBody>
                    <a:bodyPr/>
                    <a:lstStyle/>
                    <a:p>
                      <a:r>
                        <a:rPr lang="en-GB" dirty="0"/>
                        <a:t>Efua Adams.</a:t>
                      </a:r>
                    </a:p>
                  </a:txBody>
                  <a:tcPr/>
                </a:tc>
                <a:extLst>
                  <a:ext uri="{0D108BD9-81ED-4DB2-BD59-A6C34878D82A}">
                    <a16:rowId xmlns:a16="http://schemas.microsoft.com/office/drawing/2014/main" val="2346623534"/>
                  </a:ext>
                </a:extLst>
              </a:tr>
              <a:tr h="370840">
                <a:tc>
                  <a:txBody>
                    <a:bodyPr/>
                    <a:lstStyle/>
                    <a:p>
                      <a:r>
                        <a:rPr lang="en-GB" dirty="0"/>
                        <a:t>Assignment title:</a:t>
                      </a:r>
                    </a:p>
                  </a:txBody>
                  <a:tcPr/>
                </a:tc>
                <a:tc>
                  <a:txBody>
                    <a:bodyPr/>
                    <a:lstStyle/>
                    <a:p>
                      <a:r>
                        <a:rPr lang="en-GB" dirty="0"/>
                        <a:t>Group Presentation-Research proposal.</a:t>
                      </a:r>
                    </a:p>
                  </a:txBody>
                  <a:tcPr/>
                </a:tc>
                <a:extLst>
                  <a:ext uri="{0D108BD9-81ED-4DB2-BD59-A6C34878D82A}">
                    <a16:rowId xmlns:a16="http://schemas.microsoft.com/office/drawing/2014/main" val="3804160438"/>
                  </a:ext>
                </a:extLst>
              </a:tr>
              <a:tr h="370840">
                <a:tc>
                  <a:txBody>
                    <a:bodyPr/>
                    <a:lstStyle/>
                    <a:p>
                      <a:r>
                        <a:rPr lang="en-GB" dirty="0"/>
                        <a:t>Module code:</a:t>
                      </a:r>
                    </a:p>
                  </a:txBody>
                  <a:tcPr/>
                </a:tc>
                <a:tc>
                  <a:txBody>
                    <a:bodyPr/>
                    <a:lstStyle/>
                    <a:p>
                      <a:r>
                        <a:rPr lang="en-GB" dirty="0"/>
                        <a:t>BMSW4003.</a:t>
                      </a:r>
                    </a:p>
                  </a:txBody>
                  <a:tcPr/>
                </a:tc>
                <a:extLst>
                  <a:ext uri="{0D108BD9-81ED-4DB2-BD59-A6C34878D82A}">
                    <a16:rowId xmlns:a16="http://schemas.microsoft.com/office/drawing/2014/main" val="98062623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849542797"/>
                  </a:ext>
                </a:extLst>
              </a:tr>
            </a:tbl>
          </a:graphicData>
        </a:graphic>
      </p:graphicFrame>
    </p:spTree>
    <p:extLst>
      <p:ext uri="{BB962C8B-B14F-4D97-AF65-F5344CB8AC3E}">
        <p14:creationId xmlns:p14="http://schemas.microsoft.com/office/powerpoint/2010/main" val="3965807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1" y="0"/>
            <a:ext cx="12226776" cy="6856214"/>
            <a:chOff x="-15736" y="0"/>
            <a:chExt cx="12229962" cy="6856214"/>
          </a:xfrm>
        </p:grpSpPr>
        <p:pic>
          <p:nvPicPr>
            <p:cNvPr id="14" name="Picture 13">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9" name="Straight Connector 18">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5805"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1" name="Rectangle 20">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5777"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011" y="496090"/>
            <a:ext cx="3822219" cy="5883295"/>
          </a:xfrm>
          <a:prstGeom prst="rect">
            <a:avLst/>
          </a:prstGeom>
          <a:blipFill dpi="0" rotWithShape="1">
            <a:blip r:embed="rId4"/>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7853" y="609602"/>
            <a:ext cx="3551081"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928898" y="972766"/>
            <a:ext cx="2834725" cy="1254868"/>
          </a:xfrm>
        </p:spPr>
        <p:txBody>
          <a:bodyPr vert="horz" lIns="91440" tIns="45720" rIns="91440" bIns="45720" rtlCol="0" anchor="b">
            <a:normAutofit/>
          </a:bodyPr>
          <a:lstStyle/>
          <a:p>
            <a:r>
              <a:rPr lang="en-US" sz="2800">
                <a:solidFill>
                  <a:srgbClr val="262626"/>
                </a:solidFill>
              </a:rPr>
              <a:t> The definition of Digital skill.</a:t>
            </a:r>
          </a:p>
        </p:txBody>
      </p:sp>
      <p:sp>
        <p:nvSpPr>
          <p:cNvPr id="5" name="Content Placeholder 4"/>
          <p:cNvSpPr>
            <a:spLocks noGrp="1"/>
          </p:cNvSpPr>
          <p:nvPr>
            <p:ph sz="half" idx="1"/>
          </p:nvPr>
        </p:nvSpPr>
        <p:spPr>
          <a:xfrm>
            <a:off x="928899" y="2430471"/>
            <a:ext cx="2834725" cy="3552039"/>
          </a:xfrm>
        </p:spPr>
        <p:txBody>
          <a:bodyPr vert="horz" lIns="91440" tIns="45720" rIns="91440" bIns="45720" rtlCol="0" anchor="t">
            <a:normAutofit/>
          </a:bodyPr>
          <a:lstStyle/>
          <a:p>
            <a:pPr marL="0" indent="0">
              <a:lnSpc>
                <a:spcPct val="90000"/>
              </a:lnSpc>
            </a:pPr>
            <a:r>
              <a:rPr lang="en-US" sz="1700">
                <a:solidFill>
                  <a:srgbClr val="262626"/>
                </a:solidFill>
              </a:rPr>
              <a:t>Digital skills are broadly defined as the skill needed to use, digital devices, communication applications, and network to areas, and manage information from basic online searching and emailing to specialist Programme and development, at their core, the skills help people communicate and collaborate develop and share digital content, and problem solve in a work anywhere world.</a:t>
            </a:r>
          </a:p>
        </p:txBody>
      </p:sp>
      <p:sp useBgFill="1">
        <p:nvSpPr>
          <p:cNvPr id="27" name="Rectangle 26">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242" y="0"/>
            <a:ext cx="7394583"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8">
            <a:extLst>
              <a:ext uri="{FF2B5EF4-FFF2-40B4-BE49-F238E27FC236}">
                <a16:creationId xmlns:a16="http://schemas.microsoft.com/office/drawing/2014/main" id="{76A5D09A-89F8-4620-ADD5-1B4CCBD66118}"/>
              </a:ext>
            </a:extLst>
          </p:cNvPr>
          <p:cNvPicPr>
            <a:picLocks noGrp="1" noChangeAspect="1"/>
          </p:cNvPicPr>
          <p:nvPr>
            <p:ph sz="half" idx="2"/>
          </p:nvPr>
        </p:nvPicPr>
        <p:blipFill>
          <a:blip r:embed="rId5"/>
          <a:stretch>
            <a:fillRect/>
          </a:stretch>
        </p:blipFill>
        <p:spPr>
          <a:xfrm>
            <a:off x="5688846" y="609602"/>
            <a:ext cx="5587749" cy="5587749"/>
          </a:xfrm>
          <a:prstGeom prst="rect">
            <a:avLst/>
          </a:prstGeom>
        </p:spPr>
      </p:pic>
    </p:spTree>
    <p:extLst>
      <p:ext uri="{BB962C8B-B14F-4D97-AF65-F5344CB8AC3E}">
        <p14:creationId xmlns:p14="http://schemas.microsoft.com/office/powerpoint/2010/main" val="22373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61" name="Group 60">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1" y="0"/>
            <a:ext cx="12226776" cy="6856214"/>
            <a:chOff x="-15736" y="0"/>
            <a:chExt cx="12229962" cy="6856214"/>
          </a:xfrm>
        </p:grpSpPr>
        <p:pic>
          <p:nvPicPr>
            <p:cNvPr id="62" name="Picture 61">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3" name="Rectangle 62">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64" name="Picture 63">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65" name="Picture 64">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67" name="Straight Connector 66">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5805"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69" name="Rectangle 68">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1" y="0"/>
            <a:ext cx="12226776" cy="6856214"/>
            <a:chOff x="-15736" y="0"/>
            <a:chExt cx="12229962" cy="6856214"/>
          </a:xfrm>
        </p:grpSpPr>
        <p:pic>
          <p:nvPicPr>
            <p:cNvPr id="72" name="Picture 71">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3" name="Rectangle 72">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4" name="Picture 73">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5" name="Picture 74">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6092824" y="982132"/>
            <a:ext cx="4800935" cy="1303867"/>
          </a:xfrm>
        </p:spPr>
        <p:txBody>
          <a:bodyPr vert="horz" lIns="91440" tIns="45720" rIns="91440" bIns="45720" rtlCol="0" anchor="ctr">
            <a:normAutofit/>
          </a:bodyPr>
          <a:lstStyle/>
          <a:p>
            <a:pPr>
              <a:lnSpc>
                <a:spcPct val="90000"/>
              </a:lnSpc>
            </a:pPr>
            <a:r>
              <a:rPr lang="en-US" sz="4100"/>
              <a:t>What is the examples of digital skills.</a:t>
            </a:r>
          </a:p>
        </p:txBody>
      </p:sp>
      <p:sp>
        <p:nvSpPr>
          <p:cNvPr id="77" name="Rectangle 76">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358" y="1092200"/>
            <a:ext cx="4515833"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56" descr="A picture containing application&#10;&#10;Description automatically generated">
            <a:extLst>
              <a:ext uri="{FF2B5EF4-FFF2-40B4-BE49-F238E27FC236}">
                <a16:creationId xmlns:a16="http://schemas.microsoft.com/office/drawing/2014/main" id="{00DE6290-C90D-4762-9389-8F95421E35CF}"/>
              </a:ext>
            </a:extLst>
          </p:cNvPr>
          <p:cNvPicPr>
            <a:picLocks noGrp="1" noChangeAspect="1"/>
          </p:cNvPicPr>
          <p:nvPr>
            <p:ph sz="half" idx="2"/>
          </p:nvPr>
        </p:nvPicPr>
        <p:blipFill rotWithShape="1">
          <a:blip r:embed="rId5"/>
          <a:srcRect l="9381" r="23573" b="-2"/>
          <a:stretch/>
        </p:blipFill>
        <p:spPr>
          <a:xfrm>
            <a:off x="1412315" y="1410208"/>
            <a:ext cx="3875791" cy="3858780"/>
          </a:xfrm>
          <a:prstGeom prst="rect">
            <a:avLst/>
          </a:prstGeom>
        </p:spPr>
      </p:pic>
      <p:cxnSp>
        <p:nvCxnSpPr>
          <p:cNvPr id="79" name="Straight Connector 78">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2824" y="2400639"/>
            <a:ext cx="4800935" cy="0"/>
          </a:xfrm>
          <a:prstGeom prst="line">
            <a:avLst/>
          </a:prstGeom>
        </p:spPr>
        <p:style>
          <a:lnRef idx="2">
            <a:schemeClr val="accent1"/>
          </a:lnRef>
          <a:fillRef idx="0">
            <a:schemeClr val="accent1"/>
          </a:fillRef>
          <a:effectRef idx="1">
            <a:schemeClr val="accent1"/>
          </a:effectRef>
          <a:fontRef idx="minor">
            <a:schemeClr val="tx1"/>
          </a:fontRef>
        </p:style>
      </p:cxnSp>
      <p:sp>
        <p:nvSpPr>
          <p:cNvPr id="55" name="Content Placeholder 54">
            <a:extLst>
              <a:ext uri="{FF2B5EF4-FFF2-40B4-BE49-F238E27FC236}">
                <a16:creationId xmlns:a16="http://schemas.microsoft.com/office/drawing/2014/main" id="{5AC0C931-1462-4620-BDB9-316B65EF8D5F}"/>
              </a:ext>
            </a:extLst>
          </p:cNvPr>
          <p:cNvSpPr>
            <a:spLocks noGrp="1"/>
          </p:cNvSpPr>
          <p:nvPr>
            <p:ph sz="half" idx="1"/>
          </p:nvPr>
        </p:nvSpPr>
        <p:spPr>
          <a:xfrm>
            <a:off x="6092824" y="2556932"/>
            <a:ext cx="4800934" cy="3318936"/>
          </a:xfrm>
        </p:spPr>
        <p:txBody>
          <a:bodyPr vert="horz" lIns="91440" tIns="45720" rIns="91440" bIns="45720" rtlCol="0" anchor="t">
            <a:normAutofit/>
          </a:bodyPr>
          <a:lstStyle/>
          <a:p>
            <a:pPr marL="0" indent="0"/>
            <a:r>
              <a:rPr lang="en-US" sz="2200"/>
              <a:t>1. Computer Literacy</a:t>
            </a:r>
          </a:p>
          <a:p>
            <a:pPr marL="0" indent="0"/>
            <a:r>
              <a:rPr lang="en-US" sz="2200"/>
              <a:t>2. Data entry                                         3. Social media                                     4. Web-based communication and research                                               5. Word processing                            6. Email and chart                               7. Secure information processing.                          </a:t>
            </a:r>
          </a:p>
        </p:txBody>
      </p:sp>
    </p:spTree>
    <p:extLst>
      <p:ext uri="{BB962C8B-B14F-4D97-AF65-F5344CB8AC3E}">
        <p14:creationId xmlns:p14="http://schemas.microsoft.com/office/powerpoint/2010/main" val="198955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7575D7A7-3C36-4508-9BC6-70A93BD3C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29" y="0"/>
            <a:ext cx="12227974" cy="6856214"/>
            <a:chOff x="-16934" y="0"/>
            <a:chExt cx="12231160" cy="6856214"/>
          </a:xfrm>
        </p:grpSpPr>
        <p:pic>
          <p:nvPicPr>
            <p:cNvPr id="30" name="Picture 29">
              <a:extLst>
                <a:ext uri="{FF2B5EF4-FFF2-40B4-BE49-F238E27FC236}">
                  <a16:creationId xmlns:a16="http://schemas.microsoft.com/office/drawing/2014/main" id="{BC964A0D-06B7-4C16-AC9F-20ADDA8059E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1" name="Rectangle 30">
              <a:extLst>
                <a:ext uri="{FF2B5EF4-FFF2-40B4-BE49-F238E27FC236}">
                  <a16:creationId xmlns:a16="http://schemas.microsoft.com/office/drawing/2014/main" id="{F5703F5C-55DF-45CD-BC3F-3BE8F1033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32" name="Picture 31">
              <a:extLst>
                <a:ext uri="{FF2B5EF4-FFF2-40B4-BE49-F238E27FC236}">
                  <a16:creationId xmlns:a16="http://schemas.microsoft.com/office/drawing/2014/main" id="{A8C7134F-70F9-4826-A97E-9B39AEA08F5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33" name="Picture 32">
              <a:extLst>
                <a:ext uri="{FF2B5EF4-FFF2-40B4-BE49-F238E27FC236}">
                  <a16:creationId xmlns:a16="http://schemas.microsoft.com/office/drawing/2014/main" id="{39351E73-B6DD-4B56-8EE9-C16B5711C46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35" name="Straight Connector 34">
            <a:extLst>
              <a:ext uri="{FF2B5EF4-FFF2-40B4-BE49-F238E27FC236}">
                <a16:creationId xmlns:a16="http://schemas.microsoft.com/office/drawing/2014/main" id="{AE446D0E-6531-40B7-A182-FB86024397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1697"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37" name="Rectangle 36">
            <a:extLst>
              <a:ext uri="{FF2B5EF4-FFF2-40B4-BE49-F238E27FC236}">
                <a16:creationId xmlns:a16="http://schemas.microsoft.com/office/drawing/2014/main" id="{C8BABCA7-C1E0-41BA-A822-5F61251A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blipFill>
            <a:blip r:embed="rId5"/>
            <a:stretch/>
          </a:blipFill>
          <a:ln w="15875" cap="flat" cmpd="sng" algn="ctr">
            <a:solidFill>
              <a:srgbClr val="B15E28">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grpSp>
        <p:nvGrpSpPr>
          <p:cNvPr id="39" name="Group 38">
            <a:extLst>
              <a:ext uri="{FF2B5EF4-FFF2-40B4-BE49-F238E27FC236}">
                <a16:creationId xmlns:a16="http://schemas.microsoft.com/office/drawing/2014/main" id="{2E5D6EB5-6FDB-477A-98F5-7409CD5375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5650" cy="6872226"/>
            <a:chOff x="0" y="0"/>
            <a:chExt cx="12188825" cy="6872226"/>
          </a:xfrm>
        </p:grpSpPr>
        <p:pic>
          <p:nvPicPr>
            <p:cNvPr id="40" name="Picture 39">
              <a:extLst>
                <a:ext uri="{FF2B5EF4-FFF2-40B4-BE49-F238E27FC236}">
                  <a16:creationId xmlns:a16="http://schemas.microsoft.com/office/drawing/2014/main" id="{5BB75167-5757-4E5F-869B-5A350BF43A8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1" name="Rectangle 40">
              <a:extLst>
                <a:ext uri="{FF2B5EF4-FFF2-40B4-BE49-F238E27FC236}">
                  <a16:creationId xmlns:a16="http://schemas.microsoft.com/office/drawing/2014/main" id="{C8338DAE-FFCB-472B-A9EE-77E42FDBD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42" name="Picture 41">
              <a:extLst>
                <a:ext uri="{FF2B5EF4-FFF2-40B4-BE49-F238E27FC236}">
                  <a16:creationId xmlns:a16="http://schemas.microsoft.com/office/drawing/2014/main" id="{52B2E0A0-4D94-4C05-97C1-32B5D88A2E8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43" name="Picture 42">
              <a:extLst>
                <a:ext uri="{FF2B5EF4-FFF2-40B4-BE49-F238E27FC236}">
                  <a16:creationId xmlns:a16="http://schemas.microsoft.com/office/drawing/2014/main" id="{A91E75C9-3350-4F0B-993E-89D3DBD76CC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title"/>
          </p:nvPr>
        </p:nvSpPr>
        <p:spPr>
          <a:xfrm>
            <a:off x="2691696" y="1871131"/>
            <a:ext cx="6813894" cy="1515533"/>
          </a:xfrm>
        </p:spPr>
        <p:txBody>
          <a:bodyPr vert="horz" lIns="91440" tIns="45720" rIns="91440" bIns="45720" rtlCol="0" anchor="b">
            <a:normAutofit/>
          </a:bodyPr>
          <a:lstStyle/>
          <a:p>
            <a:pPr>
              <a:lnSpc>
                <a:spcPct val="90000"/>
              </a:lnSpc>
            </a:pPr>
            <a:r>
              <a:rPr lang="en-US" sz="5000"/>
              <a:t>Advanced digital skills can include,</a:t>
            </a:r>
          </a:p>
        </p:txBody>
      </p:sp>
      <p:sp>
        <p:nvSpPr>
          <p:cNvPr id="3" name="Text Placeholder 2"/>
          <p:cNvSpPr>
            <a:spLocks noGrp="1"/>
          </p:cNvSpPr>
          <p:nvPr>
            <p:ph type="body" idx="1"/>
          </p:nvPr>
        </p:nvSpPr>
        <p:spPr>
          <a:xfrm>
            <a:off x="2691696" y="3657597"/>
            <a:ext cx="6813894" cy="1320802"/>
          </a:xfrm>
        </p:spPr>
        <p:txBody>
          <a:bodyPr vert="horz" lIns="91440" tIns="45720" rIns="91440" bIns="45720" rtlCol="0" anchor="t">
            <a:normAutofit/>
          </a:bodyPr>
          <a:lstStyle/>
          <a:p>
            <a:pPr>
              <a:lnSpc>
                <a:spcPct val="90000"/>
              </a:lnSpc>
            </a:pPr>
            <a:r>
              <a:rPr lang="en-US" sz="1600" dirty="0"/>
              <a:t>1. Programmer, web and app development 2. Digital business analysis 3. Digital marketing and content creation. 4,Digital design and data visualization 5.Digital product management 6. Data science 7. User experience design. 8.Data engineering 9. system administration 10.supply chain management 11. Advertising 12. Mainframe programmer 13. Networks 14. Animation 15. System administration.</a:t>
            </a:r>
          </a:p>
        </p:txBody>
      </p:sp>
      <p:cxnSp>
        <p:nvCxnSpPr>
          <p:cNvPr id="45" name="Straight Connector 44">
            <a:extLst>
              <a:ext uri="{FF2B5EF4-FFF2-40B4-BE49-F238E27FC236}">
                <a16:creationId xmlns:a16="http://schemas.microsoft.com/office/drawing/2014/main" id="{889FB2CC-C7A1-4A53-A088-636FB487FE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1697" y="3522131"/>
            <a:ext cx="6813893" cy="0"/>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pic>
        <p:nvPicPr>
          <p:cNvPr id="4" name="Picture 4" descr="A picture containing company name&#10;&#10;Description automatically generated">
            <a:extLst>
              <a:ext uri="{FF2B5EF4-FFF2-40B4-BE49-F238E27FC236}">
                <a16:creationId xmlns:a16="http://schemas.microsoft.com/office/drawing/2014/main" id="{1D6C7BCD-3C32-49C6-A804-CA5F94961B44}"/>
              </a:ext>
            </a:extLst>
          </p:cNvPr>
          <p:cNvPicPr>
            <a:picLocks noChangeAspect="1"/>
          </p:cNvPicPr>
          <p:nvPr/>
        </p:nvPicPr>
        <p:blipFill>
          <a:blip r:embed="rId8"/>
          <a:stretch>
            <a:fillRect/>
          </a:stretch>
        </p:blipFill>
        <p:spPr>
          <a:xfrm>
            <a:off x="9501988" y="1782771"/>
            <a:ext cx="3467403" cy="4544743"/>
          </a:xfrm>
          <a:prstGeom prst="rect">
            <a:avLst/>
          </a:prstGeom>
        </p:spPr>
      </p:pic>
    </p:spTree>
    <p:extLst>
      <p:ext uri="{BB962C8B-B14F-4D97-AF65-F5344CB8AC3E}">
        <p14:creationId xmlns:p14="http://schemas.microsoft.com/office/powerpoint/2010/main" val="3847750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digital skills gap?</a:t>
            </a:r>
          </a:p>
        </p:txBody>
      </p:sp>
      <p:sp>
        <p:nvSpPr>
          <p:cNvPr id="3" name="Text Placeholder 2"/>
          <p:cNvSpPr>
            <a:spLocks noGrp="1"/>
          </p:cNvSpPr>
          <p:nvPr>
            <p:ph type="body" idx="1"/>
          </p:nvPr>
        </p:nvSpPr>
        <p:spPr/>
        <p:txBody>
          <a:bodyPr/>
          <a:lstStyle/>
          <a:p>
            <a:endParaRPr lang="en-US" dirty="0"/>
          </a:p>
        </p:txBody>
      </p:sp>
      <p:sp>
        <p:nvSpPr>
          <p:cNvPr id="4" name="Content Placeholder 3"/>
          <p:cNvSpPr>
            <a:spLocks noGrp="1"/>
          </p:cNvSpPr>
          <p:nvPr>
            <p:ph sz="half" idx="2"/>
          </p:nvPr>
        </p:nvSpPr>
        <p:spPr/>
        <p:txBody>
          <a:bodyPr>
            <a:normAutofit fontScale="47500" lnSpcReduction="20000"/>
          </a:bodyPr>
          <a:lstStyle/>
          <a:p>
            <a:r>
              <a:rPr lang="en-US" dirty="0"/>
              <a:t>Simply put, the digital skill gap means there's just not enough people with the right digital skills to power companies' transformation Now and in the future, There is low supply and high demand for digital skills, and the gap continuous to widen due to factor like 1, Tech Talent out pacing an already short supply [in Fact,54 percentage of American workers and Uk workers, believe technology will advance faster than workforce skills]  2, Emerging technologies that amplify the need for digital skills 3, High cross and disorganized approaches to traditional education that increase barriers to learning. 4 . Access to digital infrastructures and skills limited by succor economic status. The economic implication of the digital skill gap and massive, Research from salesforce and Rand Europe, shows that the digital skills gaps is disruptive to business growth, citing that 14 of trillion in commutative GDP growth[  The democrat ion of  digital skills will not reach every country ,industry and community equally ,until people from underserved and underrepresent backgrounds get equal access to technology and education  for re-skilling ,the skill  gap will be continuous to grow, success, prosperity, and equality in the New digital. First world depend on every one having the skills to participles.</a:t>
            </a:r>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p:txBody>
          <a:bodyPr>
            <a:normAutofit fontScale="47500" lnSpcReduction="20000"/>
          </a:bodyPr>
          <a:lstStyle/>
          <a:p>
            <a:pPr marL="0" indent="0">
              <a:buNone/>
            </a:pPr>
            <a:r>
              <a:rPr lang="en-US" dirty="0"/>
              <a:t>-co</a:t>
            </a:r>
          </a:p>
        </p:txBody>
      </p:sp>
      <p:pic>
        <p:nvPicPr>
          <p:cNvPr id="7" name="Picture 10">
            <a:extLst>
              <a:ext uri="{FF2B5EF4-FFF2-40B4-BE49-F238E27FC236}">
                <a16:creationId xmlns:a16="http://schemas.microsoft.com/office/drawing/2014/main" id="{7E855ABE-9950-4EB9-838B-D23B278EB864}"/>
              </a:ext>
            </a:extLst>
          </p:cNvPr>
          <p:cNvPicPr>
            <a:picLocks noChangeAspect="1"/>
          </p:cNvPicPr>
          <p:nvPr/>
        </p:nvPicPr>
        <p:blipFill>
          <a:blip r:embed="rId2"/>
          <a:stretch>
            <a:fillRect/>
          </a:stretch>
        </p:blipFill>
        <p:spPr>
          <a:xfrm flipH="1">
            <a:off x="6956902" y="2899872"/>
            <a:ext cx="3432086" cy="2728232"/>
          </a:xfrm>
          <a:prstGeom prst="rect">
            <a:avLst/>
          </a:prstGeom>
        </p:spPr>
      </p:pic>
    </p:spTree>
    <p:extLst>
      <p:ext uri="{BB962C8B-B14F-4D97-AF65-F5344CB8AC3E}">
        <p14:creationId xmlns:p14="http://schemas.microsoft.com/office/powerpoint/2010/main" val="4135151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065" y="626182"/>
            <a:ext cx="9598696" cy="6310916"/>
          </a:xfrm>
        </p:spPr>
        <p:txBody>
          <a:bodyPr>
            <a:normAutofit fontScale="90000"/>
          </a:bodyPr>
          <a:lstStyle/>
          <a:p>
            <a:r>
              <a:rPr lang="en-US" dirty="0"/>
              <a:t>[Developing digital skills for the future[ as technology evolves, so do digital skills, decades as email was a New concept, but it's become second nature for billions of people now more recent technology like blockchain, A1 and the cloud have gone from niche, specialized roles to the mainstream, increasing business requirement for digital skills by up to 50 percentage in Europe and the united states, The tasks of learning New digital skills can be daunting ,not only can it be hard to know where to start, but the education wealth disparity, has been a barrier for many who don't have the resources to invest in a four-year degree, further still, it's important to recognize there is no one- size fits, all approach. </a:t>
            </a:r>
          </a:p>
        </p:txBody>
      </p:sp>
    </p:spTree>
    <p:extLst>
      <p:ext uri="{BB962C8B-B14F-4D97-AF65-F5344CB8AC3E}">
        <p14:creationId xmlns:p14="http://schemas.microsoft.com/office/powerpoint/2010/main" val="221589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91F2BE-891B-4F95-AB3B-0BCDC9AE3D0D}"/>
              </a:ext>
            </a:extLst>
          </p:cNvPr>
          <p:cNvSpPr txBox="1"/>
          <p:nvPr/>
        </p:nvSpPr>
        <p:spPr>
          <a:xfrm>
            <a:off x="986281" y="976005"/>
            <a:ext cx="6695938"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[Creating job opportunities and future digital leaders ]                                                                                                                                                1. salesforce collaborates with educators around he world to help teach digital skills for today's workforce-offering apprentice ships to young adults, from underserved, underrepresent coco munities 2​​. Salesforces' future force's/ university recruiting program is dedicated to attracting, retaining and developing graduate talent. The trailblazer community is a network of 15 million people across the salesforces' ecosystem who help each other learn new skills and succeed with salesforces' The trailblazer community offer an online platform to connect from anywhere as well as more than 1,300 active regional and interest-based groups around the world. [ Trailblazer Mentorship- connect mentees to opportunities to land dream job in the salesforces' ecosystem, All levels are welcome –No degree or prior salesforces work experiences is required. Digital integrity of occupation that are most and least likely to grow.  least likely to grow 226percentage, most likely to grow, 15:4 percentage.                                                                                                                                                   </a:t>
            </a:r>
          </a:p>
        </p:txBody>
      </p:sp>
    </p:spTree>
    <p:extLst>
      <p:ext uri="{BB962C8B-B14F-4D97-AF65-F5344CB8AC3E}">
        <p14:creationId xmlns:p14="http://schemas.microsoft.com/office/powerpoint/2010/main" val="465021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0A1F86-7CA8-4A21-8F9C-2957AB041F58}"/>
              </a:ext>
            </a:extLst>
          </p:cNvPr>
          <p:cNvSpPr txBox="1"/>
          <p:nvPr/>
        </p:nvSpPr>
        <p:spPr>
          <a:xfrm>
            <a:off x="5209233" y="351522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5" name="TextBox 4">
            <a:extLst>
              <a:ext uri="{FF2B5EF4-FFF2-40B4-BE49-F238E27FC236}">
                <a16:creationId xmlns:a16="http://schemas.microsoft.com/office/drawing/2014/main" id="{C6ACB417-3C52-4418-ADBC-F75E157729AE}"/>
              </a:ext>
            </a:extLst>
          </p:cNvPr>
          <p:cNvSpPr txBox="1"/>
          <p:nvPr/>
        </p:nvSpPr>
        <p:spPr>
          <a:xfrm>
            <a:off x="1619871" y="2518532"/>
            <a:ext cx="5431063"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Certain digital skills are much more prominent in occupation with a low probity of growth]                             The analysis shows that skills related to using software for administrative purpose,[</a:t>
            </a:r>
            <a:r>
              <a:rPr lang="en-GB" dirty="0" err="1"/>
              <a:t>e.g</a:t>
            </a:r>
            <a:r>
              <a:rPr lang="en-GB" dirty="0"/>
              <a:t> payroll] accounting, supply chain, sales etc.] are most prevalent in occupations that are predicted to deadline, Examples of these software tools include ADP Payroll, Navision and Sap warehouse Management, in contrast, Digital skills used in engineering, education and computing are more prevalent in occupation that are predicted to grow [ Examples of these software's include Autodesk, Motion Builder, Ansys and Blackboards alms.</a:t>
            </a:r>
          </a:p>
        </p:txBody>
      </p:sp>
    </p:spTree>
    <p:extLst>
      <p:ext uri="{BB962C8B-B14F-4D97-AF65-F5344CB8AC3E}">
        <p14:creationId xmlns:p14="http://schemas.microsoft.com/office/powerpoint/2010/main" val="4085745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1" y="0"/>
            <a:ext cx="12226776" cy="6856214"/>
            <a:chOff x="-15736" y="0"/>
            <a:chExt cx="12229962" cy="6856214"/>
          </a:xfrm>
        </p:grpSpPr>
        <p:pic>
          <p:nvPicPr>
            <p:cNvPr id="27" name="Picture 26">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8" name="Rectangle 27">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9" name="Picture 28">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0" name="Picture 29">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32" name="Straight Connector 31">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5805"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34" name="Rectangle 33">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5777"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011" y="496090"/>
            <a:ext cx="3822219" cy="5883295"/>
          </a:xfrm>
          <a:prstGeom prst="rect">
            <a:avLst/>
          </a:prstGeom>
          <a:blipFill dpi="0" rotWithShape="1">
            <a:blip r:embed="rId4"/>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7853" y="609602"/>
            <a:ext cx="3551081"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928898" y="972766"/>
            <a:ext cx="2834725" cy="1254868"/>
          </a:xfrm>
        </p:spPr>
        <p:txBody>
          <a:bodyPr vert="horz" lIns="91440" tIns="45720" rIns="91440" bIns="45720" rtlCol="0" anchor="b">
            <a:normAutofit/>
          </a:bodyPr>
          <a:lstStyle/>
          <a:p>
            <a:r>
              <a:rPr lang="en-US" sz="2800">
                <a:solidFill>
                  <a:srgbClr val="262626"/>
                </a:solidFill>
              </a:rPr>
              <a:t>Working with partners.</a:t>
            </a:r>
          </a:p>
        </p:txBody>
      </p:sp>
      <p:sp>
        <p:nvSpPr>
          <p:cNvPr id="4" name="Text Placeholder 3"/>
          <p:cNvSpPr>
            <a:spLocks noGrp="1"/>
          </p:cNvSpPr>
          <p:nvPr>
            <p:ph type="body" sz="half" idx="2"/>
          </p:nvPr>
        </p:nvSpPr>
        <p:spPr>
          <a:xfrm>
            <a:off x="928899" y="2430471"/>
            <a:ext cx="2834725" cy="3552039"/>
          </a:xfrm>
        </p:spPr>
        <p:txBody>
          <a:bodyPr vert="horz" lIns="91440" tIns="45720" rIns="91440" bIns="45720" rtlCol="0" anchor="t">
            <a:normAutofit/>
          </a:bodyPr>
          <a:lstStyle/>
          <a:p>
            <a:pPr algn="l">
              <a:lnSpc>
                <a:spcPct val="90000"/>
              </a:lnSpc>
              <a:buFont typeface="Arial"/>
              <a:buChar char="•"/>
            </a:pPr>
            <a:r>
              <a:rPr lang="en-US" sz="1000">
                <a:solidFill>
                  <a:srgbClr val="262626"/>
                </a:solidFill>
              </a:rPr>
              <a:t>Today, the ecosystem of salesforce partners delivering cloud service to customer is five time as big as salesforce itself and will be more than six times as big in 2026.salesforce's partner ecosystem is a driving force behind the sale force economy's massive growth, as detailed in the 2021 1DS study. [ creating job opportunities and future digitals leaders 1. salesforce collaborates with educators around the world to help teach digital skills for today's workforce –offering apprenticeships, to young adults from underserved, underrepresented, communities. 2. salesforce's future force- university recruiting. Programmer is dedicated to attracting , retaining and development graduate talent. The Trailblazer community is a network of 15 million people across the salesforce ecosystem who help each other learn New skills and succeed with salesforces. Trailblazer mentorships.] connect mentors to opportunities to land dream job in the sales force's ecosystem ,All Level are welcome ;No degree or prior salesforce work experience is required. </a:t>
            </a:r>
          </a:p>
        </p:txBody>
      </p:sp>
      <p:sp useBgFill="1">
        <p:nvSpPr>
          <p:cNvPr id="40" name="Rectangle 39">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4242" y="0"/>
            <a:ext cx="7394583"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1" descr="Diagram&#10;&#10;Description automatically generated">
            <a:extLst>
              <a:ext uri="{FF2B5EF4-FFF2-40B4-BE49-F238E27FC236}">
                <a16:creationId xmlns:a16="http://schemas.microsoft.com/office/drawing/2014/main" id="{DF9910E9-5A0A-4D91-B8B8-FCBA14AE7CC6}"/>
              </a:ext>
            </a:extLst>
          </p:cNvPr>
          <p:cNvPicPr>
            <a:picLocks noGrp="1" noChangeAspect="1"/>
          </p:cNvPicPr>
          <p:nvPr>
            <p:ph idx="1"/>
          </p:nvPr>
        </p:nvPicPr>
        <p:blipFill>
          <a:blip r:embed="rId5"/>
          <a:stretch>
            <a:fillRect/>
          </a:stretch>
        </p:blipFill>
        <p:spPr>
          <a:xfrm>
            <a:off x="5434494" y="1688849"/>
            <a:ext cx="6096453" cy="3429254"/>
          </a:xfrm>
          <a:prstGeom prst="rect">
            <a:avLst/>
          </a:prstGeom>
        </p:spPr>
      </p:pic>
      <p:sp>
        <p:nvSpPr>
          <p:cNvPr id="3" name="TextBox 2">
            <a:extLst>
              <a:ext uri="{FF2B5EF4-FFF2-40B4-BE49-F238E27FC236}">
                <a16:creationId xmlns:a16="http://schemas.microsoft.com/office/drawing/2014/main" id="{B57716C3-1D83-4A14-9ECC-C8EE1D89D103}"/>
              </a:ext>
            </a:extLst>
          </p:cNvPr>
          <p:cNvSpPr txBox="1"/>
          <p:nvPr/>
        </p:nvSpPr>
        <p:spPr>
          <a:xfrm>
            <a:off x="4722812"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1797304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1" y="0"/>
            <a:ext cx="12226776" cy="6856214"/>
            <a:chOff x="-15736" y="0"/>
            <a:chExt cx="12229962" cy="6856214"/>
          </a:xfrm>
        </p:grpSpPr>
        <p:pic>
          <p:nvPicPr>
            <p:cNvPr id="10" name="Picture 9">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5" name="Straight Connector 14">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5805"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7" name="Rectangle 16">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6777" cy="6856214"/>
            <a:chOff x="-15736" y="0"/>
            <a:chExt cx="12229962" cy="6856214"/>
          </a:xfrm>
        </p:grpSpPr>
        <p:pic>
          <p:nvPicPr>
            <p:cNvPr id="20" name="Picture 19">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2" name="Picture 21">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625303" y="982132"/>
            <a:ext cx="6268457" cy="1303867"/>
          </a:xfrm>
        </p:spPr>
        <p:txBody>
          <a:bodyPr vert="horz" lIns="91440" tIns="45720" rIns="91440" bIns="45720" rtlCol="0" anchor="ctr">
            <a:normAutofit/>
          </a:bodyPr>
          <a:lstStyle/>
          <a:p>
            <a:pPr>
              <a:lnSpc>
                <a:spcPct val="90000"/>
              </a:lnSpc>
            </a:pPr>
            <a:endParaRPr lang="en-US" sz="4100" dirty="0"/>
          </a:p>
        </p:txBody>
      </p:sp>
      <p:sp>
        <p:nvSpPr>
          <p:cNvPr id="25" name="Rectangle 24">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359" y="1092200"/>
            <a:ext cx="30584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5303" y="2400639"/>
            <a:ext cx="6268456"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01E777E9-6EA0-499E-B85C-65E6E4A0DC5E}"/>
              </a:ext>
            </a:extLst>
          </p:cNvPr>
          <p:cNvSpPr txBox="1"/>
          <p:nvPr/>
        </p:nvSpPr>
        <p:spPr>
          <a:xfrm>
            <a:off x="4722812"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3" name="TextBox 2">
            <a:extLst>
              <a:ext uri="{FF2B5EF4-FFF2-40B4-BE49-F238E27FC236}">
                <a16:creationId xmlns:a16="http://schemas.microsoft.com/office/drawing/2014/main" id="{5C4E90BE-0B5B-41E1-8896-49CDFAC8DA3D}"/>
              </a:ext>
            </a:extLst>
          </p:cNvPr>
          <p:cNvSpPr txBox="1"/>
          <p:nvPr/>
        </p:nvSpPr>
        <p:spPr>
          <a:xfrm>
            <a:off x="4722812"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5" name="TextBox 4" descr="https://wwwsalesforce.com/new/stories/what are digital skills/" title="REFERENCE LIST:">
            <a:extLst>
              <a:ext uri="{FF2B5EF4-FFF2-40B4-BE49-F238E27FC236}">
                <a16:creationId xmlns:a16="http://schemas.microsoft.com/office/drawing/2014/main" id="{4ECF5066-1D34-4CF5-B2AC-AE7E520CDC2F}"/>
              </a:ext>
            </a:extLst>
          </p:cNvPr>
          <p:cNvSpPr txBox="1"/>
          <p:nvPr/>
        </p:nvSpPr>
        <p:spPr>
          <a:xfrm>
            <a:off x="4722812" y="3200400"/>
            <a:ext cx="2743200" cy="369332"/>
          </a:xfrm>
          <a:prstGeom prst="rect">
            <a:avLst/>
          </a:prstGeom>
          <a:no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1160959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89DDC-8726-49F4-BEE3-F69703DE0E32}"/>
              </a:ext>
            </a:extLst>
          </p:cNvPr>
          <p:cNvSpPr>
            <a:spLocks noGrp="1"/>
          </p:cNvSpPr>
          <p:nvPr>
            <p:ph type="title"/>
          </p:nvPr>
        </p:nvSpPr>
        <p:spPr/>
        <p:txBody>
          <a:bodyPr/>
          <a:lstStyle/>
          <a:p>
            <a:r>
              <a:rPr lang="en-GB" sz="4950" dirty="0"/>
              <a:t>.</a:t>
            </a:r>
            <a:endParaRPr lang="en-GB" dirty="0"/>
          </a:p>
        </p:txBody>
      </p:sp>
      <p:sp>
        <p:nvSpPr>
          <p:cNvPr id="4" name="Text Placeholder 3">
            <a:extLst>
              <a:ext uri="{FF2B5EF4-FFF2-40B4-BE49-F238E27FC236}">
                <a16:creationId xmlns:a16="http://schemas.microsoft.com/office/drawing/2014/main" id="{AC9FC749-B56D-4187-8453-874579521127}"/>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3026705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BCA51-78FA-43E3-97C5-BC4752F53DEF}"/>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440824FC-1A5C-4A94-9C9B-03E274ED63CB}"/>
              </a:ext>
            </a:extLst>
          </p:cNvPr>
          <p:cNvSpPr>
            <a:spLocks noGrp="1"/>
          </p:cNvSpPr>
          <p:nvPr>
            <p:ph idx="1"/>
          </p:nvPr>
        </p:nvSpPr>
        <p:spPr/>
        <p:txBody>
          <a:bodyPr/>
          <a:lstStyle/>
          <a:p>
            <a:r>
              <a:rPr lang="en-GB" dirty="0">
                <a:ea typeface="+mn-lt"/>
                <a:cs typeface="+mn-lt"/>
              </a:rPr>
              <a:t>https://wwwsalesforces.com/new/stories/what</a:t>
            </a:r>
            <a:r>
              <a:rPr lang="en-GB" dirty="0"/>
              <a:t> are digital skills/</a:t>
            </a:r>
            <a:endParaRPr lang="en-US" dirty="0"/>
          </a:p>
        </p:txBody>
      </p:sp>
      <p:sp>
        <p:nvSpPr>
          <p:cNvPr id="4" name="TextBox 3">
            <a:extLst>
              <a:ext uri="{FF2B5EF4-FFF2-40B4-BE49-F238E27FC236}">
                <a16:creationId xmlns:a16="http://schemas.microsoft.com/office/drawing/2014/main" id="{123479F3-54B4-4A42-81C0-F5649B6A9FE0}"/>
              </a:ext>
            </a:extLst>
          </p:cNvPr>
          <p:cNvSpPr txBox="1"/>
          <p:nvPr/>
        </p:nvSpPr>
        <p:spPr>
          <a:xfrm>
            <a:off x="4722812"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5" name="TextBox 4">
            <a:extLst>
              <a:ext uri="{FF2B5EF4-FFF2-40B4-BE49-F238E27FC236}">
                <a16:creationId xmlns:a16="http://schemas.microsoft.com/office/drawing/2014/main" id="{82F125C0-343D-44A6-B22E-C5A1F77F9AD2}"/>
              </a:ext>
            </a:extLst>
          </p:cNvPr>
          <p:cNvSpPr txBox="1"/>
          <p:nvPr/>
        </p:nvSpPr>
        <p:spPr>
          <a:xfrm>
            <a:off x="4865687"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6" name="TextBox 5">
            <a:extLst>
              <a:ext uri="{FF2B5EF4-FFF2-40B4-BE49-F238E27FC236}">
                <a16:creationId xmlns:a16="http://schemas.microsoft.com/office/drawing/2014/main" id="{94BA2E08-F6F5-4497-864B-36817C1F71BC}"/>
              </a:ext>
            </a:extLst>
          </p:cNvPr>
          <p:cNvSpPr txBox="1"/>
          <p:nvPr/>
        </p:nvSpPr>
        <p:spPr>
          <a:xfrm>
            <a:off x="4722812"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310061700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1D5F340F01F94FA2FD29A5E6DC872E" ma:contentTypeVersion="0" ma:contentTypeDescription="Create a new document." ma:contentTypeScope="" ma:versionID="f583bd66513a361a730282b6a794e352">
  <xsd:schema xmlns:xsd="http://www.w3.org/2001/XMLSchema" xmlns:xs="http://www.w3.org/2001/XMLSchema" xmlns:p="http://schemas.microsoft.com/office/2006/metadata/properties" targetNamespace="http://schemas.microsoft.com/office/2006/metadata/properties" ma:root="true" ma:fieldsID="6841151cf538834e171094e4faaf2d73">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F4CB80-51E5-47C8-B45D-3834AA25DD5F}">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85DBF61-A50A-4EA0-945F-5445B1740A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441CC889-B55A-4246-8D72-AEC912BCD2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101</Words>
  <Application>Microsoft Office PowerPoint</Application>
  <PresentationFormat>Custom</PresentationFormat>
  <Paragraphs>35</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Organic</vt:lpstr>
      <vt:lpstr>Digital skills and Research methods.</vt:lpstr>
      <vt:lpstr> The definition of Digital skill.</vt:lpstr>
      <vt:lpstr>What is the examples of digital skills.</vt:lpstr>
      <vt:lpstr>Advanced digital skills can include,</vt:lpstr>
      <vt:lpstr>What is the digital skills gap?</vt:lpstr>
      <vt:lpstr>[Developing digital skills for the future[ as technology evolves, so do digital skills, decades as email was a New concept, but it's become second nature for billions of people now more recent technology like blockchain, A1 and the cloud have gone from niche, specialized roles to the mainstream, increasing business requirement for digital skills by up to 50 percentage in Europe and the united states, The tasks of learning New digital skills can be daunting ,not only can it be hard to know where to start, but the education wealth disparity, has been a barrier for many who don't have the resources to invest in a four-year degree, further still, it's important to recognize there is no one- size fits, all approach. </vt:lpstr>
      <vt:lpstr>PowerPoint Presentation</vt:lpstr>
      <vt:lpstr>PowerPoint Presentation</vt:lpstr>
      <vt:lpstr>Working with partners.</vt:lpstr>
      <vt:lpstr>PowerPoint Presentation</vt:lpstr>
      <vt:lpstr>.</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
  <cp:lastModifiedBy/>
  <cp:revision>1437</cp:revision>
  <dcterms:created xsi:type="dcterms:W3CDTF">2022-02-26T08:13:21Z</dcterms:created>
  <dcterms:modified xsi:type="dcterms:W3CDTF">2022-02-27T14:18:07Z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y fmtid="{D5CDD505-2E9C-101B-9397-08002B2CF9AE}" pid="3" name="IsMyDocuments">
    <vt:bool>true</vt:bool>
  </property>
</Properties>
</file>