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5"/>
  </p:notesMasterIdLst>
  <p:sldIdLst>
    <p:sldId id="256" r:id="rId5"/>
    <p:sldId id="257" r:id="rId6"/>
    <p:sldId id="258" r:id="rId7"/>
    <p:sldId id="261" r:id="rId8"/>
    <p:sldId id="266" r:id="rId9"/>
    <p:sldId id="268" r:id="rId10"/>
    <p:sldId id="273" r:id="rId11"/>
    <p:sldId id="281" r:id="rId12"/>
    <p:sldId id="282" r:id="rId13"/>
    <p:sldId id="280" r:id="rId14"/>
    <p:sldId id="264" r:id="rId15"/>
    <p:sldId id="269" r:id="rId16"/>
    <p:sldId id="274" r:id="rId17"/>
    <p:sldId id="277" r:id="rId18"/>
    <p:sldId id="270" r:id="rId19"/>
    <p:sldId id="271" r:id="rId20"/>
    <p:sldId id="276" r:id="rId21"/>
    <p:sldId id="272" r:id="rId22"/>
    <p:sldId id="275" r:id="rId23"/>
    <p:sldId id="260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1ED09-C620-4FF1-99C4-677FEB913DB8}" v="120" dt="2025-12-09T18:36:22.456"/>
    <p1510:client id="{952468A0-97F1-F267-ACED-4229B53F3BB6}" v="173" dt="2025-12-09T20:10:00.786"/>
    <p1510:client id="{BA1D3EBE-2A9D-194A-AF0E-6C76B8027A45}" v="39" dt="2025-12-09T20:04:12.371"/>
    <p1510:client id="{C778B7CD-195E-4A07-97B3-2932B92DBDC3}" v="3" dt="2025-12-09T20:09:02.813"/>
    <p1510:client id="{DD88EC06-0086-23CA-EAAC-25195823A31D}" v="36" dt="2025-12-09T13:39:03.970"/>
    <p1510:client id="{DF996AB5-6900-FC4D-4F99-7C18B4582224}" v="42" dt="2025-12-09T11:23:34.927"/>
    <p1510:client id="{E6DD2AC9-0991-2968-C7A7-808525E2E921}" v="48" dt="2025-12-09T20:07:47.363"/>
    <p1510:client id="{E77B8791-A08C-F914-6C57-184D90768BB7}" v="203" dt="2025-12-09T17:23:00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71F4A-D6C3-489C-8CA2-428519AB9A49}" type="datetimeFigureOut"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7B25A-117C-4B44-B4C6-C9119A571B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63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Ambient-duct-valve-cylinder-engine block-cylinder-valve-duct-ambient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ea typeface="Calibri"/>
                <a:cs typeface="Calibri"/>
              </a:rPr>
              <a:t>Error codes due to crank timing and valve timing and pressure in cylinder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04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92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0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15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1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1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58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23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7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11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7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4605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5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618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6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82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1000logos.net/solidworks-logo/" TargetMode="External"/><Relationship Id="rId3" Type="http://schemas.openxmlformats.org/officeDocument/2006/relationships/hyperlink" Target="https://grassrootsmotorsports.com/articles/what-makes-best-air-intake/" TargetMode="External"/><Relationship Id="rId7" Type="http://schemas.openxmlformats.org/officeDocument/2006/relationships/hyperlink" Target="https://1000logos.net/blender-logo/" TargetMode="External"/><Relationship Id="rId2" Type="http://schemas.openxmlformats.org/officeDocument/2006/relationships/hyperlink" Target="https://beelinespares.co.za/product/disa-valve-for-bmw-n52-engine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filecr.com/windows/ricardo-ignite/" TargetMode="External"/><Relationship Id="rId11" Type="http://schemas.openxmlformats.org/officeDocument/2006/relationships/hyperlink" Target="https://schrick.com/media/2c/f6/11/1655890635/0476E1501-01.PDF" TargetMode="External"/><Relationship Id="rId5" Type="http://schemas.openxmlformats.org/officeDocument/2006/relationships/hyperlink" Target="https://www.jenvey.co.uk/throttle-bodies-and-components/throttle-bodies/sf-individual-body/sf-40-50mm-body-0-inj-sfxxx0" TargetMode="External"/><Relationship Id="rId10" Type="http://schemas.openxmlformats.org/officeDocument/2006/relationships/hyperlink" Target="https://www.processtechacademy.com/reciprocating-internal-combustion-engines/" TargetMode="External"/><Relationship Id="rId4" Type="http://schemas.openxmlformats.org/officeDocument/2006/relationships/hyperlink" Target="https://www.carswp.com/engines-bmw-n52-b30-258hp-pictures-176414.htm" TargetMode="External"/><Relationship Id="rId9" Type="http://schemas.openxmlformats.org/officeDocument/2006/relationships/hyperlink" Target="https://www.bimmermilv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13DFD-5DF8-F5C4-979E-0DA8B020F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757760"/>
            <a:ext cx="7766936" cy="694988"/>
          </a:xfrm>
        </p:spPr>
        <p:txBody>
          <a:bodyPr/>
          <a:lstStyle/>
          <a:p>
            <a:pPr algn="l"/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BMW N52 Development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965AD1-A8DD-57DA-7200-2A5BB8E54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767243"/>
            <a:ext cx="7766936" cy="993478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Design Project - Interim VIVA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BEng, HND &amp; HNC Automotive, Motorcycle &amp; Motorsport Engineering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– Tim Tudor 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 – ACHA5014</a:t>
            </a:r>
          </a:p>
          <a:p>
            <a:endParaRPr lang="en-GB"/>
          </a:p>
        </p:txBody>
      </p:sp>
      <p:pic>
        <p:nvPicPr>
          <p:cNvPr id="4" name="Picture 3" descr="University of Wales Trinity Saint David • Futures Fest">
            <a:extLst>
              <a:ext uri="{FF2B5EF4-FFF2-40B4-BE49-F238E27FC236}">
                <a16:creationId xmlns:a16="http://schemas.microsoft.com/office/drawing/2014/main" id="{27F3E83C-5B3C-8DA5-1FFF-90A794675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35" y="801541"/>
            <a:ext cx="4597400" cy="2298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59887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1A304A-3956-5F14-BD86-0610A730B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143" y="1708988"/>
            <a:ext cx="4456295" cy="34337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r>
              <a:rPr lang="en-GB" sz="2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Evaluating and refining a specific aspect of a BMW N52 engine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development path have we decided to pursue?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factors influenced our decision to adopt this system?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are the primary aims and objectives of our project?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our long-term vision?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E9247A-14A1-F8B4-4309-C5C3551A4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38" y="1891182"/>
            <a:ext cx="4604075" cy="30693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2BD232-9CAE-E787-71BF-B830204A304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4BFB45-F03C-4B99-B720-19465584400C}"/>
              </a:ext>
            </a:extLst>
          </p:cNvPr>
          <p:cNvSpPr txBox="1"/>
          <p:nvPr/>
        </p:nvSpPr>
        <p:spPr>
          <a:xfrm>
            <a:off x="10509681" y="6580716"/>
            <a:ext cx="168504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(CarsWp.com, 2025)</a:t>
            </a:r>
          </a:p>
        </p:txBody>
      </p:sp>
    </p:spTree>
    <p:extLst>
      <p:ext uri="{BB962C8B-B14F-4D97-AF65-F5344CB8AC3E}">
        <p14:creationId xmlns:p14="http://schemas.microsoft.com/office/powerpoint/2010/main" val="8659330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661B-16F2-2C63-7641-DFB65F97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0390"/>
            <a:ext cx="8596668" cy="697201"/>
          </a:xfrm>
        </p:spPr>
        <p:txBody>
          <a:bodyPr>
            <a:no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Timing Plan and Team </a:t>
            </a:r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Organisation</a:t>
            </a:r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</a:t>
            </a:r>
            <a:endParaRPr lang="en-GB" sz="4000" i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6CC6A-B24F-ED9A-2DE1-1409FED92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258" y="2967483"/>
            <a:ext cx="3224106" cy="17731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Team Structure and Responsibilities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did we arrive at this decision?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Comprehensive Group shared Gantt Chart</a:t>
            </a: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65CF00-6176-45B0-D8BF-DA5E87949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005" y="2051484"/>
            <a:ext cx="4391439" cy="1380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A851FB-6962-DEAC-158A-AF45630F634D}"/>
              </a:ext>
            </a:extLst>
          </p:cNvPr>
          <p:cNvSpPr txBox="1"/>
          <p:nvPr/>
        </p:nvSpPr>
        <p:spPr>
          <a:xfrm>
            <a:off x="10506074" y="0"/>
            <a:ext cx="168592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 &amp; Isaac</a:t>
            </a:r>
          </a:p>
        </p:txBody>
      </p:sp>
      <p:pic>
        <p:nvPicPr>
          <p:cNvPr id="8" name="Picture 7" descr="A grid of colorful squares&#10;&#10;AI-generated content may be incorrect.">
            <a:extLst>
              <a:ext uri="{FF2B5EF4-FFF2-40B4-BE49-F238E27FC236}">
                <a16:creationId xmlns:a16="http://schemas.microsoft.com/office/drawing/2014/main" id="{64E6AD00-C936-7E0D-2E95-A05D63D74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070" y="3589531"/>
            <a:ext cx="4398227" cy="176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7126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C7198-35C8-3BBD-2DB5-024367582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9358" y="1770146"/>
            <a:ext cx="3854528" cy="30159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Initial Research </a:t>
            </a:r>
          </a:p>
          <a:p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Evaluate the design features </a:t>
            </a: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of the factory intake manifold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design or performance constraints affected the Intake system?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modifications of design changes can be implemented to help reassure that we meet our end goal?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B987B7-D505-447B-9C4F-945FC60AA1F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pic>
        <p:nvPicPr>
          <p:cNvPr id="3" name="Picture 2" descr="A black and green object with a black background&#10;&#10;AI-generated content may be incorrect.">
            <a:extLst>
              <a:ext uri="{FF2B5EF4-FFF2-40B4-BE49-F238E27FC236}">
                <a16:creationId xmlns:a16="http://schemas.microsoft.com/office/drawing/2014/main" id="{F4B24F4E-6652-897A-D337-9938BBFD7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91" y="1337197"/>
            <a:ext cx="3824378" cy="3881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EEED96-C608-F032-DB31-544D86FA1AC5}"/>
              </a:ext>
            </a:extLst>
          </p:cNvPr>
          <p:cNvSpPr txBox="1"/>
          <p:nvPr/>
        </p:nvSpPr>
        <p:spPr>
          <a:xfrm>
            <a:off x="10396728" y="6551961"/>
            <a:ext cx="17979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</a:t>
            </a:r>
            <a:r>
              <a:rPr lang="en-GB" sz="120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(Beeline Spares, 2025)</a:t>
            </a:r>
          </a:p>
        </p:txBody>
      </p:sp>
    </p:spTree>
    <p:extLst>
      <p:ext uri="{BB962C8B-B14F-4D97-AF65-F5344CB8AC3E}">
        <p14:creationId xmlns:p14="http://schemas.microsoft.com/office/powerpoint/2010/main" val="41644140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ABA9-2D1A-DC6F-5FEC-63087C575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22" y="892958"/>
            <a:ext cx="8349780" cy="71628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3D Scanning</a:t>
            </a:r>
          </a:p>
        </p:txBody>
      </p:sp>
      <p:pic>
        <p:nvPicPr>
          <p:cNvPr id="5" name="Content Placeholder 4" descr="A blue metal piece with holes&#10;&#10;AI-generated content may be incorrect.">
            <a:extLst>
              <a:ext uri="{FF2B5EF4-FFF2-40B4-BE49-F238E27FC236}">
                <a16:creationId xmlns:a16="http://schemas.microsoft.com/office/drawing/2014/main" id="{3187D0D8-9A6A-6A8F-DA89-3A27DC27FD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4222" y="2179523"/>
            <a:ext cx="4174890" cy="3083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5CBF60-963C-3943-B7F7-A84444CA77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A98F81-16A3-EA6A-5E9D-B6DDABCA4500}"/>
              </a:ext>
            </a:extLst>
          </p:cNvPr>
          <p:cNvSpPr txBox="1">
            <a:spLocks/>
          </p:cNvSpPr>
          <p:nvPr/>
        </p:nvSpPr>
        <p:spPr>
          <a:xfrm>
            <a:off x="5430242" y="2839304"/>
            <a:ext cx="3842614" cy="17635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 We considered this an Important Task?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Identifying Geometrical Limitations or Restrictions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benefits are there against manual methods of measuring?</a:t>
            </a: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6824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530E9-47E0-5C69-2D07-BAF85230E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3" y="639220"/>
            <a:ext cx="8596668" cy="752856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Camshaft Measuring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36516-F3BB-BF0F-4468-189080016D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F39D85-891C-45EC-D067-7C5629FC0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031" y="1930812"/>
            <a:ext cx="3141726" cy="418896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44F73D5-10EE-172B-4674-B59124C660E5}"/>
              </a:ext>
            </a:extLst>
          </p:cNvPr>
          <p:cNvSpPr txBox="1">
            <a:spLocks/>
          </p:cNvSpPr>
          <p:nvPr/>
        </p:nvSpPr>
        <p:spPr>
          <a:xfrm>
            <a:off x="5300534" y="2943358"/>
            <a:ext cx="3703320" cy="2163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/>
                <a:cs typeface="Arial"/>
              </a:rPr>
              <a:t>What does this entail?</a:t>
            </a:r>
            <a:endParaRPr lang="en-US" dirty="0"/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/>
                <a:cs typeface="Arial"/>
              </a:rPr>
              <a:t> Value and Relevance to the Overall Project</a:t>
            </a:r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/>
                <a:cs typeface="Arial"/>
              </a:rPr>
              <a:t>Challenges Encountered During the Process</a:t>
            </a:r>
            <a:endParaRPr lang="en-GB" sz="1200" dirty="0">
              <a:solidFill>
                <a:schemeClr val="tx1"/>
              </a:solidFill>
              <a:latin typeface="Arial"/>
              <a:ea typeface="Calibri" panose="020F0502020204030204" pitchFamily="34" charset="0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48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3142453-A899-4F8B-9D71-3067E076CF94}"/>
              </a:ext>
            </a:extLst>
          </p:cNvPr>
          <p:cNvSpPr txBox="1">
            <a:spLocks/>
          </p:cNvSpPr>
          <p:nvPr/>
        </p:nvSpPr>
        <p:spPr>
          <a:xfrm>
            <a:off x="6268720" y="2957953"/>
            <a:ext cx="3276600" cy="14704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actions should be prioritized to move the project forward?</a:t>
            </a:r>
            <a:endParaRPr lang="en-US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will we assess whether the changes implemented have led to measurable enhancements?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5A0FFA-0E30-3023-23D5-F9B38D77E75B}"/>
              </a:ext>
            </a:extLst>
          </p:cNvPr>
          <p:cNvSpPr txBox="1"/>
          <p:nvPr/>
        </p:nvSpPr>
        <p:spPr>
          <a:xfrm>
            <a:off x="9865640" y="6581001"/>
            <a:ext cx="232636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(Jenvey, 2025), (PNGEgg, 2015)</a:t>
            </a:r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B4EC17C-0C66-ED9C-46E1-A11A78B1D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352" y="1043809"/>
            <a:ext cx="4900663" cy="725424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CAD and CFD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E33D67-4C7E-7DE7-3A37-994AD667994E}"/>
              </a:ext>
            </a:extLst>
          </p:cNvPr>
          <p:cNvSpPr txBox="1"/>
          <p:nvPr/>
        </p:nvSpPr>
        <p:spPr>
          <a:xfrm>
            <a:off x="11432801" y="0"/>
            <a:ext cx="759199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FF4DD2-0AAD-A725-C52B-7A608B94B1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353" y="2298691"/>
            <a:ext cx="4900663" cy="27900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423A706-F26A-F7A4-2A3E-268870098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830" y="5463998"/>
            <a:ext cx="3017705" cy="70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88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1C33-DAE2-FC5E-3238-B09286E5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81000"/>
            <a:ext cx="8107838" cy="8599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Ricardo Wave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8554-09B6-CC55-CC71-F037945231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60650"/>
            <a:ext cx="4776048" cy="36245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i="1">
                <a:solidFill>
                  <a:schemeClr val="tx1"/>
                </a:solidFill>
                <a:latin typeface="Arial"/>
                <a:cs typeface="Arial"/>
              </a:rPr>
              <a:t>Project Status Overview</a:t>
            </a:r>
            <a:endParaRPr lang="en-US" sz="2000" i="1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Completed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Single-cylinder simulation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Current Stage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Six-cylinder simulation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Simulation run in progress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charset="2"/>
              <a:buChar char="•"/>
            </a:pPr>
            <a:endParaRPr lang="en-US"/>
          </a:p>
          <a:p>
            <a:pPr>
              <a:buFont typeface="Arial" charset="2"/>
              <a:buChar char="•"/>
            </a:pPr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E74F7F0-DE17-354C-A806-5CEEA7B93B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43966" y="3435778"/>
            <a:ext cx="3341206" cy="17796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FAC21A-DA37-8268-C8CF-2550A9F71259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A diagram of a machine&#10;&#10;AI-generated content may be incorrect.">
            <a:extLst>
              <a:ext uri="{FF2B5EF4-FFF2-40B4-BE49-F238E27FC236}">
                <a16:creationId xmlns:a16="http://schemas.microsoft.com/office/drawing/2014/main" id="{CA99CABE-0614-3F1A-4DDA-57854B9D9F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966" y="1642575"/>
            <a:ext cx="3341206" cy="17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3027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B0277-7591-6EB8-33B7-51107C19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103" y="609600"/>
            <a:ext cx="8619899" cy="930508"/>
          </a:xfrm>
        </p:spPr>
        <p:txBody>
          <a:bodyPr/>
          <a:lstStyle/>
          <a:p>
            <a:pPr algn="ctr"/>
            <a:r>
              <a:rPr lang="en-US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Baselines and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31E4C-6327-11C4-6E27-E04496EDC9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462" y="2172781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chemeClr val="tx1"/>
                </a:solidFill>
                <a:latin typeface="Arial"/>
                <a:ea typeface="+mn-lt"/>
                <a:cs typeface="+mn-lt"/>
              </a:rPr>
              <a:t>Next Steps</a:t>
            </a:r>
          </a:p>
          <a:p>
            <a:pPr marL="171450" indent="-171450">
              <a:buFont typeface="Arial" charset="2"/>
              <a:buChar char="•"/>
            </a:pPr>
            <a:r>
              <a:rPr lang="en-US" sz="1400">
                <a:solidFill>
                  <a:schemeClr val="tx1"/>
                </a:solidFill>
                <a:latin typeface="Arial"/>
                <a:ea typeface="+mn-lt"/>
                <a:cs typeface="+mn-lt"/>
              </a:rPr>
              <a:t>Understanding error codes</a:t>
            </a:r>
            <a:endParaRPr lang="en-US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Compare baselines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Ricardo wave baseline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6-cylinder baseline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Flow Bench baseline </a:t>
            </a: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Final Design VS baseline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Flow with new throttle body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Compare data to baseline</a:t>
            </a: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26DA0E-9002-6B1A-1DA6-AAE44E68CD01}"/>
              </a:ext>
            </a:extLst>
          </p:cNvPr>
          <p:cNvSpPr txBox="1"/>
          <p:nvPr/>
        </p:nvSpPr>
        <p:spPr>
          <a:xfrm>
            <a:off x="611964" y="1543818"/>
            <a:ext cx="29346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Calibri"/>
                <a:ea typeface="Calibri"/>
                <a:cs typeface="Calibri"/>
              </a:rPr>
              <a:t>Next steps from January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EE7744-7A5F-6964-D75A-40C2387A6EA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ricardo pic.png">
            <a:extLst>
              <a:ext uri="{FF2B5EF4-FFF2-40B4-BE49-F238E27FC236}">
                <a16:creationId xmlns:a16="http://schemas.microsoft.com/office/drawing/2014/main" id="{017270D6-D089-2A0D-CF8F-F8B57ABFE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5329" y="1916182"/>
            <a:ext cx="3081392" cy="3081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C648A2-385C-3A78-E39B-B511A92FA1EC}"/>
              </a:ext>
            </a:extLst>
          </p:cNvPr>
          <p:cNvSpPr txBox="1"/>
          <p:nvPr/>
        </p:nvSpPr>
        <p:spPr>
          <a:xfrm rot="-10800000" flipV="1">
            <a:off x="10960720" y="6569231"/>
            <a:ext cx="1226635" cy="2862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ea typeface="Roboto"/>
                <a:cs typeface="Roboto"/>
              </a:rPr>
              <a:t>(Stamm, 2019)</a:t>
            </a:r>
            <a:endParaRPr lang="en-US" sz="12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65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F27ED-AB22-6D3A-DD15-1721D021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55" y="3081866"/>
            <a:ext cx="4892057" cy="1307253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N52 Development – Valvetrain 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close-up of a silver engine&#10;&#10;AI-generated content may be incorrect.">
            <a:extLst>
              <a:ext uri="{FF2B5EF4-FFF2-40B4-BE49-F238E27FC236}">
                <a16:creationId xmlns:a16="http://schemas.microsoft.com/office/drawing/2014/main" id="{2F193541-3B81-50EB-48BE-561FF8A6B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73" b="97127" l="9986" r="95359">
                        <a14:foregroundMark x1="40225" y1="15081" x2="57665" y2="6643"/>
                        <a14:foregroundMark x1="57665" y1="6643" x2="61744" y2="14004"/>
                        <a14:foregroundMark x1="61744" y1="14004" x2="48523" y2="17774"/>
                        <a14:foregroundMark x1="48523" y1="17774" x2="43319" y2="26032"/>
                        <a14:foregroundMark x1="43319" y1="26032" x2="53165" y2="30880"/>
                        <a14:foregroundMark x1="53165" y1="30880" x2="82278" y2="34111"/>
                        <a14:foregroundMark x1="82278" y1="34111" x2="89733" y2="55117"/>
                        <a14:foregroundMark x1="89733" y1="55117" x2="88889" y2="85278"/>
                        <a14:foregroundMark x1="88889" y1="85278" x2="93812" y2="92639"/>
                        <a14:foregroundMark x1="93812" y1="92639" x2="68214" y2="92819"/>
                        <a14:foregroundMark x1="68214" y1="92819" x2="59634" y2="88510"/>
                        <a14:foregroundMark x1="59634" y1="88510" x2="53024" y2="91921"/>
                        <a14:foregroundMark x1="53024" y1="91921" x2="36850" y2="91921"/>
                        <a14:foregroundMark x1="36850" y1="91921" x2="29536" y2="88869"/>
                        <a14:foregroundMark x1="29536" y1="88869" x2="28270" y2="79533"/>
                        <a14:foregroundMark x1="28270" y1="79533" x2="12236" y2="70916"/>
                        <a14:foregroundMark x1="12236" y1="70916" x2="29114" y2="29623"/>
                        <a14:foregroundMark x1="29114" y1="29623" x2="39944" y2="15081"/>
                        <a14:foregroundMark x1="14768" y1="64452" x2="10549" y2="62298"/>
                        <a14:foregroundMark x1="28129" y1="31059" x2="22925" y2="38420"/>
                        <a14:foregroundMark x1="22925" y1="38420" x2="16456" y2="55835"/>
                        <a14:foregroundMark x1="16456" y1="55835" x2="16456" y2="55835"/>
                        <a14:foregroundMark x1="18565" y1="56912" x2="16034" y2="58887"/>
                        <a14:foregroundMark x1="17018" y1="52424" x2="16315" y2="63375"/>
                        <a14:foregroundMark x1="56399" y1="7899" x2="60478" y2="3052"/>
                        <a14:foregroundMark x1="59634" y1="18492" x2="62307" y2="24955"/>
                        <a14:foregroundMark x1="84529" y1="32316" x2="88045" y2="40934"/>
                        <a14:foregroundMark x1="88045" y1="40934" x2="89873" y2="42549"/>
                        <a14:foregroundMark x1="86920" y1="33393" x2="89030" y2="43268"/>
                        <a14:foregroundMark x1="89030" y1="43268" x2="89170" y2="43268"/>
                        <a14:foregroundMark x1="24895" y1="34111" x2="22785" y2="36625"/>
                        <a14:foregroundMark x1="26723" y1="32855" x2="21800" y2="33393"/>
                        <a14:foregroundMark x1="26723" y1="79892" x2="25316" y2="82765"/>
                        <a14:foregroundMark x1="26864" y1="91023" x2="41210" y2="96589"/>
                        <a14:foregroundMark x1="41210" y1="96589" x2="45288" y2="95153"/>
                        <a14:foregroundMark x1="26160" y1="90485" x2="26020" y2="88689"/>
                        <a14:foregroundMark x1="86357" y1="95871" x2="93530" y2="92639"/>
                        <a14:foregroundMark x1="93530" y1="92639" x2="94233" y2="96589"/>
                        <a14:foregroundMark x1="91421" y1="57451" x2="92546" y2="57630"/>
                        <a14:foregroundMark x1="92405" y1="53680" x2="93952" y2="53321"/>
                        <a14:foregroundMark x1="91983" y1="52603" x2="95499" y2="54219"/>
                        <a14:foregroundMark x1="26020" y1="31957" x2="19409" y2="36445"/>
                        <a14:foregroundMark x1="19409" y1="36445" x2="21800" y2="44345"/>
                        <a14:foregroundMark x1="25316" y1="32496" x2="39662" y2="16876"/>
                        <a14:foregroundMark x1="39662" y1="16876" x2="40225" y2="16697"/>
                        <a14:foregroundMark x1="36428" y1="18851" x2="32068" y2="20287"/>
                        <a14:foregroundMark x1="30802" y1="24237" x2="25738" y2="30341"/>
                        <a14:foregroundMark x1="77356" y1="95512" x2="63572" y2="97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5999" y="1512772"/>
            <a:ext cx="4892057" cy="383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13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73938-F0FA-21F8-D5BD-D9A1C1199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ea typeface="Calibri" panose="020F0502020204030204" pitchFamily="34" charset="0"/>
                <a:cs typeface="Calibri" panose="020F0502020204030204" pitchFamily="34" charset="0"/>
              </a:rPr>
              <a:t>Team Roles &amp; Timings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4F3E-0467-B0D1-D0CA-87F3F16F6C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Who’s Doing What &amp; Why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Valvetrain Group Gantt Chart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Collaboration Between The Sub-Groups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We On Schedule?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A36E63-742F-4D3B-58F0-E333C4941054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blue and white card with black text&#10;&#10;AI-generated content may be incorrect.">
            <a:extLst>
              <a:ext uri="{FF2B5EF4-FFF2-40B4-BE49-F238E27FC236}">
                <a16:creationId xmlns:a16="http://schemas.microsoft.com/office/drawing/2014/main" id="{A35A34B3-3F22-F6D7-9946-818EE2F38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052" y="2160589"/>
            <a:ext cx="4638950" cy="1597090"/>
          </a:xfrm>
          <a:prstGeom prst="rect">
            <a:avLst/>
          </a:prstGeom>
        </p:spPr>
      </p:pic>
      <p:pic>
        <p:nvPicPr>
          <p:cNvPr id="7" name="Picture 6" descr="A screenshot of a calendar&#10;&#10;AI-generated content may be incorrect.">
            <a:extLst>
              <a:ext uri="{FF2B5EF4-FFF2-40B4-BE49-F238E27FC236}">
                <a16:creationId xmlns:a16="http://schemas.microsoft.com/office/drawing/2014/main" id="{321316A0-8FD3-A062-1119-49DD65EB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355" y="4397071"/>
            <a:ext cx="5958344" cy="11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010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CA7D4-FBFE-CE3F-2410-450A2C2EA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Flow Benching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E0EAC-3750-C2D9-CA3B-8A5C53D2B2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Intake &amp; Exhaust Flow Baselines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Understanding Limitations of the Design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Calculate Coefficients &amp; Estimated Performance Using Data</a:t>
            </a:r>
          </a:p>
          <a:p>
            <a:endParaRPr lang="en-GB"/>
          </a:p>
        </p:txBody>
      </p:sp>
      <p:pic>
        <p:nvPicPr>
          <p:cNvPr id="6" name="Content Placeholder 5" descr="A machine with a gauge&#10;&#10;AI-generated content may be incorrect.">
            <a:extLst>
              <a:ext uri="{FF2B5EF4-FFF2-40B4-BE49-F238E27FC236}">
                <a16:creationId xmlns:a16="http://schemas.microsoft.com/office/drawing/2014/main" id="{0EA52DCB-246E-2749-1BCA-3D67FD2A2A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47964" y="3195706"/>
            <a:ext cx="3081131" cy="231084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3A01D7-364C-803D-D298-2CAE9C738BC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9" name="Picture 8" descr="A close-up of a machine&#10;&#10;AI-generated content may be incorrect.">
            <a:extLst>
              <a:ext uri="{FF2B5EF4-FFF2-40B4-BE49-F238E27FC236}">
                <a16:creationId xmlns:a16="http://schemas.microsoft.com/office/drawing/2014/main" id="{B2B1CC5D-7449-E3FA-F720-F2F0848B0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56672" y="1655141"/>
            <a:ext cx="3081130" cy="231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93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248D2-2101-7199-A8C5-9B6824241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Measurements</a:t>
            </a:r>
          </a:p>
        </p:txBody>
      </p:sp>
      <p:pic>
        <p:nvPicPr>
          <p:cNvPr id="11" name="Content Placeholder 10" descr="A machine on a table&#10;&#10;AI-generated content may be incorrect.">
            <a:extLst>
              <a:ext uri="{FF2B5EF4-FFF2-40B4-BE49-F238E27FC236}">
                <a16:creationId xmlns:a16="http://schemas.microsoft.com/office/drawing/2014/main" id="{42637701-EDD9-79E3-D09D-95C7EA4FDE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367" y="3188435"/>
            <a:ext cx="4457356" cy="334247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7BA9B3-B044-1348-FEAA-27B0DC860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62362" y="1253907"/>
            <a:ext cx="5532978" cy="2624504"/>
          </a:xfrm>
        </p:spPr>
        <p:txBody>
          <a:bodyPr anchor="ctr">
            <a:normAutofit/>
          </a:bodyPr>
          <a:lstStyle/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Dial gauge measurement: 58.5mm peak, 285° duration, ±0.05mm accuracy</a:t>
            </a:r>
            <a:endParaRPr lang="en-GB" sz="1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Conservative stock timing suited for broad powerband with strong baseline data</a:t>
            </a:r>
            <a:endParaRPr lang="en-GB" sz="1400"/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Ready to design improved cam profiles for 5% power increase</a:t>
            </a:r>
            <a:endParaRPr lang="en-GB" sz="1400"/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39D105-C7F4-5FE2-27E4-8A32067AAC36}"/>
              </a:ext>
            </a:extLst>
          </p:cNvPr>
          <p:cNvSpPr txBox="1"/>
          <p:nvPr/>
        </p:nvSpPr>
        <p:spPr>
          <a:xfrm>
            <a:off x="11266997" y="0"/>
            <a:ext cx="92500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13" name="Picture 12" descr="A gauge on a pipe&#10;&#10;AI-generated content may be incorrect.">
            <a:extLst>
              <a:ext uri="{FF2B5EF4-FFF2-40B4-BE49-F238E27FC236}">
                <a16:creationId xmlns:a16="http://schemas.microsoft.com/office/drawing/2014/main" id="{B2165594-8774-8708-2A58-5D5442E92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9" t="-518" r="-59"/>
          <a:stretch>
            <a:fillRect/>
          </a:stretch>
        </p:blipFill>
        <p:spPr>
          <a:xfrm rot="5400000">
            <a:off x="-268262" y="1680942"/>
            <a:ext cx="3348878" cy="2514601"/>
          </a:xfrm>
          <a:prstGeom prst="rect">
            <a:avLst/>
          </a:prstGeom>
        </p:spPr>
      </p:pic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29FEF5EB-08BC-175B-2FF0-7E3F75CEE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3094" y="374542"/>
            <a:ext cx="3146866" cy="494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537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4478-08DB-1A9F-A470-F8AA56F96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data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0C4E3E37-D3FC-D197-5BA0-6F474ABA1B0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56246290"/>
              </p:ext>
            </p:extLst>
          </p:nvPr>
        </p:nvGraphicFramePr>
        <p:xfrm>
          <a:off x="205945" y="1266567"/>
          <a:ext cx="7080872" cy="223508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70218">
                  <a:extLst>
                    <a:ext uri="{9D8B030D-6E8A-4147-A177-3AD203B41FA5}">
                      <a16:colId xmlns:a16="http://schemas.microsoft.com/office/drawing/2014/main" val="184447536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148909538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256224494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4282747887"/>
                    </a:ext>
                  </a:extLst>
                </a:gridCol>
              </a:tblGrid>
              <a:tr h="556078"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Parameter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Intake Cam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Exhaust Cam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VANOS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4755997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Peak Lift (mm)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58.5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55–60 (typical)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(0–10 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662212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Duration (°)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280–290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(depends on mode)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1122913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Opening (° BTDC)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10–20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0–20 (advance/retard)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3134500"/>
                  </a:ext>
                </a:extLst>
              </a:tr>
              <a:tr h="319744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Closing (° ATDC)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180–210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1734649"/>
                  </a:ext>
                </a:extLst>
              </a:tr>
            </a:tbl>
          </a:graphicData>
        </a:graphic>
      </p:graphicFrame>
      <p:pic>
        <p:nvPicPr>
          <p:cNvPr id="13" name="Content Placeholder 12" descr="A graph of a car engine&#10;&#10;AI-generated content may be incorrect.">
            <a:extLst>
              <a:ext uri="{FF2B5EF4-FFF2-40B4-BE49-F238E27FC236}">
                <a16:creationId xmlns:a16="http://schemas.microsoft.com/office/drawing/2014/main" id="{BFDA2041-8408-65DB-1A7F-989416A6FC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81916" y="525605"/>
            <a:ext cx="4184034" cy="2805282"/>
          </a:xfrm>
          <a:prstGeom prst="rect">
            <a:avLst/>
          </a:prstGeom>
        </p:spPr>
      </p:pic>
      <p:pic>
        <p:nvPicPr>
          <p:cNvPr id="14" name="Picture 13" descr="A graph of a car exhaust valve profile&#10;&#10;AI-generated content may be incorrect.">
            <a:extLst>
              <a:ext uri="{FF2B5EF4-FFF2-40B4-BE49-F238E27FC236}">
                <a16:creationId xmlns:a16="http://schemas.microsoft.com/office/drawing/2014/main" id="{54937678-5270-A3CA-DE1C-52927F4D4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57" y="3429257"/>
            <a:ext cx="4316371" cy="2862134"/>
          </a:xfrm>
          <a:prstGeom prst="rect">
            <a:avLst/>
          </a:prstGeom>
        </p:spPr>
      </p:pic>
      <p:pic>
        <p:nvPicPr>
          <p:cNvPr id="15" name="Picture 14" descr="A graph of a car engine timing&#10;&#10;AI-generated content may be incorrect.">
            <a:extLst>
              <a:ext uri="{FF2B5EF4-FFF2-40B4-BE49-F238E27FC236}">
                <a16:creationId xmlns:a16="http://schemas.microsoft.com/office/drawing/2014/main" id="{FD4FD6EC-A75C-A6DB-750E-114621BB0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7535" y="3638936"/>
            <a:ext cx="4301440" cy="28340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620AA09-FE29-E5F6-614B-83DF1C622B48}"/>
              </a:ext>
            </a:extLst>
          </p:cNvPr>
          <p:cNvSpPr txBox="1"/>
          <p:nvPr/>
        </p:nvSpPr>
        <p:spPr>
          <a:xfrm>
            <a:off x="226371" y="3998810"/>
            <a:ext cx="282554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What is VANOS?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BMW's variable valve timing system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Adjusts cam timing in real-time based on RPM and load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87A48B-BF85-8315-4165-CB09467FD0B7}"/>
              </a:ext>
            </a:extLst>
          </p:cNvPr>
          <p:cNvSpPr txBox="1"/>
          <p:nvPr/>
        </p:nvSpPr>
        <p:spPr>
          <a:xfrm>
            <a:off x="10035624" y="154394"/>
            <a:ext cx="16828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Callum</a:t>
            </a:r>
          </a:p>
        </p:txBody>
      </p:sp>
    </p:spTree>
    <p:extLst>
      <p:ext uri="{BB962C8B-B14F-4D97-AF65-F5344CB8AC3E}">
        <p14:creationId xmlns:p14="http://schemas.microsoft.com/office/powerpoint/2010/main" val="3126536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32450-A82F-8F36-0443-B08ECD7B5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3D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C9891-07A9-84A5-D23A-7E2CDF3DC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5442" y="1480968"/>
            <a:ext cx="4389980" cy="4251474"/>
          </a:xfrm>
        </p:spPr>
        <p:txBody>
          <a:bodyPr anchor="ctr">
            <a:no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CA9E2F-9BAA-3CB1-58B5-2CD3C3A47178}"/>
              </a:ext>
            </a:extLst>
          </p:cNvPr>
          <p:cNvSpPr txBox="1"/>
          <p:nvPr/>
        </p:nvSpPr>
        <p:spPr>
          <a:xfrm>
            <a:off x="11298803" y="0"/>
            <a:ext cx="8931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7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28ED73-43E2-0E7F-8EBE-40AF1C2D3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228" r="-187" b="21951"/>
          <a:stretch>
            <a:fillRect/>
          </a:stretch>
        </p:blipFill>
        <p:spPr>
          <a:xfrm>
            <a:off x="5017220" y="982413"/>
            <a:ext cx="5828089" cy="4123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97B357-FC5D-AEB4-925D-9D204497905C}"/>
              </a:ext>
            </a:extLst>
          </p:cNvPr>
          <p:cNvSpPr txBox="1"/>
          <p:nvPr/>
        </p:nvSpPr>
        <p:spPr>
          <a:xfrm>
            <a:off x="5207000" y="5207000"/>
            <a:ext cx="5334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Critical next step!</a:t>
            </a:r>
          </a:p>
          <a:p>
            <a:r>
              <a:rPr lang="en-US" sz="1200">
                <a:latin typeface="Abadi"/>
              </a:rPr>
              <a:t>Awaiting Dino testing appointment to measure baseline power (estimated -290 bhp stock ) and talk curve . want baseline is established ,design team can set performance targets and validate Cam modifications against real Dino data.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165797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7901F-B94D-88DD-822F-95A842C6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8C1E-DC48-5712-A3DC-3EC649C3B6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Stock camshafts vs Schrick camshafts</a:t>
            </a:r>
          </a:p>
          <a:p>
            <a:r>
              <a:rPr lang="en-GB"/>
              <a:t>How MILVS increase intake valve lift</a:t>
            </a:r>
          </a:p>
          <a:p>
            <a:r>
              <a:rPr lang="en-GB"/>
              <a:t>Potential benefits of combining MILVS with an exhaust cam</a:t>
            </a:r>
          </a:p>
        </p:txBody>
      </p:sp>
      <p:pic>
        <p:nvPicPr>
          <p:cNvPr id="6" name="Content Placeholder 5" descr="A graph with red lines and numbers&#10;&#10;AI-generated content may be incorrect.">
            <a:extLst>
              <a:ext uri="{FF2B5EF4-FFF2-40B4-BE49-F238E27FC236}">
                <a16:creationId xmlns:a16="http://schemas.microsoft.com/office/drawing/2014/main" id="{ABD9B656-426B-E9E7-F371-78AE30D349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3133" y="792429"/>
            <a:ext cx="6058141" cy="2735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E5AFA5-9394-CD05-3D72-2D552DDDC950}"/>
              </a:ext>
            </a:extLst>
          </p:cNvPr>
          <p:cNvSpPr txBox="1"/>
          <p:nvPr/>
        </p:nvSpPr>
        <p:spPr>
          <a:xfrm>
            <a:off x="11521440" y="0"/>
            <a:ext cx="670560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pic>
        <p:nvPicPr>
          <p:cNvPr id="7" name="Picture 6" descr="A close-up of a car engine&#10;&#10;AI-generated content may be incorrect.">
            <a:extLst>
              <a:ext uri="{FF2B5EF4-FFF2-40B4-BE49-F238E27FC236}">
                <a16:creationId xmlns:a16="http://schemas.microsoft.com/office/drawing/2014/main" id="{65747FF7-F4F3-FB1B-B871-6FBF1F2AA6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7814" y="3625549"/>
            <a:ext cx="4408532" cy="3231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DE95C5-3A35-F585-F11C-3CDE206A1441}"/>
              </a:ext>
            </a:extLst>
          </p:cNvPr>
          <p:cNvSpPr txBox="1"/>
          <p:nvPr/>
        </p:nvSpPr>
        <p:spPr>
          <a:xfrm>
            <a:off x="10470834" y="6572834"/>
            <a:ext cx="17070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3078015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366E3-EB64-0694-3376-EF14B58DB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5E4D6-2C91-74C7-C184-6B44507E47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Target Behaviour- increase mid-range torque, keep </a:t>
            </a:r>
            <a:r>
              <a:rPr lang="en-GB" err="1"/>
              <a:t>Valvetronic</a:t>
            </a:r>
            <a:r>
              <a:rPr lang="en-GB"/>
              <a:t> reliable</a:t>
            </a:r>
          </a:p>
          <a:p>
            <a:r>
              <a:rPr lang="en-GB"/>
              <a:t>MILVS provide solid performance increase through the mid-range (3,000-5,500 rpm)</a:t>
            </a:r>
          </a:p>
          <a:p>
            <a:r>
              <a:rPr lang="en-GB"/>
              <a:t>Next Tasks- assess valve float and piston valve clearance through simulation before finalizing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667F52-43E9-B574-4443-B9411652E6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67303" y="376897"/>
            <a:ext cx="4184034" cy="3235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A2618C-D482-3426-87CB-C6D9FE33C28A}"/>
              </a:ext>
            </a:extLst>
          </p:cNvPr>
          <p:cNvSpPr txBox="1"/>
          <p:nvPr/>
        </p:nvSpPr>
        <p:spPr>
          <a:xfrm>
            <a:off x="11513489" y="0"/>
            <a:ext cx="678511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60C67-4EDC-8FC5-1026-8D9AAF4810E9}"/>
              </a:ext>
            </a:extLst>
          </p:cNvPr>
          <p:cNvSpPr txBox="1"/>
          <p:nvPr/>
        </p:nvSpPr>
        <p:spPr>
          <a:xfrm>
            <a:off x="6096000" y="3682999"/>
            <a:ext cx="43709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Red line = before MILVS</a:t>
            </a:r>
          </a:p>
          <a:p>
            <a:r>
              <a:rPr lang="en-US" sz="1200"/>
              <a:t>Blue line = after MILVS + BPC MILVS tune and supporting mods</a:t>
            </a:r>
          </a:p>
        </p:txBody>
      </p:sp>
      <p:pic>
        <p:nvPicPr>
          <p:cNvPr id="9" name="Picture 8" descr="RECIPROCATING INTERNAL COMBUSTION ENGINES - The Process Technology and  Operator Academy">
            <a:extLst>
              <a:ext uri="{FF2B5EF4-FFF2-40B4-BE49-F238E27FC236}">
                <a16:creationId xmlns:a16="http://schemas.microsoft.com/office/drawing/2014/main" id="{26039AB8-D29C-6538-4EDA-0C938DDC5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3983" y="4143558"/>
            <a:ext cx="4457699" cy="2581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FA4375-D860-ECBF-ADC7-6A355FFB19FC}"/>
              </a:ext>
            </a:extLst>
          </p:cNvPr>
          <p:cNvSpPr txBox="1"/>
          <p:nvPr/>
        </p:nvSpPr>
        <p:spPr>
          <a:xfrm>
            <a:off x="10613629" y="6591481"/>
            <a:ext cx="154698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4160394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DB18-B79F-8AE9-7D1D-FAD31BB6B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EDDF1-55FE-C208-0D55-CDC8D5D821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Software Are We Using?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Have We Got So Far?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We Missing?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6E3309-02A5-B85A-441C-B7C29ED4D9F0}"/>
              </a:ext>
            </a:extLst>
          </p:cNvPr>
          <p:cNvSpPr txBox="1"/>
          <p:nvPr/>
        </p:nvSpPr>
        <p:spPr>
          <a:xfrm>
            <a:off x="10384403" y="0"/>
            <a:ext cx="18075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 &amp; Finlay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351B2B-7686-DDBF-42EE-E94DF11B080E}"/>
              </a:ext>
            </a:extLst>
          </p:cNvPr>
          <p:cNvSpPr txBox="1"/>
          <p:nvPr/>
        </p:nvSpPr>
        <p:spPr>
          <a:xfrm>
            <a:off x="10384403" y="6488668"/>
            <a:ext cx="1807598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(Anon, n.d.)</a:t>
            </a:r>
          </a:p>
          <a:p>
            <a:endParaRPr lang="en-GB"/>
          </a:p>
        </p:txBody>
      </p:sp>
      <p:pic>
        <p:nvPicPr>
          <p:cNvPr id="2050" name="Picture 2" descr="SolidWorks logo and symbol, meaning, history, PNG">
            <a:extLst>
              <a:ext uri="{FF2B5EF4-FFF2-40B4-BE49-F238E27FC236}">
                <a16:creationId xmlns:a16="http://schemas.microsoft.com/office/drawing/2014/main" id="{0E9D80F4-FC5F-5ECD-C087-2BF28AA6B3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49" b="30748"/>
          <a:stretch>
            <a:fillRect/>
          </a:stretch>
        </p:blipFill>
        <p:spPr bwMode="auto">
          <a:xfrm>
            <a:off x="5056103" y="492539"/>
            <a:ext cx="4251766" cy="98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lender logo and symbol, meaning, history, PNG">
            <a:extLst>
              <a:ext uri="{FF2B5EF4-FFF2-40B4-BE49-F238E27FC236}">
                <a16:creationId xmlns:a16="http://schemas.microsoft.com/office/drawing/2014/main" id="{B2A657D2-8F61-1118-B1B6-03275C652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35" b="25681"/>
          <a:stretch>
            <a:fillRect/>
          </a:stretch>
        </p:blipFill>
        <p:spPr bwMode="auto">
          <a:xfrm>
            <a:off x="4686601" y="4593606"/>
            <a:ext cx="4990770" cy="149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ey tube with holes&#10;&#10;AI-generated content may be incorrect.">
            <a:extLst>
              <a:ext uri="{FF2B5EF4-FFF2-40B4-BE49-F238E27FC236}">
                <a16:creationId xmlns:a16="http://schemas.microsoft.com/office/drawing/2014/main" id="{FDBB2C7F-9B45-2C95-B76E-2A72DD24D5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0" t="17839" r="2796" b="6731"/>
          <a:stretch>
            <a:fillRect/>
          </a:stretch>
        </p:blipFill>
        <p:spPr>
          <a:xfrm>
            <a:off x="4156009" y="2323710"/>
            <a:ext cx="2852381" cy="1100307"/>
          </a:xfrm>
          <a:prstGeom prst="rect">
            <a:avLst/>
          </a:prstGeom>
        </p:spPr>
      </p:pic>
      <p:pic>
        <p:nvPicPr>
          <p:cNvPr id="9" name="Picture 8" descr="A grey tube with black dots&#10;&#10;AI-generated content may be incorrect.">
            <a:extLst>
              <a:ext uri="{FF2B5EF4-FFF2-40B4-BE49-F238E27FC236}">
                <a16:creationId xmlns:a16="http://schemas.microsoft.com/office/drawing/2014/main" id="{0178213E-EBAD-EA71-17D6-0FC96677E9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49" t="10006"/>
          <a:stretch>
            <a:fillRect/>
          </a:stretch>
        </p:blipFill>
        <p:spPr>
          <a:xfrm>
            <a:off x="7181986" y="2312741"/>
            <a:ext cx="2835930" cy="11112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C655005-38F2-EBE2-A9F1-9678F9CBF9FF}"/>
              </a:ext>
            </a:extLst>
          </p:cNvPr>
          <p:cNvSpPr txBox="1"/>
          <p:nvPr/>
        </p:nvSpPr>
        <p:spPr>
          <a:xfrm>
            <a:off x="6096000" y="3529359"/>
            <a:ext cx="19044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Intake &amp; Exhaust Profiles</a:t>
            </a:r>
          </a:p>
        </p:txBody>
      </p:sp>
    </p:spTree>
    <p:extLst>
      <p:ext uri="{BB962C8B-B14F-4D97-AF65-F5344CB8AC3E}">
        <p14:creationId xmlns:p14="http://schemas.microsoft.com/office/powerpoint/2010/main" val="4133597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267FC-5403-6E9E-2F50-C068076B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What’s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BB654-6E42-5C7D-F543-4106DEA0D7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 The Holidays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Coming Back in The New Year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Getting back on Track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1E2BAC-5085-FCBA-9435-2D9AEE936D0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calendar with numbers and dates&#10;&#10;AI-generated content may be incorrect.">
            <a:extLst>
              <a:ext uri="{FF2B5EF4-FFF2-40B4-BE49-F238E27FC236}">
                <a16:creationId xmlns:a16="http://schemas.microsoft.com/office/drawing/2014/main" id="{794D963C-E1E3-7BF4-20C8-688622502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480" y="3223504"/>
            <a:ext cx="5767346" cy="175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76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98B15-9A35-6B52-F9AC-CA670810F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5636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  <a:b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Welcome Any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73695-9F16-4A39-251E-CEDC3223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391663"/>
            <a:ext cx="8596668" cy="436029"/>
          </a:xfrm>
        </p:spPr>
        <p:txBody>
          <a:bodyPr/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A0BD7-59D8-0D4A-B10A-D7749033C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3249309"/>
            <a:ext cx="8596668" cy="33941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Intake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Beeline Spares. (2025).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DISA Valve for BMW N52 engine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2"/>
              </a:rPr>
              <a:t>https://beelinespares.co.za/product/disa-valve-for-bmw-n52-engine/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carlheideman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(2023).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What design make the best air intake? | Swap Science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Grassrootsmotorsports.com.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3"/>
              </a:rPr>
              <a:t>https://grassrootsmotorsports.com/articles/what-makes-best-air-intake/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CarsWp.com. (2025).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Engines BMW N52 B30 (258hp) pictures (1920x1440)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4"/>
              </a:rPr>
              <a:t>https://www.carswp.com/engines-bmw-n52-b30-258hp-pictures-176414.htm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Jenvey.co.uk. (2025). SF 45-54mm Body. 0 Injector. [online] Available at: </a:t>
            </a:r>
            <a:r>
              <a:rPr lang="en-US" sz="800" dirty="0">
                <a:latin typeface="Arial"/>
                <a:ea typeface="Calibri"/>
                <a:cs typeface="Arial"/>
                <a:hlinkClick r:id="rId5"/>
              </a:rPr>
              <a:t>https://www.jenvey.co.uk/throttle-bodies-and-components/throttle-bodies/sf-individual-body/sf-40-50mm-body-0-inj-sfxxx0</a:t>
            </a:r>
            <a:r>
              <a:rPr lang="en-US" sz="800" dirty="0">
                <a:latin typeface="Arial"/>
                <a:ea typeface="Calibri"/>
                <a:cs typeface="Arial"/>
              </a:rPr>
              <a:t> [Accessed 6 Dec. 2025].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Stamm, A. (2019). </a:t>
            </a:r>
            <a:r>
              <a:rPr lang="en-GB" sz="800" i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Ricardo IGNITE 2018.1 Full Version Free Download - </a:t>
            </a:r>
            <a:r>
              <a:rPr lang="en-GB" sz="800" i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[online] </a:t>
            </a:r>
            <a:r>
              <a:rPr lang="en-GB" sz="800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Available at: 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  <a:hlinkClick r:id="rId6"/>
              </a:rPr>
              <a:t>https://filecr.com/windows/ricardo-ignite/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[Accessed 9 Dec. 2025].</a:t>
            </a:r>
            <a:endParaRPr lang="en-US" sz="800">
              <a:latin typeface="Arial"/>
              <a:ea typeface="Calibri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Valvetrain</a:t>
            </a:r>
            <a:endParaRPr lang="en-US" sz="8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Anon, (n.d.). </a:t>
            </a:r>
            <a:r>
              <a:rPr lang="en-US" sz="800" i="1" dirty="0">
                <a:latin typeface="Arial"/>
                <a:ea typeface="Calibri"/>
                <a:cs typeface="Arial"/>
              </a:rPr>
              <a:t>Blender logo and symbol, meaning, history, PNG</a:t>
            </a:r>
            <a:r>
              <a:rPr lang="en-US" sz="800" dirty="0"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 dirty="0">
                <a:latin typeface="Arial"/>
                <a:ea typeface="Calibri"/>
                <a:cs typeface="Arial"/>
                <a:hlinkClick r:id="rId7"/>
              </a:rPr>
              <a:t>https://1000logos.net/blender-logo/</a:t>
            </a:r>
            <a:r>
              <a:rPr lang="en-US" sz="800" dirty="0">
                <a:latin typeface="Arial"/>
                <a:ea typeface="Calibri"/>
                <a:cs typeface="Arial"/>
              </a:rPr>
              <a:t> </a:t>
            </a:r>
            <a:endParaRPr lang="en-GB" sz="800">
              <a:solidFill>
                <a:schemeClr val="tx1"/>
              </a:solidFill>
              <a:highlight>
                <a:srgbClr val="FF0000"/>
              </a:highlight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Anon, (n.d.). </a:t>
            </a:r>
            <a:r>
              <a:rPr lang="en-US" sz="800" i="1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SolidWorks logo and symbol, meaning, history, PNG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  <a:hlinkClick r:id="rId8"/>
              </a:rPr>
              <a:t>https://1000logos.net/solidworks-logo/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https://www.bimmermilvs.com/</a:t>
            </a:r>
            <a:endParaRPr lang="en-US" sz="800" dirty="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https://www.processtechacademy.com/reciprocating-internal-combustion-engines/</a:t>
            </a:r>
            <a:endParaRPr lang="en-US" sz="800" dirty="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+mn-lt"/>
                <a:cs typeface="Arial"/>
                <a:hlinkClick r:id="rId11"/>
              </a:rPr>
              <a:t>https://schrick.com/media/2c/f6/11/1655890635/0476E1501-01.PDF</a:t>
            </a:r>
            <a:endParaRPr lang="en-GB" sz="800">
              <a:solidFill>
                <a:srgbClr val="2C3E50"/>
              </a:solidFill>
              <a:latin typeface="Arial"/>
              <a:ea typeface="+mn-lt"/>
              <a:cs typeface="Arial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8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 sz="80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668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10" ma:contentTypeDescription="Create a new document." ma:contentTypeScope="" ma:versionID="530125dec5ae9ceef3054edf5e4392b3">
  <xsd:schema xmlns:xsd="http://www.w3.org/2001/XMLSchema" xmlns:xs="http://www.w3.org/2001/XMLSchema" xmlns:p="http://schemas.microsoft.com/office/2006/metadata/properties" xmlns:ns2="5380908c-2095-4110-986a-366a2cbd6535" xmlns:ns3="52907ad8-d6d9-4067-9444-deab166f351e" targetNamespace="http://schemas.microsoft.com/office/2006/metadata/properties" ma:root="true" ma:fieldsID="6233573cbb4fd553aa52e0226a5056e0" ns2:_="" ns3:_="">
    <xsd:import namespace="5380908c-2095-4110-986a-366a2cbd6535"/>
    <xsd:import namespace="52907ad8-d6d9-4067-9444-deab166f35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907ad8-d6d9-4067-9444-deab166f35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497d78c-5cc1-492b-9074-1235d16663ac}" ma:internalName="TaxCatchAll" ma:showField="CatchAllData" ma:web="52907ad8-d6d9-4067-9444-deab166f35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380908c-2095-4110-986a-366a2cbd6535">
      <Terms xmlns="http://schemas.microsoft.com/office/infopath/2007/PartnerControls"/>
    </lcf76f155ced4ddcb4097134ff3c332f>
    <TaxCatchAll xmlns="52907ad8-d6d9-4067-9444-deab166f35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08CB2FF-B67E-4DA5-AC89-8A6E358BBEBB}">
  <ds:schemaRefs>
    <ds:schemaRef ds:uri="52907ad8-d6d9-4067-9444-deab166f351e"/>
    <ds:schemaRef ds:uri="5380908c-2095-4110-986a-366a2cbd653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30A7884-9589-4F59-9DFC-1C193BF4FB88}">
  <ds:schemaRefs>
    <ds:schemaRef ds:uri="52907ad8-d6d9-4067-9444-deab166f351e"/>
    <ds:schemaRef ds:uri="5380908c-2095-4110-986a-366a2cbd653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346C72A-BAEE-4BC6-B18D-E34B03331DC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BMW N52 Development </vt:lpstr>
      <vt:lpstr>PowerPoint Presentation</vt:lpstr>
      <vt:lpstr>Timing Plan and Team Organisation </vt:lpstr>
      <vt:lpstr>PowerPoint Presentation</vt:lpstr>
      <vt:lpstr>3D Scanning</vt:lpstr>
      <vt:lpstr>Camshaft Measuring</vt:lpstr>
      <vt:lpstr>CAD and CFD</vt:lpstr>
      <vt:lpstr>Ricardo Wave </vt:lpstr>
      <vt:lpstr>Baselines and Development</vt:lpstr>
      <vt:lpstr>N52 Development – Valvetrain </vt:lpstr>
      <vt:lpstr>Team Roles &amp; Timings</vt:lpstr>
      <vt:lpstr>Flow Benching</vt:lpstr>
      <vt:lpstr>Measurements</vt:lpstr>
      <vt:lpstr>More data</vt:lpstr>
      <vt:lpstr>3D Scanning</vt:lpstr>
      <vt:lpstr>Initial Research</vt:lpstr>
      <vt:lpstr>Initial Designs</vt:lpstr>
      <vt:lpstr>Modelling</vt:lpstr>
      <vt:lpstr>What’s Next?</vt:lpstr>
      <vt:lpstr>Thank You For Listening! We Welcome 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Robbie Sandford</dc:creator>
  <cp:revision>132</cp:revision>
  <dcterms:created xsi:type="dcterms:W3CDTF">2025-12-03T09:02:40Z</dcterms:created>
  <dcterms:modified xsi:type="dcterms:W3CDTF">2025-12-09T20:10:08Z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  <property fmtid="{D5CDD505-2E9C-101B-9397-08002B2CF9AE}" pid="3" name="MediaServiceImageTags">
    <vt:lpwstr/>
  </property>
</Properties>
</file>