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authors.xml" ContentType="application/vnd.ms-powerpoint.author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1"/>
  </p:notesMasterIdLst>
  <p:sldIdLst>
    <p:sldId id="277" r:id="rId3"/>
    <p:sldId id="326" r:id="rId4"/>
    <p:sldId id="258" r:id="rId5"/>
    <p:sldId id="339" r:id="rId6"/>
    <p:sldId id="336" r:id="rId7"/>
    <p:sldId id="278" r:id="rId8"/>
    <p:sldId id="327" r:id="rId9"/>
    <p:sldId id="328" r:id="rId10"/>
    <p:sldId id="331" r:id="rId11"/>
    <p:sldId id="340" r:id="rId12"/>
    <p:sldId id="263" r:id="rId13"/>
    <p:sldId id="333" r:id="rId14"/>
    <p:sldId id="264" r:id="rId15"/>
    <p:sldId id="341" r:id="rId16"/>
    <p:sldId id="265" r:id="rId17"/>
    <p:sldId id="337" r:id="rId18"/>
    <p:sldId id="266" r:id="rId19"/>
    <p:sldId id="273" r:id="rId20"/>
    <p:sldId id="335" r:id="rId21"/>
    <p:sldId id="274" r:id="rId22"/>
    <p:sldId id="269" r:id="rId23"/>
    <p:sldId id="338" r:id="rId24"/>
    <p:sldId id="270" r:id="rId25"/>
    <p:sldId id="275" r:id="rId26"/>
    <p:sldId id="271" r:id="rId27"/>
    <p:sldId id="290" r:id="rId28"/>
    <p:sldId id="312" r:id="rId29"/>
    <p:sldId id="33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0E37B0C-66B3-802D-F926-EA0DB4A606E2}" name="Laila Surani" initials="LS" userId="S::Laila.Surani@rcl.ac.uk::3529d798-6938-4920-9d5f-8f827843031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6AA0B-40DA-4B6D-B910-29909ED29482}" v="1" dt="2022-06-24T16:26:39.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717" autoAdjust="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37"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F23DF-3D29-4E03-9183-D45F0D7AAA7E}"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48769D-6B73-4436-93CD-C1A2A4FDEC6A}" type="slidenum">
              <a:rPr lang="en-GB" smtClean="0"/>
              <a:t>‹#›</a:t>
            </a:fld>
            <a:endParaRPr lang="en-GB"/>
          </a:p>
        </p:txBody>
      </p:sp>
    </p:spTree>
    <p:extLst>
      <p:ext uri="{BB962C8B-B14F-4D97-AF65-F5344CB8AC3E}">
        <p14:creationId xmlns:p14="http://schemas.microsoft.com/office/powerpoint/2010/main" val="1897330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8769D-6B73-4436-93CD-C1A2A4FDEC6A}" type="slidenum">
              <a:rPr lang="en-GB" smtClean="0"/>
              <a:t>24</a:t>
            </a:fld>
            <a:endParaRPr lang="en-GB"/>
          </a:p>
        </p:txBody>
      </p:sp>
    </p:spTree>
    <p:extLst>
      <p:ext uri="{BB962C8B-B14F-4D97-AF65-F5344CB8AC3E}">
        <p14:creationId xmlns:p14="http://schemas.microsoft.com/office/powerpoint/2010/main" val="1981829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3631229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190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1437778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227760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211691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626736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3787752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550846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467047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1634844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3005530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556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656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0731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878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7702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872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06768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18592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84965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8298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4120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36377409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34389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ictionary.com/browse/dilemma" TargetMode="Externa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bihr.org.uk/changing-lives" TargetMode="Externa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3.xml"/><Relationship Id="rId1" Type="http://schemas.openxmlformats.org/officeDocument/2006/relationships/video" Target="https://www.youtube.com/embed/4w7Gf8CBUck?feature=oembed" TargetMode="External"/><Relationship Id="rId4" Type="http://schemas.openxmlformats.org/officeDocument/2006/relationships/hyperlink" Target="https://youtu.be/4w7Gf8CBUc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hyperlink" Target="https://www.scie.org.uk/publications/ataglance/ataglance16.asp"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bihr.org.uk/changing-lives" TargetMode="External"/><Relationship Id="rId2" Type="http://schemas.openxmlformats.org/officeDocument/2006/relationships/image" Target="../media/image15.jpg"/><Relationship Id="rId1" Type="http://schemas.openxmlformats.org/officeDocument/2006/relationships/slideLayout" Target="../slideLayouts/slideLayout13.xml"/><Relationship Id="rId4" Type="http://schemas.openxmlformats.org/officeDocument/2006/relationships/hyperlink" Target="https://www.cqc.org.uk/sites/default/files/20180911c_sexualsafetymh_report.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s://www.bihr.org.uk/changing-lives"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639968" y="1567444"/>
            <a:ext cx="10794617" cy="3559191"/>
          </a:xfrm>
        </p:spPr>
        <p:txBody>
          <a:bodyPr/>
          <a:lstStyle/>
          <a:p>
            <a:pPr eaLnBrk="1" hangingPunct="1"/>
            <a:r>
              <a:rPr lang="en-GB" altLang="en-US" sz="4000" b="1" dirty="0">
                <a:solidFill>
                  <a:schemeClr val="bg1"/>
                </a:solidFill>
                <a:latin typeface="+mj-lt"/>
                <a:cs typeface="Arial" panose="020B0604020202020204" pitchFamily="34" charset="0"/>
              </a:rPr>
              <a:t>Principles of Health and Social Care Practice </a:t>
            </a:r>
            <a:br>
              <a:rPr lang="en-GB" altLang="en-US" sz="4000" b="1" dirty="0">
                <a:solidFill>
                  <a:schemeClr val="bg1"/>
                </a:solidFill>
                <a:latin typeface="+mj-lt"/>
                <a:cs typeface="Arial" panose="020B0604020202020204" pitchFamily="34" charset="0"/>
              </a:rPr>
            </a:br>
            <a:r>
              <a:rPr lang="en-GB" altLang="en-US" sz="4000" b="1" dirty="0">
                <a:solidFill>
                  <a:schemeClr val="bg1"/>
                </a:solidFill>
                <a:latin typeface="+mj-lt"/>
                <a:cs typeface="Arial" panose="020B0604020202020204" pitchFamily="34" charset="0"/>
              </a:rPr>
              <a:t>(BMHP5016) </a:t>
            </a:r>
          </a:p>
          <a:p>
            <a:pPr eaLnBrk="1" hangingPunct="1"/>
            <a:endParaRPr lang="en-GB" altLang="en-US" sz="4000" b="1" dirty="0">
              <a:solidFill>
                <a:schemeClr val="bg1"/>
              </a:solidFill>
              <a:latin typeface="+mj-lt"/>
              <a:cs typeface="Arial" panose="020B0604020202020204" pitchFamily="34" charset="0"/>
            </a:endParaRPr>
          </a:p>
          <a:p>
            <a:pPr eaLnBrk="1" hangingPunct="1"/>
            <a:r>
              <a:rPr lang="en-GB" altLang="en-US" sz="3600" b="1" dirty="0">
                <a:solidFill>
                  <a:schemeClr val="bg1"/>
                </a:solidFill>
                <a:latin typeface="+mj-lt"/>
              </a:rPr>
              <a:t>Week 3: Challenges and ethical dilemmas in implementing principles of health and social care (Rights vs Risks)</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58D72-FA4D-6D52-2135-E8F0E697CBBF}"/>
              </a:ext>
            </a:extLst>
          </p:cNvPr>
          <p:cNvSpPr>
            <a:spLocks noGrp="1"/>
          </p:cNvSpPr>
          <p:nvPr>
            <p:ph type="title"/>
          </p:nvPr>
        </p:nvSpPr>
        <p:spPr/>
        <p:txBody>
          <a:bodyPr/>
          <a:lstStyle/>
          <a:p>
            <a:r>
              <a:rPr lang="en-GB" b="1" dirty="0"/>
              <a:t>Aim of Lecture (Week 3) </a:t>
            </a:r>
          </a:p>
        </p:txBody>
      </p:sp>
      <p:sp>
        <p:nvSpPr>
          <p:cNvPr id="3" name="Content Placeholder 2">
            <a:extLst>
              <a:ext uri="{FF2B5EF4-FFF2-40B4-BE49-F238E27FC236}">
                <a16:creationId xmlns:a16="http://schemas.microsoft.com/office/drawing/2014/main" id="{BEC65612-7447-82D5-305F-17CC1FCC5679}"/>
              </a:ext>
            </a:extLst>
          </p:cNvPr>
          <p:cNvSpPr>
            <a:spLocks noGrp="1"/>
          </p:cNvSpPr>
          <p:nvPr>
            <p:ph idx="1"/>
          </p:nvPr>
        </p:nvSpPr>
        <p:spPr/>
        <p:txBody>
          <a:bodyPr/>
          <a:lstStyle/>
          <a:p>
            <a:pPr marL="0" indent="0">
              <a:buNone/>
            </a:pPr>
            <a:r>
              <a:rPr lang="en-GB" dirty="0"/>
              <a:t>Investigate the challenges and the ethical dilemmas that may arise when adopting principles of health and social care. </a:t>
            </a:r>
          </a:p>
          <a:p>
            <a:pPr marL="0" indent="0">
              <a:buNone/>
            </a:pPr>
            <a:endParaRPr lang="en-GB" dirty="0"/>
          </a:p>
        </p:txBody>
      </p:sp>
    </p:spTree>
    <p:extLst>
      <p:ext uri="{BB962C8B-B14F-4D97-AF65-F5344CB8AC3E}">
        <p14:creationId xmlns:p14="http://schemas.microsoft.com/office/powerpoint/2010/main" val="2004049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A7B62-F8DC-B1C6-9FEE-B888F37061A8}"/>
              </a:ext>
            </a:extLst>
          </p:cNvPr>
          <p:cNvSpPr>
            <a:spLocks noGrp="1"/>
          </p:cNvSpPr>
          <p:nvPr>
            <p:ph type="title"/>
          </p:nvPr>
        </p:nvSpPr>
        <p:spPr/>
        <p:txBody>
          <a:bodyPr>
            <a:normAutofit fontScale="90000"/>
          </a:bodyPr>
          <a:lstStyle/>
          <a:p>
            <a:r>
              <a:rPr lang="en-GB" b="1" dirty="0"/>
              <a:t>Learning objectives (Week 3) </a:t>
            </a:r>
            <a:r>
              <a:rPr lang="en-GB" dirty="0"/>
              <a:t/>
            </a:r>
            <a:br>
              <a:rPr lang="en-GB" dirty="0"/>
            </a:br>
            <a:endParaRPr lang="en-GB" dirty="0"/>
          </a:p>
        </p:txBody>
      </p:sp>
      <p:sp>
        <p:nvSpPr>
          <p:cNvPr id="3" name="Content Placeholder 2">
            <a:extLst>
              <a:ext uri="{FF2B5EF4-FFF2-40B4-BE49-F238E27FC236}">
                <a16:creationId xmlns:a16="http://schemas.microsoft.com/office/drawing/2014/main" id="{A84E48D3-BF3B-4CB0-0DF5-AE9913AC3446}"/>
              </a:ext>
            </a:extLst>
          </p:cNvPr>
          <p:cNvSpPr>
            <a:spLocks noGrp="1"/>
          </p:cNvSpPr>
          <p:nvPr>
            <p:ph idx="1"/>
          </p:nvPr>
        </p:nvSpPr>
        <p:spPr>
          <a:xfrm>
            <a:off x="609600" y="1072662"/>
            <a:ext cx="10972800" cy="4444571"/>
          </a:xfrm>
        </p:spPr>
        <p:txBody>
          <a:bodyPr>
            <a:normAutofit fontScale="92500" lnSpcReduction="20000"/>
          </a:bodyPr>
          <a:lstStyle/>
          <a:p>
            <a:endParaRPr lang="en-GB" dirty="0"/>
          </a:p>
          <a:p>
            <a:r>
              <a:rPr lang="en-GB" sz="3300" dirty="0"/>
              <a:t>Identify the challenges in implementing principles of health and social care. </a:t>
            </a:r>
          </a:p>
          <a:p>
            <a:endParaRPr lang="en-GB" sz="3300" dirty="0"/>
          </a:p>
          <a:p>
            <a:r>
              <a:rPr lang="en-GB" sz="3300" dirty="0"/>
              <a:t>Discuss the ethical dilemmas that may arise when adopting principles of health and social care. </a:t>
            </a:r>
          </a:p>
          <a:p>
            <a:endParaRPr lang="en-GB" sz="3300" dirty="0"/>
          </a:p>
          <a:p>
            <a:r>
              <a:rPr lang="en-GB" sz="3300" dirty="0"/>
              <a:t>Evaluate how these challenges and ethical dilemmas affect a consistency in approach to principles of health and social care. </a:t>
            </a:r>
          </a:p>
          <a:p>
            <a:endParaRPr lang="en-GB" dirty="0"/>
          </a:p>
        </p:txBody>
      </p:sp>
    </p:spTree>
    <p:extLst>
      <p:ext uri="{BB962C8B-B14F-4D97-AF65-F5344CB8AC3E}">
        <p14:creationId xmlns:p14="http://schemas.microsoft.com/office/powerpoint/2010/main" val="3547689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23B37-B7DF-53FB-5C12-7C7ED8E67145}"/>
              </a:ext>
            </a:extLst>
          </p:cNvPr>
          <p:cNvSpPr>
            <a:spLocks noGrp="1"/>
          </p:cNvSpPr>
          <p:nvPr>
            <p:ph type="title"/>
          </p:nvPr>
        </p:nvSpPr>
        <p:spPr/>
        <p:txBody>
          <a:bodyPr>
            <a:normAutofit/>
          </a:bodyPr>
          <a:lstStyle/>
          <a:p>
            <a:r>
              <a:rPr lang="en-GB" sz="3200" b="1" dirty="0"/>
              <a:t>Recap some of the principles of health and social care </a:t>
            </a:r>
          </a:p>
        </p:txBody>
      </p:sp>
      <p:sp>
        <p:nvSpPr>
          <p:cNvPr id="3" name="Content Placeholder 2">
            <a:extLst>
              <a:ext uri="{FF2B5EF4-FFF2-40B4-BE49-F238E27FC236}">
                <a16:creationId xmlns:a16="http://schemas.microsoft.com/office/drawing/2014/main" id="{749B3481-276F-15E9-8960-3A8CC3EC63CD}"/>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1" i="0" dirty="0">
                <a:solidFill>
                  <a:srgbClr val="111111"/>
                </a:solidFill>
                <a:effectLst/>
                <a:highlight>
                  <a:srgbClr val="FFFFFF"/>
                </a:highlight>
                <a:latin typeface="-apple-system"/>
              </a:rPr>
              <a:t>Dignity and respect</a:t>
            </a:r>
            <a:r>
              <a:rPr lang="en-GB" b="0" i="0" dirty="0">
                <a:solidFill>
                  <a:srgbClr val="111111"/>
                </a:solidFill>
                <a:effectLst/>
                <a:highlight>
                  <a:srgbClr val="FFFFFF"/>
                </a:highlight>
                <a:latin typeface="-apple-system"/>
              </a:rPr>
              <a:t>: treating people as individuals and valuing their diversity and human rights.</a:t>
            </a:r>
          </a:p>
          <a:p>
            <a:pPr algn="l">
              <a:buFont typeface="Arial" panose="020B0604020202020204" pitchFamily="34" charset="0"/>
              <a:buChar char="•"/>
            </a:pPr>
            <a:r>
              <a:rPr lang="en-GB" b="1" i="0" dirty="0">
                <a:solidFill>
                  <a:srgbClr val="111111"/>
                </a:solidFill>
                <a:effectLst/>
                <a:highlight>
                  <a:srgbClr val="FFFFFF"/>
                </a:highlight>
                <a:latin typeface="-apple-system"/>
              </a:rPr>
              <a:t>Compassion: </a:t>
            </a:r>
            <a:r>
              <a:rPr lang="en-GB" b="0" i="0" dirty="0">
                <a:solidFill>
                  <a:srgbClr val="111111"/>
                </a:solidFill>
                <a:effectLst/>
                <a:highlight>
                  <a:srgbClr val="FFFFFF"/>
                </a:highlight>
                <a:latin typeface="-apple-system"/>
              </a:rPr>
              <a:t>showing empathy and kindness to people who use services and their carers.</a:t>
            </a:r>
          </a:p>
          <a:p>
            <a:pPr algn="l">
              <a:buFont typeface="Arial" panose="020B0604020202020204" pitchFamily="34" charset="0"/>
              <a:buChar char="•"/>
            </a:pPr>
            <a:r>
              <a:rPr lang="en-GB" b="1" i="0" dirty="0">
                <a:solidFill>
                  <a:srgbClr val="111111"/>
                </a:solidFill>
                <a:effectLst/>
                <a:highlight>
                  <a:srgbClr val="FFFFFF"/>
                </a:highlight>
                <a:latin typeface="-apple-system"/>
              </a:rPr>
              <a:t>Be included: </a:t>
            </a:r>
            <a:r>
              <a:rPr lang="en-GB" b="0" i="0" dirty="0">
                <a:solidFill>
                  <a:srgbClr val="111111"/>
                </a:solidFill>
                <a:effectLst/>
                <a:highlight>
                  <a:srgbClr val="FFFFFF"/>
                </a:highlight>
                <a:latin typeface="-apple-system"/>
              </a:rPr>
              <a:t>involving people in decisions about their care and support and respecting their choices.</a:t>
            </a:r>
          </a:p>
          <a:p>
            <a:pPr algn="l">
              <a:buFont typeface="Arial" panose="020B0604020202020204" pitchFamily="34" charset="0"/>
              <a:buChar char="•"/>
            </a:pPr>
            <a:r>
              <a:rPr lang="en-GB" b="1" i="0" dirty="0">
                <a:solidFill>
                  <a:srgbClr val="111111"/>
                </a:solidFill>
                <a:effectLst/>
                <a:highlight>
                  <a:srgbClr val="FFFFFF"/>
                </a:highlight>
                <a:latin typeface="-apple-system"/>
              </a:rPr>
              <a:t>Responsive care and support</a:t>
            </a:r>
            <a:r>
              <a:rPr lang="en-GB" b="0" i="0" dirty="0">
                <a:solidFill>
                  <a:srgbClr val="111111"/>
                </a:solidFill>
                <a:effectLst/>
                <a:highlight>
                  <a:srgbClr val="FFFFFF"/>
                </a:highlight>
                <a:latin typeface="-apple-system"/>
              </a:rPr>
              <a:t>: providing timely, appropriate and person-centred care and support.</a:t>
            </a:r>
          </a:p>
          <a:p>
            <a:pPr algn="l">
              <a:buFont typeface="Arial" panose="020B0604020202020204" pitchFamily="34" charset="0"/>
              <a:buChar char="•"/>
            </a:pPr>
            <a:r>
              <a:rPr lang="en-GB" b="1" i="0" dirty="0">
                <a:solidFill>
                  <a:srgbClr val="111111"/>
                </a:solidFill>
                <a:effectLst/>
                <a:highlight>
                  <a:srgbClr val="FFFFFF"/>
                </a:highlight>
                <a:latin typeface="-apple-system"/>
              </a:rPr>
              <a:t>Empowerment</a:t>
            </a:r>
            <a:r>
              <a:rPr lang="en-GB" b="0" i="0" dirty="0">
                <a:solidFill>
                  <a:srgbClr val="111111"/>
                </a:solidFill>
                <a:effectLst/>
                <a:highlight>
                  <a:srgbClr val="FFFFFF"/>
                </a:highlight>
                <a:latin typeface="-apple-system"/>
              </a:rPr>
              <a:t>: supporting and encouraging people to make their own decisions and informed consent.</a:t>
            </a:r>
          </a:p>
          <a:p>
            <a:pPr algn="l">
              <a:buFont typeface="Arial" panose="020B0604020202020204" pitchFamily="34" charset="0"/>
              <a:buChar char="•"/>
            </a:pPr>
            <a:r>
              <a:rPr lang="en-GB" b="1" i="0" dirty="0">
                <a:solidFill>
                  <a:srgbClr val="111111"/>
                </a:solidFill>
                <a:effectLst/>
                <a:highlight>
                  <a:srgbClr val="FFFFFF"/>
                </a:highlight>
                <a:latin typeface="-apple-system"/>
              </a:rPr>
              <a:t>Prevention</a:t>
            </a:r>
            <a:r>
              <a:rPr lang="en-GB" b="0" i="0" dirty="0">
                <a:solidFill>
                  <a:srgbClr val="111111"/>
                </a:solidFill>
                <a:effectLst/>
                <a:highlight>
                  <a:srgbClr val="FFFFFF"/>
                </a:highlight>
                <a:latin typeface="-apple-system"/>
              </a:rPr>
              <a:t>: taking action before </a:t>
            </a:r>
            <a:r>
              <a:rPr lang="en-GB" b="1" i="0" dirty="0">
                <a:solidFill>
                  <a:srgbClr val="111111"/>
                </a:solidFill>
                <a:effectLst/>
                <a:highlight>
                  <a:srgbClr val="FFFFFF"/>
                </a:highlight>
                <a:latin typeface="-apple-system"/>
              </a:rPr>
              <a:t>harm occurs and reducing the risk of harm or abuse</a:t>
            </a:r>
            <a:r>
              <a:rPr lang="en-GB" b="0" i="0" dirty="0">
                <a:solidFill>
                  <a:srgbClr val="111111"/>
                </a:solidFill>
                <a:effectLst/>
                <a:highlight>
                  <a:srgbClr val="FFFFFF"/>
                </a:highlight>
                <a:latin typeface="-apple-system"/>
              </a:rPr>
              <a:t>.</a:t>
            </a:r>
          </a:p>
          <a:p>
            <a:endParaRPr lang="en-GB" dirty="0"/>
          </a:p>
        </p:txBody>
      </p:sp>
    </p:spTree>
    <p:extLst>
      <p:ext uri="{BB962C8B-B14F-4D97-AF65-F5344CB8AC3E}">
        <p14:creationId xmlns:p14="http://schemas.microsoft.com/office/powerpoint/2010/main" val="337601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B5F3E-8146-0CF6-A8B9-BE774A1F6E63}"/>
              </a:ext>
            </a:extLst>
          </p:cNvPr>
          <p:cNvSpPr>
            <a:spLocks noGrp="1"/>
          </p:cNvSpPr>
          <p:nvPr>
            <p:ph type="title"/>
          </p:nvPr>
        </p:nvSpPr>
        <p:spPr>
          <a:xfrm>
            <a:off x="167951" y="274638"/>
            <a:ext cx="11490650" cy="1227592"/>
          </a:xfrm>
        </p:spPr>
        <p:txBody>
          <a:bodyPr>
            <a:normAutofit/>
          </a:bodyPr>
          <a:lstStyle/>
          <a:p>
            <a:r>
              <a:rPr lang="en-GB" sz="2800" b="1" dirty="0"/>
              <a:t>What are some of the challenges in implementing principles of health and social care?</a:t>
            </a:r>
          </a:p>
        </p:txBody>
      </p:sp>
      <p:pic>
        <p:nvPicPr>
          <p:cNvPr id="1028" name="Picture 4" descr="See the source image">
            <a:extLst>
              <a:ext uri="{FF2B5EF4-FFF2-40B4-BE49-F238E27FC236}">
                <a16:creationId xmlns:a16="http://schemas.microsoft.com/office/drawing/2014/main" id="{84AE01D1-6A60-D4FC-47C8-AF7256CFF2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0873" y="1735495"/>
            <a:ext cx="5846033" cy="3897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53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6F467-D693-99C4-7423-13FFB4B9FACF}"/>
              </a:ext>
            </a:extLst>
          </p:cNvPr>
          <p:cNvSpPr>
            <a:spLocks noGrp="1"/>
          </p:cNvSpPr>
          <p:nvPr>
            <p:ph type="title"/>
          </p:nvPr>
        </p:nvSpPr>
        <p:spPr>
          <a:xfrm>
            <a:off x="609600" y="114299"/>
            <a:ext cx="10972800" cy="930730"/>
          </a:xfrm>
        </p:spPr>
        <p:txBody>
          <a:bodyPr/>
          <a:lstStyle/>
          <a:p>
            <a:r>
              <a:rPr lang="en-GB" sz="3200" b="1" dirty="0"/>
              <a:t>Challenges in implementing principles of health and social care </a:t>
            </a:r>
          </a:p>
        </p:txBody>
      </p:sp>
      <p:sp>
        <p:nvSpPr>
          <p:cNvPr id="3" name="Content Placeholder 2">
            <a:extLst>
              <a:ext uri="{FF2B5EF4-FFF2-40B4-BE49-F238E27FC236}">
                <a16:creationId xmlns:a16="http://schemas.microsoft.com/office/drawing/2014/main" id="{D11A5ED5-B20C-6332-9A58-C756D0E39F67}"/>
              </a:ext>
            </a:extLst>
          </p:cNvPr>
          <p:cNvSpPr>
            <a:spLocks noGrp="1"/>
          </p:cNvSpPr>
          <p:nvPr>
            <p:ph idx="1"/>
          </p:nvPr>
        </p:nvSpPr>
        <p:spPr>
          <a:xfrm>
            <a:off x="609600" y="1381469"/>
            <a:ext cx="10972800" cy="3662056"/>
          </a:xfrm>
        </p:spPr>
        <p:txBody>
          <a:bodyPr/>
          <a:lstStyle/>
          <a:p>
            <a:r>
              <a:rPr lang="en-GB" dirty="0"/>
              <a:t>Resistance to change </a:t>
            </a:r>
          </a:p>
          <a:p>
            <a:r>
              <a:rPr lang="en-GB" dirty="0"/>
              <a:t>Lack of staff training </a:t>
            </a:r>
          </a:p>
          <a:p>
            <a:r>
              <a:rPr lang="en-GB" dirty="0"/>
              <a:t>Communication barriers</a:t>
            </a:r>
          </a:p>
          <a:p>
            <a:r>
              <a:rPr lang="en-GB" dirty="0"/>
              <a:t>Respecting choices when alternatives may promote better health and </a:t>
            </a:r>
            <a:r>
              <a:rPr lang="en-GB" dirty="0" smtClean="0"/>
              <a:t>wellbeing </a:t>
            </a:r>
            <a:r>
              <a:rPr lang="en-GB" dirty="0"/>
              <a:t>outcomes </a:t>
            </a:r>
          </a:p>
          <a:p>
            <a:pPr marL="0" indent="0">
              <a:buNone/>
            </a:pPr>
            <a:r>
              <a:rPr lang="en-GB" sz="1800" dirty="0"/>
              <a:t>(continued…) </a:t>
            </a:r>
            <a:endParaRPr lang="en-GB" dirty="0"/>
          </a:p>
          <a:p>
            <a:endParaRPr lang="en-GB" dirty="0"/>
          </a:p>
        </p:txBody>
      </p:sp>
      <p:sp>
        <p:nvSpPr>
          <p:cNvPr id="4" name="Date Placeholder 3">
            <a:extLst>
              <a:ext uri="{FF2B5EF4-FFF2-40B4-BE49-F238E27FC236}">
                <a16:creationId xmlns:a16="http://schemas.microsoft.com/office/drawing/2014/main" id="{7340B179-B078-9779-F473-2DD91759701F}"/>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07C051E-0CAB-01E9-ECA7-016B484C2D75}"/>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spTree>
    <p:extLst>
      <p:ext uri="{BB962C8B-B14F-4D97-AF65-F5344CB8AC3E}">
        <p14:creationId xmlns:p14="http://schemas.microsoft.com/office/powerpoint/2010/main" val="1849462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9FB64A-7510-03F7-5805-56254F82DC6C}"/>
              </a:ext>
            </a:extLst>
          </p:cNvPr>
          <p:cNvSpPr>
            <a:spLocks noGrp="1"/>
          </p:cNvSpPr>
          <p:nvPr>
            <p:ph idx="1"/>
          </p:nvPr>
        </p:nvSpPr>
        <p:spPr>
          <a:xfrm>
            <a:off x="609600" y="2038525"/>
            <a:ext cx="10972800" cy="3478708"/>
          </a:xfrm>
        </p:spPr>
        <p:txBody>
          <a:bodyPr>
            <a:normAutofit fontScale="92500" lnSpcReduction="10000"/>
          </a:bodyPr>
          <a:lstStyle/>
          <a:p>
            <a:r>
              <a:rPr lang="en-GB" dirty="0"/>
              <a:t>Focusing on deficits rather than capacities</a:t>
            </a:r>
          </a:p>
          <a:p>
            <a:r>
              <a:rPr lang="en-GB" dirty="0"/>
              <a:t>Lack of clarity over roles and responsibilities </a:t>
            </a:r>
          </a:p>
          <a:p>
            <a:r>
              <a:rPr lang="en-GB" dirty="0"/>
              <a:t>Professional attitudes</a:t>
            </a:r>
          </a:p>
          <a:p>
            <a:r>
              <a:rPr lang="en-GB" dirty="0"/>
              <a:t>Time constraints.</a:t>
            </a:r>
          </a:p>
          <a:p>
            <a:endParaRPr lang="en-GB" dirty="0"/>
          </a:p>
          <a:p>
            <a:pPr marL="0" indent="0">
              <a:buNone/>
            </a:pPr>
            <a:r>
              <a:rPr lang="en-GB" dirty="0"/>
              <a:t>    </a:t>
            </a:r>
          </a:p>
          <a:p>
            <a:pPr marL="0" indent="0" algn="r">
              <a:buNone/>
            </a:pPr>
            <a:r>
              <a:rPr lang="en-GB" sz="1000" dirty="0"/>
              <a:t>       </a:t>
            </a:r>
            <a:r>
              <a:rPr lang="en-GB" sz="1800" dirty="0"/>
              <a:t>    (Moore et al., 2017)</a:t>
            </a:r>
          </a:p>
        </p:txBody>
      </p:sp>
      <p:sp>
        <p:nvSpPr>
          <p:cNvPr id="6" name="Title 1">
            <a:extLst>
              <a:ext uri="{FF2B5EF4-FFF2-40B4-BE49-F238E27FC236}">
                <a16:creationId xmlns:a16="http://schemas.microsoft.com/office/drawing/2014/main" id="{AAC2D29C-297A-F24A-6C70-7829D3ECE926}"/>
              </a:ext>
            </a:extLst>
          </p:cNvPr>
          <p:cNvSpPr txBox="1">
            <a:spLocks/>
          </p:cNvSpPr>
          <p:nvPr/>
        </p:nvSpPr>
        <p:spPr>
          <a:xfrm>
            <a:off x="762000" y="393482"/>
            <a:ext cx="109728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Challenges in implementing principles of health and social care </a:t>
            </a:r>
          </a:p>
        </p:txBody>
      </p:sp>
    </p:spTree>
    <p:extLst>
      <p:ext uri="{BB962C8B-B14F-4D97-AF65-F5344CB8AC3E}">
        <p14:creationId xmlns:p14="http://schemas.microsoft.com/office/powerpoint/2010/main" val="1382429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214E8-D013-F4AF-6108-0CE7A35C4A1E}"/>
              </a:ext>
            </a:extLst>
          </p:cNvPr>
          <p:cNvSpPr>
            <a:spLocks noGrp="1"/>
          </p:cNvSpPr>
          <p:nvPr>
            <p:ph type="title"/>
          </p:nvPr>
        </p:nvSpPr>
        <p:spPr/>
        <p:txBody>
          <a:bodyPr>
            <a:normAutofit fontScale="90000"/>
          </a:bodyPr>
          <a:lstStyle/>
          <a:p>
            <a:r>
              <a:rPr lang="en-GB" b="1" dirty="0"/>
              <a:t>Dilemmas affecting a consistent approach to principles of health and social care</a:t>
            </a:r>
          </a:p>
        </p:txBody>
      </p:sp>
      <p:pic>
        <p:nvPicPr>
          <p:cNvPr id="8" name="Content Placeholder 4" descr="A pair of shoes&#10;&#10;Description automatically generated">
            <a:extLst>
              <a:ext uri="{FF2B5EF4-FFF2-40B4-BE49-F238E27FC236}">
                <a16:creationId xmlns:a16="http://schemas.microsoft.com/office/drawing/2014/main" id="{325474E1-47A8-4680-A4E9-25D71ED0A233}"/>
              </a:ext>
            </a:extLst>
          </p:cNvPr>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t="9018" r="9" b="9"/>
          <a:stretch/>
        </p:blipFill>
        <p:spPr>
          <a:xfrm>
            <a:off x="5082469" y="4101232"/>
            <a:ext cx="2027062" cy="2482130"/>
          </a:xfrm>
          <a:prstGeom prst="rect">
            <a:avLst/>
          </a:prstGeom>
        </p:spPr>
      </p:pic>
      <p:sp>
        <p:nvSpPr>
          <p:cNvPr id="10" name="TextBox 9">
            <a:extLst>
              <a:ext uri="{FF2B5EF4-FFF2-40B4-BE49-F238E27FC236}">
                <a16:creationId xmlns:a16="http://schemas.microsoft.com/office/drawing/2014/main" id="{B247AF20-7E66-851A-90D2-330318685A4E}"/>
              </a:ext>
            </a:extLst>
          </p:cNvPr>
          <p:cNvSpPr txBox="1"/>
          <p:nvPr/>
        </p:nvSpPr>
        <p:spPr>
          <a:xfrm>
            <a:off x="1310054" y="1789440"/>
            <a:ext cx="10881946" cy="1015663"/>
          </a:xfrm>
          <a:prstGeom prst="rect">
            <a:avLst/>
          </a:prstGeom>
          <a:noFill/>
        </p:spPr>
        <p:txBody>
          <a:bodyPr wrap="square">
            <a:spAutoFit/>
          </a:bodyPr>
          <a:lstStyle/>
          <a:p>
            <a:r>
              <a:rPr lang="en-US" sz="6000" dirty="0">
                <a:cs typeface="Arial" panose="020B0604020202020204" pitchFamily="34" charset="0"/>
              </a:rPr>
              <a:t>What is an ethical dilemma? </a:t>
            </a:r>
            <a:endParaRPr lang="en-GB" sz="6000" dirty="0"/>
          </a:p>
        </p:txBody>
      </p:sp>
      <p:sp>
        <p:nvSpPr>
          <p:cNvPr id="12" name="TextBox 11">
            <a:extLst>
              <a:ext uri="{FF2B5EF4-FFF2-40B4-BE49-F238E27FC236}">
                <a16:creationId xmlns:a16="http://schemas.microsoft.com/office/drawing/2014/main" id="{8C713B05-6B7A-3BB1-9F7A-B5AAA17AEE9B}"/>
              </a:ext>
            </a:extLst>
          </p:cNvPr>
          <p:cNvSpPr txBox="1"/>
          <p:nvPr/>
        </p:nvSpPr>
        <p:spPr>
          <a:xfrm>
            <a:off x="4026877" y="3033346"/>
            <a:ext cx="4982133" cy="707886"/>
          </a:xfrm>
          <a:prstGeom prst="rect">
            <a:avLst/>
          </a:prstGeom>
          <a:noFill/>
        </p:spPr>
        <p:txBody>
          <a:bodyPr wrap="square" rtlCol="0">
            <a:spAutoFit/>
          </a:bodyPr>
          <a:lstStyle/>
          <a:p>
            <a:r>
              <a:rPr lang="en-GB" sz="4000" dirty="0"/>
              <a:t>Research this term </a:t>
            </a:r>
          </a:p>
        </p:txBody>
      </p:sp>
    </p:spTree>
    <p:extLst>
      <p:ext uri="{BB962C8B-B14F-4D97-AF65-F5344CB8AC3E}">
        <p14:creationId xmlns:p14="http://schemas.microsoft.com/office/powerpoint/2010/main" val="1223956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AD2D-6F1A-3F79-7753-C8D1F4450EC9}"/>
              </a:ext>
            </a:extLst>
          </p:cNvPr>
          <p:cNvSpPr>
            <a:spLocks noGrp="1"/>
          </p:cNvSpPr>
          <p:nvPr>
            <p:ph type="title"/>
          </p:nvPr>
        </p:nvSpPr>
        <p:spPr>
          <a:xfrm>
            <a:off x="609600" y="274638"/>
            <a:ext cx="10972800" cy="1143000"/>
          </a:xfrm>
        </p:spPr>
        <p:txBody>
          <a:bodyPr anchor="ctr">
            <a:normAutofit/>
          </a:bodyPr>
          <a:lstStyle/>
          <a:p>
            <a:r>
              <a:rPr lang="en-GB" b="1" dirty="0"/>
              <a:t>An ethical dilemma is…..</a:t>
            </a:r>
          </a:p>
        </p:txBody>
      </p:sp>
      <p:sp>
        <p:nvSpPr>
          <p:cNvPr id="3" name="Content Placeholder 2">
            <a:extLst>
              <a:ext uri="{FF2B5EF4-FFF2-40B4-BE49-F238E27FC236}">
                <a16:creationId xmlns:a16="http://schemas.microsoft.com/office/drawing/2014/main" id="{7FE220B8-79A7-648F-6F0C-9EAA931C6CEA}"/>
              </a:ext>
            </a:extLst>
          </p:cNvPr>
          <p:cNvSpPr>
            <a:spLocks noGrp="1"/>
          </p:cNvSpPr>
          <p:nvPr>
            <p:ph sz="half" idx="1"/>
          </p:nvPr>
        </p:nvSpPr>
        <p:spPr>
          <a:xfrm>
            <a:off x="609600" y="1600201"/>
            <a:ext cx="5384800" cy="3989040"/>
          </a:xfrm>
        </p:spPr>
        <p:txBody>
          <a:bodyPr>
            <a:normAutofit fontScale="92500" lnSpcReduction="10000"/>
          </a:bodyPr>
          <a:lstStyle/>
          <a:p>
            <a:r>
              <a:rPr lang="en-GB" dirty="0"/>
              <a:t>A difficult situation or problem.</a:t>
            </a:r>
          </a:p>
          <a:p>
            <a:endParaRPr lang="en-GB" dirty="0"/>
          </a:p>
          <a:p>
            <a:r>
              <a:rPr lang="en-GB" dirty="0"/>
              <a:t>A situation in which a difficult choice has to be made between two or more alternatives, especially ones that are equally undesirable. </a:t>
            </a:r>
          </a:p>
          <a:p>
            <a:endParaRPr lang="en-GB" sz="1000" dirty="0">
              <a:solidFill>
                <a:srgbClr val="0000FF"/>
              </a:solidFill>
              <a:hlinkClick r:id="rId2">
                <a:extLst>
                  <a:ext uri="{A12FA001-AC4F-418D-AE19-62706E023703}">
                    <ahyp:hlinkClr xmlns="" xmlns:ahyp="http://schemas.microsoft.com/office/drawing/2018/hyperlinkcolor" val="tx"/>
                  </a:ext>
                </a:extLst>
              </a:hlinkClick>
            </a:endParaRPr>
          </a:p>
          <a:p>
            <a:endParaRPr lang="en-GB" sz="1000" dirty="0">
              <a:solidFill>
                <a:srgbClr val="0000FF"/>
              </a:solidFill>
              <a:hlinkClick r:id="rId2">
                <a:extLst>
                  <a:ext uri="{A12FA001-AC4F-418D-AE19-62706E023703}">
                    <ahyp:hlinkClr xmlns="" xmlns:ahyp="http://schemas.microsoft.com/office/drawing/2018/hyperlinkcolor" val="tx"/>
                  </a:ext>
                </a:extLst>
              </a:hlinkClick>
            </a:endParaRPr>
          </a:p>
          <a:p>
            <a:endParaRPr lang="en-GB" sz="1000" dirty="0">
              <a:solidFill>
                <a:srgbClr val="0000FF"/>
              </a:solidFill>
              <a:hlinkClick r:id="rId2">
                <a:extLst>
                  <a:ext uri="{A12FA001-AC4F-418D-AE19-62706E023703}">
                    <ahyp:hlinkClr xmlns="" xmlns:ahyp="http://schemas.microsoft.com/office/drawing/2018/hyperlinkcolor" val="tx"/>
                  </a:ext>
                </a:extLst>
              </a:hlinkClick>
            </a:endParaRPr>
          </a:p>
          <a:p>
            <a:pPr marL="0" indent="0">
              <a:buNone/>
            </a:pPr>
            <a:endParaRPr lang="en-GB" sz="1000" dirty="0">
              <a:hlinkClick r:id="rId2">
                <a:extLst>
                  <a:ext uri="{A12FA001-AC4F-418D-AE19-62706E023703}">
                    <ahyp:hlinkClr xmlns="" xmlns:ahyp="http://schemas.microsoft.com/office/drawing/2018/hyperlinkcolor" val="tx"/>
                  </a:ext>
                </a:extLst>
              </a:hlinkClick>
            </a:endParaRPr>
          </a:p>
          <a:p>
            <a:pPr marL="0" indent="0">
              <a:buNone/>
            </a:pPr>
            <a:endParaRPr lang="en-GB" sz="1000" dirty="0">
              <a:hlinkClick r:id="rId2">
                <a:extLst>
                  <a:ext uri="{A12FA001-AC4F-418D-AE19-62706E023703}">
                    <ahyp:hlinkClr xmlns="" xmlns:ahyp="http://schemas.microsoft.com/office/drawing/2018/hyperlinkcolor" val="tx"/>
                  </a:ext>
                </a:extLst>
              </a:hlinkClick>
            </a:endParaRPr>
          </a:p>
          <a:p>
            <a:pPr marL="0" indent="0">
              <a:buNone/>
            </a:pPr>
            <a:endParaRPr lang="en-GB" sz="1000" dirty="0">
              <a:hlinkClick r:id="rId2">
                <a:extLst>
                  <a:ext uri="{A12FA001-AC4F-418D-AE19-62706E023703}">
                    <ahyp:hlinkClr xmlns="" xmlns:ahyp="http://schemas.microsoft.com/office/drawing/2018/hyperlinkcolor" val="tx"/>
                  </a:ext>
                </a:extLst>
              </a:hlinkClick>
            </a:endParaRPr>
          </a:p>
          <a:p>
            <a:pPr marL="0" indent="0">
              <a:buNone/>
            </a:pPr>
            <a:endParaRPr lang="en-GB" sz="1000" dirty="0">
              <a:hlinkClick r:id="rId2">
                <a:extLst>
                  <a:ext uri="{A12FA001-AC4F-418D-AE19-62706E023703}">
                    <ahyp:hlinkClr xmlns="" xmlns:ahyp="http://schemas.microsoft.com/office/drawing/2018/hyperlinkcolor" val="tx"/>
                  </a:ext>
                </a:extLst>
              </a:hlinkClick>
            </a:endParaRPr>
          </a:p>
          <a:p>
            <a:pPr marL="0" indent="0">
              <a:buNone/>
            </a:pPr>
            <a:r>
              <a:rPr lang="en-GB" sz="1000" dirty="0">
                <a:hlinkClick r:id="rId2">
                  <a:extLst>
                    <a:ext uri="{A12FA001-AC4F-418D-AE19-62706E023703}">
                      <ahyp:hlinkClr xmlns="" xmlns:ahyp="http://schemas.microsoft.com/office/drawing/2018/hyperlinkcolor" val="tx"/>
                    </a:ext>
                  </a:extLst>
                </a:hlinkClick>
              </a:rPr>
              <a:t>Source: </a:t>
            </a:r>
            <a:r>
              <a:rPr lang="en-GB" sz="1000" dirty="0">
                <a:solidFill>
                  <a:srgbClr val="0000FF"/>
                </a:solidFill>
                <a:hlinkClick r:id="rId2">
                  <a:extLst>
                    <a:ext uri="{A12FA001-AC4F-418D-AE19-62706E023703}">
                      <ahyp:hlinkClr xmlns="" xmlns:ahyp="http://schemas.microsoft.com/office/drawing/2018/hyperlinkcolor" val="tx"/>
                    </a:ext>
                  </a:extLst>
                </a:hlinkClick>
              </a:rPr>
              <a:t>https://www.dictionary.com/browse/dilemma</a:t>
            </a:r>
            <a:endParaRPr lang="en-GB" sz="1000" dirty="0"/>
          </a:p>
          <a:p>
            <a:endParaRPr lang="en-GB" dirty="0"/>
          </a:p>
        </p:txBody>
      </p:sp>
      <p:pic>
        <p:nvPicPr>
          <p:cNvPr id="4" name="Picture 3">
            <a:extLst>
              <a:ext uri="{FF2B5EF4-FFF2-40B4-BE49-F238E27FC236}">
                <a16:creationId xmlns:a16="http://schemas.microsoft.com/office/drawing/2014/main" id="{2CC83629-6EE1-AD08-AB64-726C3D5DE93F}"/>
              </a:ext>
            </a:extLst>
          </p:cNvPr>
          <p:cNvPicPr>
            <a:picLocks noChangeAspect="1"/>
          </p:cNvPicPr>
          <p:nvPr/>
        </p:nvPicPr>
        <p:blipFill rotWithShape="1">
          <a:blip r:embed="rId3"/>
          <a:srcRect l="3482" r="2" b="2"/>
          <a:stretch/>
        </p:blipFill>
        <p:spPr>
          <a:xfrm>
            <a:off x="6373090" y="1417638"/>
            <a:ext cx="5384800" cy="3989040"/>
          </a:xfrm>
          <a:prstGeom prst="rect">
            <a:avLst/>
          </a:prstGeom>
          <a:noFill/>
        </p:spPr>
      </p:pic>
    </p:spTree>
    <p:extLst>
      <p:ext uri="{BB962C8B-B14F-4D97-AF65-F5344CB8AC3E}">
        <p14:creationId xmlns:p14="http://schemas.microsoft.com/office/powerpoint/2010/main" val="1058410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A547A-7FCC-8C43-4649-BA9EF2248B27}"/>
              </a:ext>
            </a:extLst>
          </p:cNvPr>
          <p:cNvSpPr>
            <a:spLocks noGrp="1"/>
          </p:cNvSpPr>
          <p:nvPr>
            <p:ph type="title"/>
          </p:nvPr>
        </p:nvSpPr>
        <p:spPr>
          <a:xfrm>
            <a:off x="609600" y="274638"/>
            <a:ext cx="10972800" cy="611770"/>
          </a:xfrm>
        </p:spPr>
        <p:txBody>
          <a:bodyPr>
            <a:normAutofit fontScale="90000"/>
          </a:bodyPr>
          <a:lstStyle/>
          <a:p>
            <a:r>
              <a:rPr lang="en-GB" sz="3600" b="1" dirty="0"/>
              <a:t>Example of Ethical dilemma in health and social care </a:t>
            </a:r>
          </a:p>
        </p:txBody>
      </p:sp>
      <p:sp>
        <p:nvSpPr>
          <p:cNvPr id="3" name="Content Placeholder 2">
            <a:extLst>
              <a:ext uri="{FF2B5EF4-FFF2-40B4-BE49-F238E27FC236}">
                <a16:creationId xmlns:a16="http://schemas.microsoft.com/office/drawing/2014/main" id="{46414791-EE99-47C8-1A48-19503CBFE236}"/>
              </a:ext>
            </a:extLst>
          </p:cNvPr>
          <p:cNvSpPr>
            <a:spLocks noGrp="1"/>
          </p:cNvSpPr>
          <p:nvPr>
            <p:ph sz="half" idx="1"/>
          </p:nvPr>
        </p:nvSpPr>
        <p:spPr>
          <a:xfrm>
            <a:off x="223935" y="1278294"/>
            <a:ext cx="11737909" cy="4310947"/>
          </a:xfrm>
        </p:spPr>
        <p:txBody>
          <a:bodyPr>
            <a:normAutofit/>
          </a:bodyPr>
          <a:lstStyle/>
          <a:p>
            <a:pPr marL="0" indent="0">
              <a:buNone/>
            </a:pPr>
            <a:r>
              <a:rPr lang="en-GB" dirty="0"/>
              <a:t>Examples of ethical dilemmas in health and social care include:</a:t>
            </a:r>
          </a:p>
          <a:p>
            <a:endParaRPr lang="en-GB" dirty="0"/>
          </a:p>
          <a:p>
            <a:r>
              <a:rPr lang="en-GB" dirty="0"/>
              <a:t>Conflicts between patient autonomy and health promotion responsibilities</a:t>
            </a:r>
          </a:p>
          <a:p>
            <a:r>
              <a:rPr lang="en-GB" dirty="0"/>
              <a:t>Confidentiality and privacy concerns</a:t>
            </a:r>
          </a:p>
          <a:p>
            <a:r>
              <a:rPr lang="en-GB" dirty="0"/>
              <a:t>Autonomy and informed consent</a:t>
            </a:r>
          </a:p>
          <a:p>
            <a:r>
              <a:rPr lang="en-GB" dirty="0"/>
              <a:t>End-of-life care and decision-making</a:t>
            </a:r>
          </a:p>
          <a:p>
            <a:r>
              <a:rPr lang="en-GB" dirty="0"/>
              <a:t>Resource allocation and healthcare disparities.</a:t>
            </a:r>
          </a:p>
          <a:p>
            <a:endParaRPr lang="en-GB" dirty="0"/>
          </a:p>
        </p:txBody>
      </p:sp>
    </p:spTree>
    <p:extLst>
      <p:ext uri="{BB962C8B-B14F-4D97-AF65-F5344CB8AC3E}">
        <p14:creationId xmlns:p14="http://schemas.microsoft.com/office/powerpoint/2010/main" val="2058138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6247-246E-4B4D-9FE4-C1E9FEF4689B}"/>
              </a:ext>
            </a:extLst>
          </p:cNvPr>
          <p:cNvSpPr>
            <a:spLocks noGrp="1"/>
          </p:cNvSpPr>
          <p:nvPr>
            <p:ph type="title"/>
          </p:nvPr>
        </p:nvSpPr>
        <p:spPr>
          <a:xfrm>
            <a:off x="1210408" y="29457"/>
            <a:ext cx="9563100" cy="1309114"/>
          </a:xfrm>
        </p:spPr>
        <p:txBody>
          <a:bodyPr>
            <a:normAutofit fontScale="90000"/>
          </a:bodyPr>
          <a:lstStyle/>
          <a:p>
            <a:r>
              <a:rPr lang="en-GB" sz="4100" b="1" dirty="0">
                <a:cs typeface="Arial" panose="020B0604020202020204" pitchFamily="34" charset="0"/>
              </a:rPr>
              <a:t>Example of Ethical Dilemma in Health and Social Care </a:t>
            </a:r>
            <a:endParaRPr lang="en-GB" sz="4100" dirty="0"/>
          </a:p>
        </p:txBody>
      </p:sp>
      <p:sp>
        <p:nvSpPr>
          <p:cNvPr id="3" name="Content Placeholder 2">
            <a:extLst>
              <a:ext uri="{FF2B5EF4-FFF2-40B4-BE49-F238E27FC236}">
                <a16:creationId xmlns:a16="http://schemas.microsoft.com/office/drawing/2014/main" id="{7011B9CD-5C99-44F9-BB2F-DF68E4082AEE}"/>
              </a:ext>
            </a:extLst>
          </p:cNvPr>
          <p:cNvSpPr>
            <a:spLocks noGrp="1"/>
          </p:cNvSpPr>
          <p:nvPr>
            <p:ph idx="1"/>
          </p:nvPr>
        </p:nvSpPr>
        <p:spPr>
          <a:xfrm>
            <a:off x="499696" y="1476462"/>
            <a:ext cx="11216054" cy="4114714"/>
          </a:xfrm>
        </p:spPr>
        <p:txBody>
          <a:bodyPr>
            <a:normAutofit fontScale="92500"/>
          </a:bodyPr>
          <a:lstStyle/>
          <a:p>
            <a:pPr>
              <a:spcBef>
                <a:spcPts val="0"/>
              </a:spcBef>
              <a:spcAft>
                <a:spcPts val="600"/>
              </a:spcAft>
            </a:pPr>
            <a:r>
              <a:rPr lang="en-GB" sz="2600" dirty="0">
                <a:cs typeface="Arial" panose="020B0604020202020204" pitchFamily="34" charset="0"/>
              </a:rPr>
              <a:t>New technologies have the potential to make a significant difference both to people with </a:t>
            </a:r>
            <a:r>
              <a:rPr lang="en-GB" sz="2600" dirty="0" smtClean="0">
                <a:cs typeface="Arial" panose="020B0604020202020204" pitchFamily="34" charset="0"/>
              </a:rPr>
              <a:t>dementia/ learning </a:t>
            </a:r>
            <a:r>
              <a:rPr lang="en-GB" sz="2600" dirty="0">
                <a:cs typeface="Arial" panose="020B0604020202020204" pitchFamily="34" charset="0"/>
              </a:rPr>
              <a:t>disabilities, etc. and to their family and friends who provide them with care and support. </a:t>
            </a:r>
          </a:p>
          <a:p>
            <a:pPr>
              <a:spcBef>
                <a:spcPts val="0"/>
              </a:spcBef>
              <a:spcAft>
                <a:spcPts val="600"/>
              </a:spcAft>
            </a:pPr>
            <a:r>
              <a:rPr lang="en-GB" sz="2600" b="1" dirty="0">
                <a:cs typeface="Arial" panose="020B0604020202020204" pitchFamily="34" charset="0"/>
              </a:rPr>
              <a:t>Monitoring and tracking devices </a:t>
            </a:r>
            <a:r>
              <a:rPr lang="en-GB" sz="2600" dirty="0">
                <a:cs typeface="Arial" panose="020B0604020202020204" pitchFamily="34" charset="0"/>
              </a:rPr>
              <a:t>so that the person’s exact location can be identified if they get lost. </a:t>
            </a:r>
            <a:endParaRPr lang="en-GB" sz="2600" dirty="0" smtClean="0">
              <a:cs typeface="Arial" panose="020B0604020202020204" pitchFamily="34" charset="0"/>
            </a:endParaRPr>
          </a:p>
          <a:p>
            <a:pPr>
              <a:spcBef>
                <a:spcPts val="0"/>
              </a:spcBef>
              <a:spcAft>
                <a:spcPts val="600"/>
              </a:spcAft>
            </a:pPr>
            <a:endParaRPr lang="en-GB" sz="2600" dirty="0">
              <a:cs typeface="Arial" panose="020B0604020202020204" pitchFamily="34" charset="0"/>
            </a:endParaRPr>
          </a:p>
          <a:p>
            <a:pPr marL="0" indent="0">
              <a:spcBef>
                <a:spcPts val="0"/>
              </a:spcBef>
              <a:spcAft>
                <a:spcPts val="600"/>
              </a:spcAft>
              <a:buNone/>
            </a:pPr>
            <a:endParaRPr lang="en-GB" sz="800" dirty="0">
              <a:solidFill>
                <a:srgbClr val="0070C0"/>
              </a:solidFill>
              <a:cs typeface="Arial" panose="020B0604020202020204" pitchFamily="34" charset="0"/>
            </a:endParaRPr>
          </a:p>
          <a:p>
            <a:pPr marL="0" indent="0">
              <a:spcBef>
                <a:spcPts val="0"/>
              </a:spcBef>
              <a:spcAft>
                <a:spcPts val="600"/>
              </a:spcAft>
              <a:buNone/>
            </a:pPr>
            <a:r>
              <a:rPr lang="en-GB" sz="2600" b="1" dirty="0">
                <a:solidFill>
                  <a:srgbClr val="0070C0"/>
                </a:solidFill>
                <a:cs typeface="Arial" panose="020B0604020202020204" pitchFamily="34" charset="0"/>
              </a:rPr>
              <a:t>Share you opinion:</a:t>
            </a:r>
          </a:p>
          <a:p>
            <a:pPr>
              <a:spcBef>
                <a:spcPts val="0"/>
              </a:spcBef>
              <a:spcAft>
                <a:spcPts val="600"/>
              </a:spcAft>
            </a:pPr>
            <a:r>
              <a:rPr lang="en-GB" sz="2600" i="1" dirty="0">
                <a:solidFill>
                  <a:srgbClr val="0070C0"/>
                </a:solidFill>
                <a:cs typeface="Arial" panose="020B0604020202020204" pitchFamily="34" charset="0"/>
              </a:rPr>
              <a:t>Do you think it is ethical to use such devices to track someone’s location? </a:t>
            </a:r>
          </a:p>
          <a:p>
            <a:pPr>
              <a:spcBef>
                <a:spcPts val="0"/>
              </a:spcBef>
              <a:spcAft>
                <a:spcPts val="600"/>
              </a:spcAft>
            </a:pPr>
            <a:r>
              <a:rPr lang="en-GB" sz="2600" i="1" dirty="0">
                <a:solidFill>
                  <a:srgbClr val="0070C0"/>
                </a:solidFill>
                <a:cs typeface="Arial" panose="020B0604020202020204" pitchFamily="34" charset="0"/>
              </a:rPr>
              <a:t>Does it have an impact on their sense of independence and their privacy?</a:t>
            </a:r>
          </a:p>
        </p:txBody>
      </p:sp>
      <p:pic>
        <p:nvPicPr>
          <p:cNvPr id="7" name="Picture 6" descr="A picture containing person, indoor, sitting, front&#10;&#10;Description automatically generated">
            <a:extLst>
              <a:ext uri="{FF2B5EF4-FFF2-40B4-BE49-F238E27FC236}">
                <a16:creationId xmlns:a16="http://schemas.microsoft.com/office/drawing/2014/main" id="{09A336CD-1091-41F2-9083-2FF5F6A7BFE1}"/>
              </a:ext>
            </a:extLst>
          </p:cNvPr>
          <p:cNvPicPr>
            <a:picLocks noChangeAspect="1"/>
          </p:cNvPicPr>
          <p:nvPr/>
        </p:nvPicPr>
        <p:blipFill rotWithShape="1">
          <a:blip r:embed="rId2">
            <a:extLst>
              <a:ext uri="{28A0092B-C50C-407E-A947-70E740481C1C}">
                <a14:useLocalDpi xmlns:a14="http://schemas.microsoft.com/office/drawing/2010/main" val="0"/>
              </a:ext>
            </a:extLst>
          </a:blip>
          <a:srcRect l="4935" r="8628" b="-1"/>
          <a:stretch/>
        </p:blipFill>
        <p:spPr>
          <a:xfrm>
            <a:off x="10029825" y="3239654"/>
            <a:ext cx="1864217" cy="1277876"/>
          </a:xfrm>
          <a:prstGeom prst="rect">
            <a:avLst/>
          </a:prstGeom>
        </p:spPr>
      </p:pic>
    </p:spTree>
    <p:extLst>
      <p:ext uri="{BB962C8B-B14F-4D97-AF65-F5344CB8AC3E}">
        <p14:creationId xmlns:p14="http://schemas.microsoft.com/office/powerpoint/2010/main" val="1002520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EE3F-0E99-40D2-9EC1-73099E46EC35}"/>
              </a:ext>
            </a:extLst>
          </p:cNvPr>
          <p:cNvSpPr>
            <a:spLocks noGrp="1"/>
          </p:cNvSpPr>
          <p:nvPr>
            <p:ph type="title"/>
          </p:nvPr>
        </p:nvSpPr>
        <p:spPr/>
        <p:txBody>
          <a:bodyPr>
            <a:normAutofit fontScale="90000"/>
          </a:bodyPr>
          <a:lstStyle/>
          <a:p>
            <a:r>
              <a:rPr lang="en-GB" sz="4400" b="1" dirty="0">
                <a:cs typeface="Arial" panose="020B0604020202020204" pitchFamily="34" charset="0"/>
              </a:rPr>
              <a:t>What is your opinion on this matter?</a:t>
            </a:r>
            <a:br>
              <a:rPr lang="en-GB" sz="4400" b="1" dirty="0">
                <a:cs typeface="Arial" panose="020B0604020202020204" pitchFamily="34" charset="0"/>
              </a:rPr>
            </a:br>
            <a:endParaRPr lang="en-GB" dirty="0"/>
          </a:p>
        </p:txBody>
      </p:sp>
      <p:sp>
        <p:nvSpPr>
          <p:cNvPr id="7" name="TextBox 6">
            <a:extLst>
              <a:ext uri="{FF2B5EF4-FFF2-40B4-BE49-F238E27FC236}">
                <a16:creationId xmlns:a16="http://schemas.microsoft.com/office/drawing/2014/main" id="{C03AC55A-CE9C-4955-B2CA-4732D4E0F072}"/>
              </a:ext>
            </a:extLst>
          </p:cNvPr>
          <p:cNvSpPr txBox="1"/>
          <p:nvPr/>
        </p:nvSpPr>
        <p:spPr>
          <a:xfrm>
            <a:off x="342901" y="923192"/>
            <a:ext cx="11239500" cy="4832092"/>
          </a:xfrm>
          <a:prstGeom prst="rect">
            <a:avLst/>
          </a:prstGeom>
          <a:noFill/>
        </p:spPr>
        <p:txBody>
          <a:bodyPr wrap="square">
            <a:spAutoFit/>
          </a:bodyPr>
          <a:lstStyle/>
          <a:p>
            <a:pPr marL="457200" indent="-457200">
              <a:buFont typeface="Arial" panose="020B0604020202020204" pitchFamily="34" charset="0"/>
              <a:buChar char="•"/>
            </a:pPr>
            <a:r>
              <a:rPr lang="en-GB" sz="2800" dirty="0">
                <a:cs typeface="Arial" panose="020B0604020202020204" pitchFamily="34" charset="0"/>
              </a:rPr>
              <a:t>It is clear that technological devices of various types have the capacity to contribute to a person’s autonomy and </a:t>
            </a:r>
            <a:r>
              <a:rPr lang="en-GB" sz="2800" dirty="0" smtClean="0">
                <a:cs typeface="Arial" panose="020B0604020202020204" pitchFamily="34" charset="0"/>
              </a:rPr>
              <a:t>wellbeing </a:t>
            </a:r>
            <a:r>
              <a:rPr lang="en-GB" sz="2800" dirty="0">
                <a:cs typeface="Arial" panose="020B0604020202020204" pitchFamily="34" charset="0"/>
              </a:rPr>
              <a:t>interests. However, use of technology in these ways also has the capacity to act in ways which go against these interests. </a:t>
            </a:r>
          </a:p>
          <a:p>
            <a:endParaRPr lang="en-GB" sz="2800" dirty="0">
              <a:cs typeface="Arial" panose="020B0604020202020204" pitchFamily="34" charset="0"/>
            </a:endParaRPr>
          </a:p>
          <a:p>
            <a:pPr marL="457200" indent="-457200">
              <a:buFont typeface="Arial" panose="020B0604020202020204" pitchFamily="34" charset="0"/>
              <a:buChar char="•"/>
            </a:pPr>
            <a:r>
              <a:rPr lang="en-GB" sz="2800" dirty="0">
                <a:cs typeface="Arial" panose="020B0604020202020204" pitchFamily="34" charset="0"/>
              </a:rPr>
              <a:t>Concerns raised about the use of assistive technologies in caring for service users with dementia</a:t>
            </a:r>
            <a:r>
              <a:rPr lang="en-GB" sz="2800" dirty="0" smtClean="0">
                <a:cs typeface="Arial" panose="020B0604020202020204" pitchFamily="34" charset="0"/>
              </a:rPr>
              <a:t>/ mental </a:t>
            </a:r>
            <a:r>
              <a:rPr lang="en-GB" sz="2800" dirty="0">
                <a:cs typeface="Arial" panose="020B0604020202020204" pitchFamily="34" charset="0"/>
              </a:rPr>
              <a:t>health</a:t>
            </a:r>
            <a:r>
              <a:rPr lang="en-GB" sz="2800" dirty="0" smtClean="0">
                <a:cs typeface="Arial" panose="020B0604020202020204" pitchFamily="34" charset="0"/>
              </a:rPr>
              <a:t>/ learning </a:t>
            </a:r>
            <a:r>
              <a:rPr lang="en-GB" sz="2800" dirty="0">
                <a:cs typeface="Arial" panose="020B0604020202020204" pitchFamily="34" charset="0"/>
              </a:rPr>
              <a:t>disabilities, etc. were mainly related to privacy, stigma (particularly with reference to tracking devices</a:t>
            </a:r>
            <a:r>
              <a:rPr lang="en-GB" sz="2800" dirty="0" smtClean="0">
                <a:cs typeface="Arial" panose="020B0604020202020204" pitchFamily="34" charset="0"/>
              </a:rPr>
              <a:t>) </a:t>
            </a:r>
            <a:r>
              <a:rPr lang="en-GB" sz="2800" dirty="0">
                <a:cs typeface="Arial" panose="020B0604020202020204" pitchFamily="34" charset="0"/>
              </a:rPr>
              <a:t>and the worry that the use of such technology would replace, rather than be in addition to, valuable human care. </a:t>
            </a:r>
          </a:p>
        </p:txBody>
      </p:sp>
    </p:spTree>
    <p:extLst>
      <p:ext uri="{BB962C8B-B14F-4D97-AF65-F5344CB8AC3E}">
        <p14:creationId xmlns:p14="http://schemas.microsoft.com/office/powerpoint/2010/main" val="193437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A46D-0CCE-4D12-9F21-67049A36B038}"/>
              </a:ext>
            </a:extLst>
          </p:cNvPr>
          <p:cNvSpPr>
            <a:spLocks noGrp="1"/>
          </p:cNvSpPr>
          <p:nvPr>
            <p:ph type="title"/>
          </p:nvPr>
        </p:nvSpPr>
        <p:spPr>
          <a:xfrm>
            <a:off x="622355" y="262183"/>
            <a:ext cx="9095041" cy="711778"/>
          </a:xfrm>
        </p:spPr>
        <p:txBody>
          <a:bodyPr>
            <a:normAutofit fontScale="90000"/>
          </a:bodyPr>
          <a:lstStyle/>
          <a:p>
            <a:r>
              <a:rPr lang="en-GB" sz="4000" b="1" dirty="0">
                <a:cs typeface="Arial" panose="020B0604020202020204" pitchFamily="34" charset="0"/>
              </a:rPr>
              <a:t>Case study: Privacy for learning disabled couple in residential unit</a:t>
            </a:r>
          </a:p>
        </p:txBody>
      </p:sp>
      <p:sp>
        <p:nvSpPr>
          <p:cNvPr id="3" name="Content Placeholder 2">
            <a:extLst>
              <a:ext uri="{FF2B5EF4-FFF2-40B4-BE49-F238E27FC236}">
                <a16:creationId xmlns:a16="http://schemas.microsoft.com/office/drawing/2014/main" id="{428A9261-52F3-4E64-88CA-79DAED55929D}"/>
              </a:ext>
            </a:extLst>
          </p:cNvPr>
          <p:cNvSpPr>
            <a:spLocks noGrp="1"/>
          </p:cNvSpPr>
          <p:nvPr>
            <p:ph idx="1"/>
          </p:nvPr>
        </p:nvSpPr>
        <p:spPr>
          <a:xfrm>
            <a:off x="545122" y="1310571"/>
            <a:ext cx="9249508" cy="4401120"/>
          </a:xfrm>
        </p:spPr>
        <p:txBody>
          <a:bodyPr>
            <a:normAutofit fontScale="85000" lnSpcReduction="20000"/>
          </a:bodyPr>
          <a:lstStyle/>
          <a:p>
            <a:r>
              <a:rPr lang="en-GB" sz="2800" dirty="0">
                <a:cs typeface="Arial" panose="020B0604020202020204" pitchFamily="34" charset="0"/>
              </a:rPr>
              <a:t>Tim and Sylvia were a couple who both had a learning disability.</a:t>
            </a:r>
          </a:p>
          <a:p>
            <a:r>
              <a:rPr lang="en-GB" sz="2800" dirty="0">
                <a:cs typeface="Arial" panose="020B0604020202020204" pitchFamily="34" charset="0"/>
              </a:rPr>
              <a:t>They had a young child. </a:t>
            </a:r>
          </a:p>
          <a:p>
            <a:r>
              <a:rPr lang="en-GB" sz="2800" dirty="0">
                <a:cs typeface="Arial" panose="020B0604020202020204" pitchFamily="34" charset="0"/>
              </a:rPr>
              <a:t>Social services placed them in a residential unit for a short time so  that could check how they were looking after their child.   </a:t>
            </a:r>
          </a:p>
          <a:p>
            <a:r>
              <a:rPr lang="en-GB" sz="2800" dirty="0">
                <a:cs typeface="Arial" panose="020B0604020202020204" pitchFamily="34" charset="0"/>
              </a:rPr>
              <a:t>There were CCTV cameras in their rooms, including in their bedroom, even though the baby slept in a separate nursery. </a:t>
            </a:r>
          </a:p>
          <a:p>
            <a:r>
              <a:rPr lang="en-GB" sz="2800" dirty="0">
                <a:cs typeface="Arial" panose="020B0604020202020204" pitchFamily="34" charset="0"/>
              </a:rPr>
              <a:t>Tim and Sylvia were unhappy about the CCTV cameras. </a:t>
            </a:r>
          </a:p>
          <a:p>
            <a:endParaRPr lang="en-GB" sz="2800" dirty="0">
              <a:cs typeface="Arial" panose="020B0604020202020204" pitchFamily="34" charset="0"/>
            </a:endParaRPr>
          </a:p>
          <a:p>
            <a:pPr marL="0" indent="0">
              <a:buNone/>
            </a:pPr>
            <a:r>
              <a:rPr lang="en-GB" sz="3000" b="1" dirty="0">
                <a:solidFill>
                  <a:srgbClr val="0070C0"/>
                </a:solidFill>
              </a:rPr>
              <a:t>What should Tim and Sylvia do to address these issues and what health and social care services need to do?</a:t>
            </a:r>
          </a:p>
          <a:p>
            <a:endParaRPr lang="en-GB" sz="3000" b="1" dirty="0"/>
          </a:p>
          <a:p>
            <a:pPr marL="0" indent="0">
              <a:buNone/>
            </a:pPr>
            <a:r>
              <a:rPr lang="en-GB" sz="1200" dirty="0"/>
              <a:t>         (Source: Real life example taken from BIHR’s booklet ‘The Human Rights Act: Changing Lives’ - </a:t>
            </a:r>
            <a:r>
              <a:rPr lang="en-GB" sz="1200" dirty="0">
                <a:hlinkClick r:id="rId2"/>
              </a:rPr>
              <a:t>https://www.bihr.org.uk/changing-lives</a:t>
            </a:r>
            <a:r>
              <a:rPr lang="en-GB" sz="1200" dirty="0"/>
              <a:t>)</a:t>
            </a:r>
          </a:p>
          <a:p>
            <a:endParaRPr lang="en-GB" sz="1400" dirty="0"/>
          </a:p>
        </p:txBody>
      </p:sp>
      <p:pic>
        <p:nvPicPr>
          <p:cNvPr id="11" name="Picture 10">
            <a:extLst>
              <a:ext uri="{FF2B5EF4-FFF2-40B4-BE49-F238E27FC236}">
                <a16:creationId xmlns:a16="http://schemas.microsoft.com/office/drawing/2014/main" id="{1D8C123D-260C-426A-9079-343D0C5FEF20}"/>
              </a:ext>
            </a:extLst>
          </p:cNvPr>
          <p:cNvPicPr/>
          <p:nvPr/>
        </p:nvPicPr>
        <p:blipFill rotWithShape="1">
          <a:blip r:embed="rId3"/>
          <a:srcRect l="28816" t="51771" r="64908" b="36959"/>
          <a:stretch/>
        </p:blipFill>
        <p:spPr bwMode="auto">
          <a:xfrm>
            <a:off x="10008026" y="5152626"/>
            <a:ext cx="1789495" cy="1559363"/>
          </a:xfrm>
          <a:prstGeom prst="rect">
            <a:avLst/>
          </a:prstGeom>
          <a:effectLst>
            <a:outerShdw blurRad="406400" dist="317500" dir="5400000" sx="89000" sy="89000" rotWithShape="0">
              <a:prstClr val="black">
                <a:alpha val="15000"/>
              </a:prstClr>
            </a:outerShdw>
          </a:effectLst>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75C8587-2977-414E-BD41-57B1640ADAC7}"/>
              </a:ext>
            </a:extLst>
          </p:cNvPr>
          <p:cNvPicPr/>
          <p:nvPr/>
        </p:nvPicPr>
        <p:blipFill rotWithShape="1">
          <a:blip r:embed="rId3"/>
          <a:srcRect l="28557" t="40620" r="64844" b="48227"/>
          <a:stretch/>
        </p:blipFill>
        <p:spPr bwMode="auto">
          <a:xfrm>
            <a:off x="10008026" y="3511131"/>
            <a:ext cx="1789495" cy="1603334"/>
          </a:xfrm>
          <a:prstGeom prst="rect">
            <a:avLst/>
          </a:prstGeom>
          <a:effectLst>
            <a:outerShdw blurRad="406400" dist="317500" dir="5400000" sx="89000" sy="89000" rotWithShape="0">
              <a:prstClr val="black">
                <a:alpha val="15000"/>
              </a:prstClr>
            </a:outerShdw>
          </a:effectLst>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04E745A6-A572-445C-A5F9-398171EC0637}"/>
              </a:ext>
            </a:extLst>
          </p:cNvPr>
          <p:cNvPicPr/>
          <p:nvPr/>
        </p:nvPicPr>
        <p:blipFill rotWithShape="1">
          <a:blip r:embed="rId4"/>
          <a:srcRect l="33204" t="34573" r="62088" b="57196"/>
          <a:stretch/>
        </p:blipFill>
        <p:spPr bwMode="auto">
          <a:xfrm>
            <a:off x="10008027" y="1825666"/>
            <a:ext cx="1789495" cy="1603334"/>
          </a:xfrm>
          <a:prstGeom prst="rect">
            <a:avLst/>
          </a:prstGeom>
          <a:effectLst>
            <a:outerShdw blurRad="406400" dist="317500" dir="5400000" sx="89000" sy="89000" rotWithShape="0">
              <a:prstClr val="black">
                <a:alpha val="15000"/>
              </a:prstClr>
            </a:outerShdw>
          </a:effectLst>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725B75E0-B5A1-45D7-AF53-7EDB356602DB}"/>
              </a:ext>
            </a:extLst>
          </p:cNvPr>
          <p:cNvPicPr/>
          <p:nvPr/>
        </p:nvPicPr>
        <p:blipFill rotWithShape="1">
          <a:blip r:embed="rId3"/>
          <a:srcRect l="28557" t="18318" r="64457" b="69382"/>
          <a:stretch/>
        </p:blipFill>
        <p:spPr bwMode="auto">
          <a:xfrm>
            <a:off x="9994194" y="102039"/>
            <a:ext cx="1803327" cy="1743845"/>
          </a:xfrm>
          <a:prstGeom prst="rect">
            <a:avLst/>
          </a:prstGeom>
          <a:effectLst>
            <a:outerShdw blurRad="406400" dist="317500" dir="5400000" sx="89000" sy="89000" rotWithShape="0">
              <a:prstClr val="black">
                <a:alpha val="15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910458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CD28-2F04-96D7-7FFA-8823C3E4D20E}"/>
              </a:ext>
            </a:extLst>
          </p:cNvPr>
          <p:cNvSpPr>
            <a:spLocks noGrp="1"/>
          </p:cNvSpPr>
          <p:nvPr>
            <p:ph type="title"/>
          </p:nvPr>
        </p:nvSpPr>
        <p:spPr/>
        <p:txBody>
          <a:bodyPr/>
          <a:lstStyle/>
          <a:p>
            <a:r>
              <a:rPr lang="en-GB" b="1" dirty="0"/>
              <a:t>What happened</a:t>
            </a:r>
          </a:p>
        </p:txBody>
      </p:sp>
      <p:sp>
        <p:nvSpPr>
          <p:cNvPr id="3" name="Content Placeholder 2">
            <a:extLst>
              <a:ext uri="{FF2B5EF4-FFF2-40B4-BE49-F238E27FC236}">
                <a16:creationId xmlns:a16="http://schemas.microsoft.com/office/drawing/2014/main" id="{A37130B7-08B4-0AFF-3093-4AE49479680B}"/>
              </a:ext>
            </a:extLst>
          </p:cNvPr>
          <p:cNvSpPr>
            <a:spLocks noGrp="1"/>
          </p:cNvSpPr>
          <p:nvPr>
            <p:ph idx="1"/>
          </p:nvPr>
        </p:nvSpPr>
        <p:spPr/>
        <p:txBody>
          <a:bodyPr/>
          <a:lstStyle/>
          <a:p>
            <a:pPr marL="0" indent="0">
              <a:buNone/>
            </a:pPr>
            <a:r>
              <a:rPr lang="en-GB" dirty="0"/>
              <a:t>Tim and Sylvia talked to social services about their right to respect for private and family life. After the discussion, social services agreed to turn the cameras off in their bedroom at night-time. </a:t>
            </a:r>
          </a:p>
          <a:p>
            <a:endParaRPr lang="en-GB" dirty="0"/>
          </a:p>
        </p:txBody>
      </p:sp>
    </p:spTree>
    <p:extLst>
      <p:ext uri="{BB962C8B-B14F-4D97-AF65-F5344CB8AC3E}">
        <p14:creationId xmlns:p14="http://schemas.microsoft.com/office/powerpoint/2010/main" val="75281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B5259-40A8-4572-BA7F-A4AAA964F121}"/>
              </a:ext>
            </a:extLst>
          </p:cNvPr>
          <p:cNvSpPr>
            <a:spLocks noGrp="1"/>
          </p:cNvSpPr>
          <p:nvPr>
            <p:ph type="title"/>
          </p:nvPr>
        </p:nvSpPr>
        <p:spPr>
          <a:xfrm>
            <a:off x="879230" y="1345223"/>
            <a:ext cx="10474569" cy="345465"/>
          </a:xfrm>
        </p:spPr>
        <p:txBody>
          <a:bodyPr>
            <a:normAutofit fontScale="90000"/>
          </a:bodyPr>
          <a:lstStyle/>
          <a:p>
            <a:r>
              <a:rPr lang="en-GB" sz="4900" b="1" dirty="0">
                <a:cs typeface="Arial" panose="020B0604020202020204" pitchFamily="34" charset="0"/>
              </a:rPr>
              <a:t>Truth telling</a:t>
            </a:r>
            <a:r>
              <a:rPr lang="en-GB" sz="1400" b="1" dirty="0">
                <a:latin typeface="Arial" panose="020B0604020202020204" pitchFamily="34" charset="0"/>
                <a:cs typeface="Arial" panose="020B0604020202020204" pitchFamily="34" charset="0"/>
              </a:rPr>
              <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a:r>
            <a:br>
              <a:rPr lang="en-GB" sz="1400" b="1" dirty="0">
                <a:latin typeface="Arial" panose="020B0604020202020204" pitchFamily="34" charset="0"/>
                <a:cs typeface="Arial" panose="020B0604020202020204" pitchFamily="34" charset="0"/>
              </a:rPr>
            </a:br>
            <a:r>
              <a:rPr lang="en-GB" sz="3600" i="1" dirty="0"/>
              <a:t/>
            </a:r>
            <a:br>
              <a:rPr lang="en-GB" sz="3600" i="1" dirty="0"/>
            </a:br>
            <a:endParaRPr lang="en-GB" sz="3600" i="1" dirty="0"/>
          </a:p>
        </p:txBody>
      </p:sp>
      <p:sp>
        <p:nvSpPr>
          <p:cNvPr id="3" name="Content Placeholder 2">
            <a:extLst>
              <a:ext uri="{FF2B5EF4-FFF2-40B4-BE49-F238E27FC236}">
                <a16:creationId xmlns:a16="http://schemas.microsoft.com/office/drawing/2014/main" id="{0A1CF000-446C-4898-AE93-9691014D17E4}"/>
              </a:ext>
            </a:extLst>
          </p:cNvPr>
          <p:cNvSpPr>
            <a:spLocks noGrp="1"/>
          </p:cNvSpPr>
          <p:nvPr>
            <p:ph idx="1"/>
          </p:nvPr>
        </p:nvSpPr>
        <p:spPr>
          <a:xfrm>
            <a:off x="298938" y="1525821"/>
            <a:ext cx="11517922" cy="4651142"/>
          </a:xfrm>
        </p:spPr>
        <p:txBody>
          <a:bodyPr>
            <a:normAutofit/>
          </a:bodyPr>
          <a:lstStyle/>
          <a:p>
            <a:pPr>
              <a:lnSpc>
                <a:spcPct val="110000"/>
              </a:lnSpc>
              <a:spcBef>
                <a:spcPts val="0"/>
              </a:spcBef>
            </a:pPr>
            <a:r>
              <a:rPr lang="en-GB" sz="2800" dirty="0">
                <a:cs typeface="Arial" panose="020B0604020202020204" pitchFamily="34" charset="0"/>
              </a:rPr>
              <a:t>The ethical reasoning behind this dilemma is based on concern for the </a:t>
            </a:r>
            <a:r>
              <a:rPr lang="en-GB" sz="2800" dirty="0" smtClean="0">
                <a:cs typeface="Arial" panose="020B0604020202020204" pitchFamily="34" charset="0"/>
              </a:rPr>
              <a:t>wellbeing </a:t>
            </a:r>
            <a:r>
              <a:rPr lang="en-GB" sz="2800" dirty="0">
                <a:cs typeface="Arial" panose="020B0604020202020204" pitchFamily="34" charset="0"/>
              </a:rPr>
              <a:t>of the service users, with conflicts experienced between the desire to maintain trust (especially in the context of long-standing relationships built on trust) and avoiding distress. </a:t>
            </a:r>
          </a:p>
          <a:p>
            <a:pPr marL="0" indent="0">
              <a:lnSpc>
                <a:spcPct val="110000"/>
              </a:lnSpc>
              <a:spcBef>
                <a:spcPts val="0"/>
              </a:spcBef>
              <a:buNone/>
            </a:pPr>
            <a:endParaRPr lang="en-GB" sz="2800" dirty="0">
              <a:cs typeface="Arial" panose="020B0604020202020204" pitchFamily="34" charset="0"/>
            </a:endParaRPr>
          </a:p>
          <a:p>
            <a:pPr>
              <a:lnSpc>
                <a:spcPct val="110000"/>
              </a:lnSpc>
              <a:spcBef>
                <a:spcPts val="0"/>
              </a:spcBef>
            </a:pPr>
            <a:r>
              <a:rPr lang="en-GB" sz="2800" dirty="0">
                <a:cs typeface="Arial" panose="020B0604020202020204" pitchFamily="34" charset="0"/>
              </a:rPr>
              <a:t>These considerations of the interests of the service users run alongside both beliefs about the moral importance of telling the truth and practical concerns about how to get through the day. </a:t>
            </a:r>
          </a:p>
          <a:p>
            <a:pPr marL="0" indent="0">
              <a:lnSpc>
                <a:spcPct val="110000"/>
              </a:lnSpc>
              <a:spcBef>
                <a:spcPts val="0"/>
              </a:spcBef>
              <a:buNone/>
            </a:pPr>
            <a:r>
              <a:rPr lang="en-GB" sz="1000" dirty="0">
                <a:cs typeface="Arial" panose="020B0604020202020204" pitchFamily="34" charset="0"/>
              </a:rPr>
              <a:t>         </a:t>
            </a:r>
          </a:p>
          <a:p>
            <a:pPr marL="0" indent="0" algn="r">
              <a:lnSpc>
                <a:spcPct val="110000"/>
              </a:lnSpc>
              <a:spcBef>
                <a:spcPts val="0"/>
              </a:spcBef>
              <a:buNone/>
            </a:pPr>
            <a:r>
              <a:rPr lang="en-GB" sz="1000" dirty="0">
                <a:cs typeface="Arial" panose="020B0604020202020204" pitchFamily="34" charset="0"/>
              </a:rPr>
              <a:t>         </a:t>
            </a:r>
            <a:r>
              <a:rPr lang="en-GB" sz="1400" dirty="0">
                <a:cs typeface="Arial" panose="020B0604020202020204" pitchFamily="34" charset="0"/>
              </a:rPr>
              <a:t>(Zolkefli, 2018) </a:t>
            </a:r>
          </a:p>
        </p:txBody>
      </p:sp>
      <p:pic>
        <p:nvPicPr>
          <p:cNvPr id="5" name="Picture 4" descr="A close up of a sign&#10;&#10;Description automatically generated">
            <a:extLst>
              <a:ext uri="{FF2B5EF4-FFF2-40B4-BE49-F238E27FC236}">
                <a16:creationId xmlns:a16="http://schemas.microsoft.com/office/drawing/2014/main" id="{97EBFDBC-EF62-4DE5-BD9F-6D7BF15558F4}"/>
              </a:ext>
            </a:extLst>
          </p:cNvPr>
          <p:cNvPicPr>
            <a:picLocks noChangeAspect="1"/>
          </p:cNvPicPr>
          <p:nvPr/>
        </p:nvPicPr>
        <p:blipFill rotWithShape="1">
          <a:blip r:embed="rId2">
            <a:extLst>
              <a:ext uri="{28A0092B-C50C-407E-A947-70E740481C1C}">
                <a14:useLocalDpi xmlns:a14="http://schemas.microsoft.com/office/drawing/2010/main" val="0"/>
              </a:ext>
            </a:extLst>
          </a:blip>
          <a:srcRect l="10120" r="11832" b="1"/>
          <a:stretch/>
        </p:blipFill>
        <p:spPr>
          <a:xfrm>
            <a:off x="10056071" y="138827"/>
            <a:ext cx="2023403" cy="1386994"/>
          </a:xfrm>
          <a:prstGeom prst="rect">
            <a:avLst/>
          </a:prstGeom>
        </p:spPr>
      </p:pic>
    </p:spTree>
    <p:extLst>
      <p:ext uri="{BB962C8B-B14F-4D97-AF65-F5344CB8AC3E}">
        <p14:creationId xmlns:p14="http://schemas.microsoft.com/office/powerpoint/2010/main" val="733257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3CF4-A716-3D2F-AEAA-FD32D164CB29}"/>
              </a:ext>
            </a:extLst>
          </p:cNvPr>
          <p:cNvSpPr>
            <a:spLocks noGrp="1"/>
          </p:cNvSpPr>
          <p:nvPr>
            <p:ph type="title"/>
          </p:nvPr>
        </p:nvSpPr>
        <p:spPr>
          <a:xfrm>
            <a:off x="609600" y="668214"/>
            <a:ext cx="10972800" cy="749423"/>
          </a:xfrm>
        </p:spPr>
        <p:txBody>
          <a:bodyPr>
            <a:normAutofit fontScale="90000"/>
          </a:bodyPr>
          <a:lstStyle/>
          <a:p>
            <a:r>
              <a:rPr lang="en-GB" b="1" dirty="0"/>
              <a:t>Truth telling - Right to know: </a:t>
            </a:r>
            <a:br>
              <a:rPr lang="en-GB" b="1" dirty="0"/>
            </a:br>
            <a:r>
              <a:rPr lang="en-GB" b="1" dirty="0"/>
              <a:t>What is your opinion on this matter?</a:t>
            </a:r>
            <a:br>
              <a:rPr lang="en-GB" b="1" dirty="0"/>
            </a:br>
            <a:endParaRPr lang="en-GB" b="1" dirty="0"/>
          </a:p>
        </p:txBody>
      </p:sp>
      <p:sp>
        <p:nvSpPr>
          <p:cNvPr id="3" name="Content Placeholder 2">
            <a:extLst>
              <a:ext uri="{FF2B5EF4-FFF2-40B4-BE49-F238E27FC236}">
                <a16:creationId xmlns:a16="http://schemas.microsoft.com/office/drawing/2014/main" id="{3DE87820-E249-2B94-EB2E-260D8D651E14}"/>
              </a:ext>
            </a:extLst>
          </p:cNvPr>
          <p:cNvSpPr>
            <a:spLocks noGrp="1"/>
          </p:cNvSpPr>
          <p:nvPr>
            <p:ph idx="1"/>
          </p:nvPr>
        </p:nvSpPr>
        <p:spPr>
          <a:xfrm>
            <a:off x="568569" y="1565032"/>
            <a:ext cx="10972800" cy="3917032"/>
          </a:xfrm>
        </p:spPr>
        <p:txBody>
          <a:bodyPr>
            <a:normAutofit/>
          </a:bodyPr>
          <a:lstStyle/>
          <a:p>
            <a:pPr marL="0" indent="0" algn="ctr">
              <a:buNone/>
            </a:pPr>
            <a:r>
              <a:rPr lang="en-GB" i="1" dirty="0">
                <a:solidFill>
                  <a:srgbClr val="111111"/>
                </a:solidFill>
                <a:effectLst/>
              </a:rPr>
              <a:t>‘I felt fully justified in telling lies if it prevented the service users going through even more distress’ </a:t>
            </a:r>
            <a:r>
              <a:rPr lang="en-GB" i="0" dirty="0">
                <a:solidFill>
                  <a:srgbClr val="111111"/>
                </a:solidFill>
                <a:effectLst/>
              </a:rPr>
              <a:t/>
            </a:r>
            <a:br>
              <a:rPr lang="en-GB" i="0" dirty="0">
                <a:solidFill>
                  <a:srgbClr val="111111"/>
                </a:solidFill>
                <a:effectLst/>
              </a:rPr>
            </a:br>
            <a:endParaRPr lang="en-GB" i="0" dirty="0">
              <a:solidFill>
                <a:srgbClr val="111111"/>
              </a:solidFill>
              <a:effectLst/>
            </a:endParaRPr>
          </a:p>
          <a:p>
            <a:pPr marL="0" indent="0" algn="ctr">
              <a:buNone/>
            </a:pPr>
            <a:r>
              <a:rPr lang="en-GB" sz="4000" i="0" dirty="0">
                <a:solidFill>
                  <a:srgbClr val="111111"/>
                </a:solidFill>
                <a:effectLst/>
              </a:rPr>
              <a:t>Why do we need truth-telling in health care?</a:t>
            </a:r>
            <a:endParaRPr lang="en-GB" sz="4000" dirty="0"/>
          </a:p>
        </p:txBody>
      </p:sp>
      <p:pic>
        <p:nvPicPr>
          <p:cNvPr id="2050" name="Picture 2" descr="See the source image">
            <a:extLst>
              <a:ext uri="{FF2B5EF4-FFF2-40B4-BE49-F238E27FC236}">
                <a16:creationId xmlns:a16="http://schemas.microsoft.com/office/drawing/2014/main" id="{C8F91A76-34CD-37B3-1E94-EECC6A07252F}"/>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4498730" y="4010208"/>
            <a:ext cx="3379177" cy="1689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747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tove top oven sitting inside of a kitchen&#10;&#10;Description automatically generated">
            <a:extLst>
              <a:ext uri="{FF2B5EF4-FFF2-40B4-BE49-F238E27FC236}">
                <a16:creationId xmlns:a16="http://schemas.microsoft.com/office/drawing/2014/main" id="{F9D9BEDD-D5D2-475F-B655-2979166332E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696" r="2" b="5906"/>
          <a:stretch/>
        </p:blipFill>
        <p:spPr>
          <a:xfrm>
            <a:off x="9011825" y="2484088"/>
            <a:ext cx="3025543" cy="1824408"/>
          </a:xfrm>
          <a:prstGeom prst="rect">
            <a:avLst/>
          </a:prstGeom>
        </p:spPr>
      </p:pic>
      <p:sp>
        <p:nvSpPr>
          <p:cNvPr id="5" name="TextBox 4">
            <a:extLst>
              <a:ext uri="{FF2B5EF4-FFF2-40B4-BE49-F238E27FC236}">
                <a16:creationId xmlns:a16="http://schemas.microsoft.com/office/drawing/2014/main" id="{5876A00D-7210-4716-90E8-E4B45304A4E5}"/>
              </a:ext>
            </a:extLst>
          </p:cNvPr>
          <p:cNvSpPr txBox="1"/>
          <p:nvPr/>
        </p:nvSpPr>
        <p:spPr>
          <a:xfrm>
            <a:off x="914400" y="3947746"/>
            <a:ext cx="7420708" cy="223359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400" i="1" dirty="0"/>
          </a:p>
        </p:txBody>
      </p:sp>
      <p:sp>
        <p:nvSpPr>
          <p:cNvPr id="4" name="Title 3">
            <a:extLst>
              <a:ext uri="{FF2B5EF4-FFF2-40B4-BE49-F238E27FC236}">
                <a16:creationId xmlns:a16="http://schemas.microsoft.com/office/drawing/2014/main" id="{96D86833-F3F9-EEE3-94A4-007CEA3EB3EA}"/>
              </a:ext>
            </a:extLst>
          </p:cNvPr>
          <p:cNvSpPr>
            <a:spLocks noGrp="1"/>
          </p:cNvSpPr>
          <p:nvPr>
            <p:ph type="title"/>
          </p:nvPr>
        </p:nvSpPr>
        <p:spPr>
          <a:xfrm>
            <a:off x="609600" y="105156"/>
            <a:ext cx="10972800" cy="1143000"/>
          </a:xfrm>
        </p:spPr>
        <p:txBody>
          <a:bodyPr/>
          <a:lstStyle/>
          <a:p>
            <a:r>
              <a:rPr lang="en-US" sz="4400" b="1" kern="1200" dirty="0">
                <a:cs typeface="Arial" panose="020B0604020202020204" pitchFamily="34" charset="0"/>
              </a:rPr>
              <a:t>Freedom of action and risk</a:t>
            </a:r>
            <a:endParaRPr lang="en-GB" dirty="0"/>
          </a:p>
        </p:txBody>
      </p:sp>
      <p:sp>
        <p:nvSpPr>
          <p:cNvPr id="9" name="TextBox 8">
            <a:extLst>
              <a:ext uri="{FF2B5EF4-FFF2-40B4-BE49-F238E27FC236}">
                <a16:creationId xmlns:a16="http://schemas.microsoft.com/office/drawing/2014/main" id="{AE0F19D2-35CF-6241-F6A4-15BFA86544FF}"/>
              </a:ext>
            </a:extLst>
          </p:cNvPr>
          <p:cNvSpPr txBox="1"/>
          <p:nvPr/>
        </p:nvSpPr>
        <p:spPr>
          <a:xfrm>
            <a:off x="79131" y="1626577"/>
            <a:ext cx="8729309" cy="3539430"/>
          </a:xfrm>
          <a:prstGeom prst="rect">
            <a:avLst/>
          </a:prstGeom>
          <a:noFill/>
        </p:spPr>
        <p:txBody>
          <a:bodyPr wrap="square">
            <a:spAutoFit/>
          </a:bodyPr>
          <a:lstStyle/>
          <a:p>
            <a:pPr marL="457200" indent="-457200">
              <a:buFont typeface="Arial" panose="020B0604020202020204" pitchFamily="34" charset="0"/>
              <a:buChar char="•"/>
            </a:pPr>
            <a:r>
              <a:rPr lang="en-US" sz="2800" kern="1200" dirty="0">
                <a:solidFill>
                  <a:schemeClr val="tx1"/>
                </a:solidFill>
                <a:latin typeface="+mn-lt"/>
                <a:ea typeface="+mj-ea"/>
                <a:cs typeface="+mj-cs"/>
              </a:rPr>
              <a:t>For fear of risk, too many people with dementia, learning </a:t>
            </a:r>
            <a:r>
              <a:rPr lang="en-US" sz="2800" kern="1200" dirty="0" smtClean="0">
                <a:solidFill>
                  <a:schemeClr val="tx1"/>
                </a:solidFill>
                <a:latin typeface="+mn-lt"/>
                <a:ea typeface="+mj-ea"/>
                <a:cs typeface="+mj-cs"/>
              </a:rPr>
              <a:t>disabilities </a:t>
            </a:r>
            <a:r>
              <a:rPr lang="en-US" sz="2800" kern="1200" dirty="0">
                <a:solidFill>
                  <a:schemeClr val="tx1"/>
                </a:solidFill>
                <a:latin typeface="+mn-lt"/>
                <a:ea typeface="+mj-ea"/>
                <a:cs typeface="+mj-cs"/>
              </a:rPr>
              <a:t>and mental health conditions  have a poorer quality of life.</a:t>
            </a:r>
          </a:p>
          <a:p>
            <a:endParaRPr lang="en-US" sz="2800" dirty="0">
              <a:ea typeface="+mj-ea"/>
              <a:cs typeface="+mj-cs"/>
            </a:endParaRPr>
          </a:p>
          <a:p>
            <a:pPr marL="457200" indent="-457200">
              <a:buFont typeface="Arial" panose="020B0604020202020204" pitchFamily="34" charset="0"/>
              <a:buChar char="•"/>
            </a:pPr>
            <a:r>
              <a:rPr lang="en-GB" sz="2800" kern="1200" dirty="0">
                <a:solidFill>
                  <a:schemeClr val="tx1"/>
                </a:solidFill>
                <a:latin typeface="+mn-lt"/>
                <a:ea typeface="+mj-ea"/>
                <a:cs typeface="+mj-cs"/>
              </a:rPr>
              <a:t>Unfortunately, minimising risk often means restricting freedom, which in turn may be highly detrimental both to the person’s sense of autonomy and to their overall </a:t>
            </a:r>
            <a:r>
              <a:rPr lang="en-GB" sz="2800" kern="1200" dirty="0" smtClean="0">
                <a:solidFill>
                  <a:schemeClr val="tx1"/>
                </a:solidFill>
                <a:latin typeface="+mn-lt"/>
                <a:ea typeface="+mj-ea"/>
                <a:cs typeface="+mj-cs"/>
              </a:rPr>
              <a:t>wellbeing</a:t>
            </a:r>
            <a:r>
              <a:rPr lang="en-GB" sz="2800" kern="1200" dirty="0">
                <a:solidFill>
                  <a:schemeClr val="tx1"/>
                </a:solidFill>
                <a:latin typeface="+mn-lt"/>
                <a:ea typeface="+mj-ea"/>
                <a:cs typeface="+mj-cs"/>
              </a:rPr>
              <a:t>.</a:t>
            </a:r>
            <a:endParaRPr lang="en-GB" sz="2800" dirty="0"/>
          </a:p>
        </p:txBody>
      </p:sp>
    </p:spTree>
    <p:extLst>
      <p:ext uri="{BB962C8B-B14F-4D97-AF65-F5344CB8AC3E}">
        <p14:creationId xmlns:p14="http://schemas.microsoft.com/office/powerpoint/2010/main" val="3520970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3BB2-7C04-4688-B76A-6AA01A1D6202}"/>
              </a:ext>
            </a:extLst>
          </p:cNvPr>
          <p:cNvSpPr>
            <a:spLocks noGrp="1"/>
          </p:cNvSpPr>
          <p:nvPr>
            <p:ph type="title"/>
          </p:nvPr>
        </p:nvSpPr>
        <p:spPr>
          <a:xfrm>
            <a:off x="838200" y="365125"/>
            <a:ext cx="10515600" cy="1325563"/>
          </a:xfrm>
        </p:spPr>
        <p:txBody>
          <a:bodyPr>
            <a:normAutofit fontScale="90000"/>
          </a:bodyPr>
          <a:lstStyle/>
          <a:p>
            <a:r>
              <a:rPr lang="en-GB" b="1" dirty="0">
                <a:cs typeface="Arial" panose="020B0604020202020204" pitchFamily="34" charset="0"/>
              </a:rPr>
              <a:t>Abuse by family members or friends</a:t>
            </a:r>
            <a:br>
              <a:rPr lang="en-GB" b="1" dirty="0">
                <a:cs typeface="Arial" panose="020B0604020202020204" pitchFamily="34" charset="0"/>
              </a:rPr>
            </a:br>
            <a:r>
              <a:rPr lang="en-GB" b="1" dirty="0">
                <a:cs typeface="Arial" panose="020B0604020202020204" pitchFamily="34" charset="0"/>
              </a:rPr>
              <a:t>confidentiality versus disclosure </a:t>
            </a:r>
            <a:br>
              <a:rPr lang="en-GB" b="1" dirty="0">
                <a:cs typeface="Arial" panose="020B0604020202020204" pitchFamily="34" charset="0"/>
              </a:rPr>
            </a:br>
            <a:endParaRPr lang="en-GB" b="1" dirty="0">
              <a:cs typeface="Arial" panose="020B0604020202020204" pitchFamily="34" charset="0"/>
            </a:endParaRPr>
          </a:p>
        </p:txBody>
      </p:sp>
      <p:sp>
        <p:nvSpPr>
          <p:cNvPr id="3" name="Content Placeholder 2">
            <a:extLst>
              <a:ext uri="{FF2B5EF4-FFF2-40B4-BE49-F238E27FC236}">
                <a16:creationId xmlns:a16="http://schemas.microsoft.com/office/drawing/2014/main" id="{190B11FD-D47C-429A-81BB-6906A706DBF3}"/>
              </a:ext>
            </a:extLst>
          </p:cNvPr>
          <p:cNvSpPr>
            <a:spLocks noGrp="1"/>
          </p:cNvSpPr>
          <p:nvPr>
            <p:ph idx="1"/>
          </p:nvPr>
        </p:nvSpPr>
        <p:spPr>
          <a:xfrm>
            <a:off x="465992" y="1503485"/>
            <a:ext cx="10709031" cy="4620724"/>
          </a:xfrm>
        </p:spPr>
        <p:txBody>
          <a:bodyPr>
            <a:normAutofit/>
          </a:bodyPr>
          <a:lstStyle/>
          <a:p>
            <a:r>
              <a:rPr lang="en-GB" sz="2800" dirty="0">
                <a:cs typeface="Arial" panose="020B0604020202020204" pitchFamily="34" charset="0"/>
              </a:rPr>
              <a:t>It has since been shown that cognitive impairment is itself a significant risk factor for abuse and hence children, older people with dementia, people with mental health conditions or learning disabilities may be particularly vulnerable. </a:t>
            </a:r>
          </a:p>
          <a:p>
            <a:pPr marL="0" indent="0">
              <a:buNone/>
            </a:pPr>
            <a:endParaRPr lang="en-GB" sz="2800" dirty="0">
              <a:cs typeface="Arial" panose="020B0604020202020204" pitchFamily="34" charset="0"/>
            </a:endParaRPr>
          </a:p>
          <a:p>
            <a:r>
              <a:rPr lang="en-GB" sz="2800" dirty="0">
                <a:cs typeface="Arial" panose="020B0604020202020204" pitchFamily="34" charset="0"/>
              </a:rPr>
              <a:t>The abuse of children, people with dementia or learning disabilities by the family or friends involved in caring for them raises particular ethical issues, because of the complex relationships and dependencies involved. </a:t>
            </a:r>
          </a:p>
          <a:p>
            <a:endParaRPr lang="en-GB" sz="2800" dirty="0">
              <a:cs typeface="Arial" panose="020B0604020202020204" pitchFamily="34" charset="0"/>
            </a:endParaRPr>
          </a:p>
          <a:p>
            <a:endParaRPr lang="en-GB" sz="1700" dirty="0">
              <a:latin typeface="Arial" panose="020B0604020202020204" pitchFamily="34" charset="0"/>
              <a:cs typeface="Arial" panose="020B0604020202020204" pitchFamily="34" charset="0"/>
            </a:endParaRPr>
          </a:p>
        </p:txBody>
      </p:sp>
      <p:pic>
        <p:nvPicPr>
          <p:cNvPr id="5" name="Picture 4" descr="A close up of a logo&#10;&#10;Description automatically generated">
            <a:extLst>
              <a:ext uri="{FF2B5EF4-FFF2-40B4-BE49-F238E27FC236}">
                <a16:creationId xmlns:a16="http://schemas.microsoft.com/office/drawing/2014/main" id="{E8A7FFFF-6B77-4D93-9DA5-3CD9569DF665}"/>
              </a:ext>
            </a:extLst>
          </p:cNvPr>
          <p:cNvPicPr>
            <a:picLocks noChangeAspect="1"/>
          </p:cNvPicPr>
          <p:nvPr/>
        </p:nvPicPr>
        <p:blipFill rotWithShape="1">
          <a:blip r:embed="rId2">
            <a:extLst>
              <a:ext uri="{28A0092B-C50C-407E-A947-70E740481C1C}">
                <a14:useLocalDpi xmlns:a14="http://schemas.microsoft.com/office/drawing/2010/main" val="0"/>
              </a:ext>
            </a:extLst>
          </a:blip>
          <a:srcRect l="5540" r="1" b="1"/>
          <a:stretch/>
        </p:blipFill>
        <p:spPr>
          <a:xfrm>
            <a:off x="9688023" y="5108077"/>
            <a:ext cx="2427778" cy="1664183"/>
          </a:xfrm>
          <a:prstGeom prst="rect">
            <a:avLst/>
          </a:prstGeom>
        </p:spPr>
      </p:pic>
    </p:spTree>
    <p:extLst>
      <p:ext uri="{BB962C8B-B14F-4D97-AF65-F5344CB8AC3E}">
        <p14:creationId xmlns:p14="http://schemas.microsoft.com/office/powerpoint/2010/main" val="3164664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503F-77CF-E35B-3348-2FB13DC2314A}"/>
              </a:ext>
            </a:extLst>
          </p:cNvPr>
          <p:cNvSpPr>
            <a:spLocks noGrp="1"/>
          </p:cNvSpPr>
          <p:nvPr>
            <p:ph type="title"/>
          </p:nvPr>
        </p:nvSpPr>
        <p:spPr>
          <a:xfrm>
            <a:off x="931984" y="483540"/>
            <a:ext cx="10656278" cy="246222"/>
          </a:xfrm>
        </p:spPr>
        <p:txBody>
          <a:bodyPr>
            <a:normAutofit fontScale="90000"/>
          </a:bodyPr>
          <a:lstStyle/>
          <a:p>
            <a:r>
              <a:rPr lang="en-GB" b="1" dirty="0"/>
              <a:t>Video: Scenario on Ethical Dilemma</a:t>
            </a:r>
            <a:br>
              <a:rPr lang="en-GB" b="1" dirty="0"/>
            </a:br>
            <a:r>
              <a:rPr lang="en-GB" sz="4000" b="1" dirty="0"/>
              <a:t>Abuse by a family member </a:t>
            </a:r>
          </a:p>
        </p:txBody>
      </p:sp>
      <p:pic>
        <p:nvPicPr>
          <p:cNvPr id="4" name="Online Media 3" title="Alan's Story  Safeguarding from financial abuse.">
            <a:hlinkClick r:id="" action="ppaction://media"/>
            <a:extLst>
              <a:ext uri="{FF2B5EF4-FFF2-40B4-BE49-F238E27FC236}">
                <a16:creationId xmlns:a16="http://schemas.microsoft.com/office/drawing/2014/main" id="{78C1256F-5691-1F92-1AEC-E049DA04FAE5}"/>
              </a:ext>
            </a:extLst>
          </p:cNvPr>
          <p:cNvPicPr>
            <a:picLocks noGrp="1" noRot="1" noChangeAspect="1"/>
          </p:cNvPicPr>
          <p:nvPr>
            <p:ph idx="1"/>
            <a:videoFile r:link="rId1"/>
          </p:nvPr>
        </p:nvPicPr>
        <p:blipFill>
          <a:blip r:embed="rId3"/>
          <a:stretch>
            <a:fillRect/>
          </a:stretch>
        </p:blipFill>
        <p:spPr>
          <a:xfrm>
            <a:off x="2314792" y="1259806"/>
            <a:ext cx="7368984" cy="4163831"/>
          </a:xfrm>
          <a:prstGeom prst="rect">
            <a:avLst/>
          </a:prstGeom>
        </p:spPr>
      </p:pic>
      <p:sp>
        <p:nvSpPr>
          <p:cNvPr id="8" name="TextBox 7">
            <a:extLst>
              <a:ext uri="{FF2B5EF4-FFF2-40B4-BE49-F238E27FC236}">
                <a16:creationId xmlns:a16="http://schemas.microsoft.com/office/drawing/2014/main" id="{DB93B2AD-FE8A-BBA5-83D9-4FEE1CCE1996}"/>
              </a:ext>
            </a:extLst>
          </p:cNvPr>
          <p:cNvSpPr txBox="1"/>
          <p:nvPr/>
        </p:nvSpPr>
        <p:spPr>
          <a:xfrm>
            <a:off x="2314792" y="5423637"/>
            <a:ext cx="6247150" cy="246221"/>
          </a:xfrm>
          <a:prstGeom prst="rect">
            <a:avLst/>
          </a:prstGeom>
          <a:noFill/>
        </p:spPr>
        <p:txBody>
          <a:bodyPr wrap="square">
            <a:spAutoFit/>
          </a:bodyPr>
          <a:lstStyle/>
          <a:p>
            <a:r>
              <a:rPr lang="en-GB" sz="1000" dirty="0">
                <a:hlinkClick r:id="rId4"/>
              </a:rPr>
              <a:t>https://youtu.be/4w7Gf8CBUck</a:t>
            </a:r>
            <a:r>
              <a:rPr lang="en-GB" sz="1000" dirty="0"/>
              <a:t> </a:t>
            </a:r>
          </a:p>
        </p:txBody>
      </p:sp>
    </p:spTree>
    <p:extLst>
      <p:ext uri="{BB962C8B-B14F-4D97-AF65-F5344CB8AC3E}">
        <p14:creationId xmlns:p14="http://schemas.microsoft.com/office/powerpoint/2010/main" val="420028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F0CBF-1254-44F7-B340-94A9B7DFCBCD}"/>
              </a:ext>
            </a:extLst>
          </p:cNvPr>
          <p:cNvSpPr>
            <a:spLocks noGrp="1"/>
          </p:cNvSpPr>
          <p:nvPr>
            <p:ph type="title"/>
          </p:nvPr>
        </p:nvSpPr>
        <p:spPr>
          <a:xfrm>
            <a:off x="114300" y="0"/>
            <a:ext cx="11728937" cy="1979676"/>
          </a:xfrm>
        </p:spPr>
        <p:txBody>
          <a:bodyPr>
            <a:normAutofit fontScale="90000"/>
          </a:bodyPr>
          <a:lstStyle/>
          <a:p>
            <a:r>
              <a:rPr lang="en-GB" sz="4800" b="1" dirty="0">
                <a:cs typeface="Arial" panose="020B0604020202020204" pitchFamily="34" charset="0"/>
              </a:rPr>
              <a:t>Scenario: Confidentiality versus disclosure  </a:t>
            </a:r>
            <a:r>
              <a:rPr lang="en-GB" sz="4800" dirty="0">
                <a:latin typeface="Arial" panose="020B0604020202020204" pitchFamily="34" charset="0"/>
                <a:cs typeface="Arial" panose="020B0604020202020204" pitchFamily="34" charset="0"/>
              </a:rPr>
              <a:t/>
            </a:r>
            <a:br>
              <a:rPr lang="en-GB" sz="4800" dirty="0">
                <a:latin typeface="Arial" panose="020B0604020202020204" pitchFamily="34" charset="0"/>
                <a:cs typeface="Arial" panose="020B0604020202020204" pitchFamily="34" charset="0"/>
              </a:rPr>
            </a:br>
            <a:endParaRPr lang="en-GB" sz="4800" b="1" dirty="0"/>
          </a:p>
        </p:txBody>
      </p:sp>
      <p:sp>
        <p:nvSpPr>
          <p:cNvPr id="3" name="Content Placeholder 2">
            <a:extLst>
              <a:ext uri="{FF2B5EF4-FFF2-40B4-BE49-F238E27FC236}">
                <a16:creationId xmlns:a16="http://schemas.microsoft.com/office/drawing/2014/main" id="{38429910-2AE4-4F38-B075-F38198A41918}"/>
              </a:ext>
            </a:extLst>
          </p:cNvPr>
          <p:cNvSpPr>
            <a:spLocks noGrp="1"/>
          </p:cNvSpPr>
          <p:nvPr>
            <p:ph idx="1"/>
          </p:nvPr>
        </p:nvSpPr>
        <p:spPr>
          <a:xfrm>
            <a:off x="444616" y="1257300"/>
            <a:ext cx="11207691" cy="4858273"/>
          </a:xfrm>
        </p:spPr>
        <p:txBody>
          <a:bodyPr>
            <a:noAutofit/>
          </a:bodyPr>
          <a:lstStyle/>
          <a:p>
            <a:pPr>
              <a:spcBef>
                <a:spcPts val="0"/>
              </a:spcBef>
            </a:pPr>
            <a:r>
              <a:rPr lang="en-GB" sz="2400" b="0" i="0" u="none" strike="noStrike" dirty="0">
                <a:effectLst/>
                <a:cs typeface="Arial" panose="020B0604020202020204" pitchFamily="34" charset="0"/>
              </a:rPr>
              <a:t>You are assisting a young woman with learning disabilities when you notice that she has quite severe fresh bruising on her arms. The young woman is initially reluctant to speak about the cause, but eventually tells you that her middle-aged brother, who lives with </a:t>
            </a:r>
            <a:r>
              <a:rPr lang="en-GB" sz="2400" b="0" i="0" u="none" strike="noStrike" dirty="0" smtClean="0">
                <a:effectLst/>
                <a:cs typeface="Arial" panose="020B0604020202020204" pitchFamily="34" charset="0"/>
              </a:rPr>
              <a:t>her </a:t>
            </a:r>
            <a:r>
              <a:rPr lang="en-GB" sz="2400" b="0" i="0" u="none" strike="noStrike" dirty="0">
                <a:effectLst/>
                <a:cs typeface="Arial" panose="020B0604020202020204" pitchFamily="34" charset="0"/>
              </a:rPr>
              <a:t>caused the bruises. He can become violent when he has been drinking, she explains, but ‘he always manages to cause the bruises on parts that aren’t exposed so that no one can see them’. </a:t>
            </a:r>
            <a:endParaRPr lang="en-GB" sz="2400" b="0" i="0" u="none" strike="noStrike" dirty="0" smtClean="0">
              <a:effectLst/>
              <a:cs typeface="Arial" panose="020B0604020202020204" pitchFamily="34" charset="0"/>
            </a:endParaRPr>
          </a:p>
          <a:p>
            <a:pPr>
              <a:spcBef>
                <a:spcPts val="0"/>
              </a:spcBef>
            </a:pPr>
            <a:endParaRPr lang="en-GB" sz="2400" b="0" i="0" u="none" strike="noStrike" dirty="0">
              <a:effectLst/>
              <a:cs typeface="Arial" panose="020B0604020202020204" pitchFamily="34" charset="0"/>
            </a:endParaRPr>
          </a:p>
          <a:p>
            <a:pPr>
              <a:spcBef>
                <a:spcPts val="0"/>
              </a:spcBef>
            </a:pPr>
            <a:r>
              <a:rPr lang="en-GB" sz="2400" b="0" i="0" u="none" strike="noStrike" dirty="0">
                <a:effectLst/>
                <a:cs typeface="Arial" panose="020B0604020202020204" pitchFamily="34" charset="0"/>
              </a:rPr>
              <a:t>You are very concerned about the woman’s safety, but she pleads with you not to tell anyone as she is embarrassed and doesn’t want any shame to fall on her brother.</a:t>
            </a:r>
          </a:p>
          <a:p>
            <a:pPr marL="0" indent="0">
              <a:buNone/>
            </a:pPr>
            <a:endParaRPr lang="en-GB" sz="1000" dirty="0"/>
          </a:p>
          <a:p>
            <a:pPr marL="0" indent="0">
              <a:buNone/>
            </a:pPr>
            <a:r>
              <a:rPr lang="en-GB" sz="2800" b="1" dirty="0">
                <a:solidFill>
                  <a:srgbClr val="0070C0"/>
                </a:solidFill>
              </a:rPr>
              <a:t>What would you do in this situation?</a:t>
            </a:r>
            <a:endParaRPr lang="en-GB" sz="2800" dirty="0">
              <a:solidFill>
                <a:srgbClr val="0070C0"/>
              </a:solidFill>
            </a:endParaRPr>
          </a:p>
        </p:txBody>
      </p:sp>
    </p:spTree>
    <p:extLst>
      <p:ext uri="{BB962C8B-B14F-4D97-AF65-F5344CB8AC3E}">
        <p14:creationId xmlns:p14="http://schemas.microsoft.com/office/powerpoint/2010/main" val="956187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E3A9C-E80A-4C07-A9FF-4D5270B5E91D}"/>
              </a:ext>
            </a:extLst>
          </p:cNvPr>
          <p:cNvSpPr>
            <a:spLocks noGrp="1"/>
          </p:cNvSpPr>
          <p:nvPr>
            <p:ph type="title"/>
          </p:nvPr>
        </p:nvSpPr>
        <p:spPr>
          <a:xfrm>
            <a:off x="325315" y="237392"/>
            <a:ext cx="11028485" cy="1296133"/>
          </a:xfrm>
        </p:spPr>
        <p:txBody>
          <a:bodyPr>
            <a:normAutofit/>
          </a:bodyPr>
          <a:lstStyle/>
          <a:p>
            <a:r>
              <a:rPr lang="en-GB" b="1" dirty="0">
                <a:cs typeface="Arial" panose="020B0604020202020204" pitchFamily="34" charset="0"/>
              </a:rPr>
              <a:t>Restraint</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sz="2700" b="1" i="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7071F31A-4DCC-4C6F-B857-AA044344C868}"/>
              </a:ext>
            </a:extLst>
          </p:cNvPr>
          <p:cNvSpPr>
            <a:spLocks noGrp="1"/>
          </p:cNvSpPr>
          <p:nvPr>
            <p:ph idx="1"/>
          </p:nvPr>
        </p:nvSpPr>
        <p:spPr>
          <a:xfrm>
            <a:off x="747439" y="1652631"/>
            <a:ext cx="10184235" cy="3682767"/>
          </a:xfrm>
        </p:spPr>
        <p:txBody>
          <a:bodyPr>
            <a:normAutofit/>
          </a:bodyPr>
          <a:lstStyle/>
          <a:p>
            <a:r>
              <a:rPr lang="en-GB" sz="2800" dirty="0"/>
              <a:t>The issue of restraint often arises in the context of dementia, mental </a:t>
            </a:r>
            <a:r>
              <a:rPr lang="en-GB" sz="2800" dirty="0" smtClean="0"/>
              <a:t>health </a:t>
            </a:r>
            <a:r>
              <a:rPr lang="en-GB" sz="2800" dirty="0"/>
              <a:t>and challenging behaviour either because restraint is seen as a possible way of protecting these service users (for example with the aim of preventing them from falling) or because of concerns about the safety of others (for example where the service user is perceived to be acting in a threatening way). </a:t>
            </a:r>
          </a:p>
        </p:txBody>
      </p:sp>
    </p:spTree>
    <p:extLst>
      <p:ext uri="{BB962C8B-B14F-4D97-AF65-F5344CB8AC3E}">
        <p14:creationId xmlns:p14="http://schemas.microsoft.com/office/powerpoint/2010/main" val="2570876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E3A9C-E80A-4C07-A9FF-4D5270B5E91D}"/>
              </a:ext>
            </a:extLst>
          </p:cNvPr>
          <p:cNvSpPr>
            <a:spLocks noGrp="1"/>
          </p:cNvSpPr>
          <p:nvPr>
            <p:ph type="title"/>
          </p:nvPr>
        </p:nvSpPr>
        <p:spPr>
          <a:xfrm>
            <a:off x="325315" y="94779"/>
            <a:ext cx="11028485" cy="769287"/>
          </a:xfrm>
        </p:spPr>
        <p:txBody>
          <a:bodyPr>
            <a:normAutofit/>
          </a:bodyPr>
          <a:lstStyle/>
          <a:p>
            <a:r>
              <a:rPr lang="en-GB" b="1" dirty="0">
                <a:cs typeface="Arial" panose="020B0604020202020204" pitchFamily="34" charset="0"/>
              </a:rPr>
              <a:t>Restraint</a:t>
            </a:r>
            <a:endParaRPr lang="en-GB" sz="2700" b="1" i="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7071F31A-4DCC-4C6F-B857-AA044344C868}"/>
              </a:ext>
            </a:extLst>
          </p:cNvPr>
          <p:cNvSpPr>
            <a:spLocks noGrp="1"/>
          </p:cNvSpPr>
          <p:nvPr>
            <p:ph idx="1"/>
          </p:nvPr>
        </p:nvSpPr>
        <p:spPr>
          <a:xfrm>
            <a:off x="595618" y="1099038"/>
            <a:ext cx="10758182" cy="4546753"/>
          </a:xfrm>
        </p:spPr>
        <p:txBody>
          <a:bodyPr>
            <a:normAutofit/>
          </a:bodyPr>
          <a:lstStyle/>
          <a:p>
            <a:r>
              <a:rPr lang="en-GB" sz="2800" dirty="0"/>
              <a:t>In some circumstances, the service user may have the capacity to understand why a particular restraint is being suggested for their own safety and may consent to its use. Such uses of restraint are usually unproblematic. </a:t>
            </a:r>
          </a:p>
          <a:p>
            <a:endParaRPr lang="en-GB" sz="2800" dirty="0"/>
          </a:p>
          <a:p>
            <a:r>
              <a:rPr lang="en-GB" sz="2800" dirty="0"/>
              <a:t>However, in many cases the person service user may not be in a position to consent, or restraint may be used in order to control behaviour that others find difficult or </a:t>
            </a:r>
            <a:r>
              <a:rPr lang="en-GB" sz="2800" dirty="0" smtClean="0"/>
              <a:t>alarming </a:t>
            </a:r>
            <a:r>
              <a:rPr lang="en-GB" sz="2800" dirty="0"/>
              <a:t>and in such cases, restraint may be experienced as highly demeaning and distressing. </a:t>
            </a:r>
          </a:p>
        </p:txBody>
      </p:sp>
    </p:spTree>
    <p:extLst>
      <p:ext uri="{BB962C8B-B14F-4D97-AF65-F5344CB8AC3E}">
        <p14:creationId xmlns:p14="http://schemas.microsoft.com/office/powerpoint/2010/main" val="1410071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A92E-AE67-4B9E-9750-C5ED9EF97E93}"/>
              </a:ext>
            </a:extLst>
          </p:cNvPr>
          <p:cNvSpPr>
            <a:spLocks noGrp="1"/>
          </p:cNvSpPr>
          <p:nvPr>
            <p:ph type="title"/>
          </p:nvPr>
        </p:nvSpPr>
        <p:spPr>
          <a:xfrm>
            <a:off x="764931" y="430823"/>
            <a:ext cx="10717823" cy="1143000"/>
          </a:xfrm>
        </p:spPr>
        <p:txBody>
          <a:bodyPr>
            <a:normAutofit fontScale="90000"/>
          </a:bodyPr>
          <a:lstStyle/>
          <a:p>
            <a:r>
              <a:rPr lang="en-GB" b="1" dirty="0">
                <a:cs typeface="Arial" panose="020B0604020202020204" pitchFamily="34" charset="0"/>
              </a:rPr>
              <a:t>Physical restraint </a:t>
            </a:r>
            <a:br>
              <a:rPr lang="en-GB" b="1" dirty="0">
                <a:cs typeface="Arial" panose="020B0604020202020204" pitchFamily="34" charset="0"/>
              </a:rPr>
            </a:br>
            <a:r>
              <a:rPr lang="en-GB" dirty="0"/>
              <a:t/>
            </a:r>
            <a:br>
              <a:rPr lang="en-GB" dirty="0"/>
            </a:br>
            <a:endParaRPr lang="en-GB" dirty="0"/>
          </a:p>
        </p:txBody>
      </p:sp>
      <p:sp>
        <p:nvSpPr>
          <p:cNvPr id="3" name="Content Placeholder 2">
            <a:extLst>
              <a:ext uri="{FF2B5EF4-FFF2-40B4-BE49-F238E27FC236}">
                <a16:creationId xmlns:a16="http://schemas.microsoft.com/office/drawing/2014/main" id="{24B4F9C2-408C-46C8-84A4-83F7CB46193F}"/>
              </a:ext>
            </a:extLst>
          </p:cNvPr>
          <p:cNvSpPr>
            <a:spLocks noGrp="1"/>
          </p:cNvSpPr>
          <p:nvPr>
            <p:ph idx="1"/>
          </p:nvPr>
        </p:nvSpPr>
        <p:spPr>
          <a:xfrm>
            <a:off x="332642" y="1166070"/>
            <a:ext cx="11526715" cy="4454231"/>
          </a:xfrm>
        </p:spPr>
        <p:txBody>
          <a:bodyPr>
            <a:noAutofit/>
          </a:bodyPr>
          <a:lstStyle/>
          <a:p>
            <a:r>
              <a:rPr lang="en-GB" sz="2200" dirty="0">
                <a:cs typeface="Arial" panose="020B0604020202020204" pitchFamily="34" charset="0"/>
              </a:rPr>
              <a:t>The most obvious form of restraint is </a:t>
            </a:r>
            <a:r>
              <a:rPr lang="en-GB" sz="2200" i="1" dirty="0">
                <a:cs typeface="Arial" panose="020B0604020202020204" pitchFamily="34" charset="0"/>
              </a:rPr>
              <a:t>physical restraint</a:t>
            </a:r>
            <a:r>
              <a:rPr lang="en-GB" sz="2200" dirty="0">
                <a:cs typeface="Arial" panose="020B0604020202020204" pitchFamily="34" charset="0"/>
              </a:rPr>
              <a:t>, which is not widely used anymore.</a:t>
            </a:r>
          </a:p>
          <a:p>
            <a:r>
              <a:rPr lang="en-GB" sz="2200" dirty="0">
                <a:cs typeface="Arial" panose="020B0604020202020204" pitchFamily="34" charset="0"/>
              </a:rPr>
              <a:t>This may involve force, for example to control someone who is behaving aggressively, e.g. placing a person in a chair which is too low for them to get out of without help or locking doors to prevent people from leaving a room or building for their own safety.</a:t>
            </a:r>
          </a:p>
          <a:p>
            <a:r>
              <a:rPr lang="en-GB" sz="2200" dirty="0">
                <a:cs typeface="Arial" panose="020B0604020202020204" pitchFamily="34" charset="0"/>
              </a:rPr>
              <a:t>There is also the risk that physical restraint imposed with the aim of avoiding minor accidents may in fact lead to more serious outcomes, such as more serious accidents if a person tries to move despite the restraint mechanism, reduced mobility, pressure sores and depression.</a:t>
            </a:r>
          </a:p>
          <a:p>
            <a:endParaRPr lang="en-GB" sz="2200" dirty="0">
              <a:cs typeface="Arial" panose="020B0604020202020204" pitchFamily="34" charset="0"/>
            </a:endParaRPr>
          </a:p>
          <a:p>
            <a:r>
              <a:rPr lang="en-GB" sz="2200" dirty="0">
                <a:cs typeface="Arial" panose="020B0604020202020204" pitchFamily="34" charset="0"/>
              </a:rPr>
              <a:t>For more information on ‘Managing risk, minimising constraints’ see SCIE information: </a:t>
            </a:r>
            <a:r>
              <a:rPr lang="en-GB" sz="2200" dirty="0">
                <a:cs typeface="Arial" panose="020B0604020202020204" pitchFamily="34" charset="0"/>
                <a:hlinkClick r:id="rId2"/>
              </a:rPr>
              <a:t>https://www.scie.org.uk/publications/ataglance/ataglance16.asp</a:t>
            </a:r>
            <a:r>
              <a:rPr lang="en-GB" sz="2200" dirty="0">
                <a:cs typeface="Arial" panose="020B0604020202020204" pitchFamily="34" charset="0"/>
              </a:rPr>
              <a:t> </a:t>
            </a:r>
          </a:p>
        </p:txBody>
      </p:sp>
    </p:spTree>
    <p:extLst>
      <p:ext uri="{BB962C8B-B14F-4D97-AF65-F5344CB8AC3E}">
        <p14:creationId xmlns:p14="http://schemas.microsoft.com/office/powerpoint/2010/main" val="2750558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4D735-AB44-414E-A290-57C30466953E}"/>
              </a:ext>
            </a:extLst>
          </p:cNvPr>
          <p:cNvSpPr>
            <a:spLocks noGrp="1"/>
          </p:cNvSpPr>
          <p:nvPr>
            <p:ph type="title"/>
          </p:nvPr>
        </p:nvSpPr>
        <p:spPr>
          <a:xfrm>
            <a:off x="465992" y="79132"/>
            <a:ext cx="11245361" cy="747345"/>
          </a:xfrm>
        </p:spPr>
        <p:txBody>
          <a:bodyPr>
            <a:normAutofit fontScale="90000"/>
          </a:bodyPr>
          <a:lstStyle/>
          <a:p>
            <a:r>
              <a:rPr lang="en-GB" b="1" dirty="0">
                <a:cs typeface="Arial" panose="020B0604020202020204" pitchFamily="34" charset="0"/>
              </a:rPr>
              <a:t>Intimate relationships</a:t>
            </a:r>
            <a:endParaRPr lang="en-GB" dirty="0"/>
          </a:p>
        </p:txBody>
      </p:sp>
      <p:sp>
        <p:nvSpPr>
          <p:cNvPr id="3" name="Content Placeholder 2">
            <a:extLst>
              <a:ext uri="{FF2B5EF4-FFF2-40B4-BE49-F238E27FC236}">
                <a16:creationId xmlns:a16="http://schemas.microsoft.com/office/drawing/2014/main" id="{4D07A6D8-581F-45C1-8530-67C2B6C30F16}"/>
              </a:ext>
            </a:extLst>
          </p:cNvPr>
          <p:cNvSpPr>
            <a:spLocks noGrp="1"/>
          </p:cNvSpPr>
          <p:nvPr>
            <p:ph idx="1"/>
          </p:nvPr>
        </p:nvSpPr>
        <p:spPr>
          <a:xfrm>
            <a:off x="778117" y="826477"/>
            <a:ext cx="10161127" cy="6031523"/>
          </a:xfrm>
        </p:spPr>
        <p:txBody>
          <a:bodyPr>
            <a:normAutofit/>
          </a:bodyPr>
          <a:lstStyle/>
          <a:p>
            <a:pPr>
              <a:lnSpc>
                <a:spcPct val="100000"/>
              </a:lnSpc>
              <a:spcBef>
                <a:spcPts val="0"/>
              </a:spcBef>
            </a:pPr>
            <a:endParaRPr lang="en-GB" sz="2400" dirty="0">
              <a:cs typeface="Arial" panose="020B0604020202020204" pitchFamily="34" charset="0"/>
            </a:endParaRPr>
          </a:p>
          <a:p>
            <a:pPr>
              <a:lnSpc>
                <a:spcPct val="100000"/>
              </a:lnSpc>
              <a:spcBef>
                <a:spcPts val="0"/>
              </a:spcBef>
            </a:pPr>
            <a:r>
              <a:rPr lang="en-GB" sz="2400" dirty="0">
                <a:cs typeface="Arial" panose="020B0604020202020204" pitchFamily="34" charset="0"/>
              </a:rPr>
              <a:t>It would be inappropriate for professionals to intervene in a relationship of a long-standing consensual</a:t>
            </a:r>
            <a:r>
              <a:rPr lang="en-GB" sz="2400" dirty="0" smtClean="0">
                <a:cs typeface="Arial" panose="020B0604020202020204" pitchFamily="34" charset="0"/>
              </a:rPr>
              <a:t>/ agreed </a:t>
            </a:r>
            <a:r>
              <a:rPr lang="en-GB" sz="2400" dirty="0">
                <a:cs typeface="Arial" panose="020B0604020202020204" pitchFamily="34" charset="0"/>
              </a:rPr>
              <a:t>nature, unless there are genuine concerns. </a:t>
            </a:r>
          </a:p>
          <a:p>
            <a:pPr>
              <a:lnSpc>
                <a:spcPct val="100000"/>
              </a:lnSpc>
              <a:spcBef>
                <a:spcPts val="0"/>
              </a:spcBef>
            </a:pPr>
            <a:endParaRPr lang="en-GB" sz="2400" dirty="0">
              <a:cs typeface="Arial" panose="020B0604020202020204" pitchFamily="34" charset="0"/>
            </a:endParaRPr>
          </a:p>
          <a:p>
            <a:pPr>
              <a:lnSpc>
                <a:spcPct val="100000"/>
              </a:lnSpc>
              <a:spcBef>
                <a:spcPts val="0"/>
              </a:spcBef>
            </a:pPr>
            <a:r>
              <a:rPr lang="en-GB" sz="2400" dirty="0">
                <a:cs typeface="Arial" panose="020B0604020202020204" pitchFamily="34" charset="0"/>
              </a:rPr>
              <a:t>Respect for both a person’s autonomy and their </a:t>
            </a:r>
            <a:r>
              <a:rPr lang="en-GB" sz="2400" dirty="0" smtClean="0">
                <a:cs typeface="Arial" panose="020B0604020202020204" pitchFamily="34" charset="0"/>
              </a:rPr>
              <a:t>wellbeing </a:t>
            </a:r>
            <a:r>
              <a:rPr lang="en-GB" sz="2400" dirty="0">
                <a:cs typeface="Arial" panose="020B0604020202020204" pitchFamily="34" charset="0"/>
              </a:rPr>
              <a:t>demands that such relationships should be respected. </a:t>
            </a:r>
          </a:p>
          <a:p>
            <a:pPr>
              <a:lnSpc>
                <a:spcPct val="100000"/>
              </a:lnSpc>
              <a:spcBef>
                <a:spcPts val="0"/>
              </a:spcBef>
            </a:pPr>
            <a:endParaRPr lang="en-GB" sz="2400" dirty="0">
              <a:cs typeface="Arial" panose="020B0604020202020204" pitchFamily="34" charset="0"/>
            </a:endParaRPr>
          </a:p>
          <a:p>
            <a:pPr>
              <a:lnSpc>
                <a:spcPct val="100000"/>
              </a:lnSpc>
              <a:spcBef>
                <a:spcPts val="0"/>
              </a:spcBef>
            </a:pPr>
            <a:r>
              <a:rPr lang="en-GB" sz="2400" dirty="0">
                <a:cs typeface="Arial" panose="020B0604020202020204" pitchFamily="34" charset="0"/>
              </a:rPr>
              <a:t>Any decision must be made on the basis of the person’s own autonomy and </a:t>
            </a:r>
            <a:r>
              <a:rPr lang="en-GB" sz="2400" dirty="0" smtClean="0">
                <a:cs typeface="Arial" panose="020B0604020202020204" pitchFamily="34" charset="0"/>
              </a:rPr>
              <a:t>wellbeing</a:t>
            </a:r>
            <a:r>
              <a:rPr lang="en-GB" sz="2400" dirty="0">
                <a:cs typeface="Arial" panose="020B0604020202020204" pitchFamily="34" charset="0"/>
              </a:rPr>
              <a:t>, bearing in mind that the person’s own past views will be an important part of assessing their autonomy interests.</a:t>
            </a:r>
          </a:p>
          <a:p>
            <a:endParaRPr lang="en-GB" sz="1100" dirty="0">
              <a:latin typeface="Arial" panose="020B0604020202020204" pitchFamily="34" charset="0"/>
              <a:cs typeface="Arial" panose="020B0604020202020204" pitchFamily="34" charset="0"/>
            </a:endParaRPr>
          </a:p>
        </p:txBody>
      </p:sp>
      <p:pic>
        <p:nvPicPr>
          <p:cNvPr id="6" name="Content Placeholder 12" descr="A close up of text on a white background&#10;&#10;Description automatically generated">
            <a:extLst>
              <a:ext uri="{FF2B5EF4-FFF2-40B4-BE49-F238E27FC236}">
                <a16:creationId xmlns:a16="http://schemas.microsoft.com/office/drawing/2014/main" id="{64E46DFA-AAED-4AAC-9911-5D6443EA6ED9}"/>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516282" y="5228702"/>
            <a:ext cx="2337524" cy="1550166"/>
          </a:xfrm>
          <a:prstGeom prst="rect">
            <a:avLst/>
          </a:prstGeom>
        </p:spPr>
      </p:pic>
    </p:spTree>
    <p:extLst>
      <p:ext uri="{BB962C8B-B14F-4D97-AF65-F5344CB8AC3E}">
        <p14:creationId xmlns:p14="http://schemas.microsoft.com/office/powerpoint/2010/main" val="1904702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200-A5B8-4D27-A61A-B41337D74E98}"/>
              </a:ext>
            </a:extLst>
          </p:cNvPr>
          <p:cNvSpPr>
            <a:spLocks noGrp="1"/>
          </p:cNvSpPr>
          <p:nvPr>
            <p:ph type="title"/>
          </p:nvPr>
        </p:nvSpPr>
        <p:spPr>
          <a:xfrm>
            <a:off x="648929" y="629266"/>
            <a:ext cx="3651467" cy="1676603"/>
          </a:xfrm>
        </p:spPr>
        <p:txBody>
          <a:bodyPr>
            <a:normAutofit/>
          </a:bodyPr>
          <a:lstStyle/>
          <a:p>
            <a:r>
              <a:rPr lang="en-GB" dirty="0"/>
              <a:t/>
            </a:r>
            <a:br>
              <a:rPr lang="en-GB" dirty="0"/>
            </a:br>
            <a:endParaRPr lang="en-GB" dirty="0"/>
          </a:p>
        </p:txBody>
      </p:sp>
      <p:sp>
        <p:nvSpPr>
          <p:cNvPr id="3" name="Content Placeholder 2">
            <a:extLst>
              <a:ext uri="{FF2B5EF4-FFF2-40B4-BE49-F238E27FC236}">
                <a16:creationId xmlns:a16="http://schemas.microsoft.com/office/drawing/2014/main" id="{CB24A6BA-7187-4996-B3BD-0C1B7D1A955C}"/>
              </a:ext>
            </a:extLst>
          </p:cNvPr>
          <p:cNvSpPr>
            <a:spLocks noGrp="1"/>
          </p:cNvSpPr>
          <p:nvPr>
            <p:ph idx="1"/>
          </p:nvPr>
        </p:nvSpPr>
        <p:spPr>
          <a:xfrm>
            <a:off x="563432" y="1707359"/>
            <a:ext cx="10572287" cy="4965567"/>
          </a:xfrm>
        </p:spPr>
        <p:txBody>
          <a:bodyPr>
            <a:normAutofit/>
          </a:bodyPr>
          <a:lstStyle/>
          <a:p>
            <a:pPr>
              <a:lnSpc>
                <a:spcPct val="100000"/>
              </a:lnSpc>
              <a:spcBef>
                <a:spcPts val="0"/>
              </a:spcBef>
            </a:pPr>
            <a:r>
              <a:rPr lang="en-GB" sz="2400" dirty="0">
                <a:cs typeface="Arial" panose="020B0604020202020204" pitchFamily="34" charset="0"/>
              </a:rPr>
              <a:t>Christine is detained in a mental health hospital and is in a relationship with another patient, Anthony. </a:t>
            </a:r>
          </a:p>
          <a:p>
            <a:pPr>
              <a:lnSpc>
                <a:spcPct val="100000"/>
              </a:lnSpc>
              <a:spcBef>
                <a:spcPts val="0"/>
              </a:spcBef>
            </a:pPr>
            <a:r>
              <a:rPr lang="en-GB" sz="2400" dirty="0">
                <a:cs typeface="Arial" panose="020B0604020202020204" pitchFamily="34" charset="0"/>
              </a:rPr>
              <a:t>Christine asks her doctor if she can meet with Anthony inside the hospital. </a:t>
            </a:r>
          </a:p>
          <a:p>
            <a:pPr>
              <a:lnSpc>
                <a:spcPct val="100000"/>
              </a:lnSpc>
              <a:spcBef>
                <a:spcPts val="0"/>
              </a:spcBef>
            </a:pPr>
            <a:r>
              <a:rPr lang="en-GB" sz="2400" dirty="0">
                <a:cs typeface="Arial" panose="020B0604020202020204" pitchFamily="34" charset="0"/>
              </a:rPr>
              <a:t>The doctor refuses, saying that she thinks the risks are too high as it might be harmful to their wellbeing. </a:t>
            </a:r>
          </a:p>
          <a:p>
            <a:pPr>
              <a:lnSpc>
                <a:spcPct val="100000"/>
              </a:lnSpc>
              <a:spcBef>
                <a:spcPts val="0"/>
              </a:spcBef>
            </a:pPr>
            <a:r>
              <a:rPr lang="en-GB" sz="2400" dirty="0">
                <a:cs typeface="Arial" panose="020B0604020202020204" pitchFamily="34" charset="0"/>
              </a:rPr>
              <a:t>The hospital’s policy is based on risk management and prohibits any intimate relationship. </a:t>
            </a:r>
          </a:p>
          <a:p>
            <a:pPr>
              <a:lnSpc>
                <a:spcPct val="100000"/>
              </a:lnSpc>
              <a:spcBef>
                <a:spcPts val="0"/>
              </a:spcBef>
            </a:pPr>
            <a:r>
              <a:rPr lang="en-GB" sz="2400" dirty="0">
                <a:cs typeface="Arial" panose="020B0604020202020204" pitchFamily="34" charset="0"/>
              </a:rPr>
              <a:t>Christine is upset and feels it is unfavourable to her </a:t>
            </a:r>
            <a:r>
              <a:rPr lang="en-GB" sz="2400" dirty="0" smtClean="0">
                <a:cs typeface="Arial" panose="020B0604020202020204" pitchFamily="34" charset="0"/>
              </a:rPr>
              <a:t>wellbeing </a:t>
            </a:r>
            <a:r>
              <a:rPr lang="en-GB" sz="2400" dirty="0">
                <a:cs typeface="Arial" panose="020B0604020202020204" pitchFamily="34" charset="0"/>
              </a:rPr>
              <a:t>not to see Anthony</a:t>
            </a:r>
            <a:r>
              <a:rPr lang="en-GB" sz="1500" dirty="0">
                <a:latin typeface="Arial" panose="020B0604020202020204" pitchFamily="34" charset="0"/>
                <a:cs typeface="Arial" panose="020B0604020202020204" pitchFamily="34" charset="0"/>
              </a:rPr>
              <a:t>. </a:t>
            </a:r>
          </a:p>
        </p:txBody>
      </p:sp>
      <p:pic>
        <p:nvPicPr>
          <p:cNvPr id="5" name="Picture 4" descr="A person looking at the camera&#10;&#10;Description automatically generated">
            <a:extLst>
              <a:ext uri="{FF2B5EF4-FFF2-40B4-BE49-F238E27FC236}">
                <a16:creationId xmlns:a16="http://schemas.microsoft.com/office/drawing/2014/main" id="{566E1295-8CBF-4A55-A890-E983955AFAE0}"/>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l="32068" r="10386" b="-1"/>
          <a:stretch/>
        </p:blipFill>
        <p:spPr>
          <a:xfrm>
            <a:off x="10497982" y="24054"/>
            <a:ext cx="1575367" cy="1430416"/>
          </a:xfrm>
          <a:prstGeom prst="rect">
            <a:avLst/>
          </a:prstGeom>
          <a:effectLst/>
        </p:spPr>
      </p:pic>
      <p:sp>
        <p:nvSpPr>
          <p:cNvPr id="9" name="TextBox 8">
            <a:extLst>
              <a:ext uri="{FF2B5EF4-FFF2-40B4-BE49-F238E27FC236}">
                <a16:creationId xmlns:a16="http://schemas.microsoft.com/office/drawing/2014/main" id="{B45827A7-0E67-47DD-9488-6586449298C1}"/>
              </a:ext>
            </a:extLst>
          </p:cNvPr>
          <p:cNvSpPr txBox="1"/>
          <p:nvPr/>
        </p:nvSpPr>
        <p:spPr>
          <a:xfrm>
            <a:off x="443161" y="106922"/>
            <a:ext cx="11185407" cy="1600438"/>
          </a:xfrm>
          <a:prstGeom prst="rect">
            <a:avLst/>
          </a:prstGeom>
          <a:noFill/>
        </p:spPr>
        <p:txBody>
          <a:bodyPr wrap="square">
            <a:spAutoFit/>
          </a:bodyPr>
          <a:lstStyle/>
          <a:p>
            <a:pPr algn="ctr">
              <a:spcAft>
                <a:spcPts val="600"/>
              </a:spcAft>
            </a:pPr>
            <a:r>
              <a:rPr lang="en-GB" sz="3600" b="1" dirty="0">
                <a:latin typeface="+mj-lt"/>
                <a:cs typeface="Arial" panose="020B0604020202020204" pitchFamily="34" charset="0"/>
              </a:rPr>
              <a:t>What is your opinion on this matter?</a:t>
            </a:r>
          </a:p>
          <a:p>
            <a:pPr algn="ctr">
              <a:spcAft>
                <a:spcPts val="600"/>
              </a:spcAft>
            </a:pPr>
            <a:r>
              <a:rPr lang="en-GB" sz="2400" b="1" dirty="0">
                <a:latin typeface="+mj-lt"/>
                <a:cs typeface="Arial" panose="020B0604020202020204" pitchFamily="34" charset="0"/>
              </a:rPr>
              <a:t>Example: Christine &amp; Anthony</a:t>
            </a:r>
          </a:p>
          <a:p>
            <a:pPr>
              <a:spcAft>
                <a:spcPts val="600"/>
              </a:spcAft>
            </a:pPr>
            <a:endParaRPr lang="en-GB" sz="2800" b="1" dirty="0">
              <a:solidFill>
                <a:schemeClr val="accent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89F598E-CE95-FA9E-EA02-821E4A921B96}"/>
              </a:ext>
            </a:extLst>
          </p:cNvPr>
          <p:cNvSpPr txBox="1"/>
          <p:nvPr/>
        </p:nvSpPr>
        <p:spPr>
          <a:xfrm>
            <a:off x="563432" y="5232852"/>
            <a:ext cx="10572287" cy="646331"/>
          </a:xfrm>
          <a:prstGeom prst="rect">
            <a:avLst/>
          </a:prstGeom>
          <a:noFill/>
        </p:spPr>
        <p:txBody>
          <a:bodyPr wrap="square">
            <a:spAutoFit/>
          </a:bodyPr>
          <a:lstStyle/>
          <a:p>
            <a:r>
              <a:rPr lang="en-GB" sz="1200" dirty="0"/>
              <a:t>Source: Real life example taken from BIHR’s booklet ‘The Human Rights Act: Changing Lives’ - </a:t>
            </a:r>
            <a:r>
              <a:rPr lang="en-GB" sz="1200" dirty="0">
                <a:hlinkClick r:id="rId3"/>
              </a:rPr>
              <a:t>https://www.bihr.org.uk/changing-lives</a:t>
            </a:r>
            <a:r>
              <a:rPr lang="en-GB" sz="1200" dirty="0"/>
              <a:t>)</a:t>
            </a:r>
          </a:p>
          <a:p>
            <a:r>
              <a:rPr lang="en-GB" sz="1200" dirty="0"/>
              <a:t>For more information, see: </a:t>
            </a:r>
            <a:r>
              <a:rPr lang="en-GB" sz="1200" dirty="0">
                <a:hlinkClick r:id="rId4"/>
              </a:rPr>
              <a:t>20180911c_sexualsafetymh_report.pdf (cqc.org.uk)</a:t>
            </a:r>
            <a:endParaRPr lang="en-GB" sz="1200" dirty="0"/>
          </a:p>
          <a:p>
            <a:endParaRPr lang="en-GB" sz="1200" dirty="0"/>
          </a:p>
        </p:txBody>
      </p:sp>
    </p:spTree>
    <p:extLst>
      <p:ext uri="{BB962C8B-B14F-4D97-AF65-F5344CB8AC3E}">
        <p14:creationId xmlns:p14="http://schemas.microsoft.com/office/powerpoint/2010/main" val="38685682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AB036E4-4819-D1CB-A668-91EAF221319B}"/>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AC121048-C379-22DC-7BA6-FB8382F83E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872038" y="2359025"/>
            <a:ext cx="2146300" cy="2139950"/>
          </a:xfrm>
        </p:spPr>
      </p:pic>
      <p:sp>
        <p:nvSpPr>
          <p:cNvPr id="4" name="Date Placeholder 3">
            <a:extLst>
              <a:ext uri="{FF2B5EF4-FFF2-40B4-BE49-F238E27FC236}">
                <a16:creationId xmlns:a16="http://schemas.microsoft.com/office/drawing/2014/main" id="{C680AA8A-1579-8A88-4690-92C36A289B7F}"/>
              </a:ext>
            </a:extLst>
          </p:cNvPr>
          <p:cNvSpPr>
            <a:spLocks noGrp="1"/>
          </p:cNvSpPr>
          <p:nvPr>
            <p:ph type="dt" sz="quarter" idx="10"/>
          </p:nvPr>
        </p:nvSpPr>
        <p:spPr/>
        <p:txBody>
          <a:bodyPr/>
          <a:lstStyle/>
          <a:p>
            <a:pPr>
              <a:defRPr/>
            </a:pPr>
            <a:fld id="{C329EE58-E6A4-4677-BD48-D1D3A6272A9B}" type="datetime1">
              <a:rPr lang="en-GB" altLang="en-US">
                <a:solidFill>
                  <a:prstClr val="black">
                    <a:tint val="75000"/>
                  </a:prstClr>
                </a:solidFill>
                <a:latin typeface="Myriad Pro"/>
              </a:rPr>
              <a:pPr>
                <a:defRPr/>
              </a:pPr>
              <a:t>13/10/2026</a:t>
            </a:fld>
            <a:endParaRPr lang="en-GB" altLang="en-US" dirty="0">
              <a:solidFill>
                <a:prstClr val="black">
                  <a:tint val="75000"/>
                </a:prstClr>
              </a:solidFill>
              <a:latin typeface="Myriad Pro"/>
            </a:endParaRPr>
          </a:p>
        </p:txBody>
      </p:sp>
      <p:sp>
        <p:nvSpPr>
          <p:cNvPr id="17413" name="Slide Number Placeholder 4">
            <a:extLst>
              <a:ext uri="{FF2B5EF4-FFF2-40B4-BE49-F238E27FC236}">
                <a16:creationId xmlns:a16="http://schemas.microsoft.com/office/drawing/2014/main" id="{7DCCD910-55B0-4A03-02E9-6A9C273E3E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432827D-8097-4BF2-903E-B04273729EB0}" type="slidenum">
              <a:rPr lang="en-GB" altLang="en-US" sz="1200">
                <a:solidFill>
                  <a:srgbClr val="898989"/>
                </a:solidFill>
                <a:cs typeface="Arial" panose="020B0604020202020204" pitchFamily="34" charset="0"/>
              </a:rPr>
              <a:pPr fontAlgn="base">
                <a:spcBef>
                  <a:spcPct val="0"/>
                </a:spcBef>
                <a:spcAft>
                  <a:spcPct val="0"/>
                </a:spcAft>
                <a:buNone/>
              </a:pPr>
              <a:t>26</a:t>
            </a:fld>
            <a:endParaRPr lang="en-GB" altLang="en-US" sz="1200">
              <a:solidFill>
                <a:srgbClr val="898989"/>
              </a:solidFill>
              <a:cs typeface="Arial" panose="020B0604020202020204" pitchFamily="34" charset="0"/>
            </a:endParaRPr>
          </a:p>
        </p:txBody>
      </p:sp>
      <p:pic>
        <p:nvPicPr>
          <p:cNvPr id="17414" name="Picture 6">
            <a:extLst>
              <a:ext uri="{FF2B5EF4-FFF2-40B4-BE49-F238E27FC236}">
                <a16:creationId xmlns:a16="http://schemas.microsoft.com/office/drawing/2014/main" id="{6D0D4BD2-3FE7-093C-1450-C5027D0FA8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AF34641E-E032-FA2C-4F76-31B95F45A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FAD-6262-4E05-C88A-B196E4788E66}"/>
              </a:ext>
            </a:extLst>
          </p:cNvPr>
          <p:cNvSpPr>
            <a:spLocks noGrp="1"/>
          </p:cNvSpPr>
          <p:nvPr>
            <p:ph type="title"/>
          </p:nvPr>
        </p:nvSpPr>
        <p:spPr/>
        <p:txBody>
          <a:bodyPr/>
          <a:lstStyle/>
          <a:p>
            <a:r>
              <a:rPr lang="en-GB" b="1" dirty="0"/>
              <a:t>What did I learn? </a:t>
            </a:r>
          </a:p>
        </p:txBody>
      </p:sp>
      <p:sp>
        <p:nvSpPr>
          <p:cNvPr id="3" name="Content Placeholder 2">
            <a:extLst>
              <a:ext uri="{FF2B5EF4-FFF2-40B4-BE49-F238E27FC236}">
                <a16:creationId xmlns:a16="http://schemas.microsoft.com/office/drawing/2014/main" id="{6B7DAD01-2BC6-5365-A802-0D4687C01ABC}"/>
              </a:ext>
            </a:extLst>
          </p:cNvPr>
          <p:cNvSpPr>
            <a:spLocks noGrp="1"/>
          </p:cNvSpPr>
          <p:nvPr>
            <p:ph idx="1"/>
          </p:nvPr>
        </p:nvSpPr>
        <p:spPr>
          <a:xfrm>
            <a:off x="3419475" y="2000251"/>
            <a:ext cx="8391526" cy="3516982"/>
          </a:xfrm>
        </p:spPr>
        <p:txBody>
          <a:bodyPr/>
          <a:lstStyle/>
          <a:p>
            <a:r>
              <a:rPr lang="en-GB" sz="4400" dirty="0"/>
              <a:t>What I have learnt today will help me develop my skills in....</a:t>
            </a:r>
          </a:p>
          <a:p>
            <a:endParaRPr lang="en-GB" sz="4000" dirty="0"/>
          </a:p>
          <a:p>
            <a:endParaRPr lang="en-GB" dirty="0"/>
          </a:p>
          <a:p>
            <a:endParaRPr lang="en-GB" dirty="0"/>
          </a:p>
        </p:txBody>
      </p:sp>
      <p:sp>
        <p:nvSpPr>
          <p:cNvPr id="4" name="Date Placeholder 3">
            <a:extLst>
              <a:ext uri="{FF2B5EF4-FFF2-40B4-BE49-F238E27FC236}">
                <a16:creationId xmlns:a16="http://schemas.microsoft.com/office/drawing/2014/main" id="{B8059A93-2BCF-695B-4425-F8E7F79990EA}"/>
              </a:ext>
            </a:extLst>
          </p:cNvPr>
          <p:cNvSpPr>
            <a:spLocks noGrp="1"/>
          </p:cNvSpPr>
          <p:nvPr>
            <p:ph type="dt" sz="half" idx="10"/>
          </p:nvPr>
        </p:nvSpPr>
        <p:spPr/>
        <p:txBody>
          <a:bodyPr/>
          <a:lstStyle/>
          <a:p>
            <a:pPr>
              <a:defRPr/>
            </a:pPr>
            <a:fld id="{1AEAE516-398A-4C62-BFF5-3A06D03BAA36}" type="datetime1">
              <a:rPr lang="en-GB" altLang="en-US">
                <a:solidFill>
                  <a:prstClr val="black">
                    <a:tint val="75000"/>
                  </a:prstClr>
                </a:solidFill>
                <a:latin typeface="Myriad Pro"/>
              </a:rPr>
              <a:pPr>
                <a:defRPr/>
              </a:pPr>
              <a:t>13/10/2026</a:t>
            </a:fld>
            <a:endParaRPr lang="en-GB" altLang="en-US" dirty="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D35492F-71C9-2383-4E2A-8CEFE6A25CE0}"/>
              </a:ext>
            </a:extLst>
          </p:cNvPr>
          <p:cNvSpPr>
            <a:spLocks noGrp="1"/>
          </p:cNvSpPr>
          <p:nvPr>
            <p:ph type="sldNum" sz="quarter" idx="12"/>
          </p:nvPr>
        </p:nvSpPr>
        <p:spPr/>
        <p:txBody>
          <a:bodyPr/>
          <a:lstStyle/>
          <a:p>
            <a:pPr fontAlgn="base">
              <a:spcBef>
                <a:spcPct val="0"/>
              </a:spcBef>
              <a:spcAft>
                <a:spcPct val="0"/>
              </a:spcAft>
              <a:defRPr/>
            </a:pPr>
            <a:fld id="{7A1CCF11-17A1-496D-A53A-015F807BD464}" type="slidenum">
              <a:rPr lang="en-GB" altLang="en-US">
                <a:cs typeface="Arial" panose="020B0604020202020204" pitchFamily="34" charset="0"/>
              </a:rPr>
              <a:pPr fontAlgn="base">
                <a:spcBef>
                  <a:spcPct val="0"/>
                </a:spcBef>
                <a:spcAft>
                  <a:spcPct val="0"/>
                </a:spcAft>
                <a:defRPr/>
              </a:pPr>
              <a:t>27</a:t>
            </a:fld>
            <a:endParaRPr lang="en-GB" altLang="en-US">
              <a:cs typeface="Arial" panose="020B0604020202020204" pitchFamily="34" charset="0"/>
            </a:endParaRPr>
          </a:p>
        </p:txBody>
      </p:sp>
      <p:pic>
        <p:nvPicPr>
          <p:cNvPr id="6" name="Picture 5">
            <a:extLst>
              <a:ext uri="{FF2B5EF4-FFF2-40B4-BE49-F238E27FC236}">
                <a16:creationId xmlns:a16="http://schemas.microsoft.com/office/drawing/2014/main" id="{3A9995A7-C021-18DB-16A4-B2B9E4DA1FB7}"/>
              </a:ext>
            </a:extLst>
          </p:cNvPr>
          <p:cNvPicPr>
            <a:picLocks noChangeAspect="1"/>
          </p:cNvPicPr>
          <p:nvPr/>
        </p:nvPicPr>
        <p:blipFill>
          <a:blip r:embed="rId2"/>
          <a:stretch>
            <a:fillRect/>
          </a:stretch>
        </p:blipFill>
        <p:spPr>
          <a:xfrm>
            <a:off x="876301" y="1828800"/>
            <a:ext cx="2058582" cy="2925030"/>
          </a:xfrm>
          <a:prstGeom prst="rect">
            <a:avLst/>
          </a:prstGeom>
        </p:spPr>
      </p:pic>
    </p:spTree>
    <p:extLst>
      <p:ext uri="{BB962C8B-B14F-4D97-AF65-F5344CB8AC3E}">
        <p14:creationId xmlns:p14="http://schemas.microsoft.com/office/powerpoint/2010/main" val="4107891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9B9E1-0AB8-8B6B-F918-6C4988805857}"/>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FCCE3C58-E10E-D83F-24E9-D9C48B138ED5}"/>
              </a:ext>
            </a:extLst>
          </p:cNvPr>
          <p:cNvSpPr>
            <a:spLocks noGrp="1"/>
          </p:cNvSpPr>
          <p:nvPr>
            <p:ph idx="1"/>
          </p:nvPr>
        </p:nvSpPr>
        <p:spPr/>
        <p:txBody>
          <a:bodyPr>
            <a:normAutofit/>
          </a:bodyPr>
          <a:lstStyle/>
          <a:p>
            <a:r>
              <a:rPr lang="en-GB" sz="2000" dirty="0"/>
              <a:t>Moore, L., Britten, N., </a:t>
            </a:r>
            <a:r>
              <a:rPr lang="en-GB" sz="2000" dirty="0" err="1"/>
              <a:t>Lydahl</a:t>
            </a:r>
            <a:r>
              <a:rPr lang="en-GB" sz="2000" dirty="0"/>
              <a:t>, D., </a:t>
            </a:r>
            <a:r>
              <a:rPr lang="en-GB" sz="2000" dirty="0" err="1"/>
              <a:t>Naldemirci</a:t>
            </a:r>
            <a:r>
              <a:rPr lang="en-GB" sz="2000" dirty="0"/>
              <a:t>, Ö., Elam, M., and Wolf, A. (2017) ‘Barriers and facilitators to the implementation of person-centred care in different healthcare contexts’, </a:t>
            </a:r>
            <a:r>
              <a:rPr lang="en-GB" sz="2000" i="1" dirty="0"/>
              <a:t>Scandinavian journal of caring sciences, </a:t>
            </a:r>
            <a:r>
              <a:rPr lang="en-GB" sz="2000" dirty="0"/>
              <a:t>31(4), pp. 662–673. </a:t>
            </a:r>
          </a:p>
          <a:p>
            <a:pPr marL="0" indent="0">
              <a:buNone/>
            </a:pPr>
            <a:endParaRPr lang="en-GB" sz="2000" dirty="0"/>
          </a:p>
          <a:p>
            <a:r>
              <a:rPr lang="en-GB" sz="2000" dirty="0"/>
              <a:t>The British Institute of Human Rights (2022) </a:t>
            </a:r>
            <a:r>
              <a:rPr lang="en-GB" sz="2000" i="1" dirty="0"/>
              <a:t>The Human Rights Act: Changing Lives. </a:t>
            </a:r>
            <a:r>
              <a:rPr lang="en-GB" sz="2000" dirty="0"/>
              <a:t>Available at: </a:t>
            </a:r>
            <a:r>
              <a:rPr lang="en-GB" sz="2000" dirty="0">
                <a:hlinkClick r:id="rId2"/>
              </a:rPr>
              <a:t>https://www.bihr.org.uk/changing-lives</a:t>
            </a:r>
            <a:r>
              <a:rPr lang="en-GB" sz="2000" dirty="0"/>
              <a:t> (Accessed: 20 June 2022). </a:t>
            </a:r>
          </a:p>
          <a:p>
            <a:endParaRPr lang="en-GB" sz="2000" dirty="0"/>
          </a:p>
          <a:p>
            <a:r>
              <a:rPr lang="en-GB" sz="2000" dirty="0"/>
              <a:t>Zolkefli Y. (2018) ‘The Ethics of Truth-Telling in Health-Care Settings’, </a:t>
            </a:r>
            <a:r>
              <a:rPr lang="en-GB" sz="2000" i="1" dirty="0"/>
              <a:t>The Malaysian journal of medical sciences: MJMS</a:t>
            </a:r>
            <a:r>
              <a:rPr lang="en-GB" sz="2000" dirty="0"/>
              <a:t>, 25(3), pp. 135–139. </a:t>
            </a:r>
          </a:p>
        </p:txBody>
      </p:sp>
    </p:spTree>
    <p:extLst>
      <p:ext uri="{BB962C8B-B14F-4D97-AF65-F5344CB8AC3E}">
        <p14:creationId xmlns:p14="http://schemas.microsoft.com/office/powerpoint/2010/main" val="877359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1869</Words>
  <Application>Microsoft Office PowerPoint</Application>
  <PresentationFormat>Widescreen</PresentationFormat>
  <Paragraphs>154</Paragraphs>
  <Slides>28</Slides>
  <Notes>1</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-apple-system</vt:lpstr>
      <vt:lpstr>Aptos</vt:lpstr>
      <vt:lpstr>Arial</vt:lpstr>
      <vt:lpstr>Myriad Pro</vt:lpstr>
      <vt:lpstr>20140311PresentationUWTSDTemplate</vt:lpstr>
      <vt:lpstr>1_20140311PresentationUWTSDTemplate</vt:lpstr>
      <vt:lpstr>PowerPoint Presentation</vt:lpstr>
      <vt:lpstr>Aim of Lecture (Week 3) </vt:lpstr>
      <vt:lpstr>Learning objectives (Week 3)  </vt:lpstr>
      <vt:lpstr>Recap some of the principles of health and social care </vt:lpstr>
      <vt:lpstr>What are some of the challenges in implementing principles of health and social care?</vt:lpstr>
      <vt:lpstr>Challenges in implementing principles of health and social care </vt:lpstr>
      <vt:lpstr>PowerPoint Presentation</vt:lpstr>
      <vt:lpstr>Dilemmas affecting a consistent approach to principles of health and social care</vt:lpstr>
      <vt:lpstr>An ethical dilemma is…..</vt:lpstr>
      <vt:lpstr>Example of Ethical dilemma in health and social care </vt:lpstr>
      <vt:lpstr>Example of Ethical Dilemma in Health and Social Care </vt:lpstr>
      <vt:lpstr>What is your opinion on this matter? </vt:lpstr>
      <vt:lpstr>Case study: Privacy for learning disabled couple in residential unit</vt:lpstr>
      <vt:lpstr>What happened</vt:lpstr>
      <vt:lpstr>Truth telling   </vt:lpstr>
      <vt:lpstr>Truth telling - Right to know:  What is your opinion on this matter? </vt:lpstr>
      <vt:lpstr>Freedom of action and risk</vt:lpstr>
      <vt:lpstr>Abuse by family members or friends confidentiality versus disclosure  </vt:lpstr>
      <vt:lpstr>Video: Scenario on Ethical Dilemma Abuse by a family member </vt:lpstr>
      <vt:lpstr>Scenario: Confidentiality versus disclosure   </vt:lpstr>
      <vt:lpstr>Restraint </vt:lpstr>
      <vt:lpstr>Restraint</vt:lpstr>
      <vt:lpstr>Physical restraint   </vt:lpstr>
      <vt:lpstr>Intimate relationships</vt:lpstr>
      <vt:lpstr> </vt:lpstr>
      <vt:lpstr>QUESTION TIME</vt:lpstr>
      <vt:lpstr>What did I learn?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dc:title>
  <dc:creator>bianca sanfilippo</dc:creator>
  <cp:lastModifiedBy>user</cp:lastModifiedBy>
  <cp:revision>18</cp:revision>
  <dcterms:created xsi:type="dcterms:W3CDTF">2022-06-22T09:05:54Z</dcterms:created>
  <dcterms:modified xsi:type="dcterms:W3CDTF">2026-10-13T11:28:01Z</dcterms:modified>
</cp:coreProperties>
</file>