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0" d="100"/>
          <a:sy n="70" d="100"/>
        </p:scale>
        <p:origin x="5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277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538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017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6030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2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008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53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555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763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006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690556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4258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78761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5926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0093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000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DB7297-5123-408D-8EA0-3881D09BA631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585AE8D-CB48-42A8-A6B1-3B9A06D713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6219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jpe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gif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7.jpe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9.jpe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15" TargetMode="External"/><Relationship Id="rId2" Type="http://schemas.openxmlformats.org/officeDocument/2006/relationships/hyperlink" Target="https://www.nhs.uk/conditions/chronic-obstructive-pulmonary-disease-copd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D2E93-5F9B-4AEF-A14B-440ADEAF40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Chronic Obstructive Pulmonary Disease (COPD)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F1AF15-F1D2-450D-AE53-1E9B80413CD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Silvia Alina Dragomir – Student ID: 2315544</a:t>
            </a:r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9FE43C-425A-4B82-8773-707BA56D1F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97288" y="4504563"/>
            <a:ext cx="1138936" cy="113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489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8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529F6-D5FF-43B2-BEBD-264967316A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584841"/>
            <a:ext cx="7196329" cy="987927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 TO COPD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B2E638A-D7DB-44E5-87D7-F0615B11A21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41457" y="1692818"/>
            <a:ext cx="574067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Chronic respiratory condition affecting airflow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Includes chronic bronchitis and emphysema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Symptoms: breathlessness, cough, mucus production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Caused mainly by long-term exposure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harmful substances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Smoking is the leading cause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Increasing prevalence worldwide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(NHS, 2023; WHO, 2023)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C01798-7947-4C40-8DCC-21D69330DF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77201" y="464048"/>
            <a:ext cx="1108720" cy="11087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2103B5-5560-4C1B-B0B6-EA2519F5CE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642" y="2850093"/>
            <a:ext cx="5623358" cy="3774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12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BFF2D-A37D-402C-8A1A-953601A65E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560" y="377970"/>
            <a:ext cx="9144000" cy="2387600"/>
          </a:xfrm>
        </p:spPr>
        <p:txBody>
          <a:bodyPr/>
          <a:lstStyle/>
          <a:p>
            <a:r>
              <a:rPr lang="en-GB" dirty="0"/>
              <a:t>BODY SYSTEM (RESPIRATORY SYSTEM)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3A2D1A0-1F03-4ED7-8EDA-AD70BDD8D19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89560" y="2444763"/>
            <a:ext cx="6467856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Responsible for gas exchange (oxygen 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carbon dioxide)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Includes lungs, airways, diaphragm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Oxygen enters bloodstream through lungs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Carbon dioxide is removed from the body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Essential for energy production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Maintains oxygen balance in the body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(Tortora &amp; Derrickson, 2021)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5584EE-443D-40E6-8953-C99F1DC9A4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7016" y="363728"/>
            <a:ext cx="1148080" cy="114808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8EEB1B-46B4-4DEB-946A-E389241747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1376" y="3117124"/>
            <a:ext cx="5340624" cy="3549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31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1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99434-E47C-49FF-B12C-A672DFFACE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0119"/>
            <a:ext cx="8586216" cy="2004713"/>
          </a:xfrm>
        </p:spPr>
        <p:txBody>
          <a:bodyPr/>
          <a:lstStyle/>
          <a:p>
            <a:r>
              <a:rPr lang="en-GB" dirty="0"/>
              <a:t>ANATOMY OF THE LUNGS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35AD739-86E1-4137-AECB-8B9C5BC5E11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45008" y="1659718"/>
            <a:ext cx="4766048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Lungs located in the thoracic cavity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Air passes through bronchi and bronchioles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Ends in alveoli (air sacs)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Alveoli surrounded by capillaries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Site of gas exchange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Large surface area for oxygen absorption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Marieb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&amp; Hoehn, 2019)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4F7E6B-1FDE-47F9-B696-90A49992C5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62292" y="784352"/>
            <a:ext cx="1111504" cy="1111504"/>
          </a:xfrm>
          <a:prstGeom prst="rect">
            <a:avLst/>
          </a:prstGeom>
        </p:spPr>
      </p:pic>
      <p:pic>
        <p:nvPicPr>
          <p:cNvPr id="3075" name="Picture 3" descr="The Structure and Function of Lungs – The Alcohol Pharmacology Education  Partnership">
            <a:extLst>
              <a:ext uri="{FF2B5EF4-FFF2-40B4-BE49-F238E27FC236}">
                <a16:creationId xmlns:a16="http://schemas.microsoft.com/office/drawing/2014/main" id="{24698DE8-A1BF-4B65-90F9-12ED3BFFDB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0470" y="3416809"/>
            <a:ext cx="4457700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794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14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E286D-44CA-4A73-97F1-EF60B01A6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B2960-EDEB-47D3-B88E-A9BD694C7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Oxygen inhaled into lungs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Diffuses from alveoli into blood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Transported to body cells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Carbon dioxide removed during exhalation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Continuous breathing maintains balance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cellular respiration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Silverthorn</a:t>
            </a:r>
            <a:r>
              <a:rPr lang="en-GB" dirty="0"/>
              <a:t>, 2020)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C7996B-5172-447B-BB01-4C2EB7B62A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05847" y="1148556"/>
            <a:ext cx="1325563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640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AC81D-0E94-44A4-8755-FDD2FD6583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00583"/>
            <a:ext cx="9144000" cy="1324547"/>
          </a:xfrm>
        </p:spPr>
        <p:txBody>
          <a:bodyPr/>
          <a:lstStyle/>
          <a:p>
            <a:r>
              <a:rPr lang="en-GB" dirty="0"/>
              <a:t>PATHOPHYSIOLOGY OF COPD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6D2EAD-C7D0-43BE-9D99-045C2E0135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6656" y="2397060"/>
            <a:ext cx="7595616" cy="1324548"/>
          </a:xfrm>
        </p:spPr>
        <p:txBody>
          <a:bodyPr>
            <a:normAutofit fontScale="2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Airways become inflamed and narrowed </a:t>
            </a:r>
          </a:p>
          <a:p>
            <a:pPr algn="l"/>
            <a:endParaRPr lang="en-GB" sz="72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Excess mucus blocks airflow </a:t>
            </a:r>
          </a:p>
          <a:p>
            <a:pPr algn="l"/>
            <a:endParaRPr lang="en-GB" sz="72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Alveoli damaged and lose elasticity </a:t>
            </a:r>
          </a:p>
          <a:p>
            <a:pPr algn="l"/>
            <a:endParaRPr lang="en-GB" sz="72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Reduced gas exchange efficiency </a:t>
            </a:r>
          </a:p>
          <a:p>
            <a:pPr algn="l"/>
            <a:endParaRPr lang="en-GB" sz="72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Leads to breathlessness </a:t>
            </a:r>
          </a:p>
          <a:p>
            <a:pPr algn="l"/>
            <a:endParaRPr lang="en-GB" sz="72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7200" dirty="0"/>
              <a:t>Progressive worsening over time</a:t>
            </a:r>
            <a:br>
              <a:rPr lang="en-GB" sz="7200" dirty="0"/>
            </a:br>
            <a:r>
              <a:rPr lang="en-GB" sz="7200" dirty="0"/>
              <a:t>(WHO, 2023)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F1D3FC-3ABA-40D2-AF23-C47DDBC01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26472" y="659416"/>
            <a:ext cx="1058608" cy="1058608"/>
          </a:xfrm>
          <a:prstGeom prst="rect">
            <a:avLst/>
          </a:prstGeom>
        </p:spPr>
      </p:pic>
      <p:pic>
        <p:nvPicPr>
          <p:cNvPr id="10242" name="Picture 2">
            <a:extLst>
              <a:ext uri="{FF2B5EF4-FFF2-40B4-BE49-F238E27FC236}">
                <a16:creationId xmlns:a16="http://schemas.microsoft.com/office/drawing/2014/main" id="{CEDB6DC5-9E91-4B84-B08E-392EF90A7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022" y="4186619"/>
            <a:ext cx="4762500" cy="212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6823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36269-383C-4118-A92B-F35071126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536" y="189675"/>
            <a:ext cx="9144000" cy="1209357"/>
          </a:xfrm>
        </p:spPr>
        <p:txBody>
          <a:bodyPr/>
          <a:lstStyle/>
          <a:p>
            <a:r>
              <a:rPr lang="en-GB" dirty="0"/>
              <a:t>EFFECTS ON THE BODY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C655A9E-EE22-41DE-A0ED-0C3DEE60D35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82168" y="1141240"/>
            <a:ext cx="4471096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Shortness of breath during daily activities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Chronic fatigue and reduced mobility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Increased risk of infections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Reduced oxygen levels in blood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Cardiovascular complications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Reduced quality of life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(NICE, 2022; NHS, 2023)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305A80-1353-4DF1-828F-B546DB2349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87872" y="438912"/>
            <a:ext cx="965200" cy="11369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3912FFB-19F5-4645-A8EB-4B2E772A5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6913" y="3423308"/>
            <a:ext cx="3645087" cy="3245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68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57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ECFB2-8E53-430F-AA11-6F45FEED3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PROFILE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191C982-1905-4605-BD0E-31762365F4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016137"/>
            <a:ext cx="4676280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Name: Maria Popescu (fictional)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Age: 60 years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Gender: Female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Long-term smoker (20 cigarettes/day)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Symptoms: breathlessness, cough, fatigue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Sedentary lifestyle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Diagnosed with COPD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D032E3-3977-40BA-9EAF-BC96916199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88144" y="824706"/>
            <a:ext cx="1020064" cy="1020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65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F40E-F0C6-45EE-BA82-0F43109CBC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00912" y="162243"/>
            <a:ext cx="9144000" cy="1108773"/>
          </a:xfrm>
        </p:spPr>
        <p:txBody>
          <a:bodyPr/>
          <a:lstStyle/>
          <a:p>
            <a:r>
              <a:rPr lang="en-GB" dirty="0"/>
              <a:t>RISK FACTORS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767EB1-CAB5-4610-8885-E22AB9A263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424" y="1893190"/>
            <a:ext cx="9144000" cy="1655762"/>
          </a:xfrm>
        </p:spPr>
        <p:txBody>
          <a:bodyPr>
            <a:normAutofit fontScale="2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9600" dirty="0"/>
              <a:t>Smoking (primary risk factor) </a:t>
            </a:r>
          </a:p>
          <a:p>
            <a:pPr algn="l"/>
            <a:endParaRPr lang="en-GB" sz="96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600" dirty="0"/>
              <a:t>Air pollution exposure </a:t>
            </a:r>
          </a:p>
          <a:p>
            <a:pPr algn="l"/>
            <a:endParaRPr lang="en-GB" sz="96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600" dirty="0"/>
              <a:t>Occupational hazards (dust, chemicals)</a:t>
            </a:r>
          </a:p>
          <a:p>
            <a:pPr algn="l"/>
            <a:r>
              <a:rPr lang="en-GB" sz="9600" dirty="0"/>
              <a:t>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600" dirty="0"/>
              <a:t>Genetic predisposition </a:t>
            </a:r>
          </a:p>
          <a:p>
            <a:pPr algn="l"/>
            <a:endParaRPr lang="en-GB" sz="96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600" dirty="0"/>
              <a:t>Age (higher risk in older adults) </a:t>
            </a:r>
          </a:p>
          <a:p>
            <a:pPr algn="l"/>
            <a:endParaRPr lang="en-GB" sz="9600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9600" dirty="0"/>
              <a:t>Poor lifestyle habits</a:t>
            </a:r>
            <a:br>
              <a:rPr lang="en-GB" sz="9600" dirty="0"/>
            </a:br>
            <a:r>
              <a:rPr lang="en-GB" sz="9600" dirty="0"/>
              <a:t>(NHS, 2023; WHO, 2023)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5ABD4B-B3A6-40A9-9813-2857959CAD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42424" y="873126"/>
            <a:ext cx="1020064" cy="1020064"/>
          </a:xfrm>
          <a:prstGeom prst="rect">
            <a:avLst/>
          </a:prstGeom>
        </p:spPr>
      </p:pic>
      <p:pic>
        <p:nvPicPr>
          <p:cNvPr id="11266" name="Picture 2" descr="Important Contributory Risk Factors – Scottish Acquired Brain Injury Network">
            <a:extLst>
              <a:ext uri="{FF2B5EF4-FFF2-40B4-BE49-F238E27FC236}">
                <a16:creationId xmlns:a16="http://schemas.microsoft.com/office/drawing/2014/main" id="{75136EAD-C059-4099-8ECA-38E7BB5B7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132" y="2423160"/>
            <a:ext cx="4585748" cy="443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7659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A7F68-78B1-4BA4-8F6E-043CF2FA3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OVERVIEW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EBDA468-FE7B-4A00-A30B-660CEA874D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28472" y="1690688"/>
            <a:ext cx="3945311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 breathing and lung function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 symptoms and flare-ups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Prevent disease progression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 quality of life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 on lifestyle and treatment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Based on NICE guidelines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(NICE, 2022)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CC7B0D-63FF-4982-80BF-8FD8C9FB6F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56040" y="681037"/>
            <a:ext cx="1230376" cy="12303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7CDBB09-1E71-4793-9871-45BAD34880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5757" y="3429000"/>
            <a:ext cx="5696243" cy="3429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73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79D47-369C-4418-A5E4-85A824AE1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ROUTINE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D0519-915B-4C43-8ECE-DC940BED05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Smoking cessation (critical step)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Regular physical activity (pulmonary rehab)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Balanced diet and hydration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Breathing exercises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Patient education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 for lifestyle changes</a:t>
            </a:r>
            <a:br>
              <a:rPr lang="en-GB" dirty="0"/>
            </a:br>
            <a:r>
              <a:rPr lang="en-GB" dirty="0"/>
              <a:t>(NHS, 2023)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71F1FD-D747-46D0-AE63-6C65E325C9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14992" y="824706"/>
            <a:ext cx="1120648" cy="1120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92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7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2FA3F-F8D1-4671-AF87-B2484CFB2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AND TREATMENT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90BB03D-0091-4EFE-922A-0C19FE163A6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4904" y="1985568"/>
            <a:ext cx="10978896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lung function tests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of inhalers (bronchodilators)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Oxygen therapy (severe cases)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Monitoring symptoms and flare-ups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GP reviews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Early detection of complications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(NICE, 2022)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B1427D-C16F-41BE-91FF-A41177B8E0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87560" y="1487488"/>
            <a:ext cx="1340104" cy="1340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342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3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069D9-99EC-4117-AB12-875B408F0A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552" y="244539"/>
            <a:ext cx="9144000" cy="1127061"/>
          </a:xfrm>
        </p:spPr>
        <p:txBody>
          <a:bodyPr/>
          <a:lstStyle/>
          <a:p>
            <a:r>
              <a:rPr lang="en-GB" dirty="0"/>
              <a:t>COMMUNICATION &amp; ETHICS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561CE2E-07BC-4EDF-A516-6D29CF75B92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93192" y="1788083"/>
            <a:ext cx="1016508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 approach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Clear communication of condition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Informed consent for treatment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Respect for autonomy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Confidentiality of patient data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sensitivity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(Beauchamp &amp; Childress, 2019)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56EEE04-C0EA-4D13-BFA8-48271A47AA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8000" y="619760"/>
            <a:ext cx="818896" cy="818896"/>
          </a:xfrm>
          <a:prstGeom prst="rect">
            <a:avLst/>
          </a:prstGeom>
        </p:spPr>
      </p:pic>
      <p:pic>
        <p:nvPicPr>
          <p:cNvPr id="8195" name="Picture 3" descr="10 Basics of Ethical Communication - by Jone Johnson Lewis">
            <a:extLst>
              <a:ext uri="{FF2B5EF4-FFF2-40B4-BE49-F238E27FC236}">
                <a16:creationId xmlns:a16="http://schemas.microsoft.com/office/drawing/2014/main" id="{49C2EB13-403E-4051-B087-A5CEE87EF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442" y="2757360"/>
            <a:ext cx="2857500" cy="244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6816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3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FBCC8-5B3B-49C4-9D43-987E01C821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95656" y="0"/>
            <a:ext cx="9144000" cy="1337373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6313EE-CF30-4285-A81F-01CF88DAFE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64792"/>
            <a:ext cx="9144000" cy="3886200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Smoking cessation programmes </a:t>
            </a:r>
          </a:p>
          <a:p>
            <a:pPr algn="l"/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Pulmonary rehabilitation </a:t>
            </a:r>
          </a:p>
          <a:p>
            <a:pPr algn="l"/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Medication adherence </a:t>
            </a:r>
          </a:p>
          <a:p>
            <a:pPr algn="l"/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Regular monitoring </a:t>
            </a:r>
          </a:p>
          <a:p>
            <a:pPr algn="l"/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Multidisciplinary care </a:t>
            </a:r>
          </a:p>
          <a:p>
            <a:pPr algn="l"/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Early intervention improves outcomes</a:t>
            </a:r>
            <a:br>
              <a:rPr lang="en-GB" dirty="0"/>
            </a:br>
            <a:r>
              <a:rPr lang="en-GB" dirty="0"/>
              <a:t>(NICE, 2022; NHS, 2023)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38B0CD-2A1D-4F7D-A115-D5B939548B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64952" y="638048"/>
            <a:ext cx="806704" cy="806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22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DF95E-5115-409E-B5EC-988293988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48E4858-A891-4475-83F0-FBBCE420F7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260546"/>
            <a:ext cx="11101885" cy="5481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Beauchamp, T.L. and Childress, J.F. (2019)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Principles of Biomedical Ethics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8th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Oxford: Oxford University Press</a:t>
            </a:r>
          </a:p>
          <a:p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National Health Service (NHS) (2023)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Chronic obstructive pulmonary disease (COPD)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https://www.nhs.uk/conditions/chronic-obstructive-pulmonary-disease-copd/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16 April 2026).</a:t>
            </a:r>
          </a:p>
          <a:p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National Institute for Health and Care Excellence (NICE) (2022)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Chronic obstructive pulmonary disease in over 16s: diagnosis and management (NG115)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https://www.nice.org.uk/guidance/ng115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14 April 2026).</a:t>
            </a:r>
          </a:p>
          <a:p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 Health Organization (WHO) (2023)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Chronic obstructive pulmonary disease (COPD)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Available at: https://www.who.int/news-room/fact-sheets/detail/chronic-obstructive-pulmonary-disease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(Accessed: 15 April 2026).</a:t>
            </a:r>
          </a:p>
          <a:p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Tortora, G.J. and Derrickson, B.H. (2021)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Principles of Anatomy and Physiology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16th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Hoboken, NJ: Wiley.</a:t>
            </a:r>
          </a:p>
          <a:p>
            <a:r>
              <a:rPr lang="en-GB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Marieb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E.N. and Hoehn, K. (2019)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Human Anatomy &amp; Physiology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11th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Harlow: Pearson.</a:t>
            </a:r>
          </a:p>
          <a:p>
            <a:r>
              <a:rPr lang="en-GB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Silverthorn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D.U. (2020)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Human Physiology: An Integrated Approach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8th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Harlow: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34423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7CA91-11F2-47B3-AD2A-02C0BF750C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22F3F9-4AB4-4C01-9C33-A9087ECF30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00798" y="940116"/>
            <a:ext cx="934403" cy="934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42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52</TotalTime>
  <Words>749</Words>
  <Application>Microsoft Office PowerPoint</Application>
  <PresentationFormat>Widescreen</PresentationFormat>
  <Paragraphs>175</Paragraphs>
  <Slides>16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Times New Roman</vt:lpstr>
      <vt:lpstr>Trebuchet MS</vt:lpstr>
      <vt:lpstr>Wingdings 3</vt:lpstr>
      <vt:lpstr>Facet</vt:lpstr>
      <vt:lpstr>Chronic Obstructive Pulmonary Disease (COPD)</vt:lpstr>
      <vt:lpstr>INTRODUCTION TO COPD</vt:lpstr>
      <vt:lpstr>BODY SYSTEM (RESPIRATORY SYSTEM)</vt:lpstr>
      <vt:lpstr>ANATOMY OF THE LUNGS</vt:lpstr>
      <vt:lpstr>NORMAL PHYSIOLOGY</vt:lpstr>
      <vt:lpstr>PATHOPHYSIOLOGY OF COPD</vt:lpstr>
      <vt:lpstr>EFFECTS ON THE BODY</vt:lpstr>
      <vt:lpstr>PATIENT PROFILE</vt:lpstr>
      <vt:lpstr>RISK FACTORS</vt:lpstr>
      <vt:lpstr>CARE PLAN OVERVIEW</vt:lpstr>
      <vt:lpstr>CARE ROUTINE</vt:lpstr>
      <vt:lpstr>MONITORING AND TREATMENT</vt:lpstr>
      <vt:lpstr>COMMUNICATION &amp; ETHICS</vt:lpstr>
      <vt:lpstr>RECOMMENDATIONS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Chronic Obstructive Pulmonary Disease (COPD)</dc:title>
  <dc:creator>balan bianca</dc:creator>
  <cp:lastModifiedBy>balan bianca</cp:lastModifiedBy>
  <cp:revision>5</cp:revision>
  <dcterms:created xsi:type="dcterms:W3CDTF">2026-04-19T17:40:09Z</dcterms:created>
  <dcterms:modified xsi:type="dcterms:W3CDTF">2026-04-19T18:32:51Z</dcterms:modified>
</cp:coreProperties>
</file>