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2" r:id="rId1"/>
  </p:sldMasterIdLst>
  <p:notesMasterIdLst>
    <p:notesMasterId r:id="rId69"/>
  </p:notesMasterIdLst>
  <p:handoutMasterIdLst>
    <p:handoutMasterId r:id="rId70"/>
  </p:handoutMasterIdLst>
  <p:sldIdLst>
    <p:sldId id="256" r:id="rId2"/>
    <p:sldId id="369" r:id="rId3"/>
    <p:sldId id="371" r:id="rId4"/>
    <p:sldId id="372" r:id="rId5"/>
    <p:sldId id="373" r:id="rId6"/>
    <p:sldId id="374" r:id="rId7"/>
    <p:sldId id="376" r:id="rId8"/>
    <p:sldId id="378" r:id="rId9"/>
    <p:sldId id="379" r:id="rId10"/>
    <p:sldId id="380" r:id="rId11"/>
    <p:sldId id="381" r:id="rId12"/>
    <p:sldId id="382" r:id="rId13"/>
    <p:sldId id="383" r:id="rId14"/>
    <p:sldId id="384" r:id="rId15"/>
    <p:sldId id="385" r:id="rId16"/>
    <p:sldId id="386" r:id="rId17"/>
    <p:sldId id="387" r:id="rId18"/>
    <p:sldId id="388" r:id="rId19"/>
    <p:sldId id="389" r:id="rId20"/>
    <p:sldId id="390" r:id="rId21"/>
    <p:sldId id="411" r:id="rId22"/>
    <p:sldId id="412" r:id="rId23"/>
    <p:sldId id="413" r:id="rId24"/>
    <p:sldId id="414" r:id="rId25"/>
    <p:sldId id="391" r:id="rId26"/>
    <p:sldId id="392" r:id="rId27"/>
    <p:sldId id="393" r:id="rId28"/>
    <p:sldId id="394" r:id="rId29"/>
    <p:sldId id="395" r:id="rId30"/>
    <p:sldId id="396" r:id="rId31"/>
    <p:sldId id="397" r:id="rId32"/>
    <p:sldId id="408" r:id="rId33"/>
    <p:sldId id="409" r:id="rId34"/>
    <p:sldId id="410" r:id="rId35"/>
    <p:sldId id="415" r:id="rId36"/>
    <p:sldId id="416" r:id="rId37"/>
    <p:sldId id="417" r:id="rId38"/>
    <p:sldId id="418" r:id="rId39"/>
    <p:sldId id="419" r:id="rId40"/>
    <p:sldId id="420" r:id="rId41"/>
    <p:sldId id="421" r:id="rId42"/>
    <p:sldId id="422" r:id="rId43"/>
    <p:sldId id="423" r:id="rId44"/>
    <p:sldId id="424" r:id="rId45"/>
    <p:sldId id="425" r:id="rId46"/>
    <p:sldId id="426" r:id="rId47"/>
    <p:sldId id="427" r:id="rId48"/>
    <p:sldId id="398" r:id="rId49"/>
    <p:sldId id="399" r:id="rId50"/>
    <p:sldId id="400" r:id="rId51"/>
    <p:sldId id="401" r:id="rId52"/>
    <p:sldId id="405" r:id="rId53"/>
    <p:sldId id="406" r:id="rId54"/>
    <p:sldId id="407" r:id="rId55"/>
    <p:sldId id="402" r:id="rId56"/>
    <p:sldId id="403" r:id="rId57"/>
    <p:sldId id="404" r:id="rId58"/>
    <p:sldId id="340" r:id="rId59"/>
    <p:sldId id="341" r:id="rId60"/>
    <p:sldId id="302" r:id="rId61"/>
    <p:sldId id="303" r:id="rId62"/>
    <p:sldId id="304" r:id="rId63"/>
    <p:sldId id="305" r:id="rId64"/>
    <p:sldId id="306" r:id="rId65"/>
    <p:sldId id="307" r:id="rId66"/>
    <p:sldId id="308" r:id="rId67"/>
    <p:sldId id="309" r:id="rId68"/>
  </p:sldIdLst>
  <p:sldSz cx="9144000" cy="6858000" type="screen4x3"/>
  <p:notesSz cx="6858000" cy="9028113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bg2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bg2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bg2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bg2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43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6699"/>
    <a:srgbClr val="0438E0"/>
    <a:srgbClr val="7FFF00"/>
    <a:srgbClr val="D93192"/>
    <a:srgbClr val="FDA4B5"/>
    <a:srgbClr val="00279F"/>
    <a:srgbClr val="CCCCFF"/>
    <a:srgbClr val="E124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 autoAdjust="0"/>
    <p:restoredTop sz="94660"/>
  </p:normalViewPr>
  <p:slideViewPr>
    <p:cSldViewPr>
      <p:cViewPr varScale="1">
        <p:scale>
          <a:sx n="74" d="100"/>
          <a:sy n="74" d="100"/>
        </p:scale>
        <p:origin x="444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8" d="100"/>
          <a:sy n="58" d="100"/>
        </p:scale>
        <p:origin x="-1812" y="-78"/>
      </p:cViewPr>
      <p:guideLst>
        <p:guide orient="horz" pos="2843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71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3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image" Target="../media/image10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6.wmf"/><Relationship Id="rId2" Type="http://schemas.openxmlformats.org/officeDocument/2006/relationships/image" Target="../media/image13.wmf"/><Relationship Id="rId1" Type="http://schemas.openxmlformats.org/officeDocument/2006/relationships/image" Target="../media/image3.wmf"/><Relationship Id="rId6" Type="http://schemas.openxmlformats.org/officeDocument/2006/relationships/image" Target="../media/image15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drawings/_rels/vmlDrawing5.v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image" Target="../media/image18.wmf"/><Relationship Id="rId1" Type="http://schemas.openxmlformats.org/officeDocument/2006/relationships/image" Target="../media/image17.wmf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Relationship Id="rId9" Type="http://schemas.openxmlformats.org/officeDocument/2006/relationships/image" Target="../media/image25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6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7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33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35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>
              <a:defRPr sz="1000" i="1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 algn="r">
              <a:defRPr sz="1000" i="1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577263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>
              <a:defRPr sz="1000" i="1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577263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 algn="r">
              <a:defRPr sz="1000" i="1">
                <a:solidFill>
                  <a:schemeClr val="tx2"/>
                </a:solidFill>
              </a:defRPr>
            </a:lvl1pPr>
          </a:lstStyle>
          <a:p>
            <a:fld id="{CBABF896-1FD7-468F-8209-C338006F406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4960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>
              <a:defRPr sz="1000" i="1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 algn="r">
              <a:defRPr sz="1000" i="1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577263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>
              <a:defRPr sz="1000" i="1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577263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 algn="r">
              <a:defRPr sz="1000" i="1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fld id="{7947DDCA-7453-48B2-B279-2FB3C8A10BB1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2054" name="Rectangle 6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81100" y="684213"/>
            <a:ext cx="4495800" cy="337185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</p:spPr>
      </p:sp>
      <p:sp>
        <p:nvSpPr>
          <p:cNvPr id="2055" name="Rectangle 7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287838"/>
            <a:ext cx="5029200" cy="4062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notes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108163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694B5D8-5A27-48F6-BB3D-DB7424BA4D58}" type="slidenum">
              <a:rPr lang="en-US"/>
              <a:pPr/>
              <a:t>1</a:t>
            </a:fld>
            <a:endParaRPr lang="en-US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5515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B043F0F-637B-41DD-8161-C43FFED418B4}" type="slidenum">
              <a:rPr lang="en-US"/>
              <a:pPr/>
              <a:t>60</a:t>
            </a:fld>
            <a:endParaRPr lang="en-US"/>
          </a:p>
        </p:txBody>
      </p:sp>
      <p:sp>
        <p:nvSpPr>
          <p:cNvPr id="1075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0752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0965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A41C79F-CCD0-45B1-8543-431BC987B74B}" type="slidenum">
              <a:rPr lang="en-US"/>
              <a:pPr/>
              <a:t>61</a:t>
            </a:fld>
            <a:endParaRPr lang="en-US"/>
          </a:p>
        </p:txBody>
      </p:sp>
      <p:sp>
        <p:nvSpPr>
          <p:cNvPr id="1095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0957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099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FB41A11-19DC-49D6-939B-2C75632C8CCC}" type="slidenum">
              <a:rPr lang="en-US"/>
              <a:pPr/>
              <a:t>62</a:t>
            </a:fld>
            <a:endParaRPr lang="en-US"/>
          </a:p>
        </p:txBody>
      </p:sp>
      <p:sp>
        <p:nvSpPr>
          <p:cNvPr id="1116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1161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2850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8632A80-BCBA-4418-AC66-32E2A3DA11DB}" type="slidenum">
              <a:rPr lang="en-US"/>
              <a:pPr/>
              <a:t>63</a:t>
            </a:fld>
            <a:endParaRPr lang="en-US"/>
          </a:p>
        </p:txBody>
      </p:sp>
      <p:sp>
        <p:nvSpPr>
          <p:cNvPr id="1136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1366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7657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7B38E3B-05CF-4942-83C4-FE1568325770}" type="slidenum">
              <a:rPr lang="en-US"/>
              <a:pPr/>
              <a:t>64</a:t>
            </a:fld>
            <a:endParaRPr lang="en-US"/>
          </a:p>
        </p:txBody>
      </p:sp>
      <p:sp>
        <p:nvSpPr>
          <p:cNvPr id="1157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1571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5722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7998564-F9DB-476C-9B2D-72C64EE349F2}" type="slidenum">
              <a:rPr lang="en-US"/>
              <a:pPr/>
              <a:t>65</a:t>
            </a:fld>
            <a:endParaRPr lang="en-US"/>
          </a:p>
        </p:txBody>
      </p:sp>
      <p:sp>
        <p:nvSpPr>
          <p:cNvPr id="1177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1776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0473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E1C1467-24C4-4FE7-87D6-E81866C779AE}" type="slidenum">
              <a:rPr lang="en-US"/>
              <a:pPr/>
              <a:t>66</a:t>
            </a:fld>
            <a:endParaRPr lang="en-US"/>
          </a:p>
        </p:txBody>
      </p:sp>
      <p:sp>
        <p:nvSpPr>
          <p:cNvPr id="1198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1981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7887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7F476E3-7FC9-4BDD-9AEF-E2907B921E96}" type="slidenum">
              <a:rPr lang="en-US"/>
              <a:pPr/>
              <a:t>67</a:t>
            </a:fld>
            <a:endParaRPr lang="en-US"/>
          </a:p>
        </p:txBody>
      </p:sp>
      <p:sp>
        <p:nvSpPr>
          <p:cNvPr id="1218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7378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5" name="Subtitle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1" name="Date Placeholder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B812D08-28A2-44C6-81C0-D3064C5C70F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BDAA5E2-69EF-4F58-861E-CAAF959A04E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60C5033-77B8-40C0-8D00-B6DC4C36964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AEAD22-5595-4E2F-ACF1-5F5742B060F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2818E81-1D80-429B-B6A5-6F23E2E682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260893-BA36-4496-8A50-7ADB0AF53BF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44444C-AF56-4EC8-BDA2-B051523B0AD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B6DDCF-CAA6-49ED-9553-6E4A81374C7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4090028-5483-4A19-B9DD-3C5E99B7D05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Picture Placehold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196BDEC-EF8A-4345-9074-48F5440C43A6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9713C4E-F5AC-4D65-BEBE-8465195A9B2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Title Placeholder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1" name="Text Placeholder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7" name="Date Placeholder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808F49D-8A7D-4F97-9F1F-C3C6CDD9E4C4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12" Type="http://schemas.openxmlformats.org/officeDocument/2006/relationships/image" Target="../media/image7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wmf"/><Relationship Id="rId11" Type="http://schemas.openxmlformats.org/officeDocument/2006/relationships/oleObject" Target="../embeddings/oleObject5.bin"/><Relationship Id="rId5" Type="http://schemas.openxmlformats.org/officeDocument/2006/relationships/oleObject" Target="../embeddings/oleObject2.bin"/><Relationship Id="rId10" Type="http://schemas.openxmlformats.org/officeDocument/2006/relationships/image" Target="../media/image6.wmf"/><Relationship Id="rId4" Type="http://schemas.openxmlformats.org/officeDocument/2006/relationships/image" Target="../media/image3.wmf"/><Relationship Id="rId9" Type="http://schemas.openxmlformats.org/officeDocument/2006/relationships/oleObject" Target="../embeddings/oleObject4.bin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oleObject" Target="../embeddings/oleObject6.bin"/><Relationship Id="rId7" Type="http://schemas.openxmlformats.org/officeDocument/2006/relationships/oleObject" Target="../embeddings/oleObject8.bin"/><Relationship Id="rId12" Type="http://schemas.openxmlformats.org/officeDocument/2006/relationships/image" Target="../media/image7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8.wmf"/><Relationship Id="rId11" Type="http://schemas.openxmlformats.org/officeDocument/2006/relationships/oleObject" Target="../embeddings/oleObject10.bin"/><Relationship Id="rId5" Type="http://schemas.openxmlformats.org/officeDocument/2006/relationships/oleObject" Target="../embeddings/oleObject7.bin"/><Relationship Id="rId10" Type="http://schemas.openxmlformats.org/officeDocument/2006/relationships/image" Target="../media/image6.wmf"/><Relationship Id="rId4" Type="http://schemas.openxmlformats.org/officeDocument/2006/relationships/image" Target="../media/image3.wmf"/><Relationship Id="rId9" Type="http://schemas.openxmlformats.org/officeDocument/2006/relationships/oleObject" Target="../embeddings/oleObject9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1.wmf"/><Relationship Id="rId5" Type="http://schemas.openxmlformats.org/officeDocument/2006/relationships/oleObject" Target="../embeddings/oleObject12.bin"/><Relationship Id="rId4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13" Type="http://schemas.openxmlformats.org/officeDocument/2006/relationships/oleObject" Target="../embeddings/oleObject18.bin"/><Relationship Id="rId18" Type="http://schemas.openxmlformats.org/officeDocument/2006/relationships/oleObject" Target="../embeddings/oleObject21.bin"/><Relationship Id="rId3" Type="http://schemas.openxmlformats.org/officeDocument/2006/relationships/oleObject" Target="../embeddings/oleObject13.bin"/><Relationship Id="rId7" Type="http://schemas.openxmlformats.org/officeDocument/2006/relationships/oleObject" Target="../embeddings/oleObject15.bin"/><Relationship Id="rId12" Type="http://schemas.openxmlformats.org/officeDocument/2006/relationships/image" Target="../media/image7.wmf"/><Relationship Id="rId17" Type="http://schemas.openxmlformats.org/officeDocument/2006/relationships/image" Target="../media/image16.wmf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20.bin"/><Relationship Id="rId1" Type="http://schemas.openxmlformats.org/officeDocument/2006/relationships/vmlDrawing" Target="../drawings/vmlDrawing4.vml"/><Relationship Id="rId6" Type="http://schemas.openxmlformats.org/officeDocument/2006/relationships/image" Target="../media/image13.wmf"/><Relationship Id="rId11" Type="http://schemas.openxmlformats.org/officeDocument/2006/relationships/oleObject" Target="../embeddings/oleObject17.bin"/><Relationship Id="rId5" Type="http://schemas.openxmlformats.org/officeDocument/2006/relationships/oleObject" Target="../embeddings/oleObject14.bin"/><Relationship Id="rId15" Type="http://schemas.openxmlformats.org/officeDocument/2006/relationships/oleObject" Target="../embeddings/oleObject19.bin"/><Relationship Id="rId10" Type="http://schemas.openxmlformats.org/officeDocument/2006/relationships/image" Target="../media/image6.wmf"/><Relationship Id="rId19" Type="http://schemas.openxmlformats.org/officeDocument/2006/relationships/oleObject" Target="../embeddings/oleObject22.bin"/><Relationship Id="rId4" Type="http://schemas.openxmlformats.org/officeDocument/2006/relationships/image" Target="../media/image3.wmf"/><Relationship Id="rId9" Type="http://schemas.openxmlformats.org/officeDocument/2006/relationships/oleObject" Target="../embeddings/oleObject16.bin"/><Relationship Id="rId14" Type="http://schemas.openxmlformats.org/officeDocument/2006/relationships/image" Target="../media/image15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13" Type="http://schemas.openxmlformats.org/officeDocument/2006/relationships/oleObject" Target="../embeddings/oleObject28.bin"/><Relationship Id="rId18" Type="http://schemas.openxmlformats.org/officeDocument/2006/relationships/image" Target="../media/image24.wmf"/><Relationship Id="rId3" Type="http://schemas.openxmlformats.org/officeDocument/2006/relationships/oleObject" Target="../embeddings/oleObject23.bin"/><Relationship Id="rId7" Type="http://schemas.openxmlformats.org/officeDocument/2006/relationships/oleObject" Target="../embeddings/oleObject25.bin"/><Relationship Id="rId12" Type="http://schemas.openxmlformats.org/officeDocument/2006/relationships/image" Target="../media/image21.wmf"/><Relationship Id="rId17" Type="http://schemas.openxmlformats.org/officeDocument/2006/relationships/oleObject" Target="../embeddings/oleObject30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3.wmf"/><Relationship Id="rId20" Type="http://schemas.openxmlformats.org/officeDocument/2006/relationships/image" Target="../media/image25.wmf"/><Relationship Id="rId1" Type="http://schemas.openxmlformats.org/officeDocument/2006/relationships/vmlDrawing" Target="../drawings/vmlDrawing5.vml"/><Relationship Id="rId6" Type="http://schemas.openxmlformats.org/officeDocument/2006/relationships/image" Target="../media/image18.wmf"/><Relationship Id="rId11" Type="http://schemas.openxmlformats.org/officeDocument/2006/relationships/oleObject" Target="../embeddings/oleObject27.bin"/><Relationship Id="rId5" Type="http://schemas.openxmlformats.org/officeDocument/2006/relationships/oleObject" Target="../embeddings/oleObject24.bin"/><Relationship Id="rId15" Type="http://schemas.openxmlformats.org/officeDocument/2006/relationships/oleObject" Target="../embeddings/oleObject29.bin"/><Relationship Id="rId10" Type="http://schemas.openxmlformats.org/officeDocument/2006/relationships/image" Target="../media/image20.wmf"/><Relationship Id="rId19" Type="http://schemas.openxmlformats.org/officeDocument/2006/relationships/oleObject" Target="../embeddings/oleObject31.bin"/><Relationship Id="rId4" Type="http://schemas.openxmlformats.org/officeDocument/2006/relationships/image" Target="../media/image17.wmf"/><Relationship Id="rId9" Type="http://schemas.openxmlformats.org/officeDocument/2006/relationships/oleObject" Target="../embeddings/oleObject26.bin"/><Relationship Id="rId14" Type="http://schemas.openxmlformats.org/officeDocument/2006/relationships/image" Target="../media/image22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26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27.w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33.wmf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5" Type="http://schemas.openxmlformats.org/officeDocument/2006/relationships/image" Target="../media/image35.wmf"/><Relationship Id="rId4" Type="http://schemas.openxmlformats.org/officeDocument/2006/relationships/oleObject" Target="../embeddings/oleObject35.bin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gif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62000" y="1066800"/>
            <a:ext cx="7772400" cy="1905000"/>
          </a:xfrm>
          <a:noFill/>
          <a:ln/>
        </p:spPr>
        <p:txBody>
          <a:bodyPr/>
          <a:lstStyle/>
          <a:p>
            <a:r>
              <a:rPr lang="en-US" dirty="0" smtClean="0"/>
              <a:t>Advanced digital modulation</a:t>
            </a:r>
            <a:endParaRPr 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  <a:noFill/>
          <a:ln/>
        </p:spPr>
        <p:txBody>
          <a:bodyPr/>
          <a:lstStyle/>
          <a:p>
            <a:pPr marL="342900" indent="-342900"/>
            <a:r>
              <a:rPr lang="en-US" dirty="0" smtClean="0"/>
              <a:t>Professor Ian Wells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26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Times New Roman" pitchFamily="18" charset="0"/>
              </a:rPr>
              <a:t>Signal </a:t>
            </a:r>
            <a:r>
              <a:rPr lang="en-US" dirty="0" smtClean="0">
                <a:latin typeface="Times New Roman" pitchFamily="18" charset="0"/>
              </a:rPr>
              <a:t>modulation </a:t>
            </a:r>
            <a:r>
              <a:rPr lang="en-US" dirty="0">
                <a:latin typeface="Times New Roman" pitchFamily="18" charset="0"/>
              </a:rPr>
              <a:t>Criteria</a:t>
            </a:r>
          </a:p>
        </p:txBody>
      </p:sp>
      <p:sp>
        <p:nvSpPr>
          <p:cNvPr id="180227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295400"/>
            <a:ext cx="8001000" cy="5029200"/>
          </a:xfrm>
          <a:ln/>
        </p:spPr>
        <p:txBody>
          <a:bodyPr/>
          <a:lstStyle/>
          <a:p>
            <a:r>
              <a:rPr lang="en-US" sz="3000" dirty="0">
                <a:latin typeface="Times New Roman" pitchFamily="18" charset="0"/>
              </a:rPr>
              <a:t>What determines how successful a receiver will be in interpreting an incoming signal?</a:t>
            </a:r>
          </a:p>
          <a:p>
            <a:pPr lvl="1"/>
            <a:r>
              <a:rPr lang="en-US" sz="3000" dirty="0">
                <a:latin typeface="Times New Roman" pitchFamily="18" charset="0"/>
              </a:rPr>
              <a:t>Signal-to-noise ratio</a:t>
            </a:r>
          </a:p>
          <a:p>
            <a:pPr lvl="1"/>
            <a:r>
              <a:rPr lang="en-US" sz="3000" dirty="0">
                <a:latin typeface="Times New Roman" pitchFamily="18" charset="0"/>
              </a:rPr>
              <a:t>Data rate</a:t>
            </a:r>
          </a:p>
          <a:p>
            <a:pPr lvl="1"/>
            <a:r>
              <a:rPr lang="en-US" sz="3000" dirty="0">
                <a:latin typeface="Times New Roman" pitchFamily="18" charset="0"/>
              </a:rPr>
              <a:t>Bandwidth</a:t>
            </a:r>
          </a:p>
          <a:p>
            <a:r>
              <a:rPr lang="en-US" sz="3000" dirty="0">
                <a:latin typeface="Times New Roman" pitchFamily="18" charset="0"/>
              </a:rPr>
              <a:t>An increase in data rate increases bit error rate</a:t>
            </a:r>
          </a:p>
          <a:p>
            <a:r>
              <a:rPr lang="en-US" sz="3000" dirty="0">
                <a:latin typeface="Times New Roman" pitchFamily="18" charset="0"/>
              </a:rPr>
              <a:t>An increase in SNR decreases bit error rate</a:t>
            </a:r>
          </a:p>
          <a:p>
            <a:r>
              <a:rPr lang="en-US" sz="3000" dirty="0">
                <a:latin typeface="Times New Roman" pitchFamily="18" charset="0"/>
              </a:rPr>
              <a:t>An increase in bandwidth allows an increase in data rate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latin typeface="Times New Roman" pitchFamily="18" charset="0"/>
              </a:rPr>
              <a:t>Factors Used to Compare</a:t>
            </a:r>
            <a:br>
              <a:rPr lang="en-US" dirty="0">
                <a:latin typeface="Times New Roman" pitchFamily="18" charset="0"/>
              </a:rPr>
            </a:br>
            <a:r>
              <a:rPr lang="en-US" dirty="0" smtClean="0">
                <a:latin typeface="Times New Roman" pitchFamily="18" charset="0"/>
              </a:rPr>
              <a:t>modulation  </a:t>
            </a:r>
            <a:r>
              <a:rPr lang="en-US" dirty="0">
                <a:latin typeface="Times New Roman" pitchFamily="18" charset="0"/>
              </a:rPr>
              <a:t>Schemes</a:t>
            </a:r>
          </a:p>
        </p:txBody>
      </p:sp>
      <p:sp>
        <p:nvSpPr>
          <p:cNvPr id="182275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772816"/>
            <a:ext cx="7772400" cy="4114800"/>
          </a:xfrm>
          <a:ln/>
        </p:spPr>
        <p:txBody>
          <a:bodyPr/>
          <a:lstStyle/>
          <a:p>
            <a:r>
              <a:rPr lang="en-US" sz="3600" dirty="0">
                <a:latin typeface="Times New Roman" pitchFamily="18" charset="0"/>
              </a:rPr>
              <a:t>Signal interference and noise immunity</a:t>
            </a:r>
          </a:p>
          <a:p>
            <a:pPr lvl="1"/>
            <a:r>
              <a:rPr lang="en-US" sz="3200" dirty="0">
                <a:latin typeface="Times New Roman" pitchFamily="18" charset="0"/>
              </a:rPr>
              <a:t>Performance in the presence of noise</a:t>
            </a:r>
          </a:p>
          <a:p>
            <a:r>
              <a:rPr lang="en-US" sz="3600" dirty="0">
                <a:latin typeface="Times New Roman" pitchFamily="18" charset="0"/>
              </a:rPr>
              <a:t>Cost and complexity</a:t>
            </a:r>
          </a:p>
          <a:p>
            <a:pPr lvl="1"/>
            <a:r>
              <a:rPr lang="en-US" sz="3200" dirty="0">
                <a:latin typeface="Times New Roman" pitchFamily="18" charset="0"/>
              </a:rPr>
              <a:t>The higher the signal rate to achieve a given data rate, the greater the cost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2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latin typeface="Times New Roman" pitchFamily="18" charset="0"/>
              </a:rPr>
              <a:t>Basic </a:t>
            </a:r>
            <a:r>
              <a:rPr lang="en-US" dirty="0" smtClean="0">
                <a:latin typeface="Times New Roman" pitchFamily="18" charset="0"/>
              </a:rPr>
              <a:t>modulation Techniques (review)</a:t>
            </a:r>
            <a:endParaRPr lang="en-US" dirty="0">
              <a:latin typeface="Times New Roman" pitchFamily="18" charset="0"/>
            </a:endParaRPr>
          </a:p>
        </p:txBody>
      </p:sp>
      <p:sp>
        <p:nvSpPr>
          <p:cNvPr id="183299" name="Rectangle 3"/>
          <p:cNvSpPr>
            <a:spLocks noGrp="1" noChangeArrowheads="1"/>
          </p:cNvSpPr>
          <p:nvPr>
            <p:ph idx="1"/>
          </p:nvPr>
        </p:nvSpPr>
        <p:spPr>
          <a:ln/>
        </p:spPr>
        <p:txBody>
          <a:bodyPr/>
          <a:lstStyle/>
          <a:p>
            <a:r>
              <a:rPr lang="en-US" sz="3600" dirty="0">
                <a:latin typeface="Times New Roman" pitchFamily="18" charset="0"/>
              </a:rPr>
              <a:t>Digital data to analog signal</a:t>
            </a:r>
          </a:p>
          <a:p>
            <a:pPr lvl="1"/>
            <a:r>
              <a:rPr lang="en-US" sz="3200" dirty="0">
                <a:latin typeface="Times New Roman" pitchFamily="18" charset="0"/>
              </a:rPr>
              <a:t>Amplitude-shift keying (ASK</a:t>
            </a:r>
            <a:r>
              <a:rPr lang="en-US" sz="3200" dirty="0" smtClean="0">
                <a:latin typeface="Times New Roman" pitchFamily="18" charset="0"/>
              </a:rPr>
              <a:t>)</a:t>
            </a:r>
            <a:endParaRPr lang="en-US" sz="2800" dirty="0">
              <a:latin typeface="Times New Roman" pitchFamily="18" charset="0"/>
            </a:endParaRPr>
          </a:p>
          <a:p>
            <a:pPr lvl="1"/>
            <a:r>
              <a:rPr lang="en-US" sz="3200" dirty="0">
                <a:latin typeface="Times New Roman" pitchFamily="18" charset="0"/>
              </a:rPr>
              <a:t>Frequency-shift keying (FSK</a:t>
            </a:r>
            <a:r>
              <a:rPr lang="en-US" sz="3200" dirty="0" smtClean="0">
                <a:latin typeface="Times New Roman" pitchFamily="18" charset="0"/>
              </a:rPr>
              <a:t>)</a:t>
            </a:r>
            <a:endParaRPr lang="en-US" sz="2800" dirty="0">
              <a:latin typeface="Times New Roman" pitchFamily="18" charset="0"/>
            </a:endParaRPr>
          </a:p>
          <a:p>
            <a:pPr lvl="1"/>
            <a:r>
              <a:rPr lang="en-US" sz="3200" dirty="0">
                <a:latin typeface="Times New Roman" pitchFamily="18" charset="0"/>
              </a:rPr>
              <a:t>Phase-shift keying (PSK</a:t>
            </a:r>
            <a:r>
              <a:rPr lang="en-US" sz="3200" dirty="0" smtClean="0">
                <a:latin typeface="Times New Roman" pitchFamily="18" charset="0"/>
              </a:rPr>
              <a:t>)</a:t>
            </a:r>
            <a:endParaRPr lang="en-US" sz="3200" dirty="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>
                <a:latin typeface="Times New Roman" pitchFamily="18" charset="0"/>
              </a:rPr>
              <a:t>Basic Encoding Techniques</a:t>
            </a:r>
          </a:p>
        </p:txBody>
      </p:sp>
      <p:pic>
        <p:nvPicPr>
          <p:cNvPr id="1843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3400" y="0"/>
            <a:ext cx="7924800" cy="678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772400" cy="1143000"/>
          </a:xfrm>
        </p:spPr>
        <p:txBody>
          <a:bodyPr/>
          <a:lstStyle/>
          <a:p>
            <a:r>
              <a:rPr lang="en-US">
                <a:latin typeface="Times New Roman" pitchFamily="18" charset="0"/>
              </a:rPr>
              <a:t>Amplitude-Shift Keying</a:t>
            </a:r>
          </a:p>
        </p:txBody>
      </p:sp>
      <p:sp>
        <p:nvSpPr>
          <p:cNvPr id="1853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47800"/>
            <a:ext cx="8305800" cy="4648200"/>
          </a:xfrm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3200">
                <a:latin typeface="Times New Roman" pitchFamily="18" charset="0"/>
              </a:rPr>
              <a:t>One binary digit represented by presence of carrier, at constant amplitude</a:t>
            </a:r>
          </a:p>
          <a:p>
            <a:pPr>
              <a:lnSpc>
                <a:spcPct val="90000"/>
              </a:lnSpc>
            </a:pPr>
            <a:r>
              <a:rPr lang="en-US" sz="3200">
                <a:latin typeface="Times New Roman" pitchFamily="18" charset="0"/>
              </a:rPr>
              <a:t>Other binary digit represented by absence of carrier</a:t>
            </a:r>
          </a:p>
          <a:p>
            <a:pPr>
              <a:lnSpc>
                <a:spcPct val="90000"/>
              </a:lnSpc>
            </a:pPr>
            <a:endParaRPr lang="en-US" sz="3200">
              <a:latin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en-US" sz="3200">
              <a:latin typeface="Times New Roman" pitchFamily="18" charset="0"/>
            </a:endParaRPr>
          </a:p>
          <a:p>
            <a:pPr lvl="2">
              <a:lnSpc>
                <a:spcPct val="90000"/>
              </a:lnSpc>
            </a:pPr>
            <a:endParaRPr lang="en-US">
              <a:latin typeface="Times New Roman" pitchFamily="18" charset="0"/>
            </a:endParaRPr>
          </a:p>
          <a:p>
            <a:pPr lvl="2">
              <a:lnSpc>
                <a:spcPct val="90000"/>
              </a:lnSpc>
            </a:pPr>
            <a:r>
              <a:rPr lang="en-US">
                <a:latin typeface="Times New Roman" pitchFamily="18" charset="0"/>
              </a:rPr>
              <a:t>where the carrier signal is </a:t>
            </a:r>
            <a:r>
              <a:rPr lang="en-US" i="1">
                <a:latin typeface="Times New Roman" pitchFamily="18" charset="0"/>
              </a:rPr>
              <a:t>A</a:t>
            </a:r>
            <a:r>
              <a:rPr lang="en-US">
                <a:latin typeface="Times New Roman" pitchFamily="18" charset="0"/>
              </a:rPr>
              <a:t>cos(2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π</a:t>
            </a:r>
            <a:r>
              <a:rPr lang="en-US" i="1">
                <a:latin typeface="Times New Roman" pitchFamily="18" charset="0"/>
              </a:rPr>
              <a:t>f</a:t>
            </a:r>
            <a:r>
              <a:rPr lang="en-US" i="1" baseline="-25000">
                <a:latin typeface="Times New Roman" pitchFamily="18" charset="0"/>
              </a:rPr>
              <a:t>c</a:t>
            </a:r>
            <a:r>
              <a:rPr lang="en-US" i="1">
                <a:latin typeface="Times New Roman" pitchFamily="18" charset="0"/>
              </a:rPr>
              <a:t>t</a:t>
            </a:r>
            <a:r>
              <a:rPr lang="en-US">
                <a:latin typeface="Times New Roman" pitchFamily="18" charset="0"/>
              </a:rPr>
              <a:t>)						</a:t>
            </a:r>
          </a:p>
        </p:txBody>
      </p:sp>
      <p:graphicFrame>
        <p:nvGraphicFramePr>
          <p:cNvPr id="185348" name="Object 4"/>
          <p:cNvGraphicFramePr>
            <a:graphicFrameLocks noChangeAspect="1"/>
          </p:cNvGraphicFramePr>
          <p:nvPr/>
        </p:nvGraphicFramePr>
        <p:xfrm>
          <a:off x="2794000" y="3505200"/>
          <a:ext cx="1701800" cy="1146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5358" name="Equation" r:id="rId3" imgW="583920" imgH="533160" progId="Equation.3">
                  <p:embed/>
                </p:oleObj>
              </mc:Choice>
              <mc:Fallback>
                <p:oleObj name="Equation" r:id="rId3" imgW="583920" imgH="53316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94000" y="3505200"/>
                        <a:ext cx="1701800" cy="11461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5349" name="Object 5"/>
          <p:cNvGraphicFramePr>
            <a:graphicFrameLocks noChangeAspect="1"/>
          </p:cNvGraphicFramePr>
          <p:nvPr/>
        </p:nvGraphicFramePr>
        <p:xfrm>
          <a:off x="4176713" y="3559175"/>
          <a:ext cx="1858962" cy="557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5359" name="Equation" r:id="rId5" imgW="761760" imgH="228600" progId="Equation.3">
                  <p:embed/>
                </p:oleObj>
              </mc:Choice>
              <mc:Fallback>
                <p:oleObj name="Equation" r:id="rId5" imgW="761760" imgH="22860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76713" y="3559175"/>
                        <a:ext cx="1858962" cy="5572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5350" name="Object 6"/>
          <p:cNvGraphicFramePr>
            <a:graphicFrameLocks noChangeAspect="1"/>
          </p:cNvGraphicFramePr>
          <p:nvPr/>
        </p:nvGraphicFramePr>
        <p:xfrm>
          <a:off x="4951413" y="4076700"/>
          <a:ext cx="309562" cy="433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5360" name="Equation" r:id="rId7" imgW="126720" imgH="177480" progId="Equation.3">
                  <p:embed/>
                </p:oleObj>
              </mc:Choice>
              <mc:Fallback>
                <p:oleObj name="Equation" r:id="rId7" imgW="126720" imgH="177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51413" y="4076700"/>
                        <a:ext cx="309562" cy="4333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5351" name="Object 7"/>
          <p:cNvGraphicFramePr>
            <a:graphicFrameLocks noChangeAspect="1"/>
          </p:cNvGraphicFramePr>
          <p:nvPr/>
        </p:nvGraphicFramePr>
        <p:xfrm>
          <a:off x="6557963" y="3603625"/>
          <a:ext cx="1239837" cy="495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5361" name="Equation" r:id="rId9" imgW="507960" imgH="203040" progId="Equation.3">
                  <p:embed/>
                </p:oleObj>
              </mc:Choice>
              <mc:Fallback>
                <p:oleObj name="Equation" r:id="rId9" imgW="507960" imgH="2030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57963" y="3603625"/>
                        <a:ext cx="1239837" cy="495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5352" name="Object 8"/>
          <p:cNvGraphicFramePr>
            <a:graphicFrameLocks noChangeAspect="1"/>
          </p:cNvGraphicFramePr>
          <p:nvPr/>
        </p:nvGraphicFramePr>
        <p:xfrm>
          <a:off x="6553200" y="4030663"/>
          <a:ext cx="1331913" cy="495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5362" name="Equation" r:id="rId11" imgW="545760" imgH="203040" progId="Equation.3">
                  <p:embed/>
                </p:oleObj>
              </mc:Choice>
              <mc:Fallback>
                <p:oleObj name="Equation" r:id="rId11" imgW="545760" imgH="2030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53200" y="4030663"/>
                        <a:ext cx="1331913" cy="495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>
                <a:latin typeface="Times New Roman" pitchFamily="18" charset="0"/>
              </a:rPr>
              <a:t>Binary Frequency-Shift Keying (BFSK)</a:t>
            </a:r>
          </a:p>
        </p:txBody>
      </p:sp>
      <p:sp>
        <p:nvSpPr>
          <p:cNvPr id="187395" name="Rectangle 3"/>
          <p:cNvSpPr>
            <a:spLocks noGrp="1" noChangeArrowheads="1"/>
          </p:cNvSpPr>
          <p:nvPr>
            <p:ph idx="1"/>
          </p:nvPr>
        </p:nvSpPr>
        <p:spPr>
          <a:ln/>
        </p:spPr>
        <p:txBody>
          <a:bodyPr/>
          <a:lstStyle/>
          <a:p>
            <a:r>
              <a:rPr lang="en-US" sz="3600">
                <a:latin typeface="Times New Roman" pitchFamily="18" charset="0"/>
              </a:rPr>
              <a:t>Two binary digits represented by two different frequencies near the carrier frequency</a:t>
            </a:r>
          </a:p>
          <a:p>
            <a:endParaRPr lang="en-US" sz="3600">
              <a:latin typeface="Times New Roman" pitchFamily="18" charset="0"/>
            </a:endParaRPr>
          </a:p>
          <a:p>
            <a:pPr>
              <a:buFontTx/>
              <a:buNone/>
            </a:pPr>
            <a:endParaRPr lang="en-US" sz="3600">
              <a:latin typeface="Times New Roman" pitchFamily="18" charset="0"/>
            </a:endParaRPr>
          </a:p>
          <a:p>
            <a:pPr lvl="2"/>
            <a:r>
              <a:rPr lang="en-US" sz="2800">
                <a:latin typeface="Times New Roman" pitchFamily="18" charset="0"/>
              </a:rPr>
              <a:t>where </a:t>
            </a:r>
            <a:r>
              <a:rPr lang="en-US" sz="2800" i="1">
                <a:latin typeface="Times New Roman" pitchFamily="18" charset="0"/>
              </a:rPr>
              <a:t>f</a:t>
            </a:r>
            <a:r>
              <a:rPr lang="en-US" sz="2800" baseline="-25000">
                <a:latin typeface="Times New Roman" pitchFamily="18" charset="0"/>
              </a:rPr>
              <a:t>1</a:t>
            </a:r>
            <a:r>
              <a:rPr lang="en-US" sz="2800">
                <a:latin typeface="Times New Roman" pitchFamily="18" charset="0"/>
              </a:rPr>
              <a:t> and </a:t>
            </a:r>
            <a:r>
              <a:rPr lang="en-US" sz="2800" i="1">
                <a:latin typeface="Times New Roman" pitchFamily="18" charset="0"/>
              </a:rPr>
              <a:t>f</a:t>
            </a:r>
            <a:r>
              <a:rPr lang="en-US" sz="2800" baseline="-25000">
                <a:latin typeface="Times New Roman" pitchFamily="18" charset="0"/>
              </a:rPr>
              <a:t>2</a:t>
            </a:r>
            <a:r>
              <a:rPr lang="en-US" sz="2800">
                <a:latin typeface="Times New Roman" pitchFamily="18" charset="0"/>
              </a:rPr>
              <a:t> are offset from carrier frequency </a:t>
            </a:r>
            <a:r>
              <a:rPr lang="en-US" sz="2800" i="1">
                <a:latin typeface="Times New Roman" pitchFamily="18" charset="0"/>
              </a:rPr>
              <a:t>f</a:t>
            </a:r>
            <a:r>
              <a:rPr lang="en-US" sz="2800" i="1" baseline="-25000">
                <a:latin typeface="Times New Roman" pitchFamily="18" charset="0"/>
              </a:rPr>
              <a:t>c</a:t>
            </a:r>
            <a:r>
              <a:rPr lang="en-US" sz="2800">
                <a:latin typeface="Times New Roman" pitchFamily="18" charset="0"/>
              </a:rPr>
              <a:t> by equal but opposite amounts</a:t>
            </a:r>
          </a:p>
        </p:txBody>
      </p:sp>
      <p:graphicFrame>
        <p:nvGraphicFramePr>
          <p:cNvPr id="198656" name="Object 0"/>
          <p:cNvGraphicFramePr>
            <a:graphicFrameLocks noChangeAspect="1"/>
          </p:cNvGraphicFramePr>
          <p:nvPr/>
        </p:nvGraphicFramePr>
        <p:xfrm>
          <a:off x="2503488" y="3429000"/>
          <a:ext cx="1701800" cy="1146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8666" name="Equation" r:id="rId3" imgW="583920" imgH="533160" progId="Equation.3">
                  <p:embed/>
                </p:oleObj>
              </mc:Choice>
              <mc:Fallback>
                <p:oleObj name="Equation" r:id="rId3" imgW="583920" imgH="533160" progId="Equation.3">
                  <p:embed/>
                  <p:pic>
                    <p:nvPicPr>
                      <p:cNvPr id="0" name="Picture 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03488" y="3429000"/>
                        <a:ext cx="1701800" cy="11461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8657" name="Object 1"/>
          <p:cNvGraphicFramePr>
            <a:graphicFrameLocks noChangeAspect="1"/>
          </p:cNvGraphicFramePr>
          <p:nvPr/>
        </p:nvGraphicFramePr>
        <p:xfrm>
          <a:off x="3900488" y="3497263"/>
          <a:ext cx="1828800" cy="527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8667" name="Equation" r:id="rId5" imgW="749160" imgH="215640" progId="Equation.3">
                  <p:embed/>
                </p:oleObj>
              </mc:Choice>
              <mc:Fallback>
                <p:oleObj name="Equation" r:id="rId5" imgW="749160" imgH="215640" progId="Equation.3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00488" y="3497263"/>
                        <a:ext cx="1828800" cy="5270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8658" name="Object 2"/>
          <p:cNvGraphicFramePr>
            <a:graphicFrameLocks noChangeAspect="1"/>
          </p:cNvGraphicFramePr>
          <p:nvPr/>
        </p:nvGraphicFramePr>
        <p:xfrm>
          <a:off x="3886200" y="3954463"/>
          <a:ext cx="1858963" cy="527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8668" name="Equation" r:id="rId7" imgW="761760" imgH="215640" progId="Equation.3">
                  <p:embed/>
                </p:oleObj>
              </mc:Choice>
              <mc:Fallback>
                <p:oleObj name="Equation" r:id="rId7" imgW="761760" imgH="215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86200" y="3954463"/>
                        <a:ext cx="1858963" cy="5270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8659" name="Object 3"/>
          <p:cNvGraphicFramePr>
            <a:graphicFrameLocks noChangeAspect="1"/>
          </p:cNvGraphicFramePr>
          <p:nvPr/>
        </p:nvGraphicFramePr>
        <p:xfrm>
          <a:off x="6267450" y="3527425"/>
          <a:ext cx="1239838" cy="495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8669" name="Equation" r:id="rId9" imgW="507960" imgH="203040" progId="Equation.3">
                  <p:embed/>
                </p:oleObj>
              </mc:Choice>
              <mc:Fallback>
                <p:oleObj name="Equation" r:id="rId9" imgW="507960" imgH="203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67450" y="3527425"/>
                        <a:ext cx="1239838" cy="495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8660" name="Object 4"/>
          <p:cNvGraphicFramePr>
            <a:graphicFrameLocks noChangeAspect="1"/>
          </p:cNvGraphicFramePr>
          <p:nvPr/>
        </p:nvGraphicFramePr>
        <p:xfrm>
          <a:off x="6262688" y="3954463"/>
          <a:ext cx="1331912" cy="495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8670" name="Equation" r:id="rId11" imgW="545760" imgH="203040" progId="Equation.3">
                  <p:embed/>
                </p:oleObj>
              </mc:Choice>
              <mc:Fallback>
                <p:oleObj name="Equation" r:id="rId11" imgW="545760" imgH="2030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262688" y="3954463"/>
                        <a:ext cx="1331912" cy="495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44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>
                <a:latin typeface="Times New Roman" pitchFamily="18" charset="0"/>
              </a:rPr>
              <a:t>Multiple Frequency-Shift Keying (MFSK)</a:t>
            </a:r>
          </a:p>
        </p:txBody>
      </p:sp>
      <p:sp>
        <p:nvSpPr>
          <p:cNvPr id="1894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71600"/>
            <a:ext cx="7715200" cy="5105400"/>
          </a:xfrm>
          <a:ln/>
        </p:spPr>
        <p:txBody>
          <a:bodyPr>
            <a:normAutofit lnSpcReduction="10000"/>
          </a:bodyPr>
          <a:lstStyle/>
          <a:p>
            <a:r>
              <a:rPr lang="en-US" sz="2800" dirty="0">
                <a:latin typeface="Times New Roman" pitchFamily="18" charset="0"/>
              </a:rPr>
              <a:t>More than two frequencies are used</a:t>
            </a:r>
          </a:p>
          <a:p>
            <a:r>
              <a:rPr lang="en-US" sz="2800" dirty="0">
                <a:latin typeface="Times New Roman" pitchFamily="18" charset="0"/>
              </a:rPr>
              <a:t>More bandwidth efficient but more susceptible to error</a:t>
            </a:r>
          </a:p>
          <a:p>
            <a:endParaRPr lang="en-US" sz="2800" dirty="0" smtClean="0">
              <a:latin typeface="Times New Roman" pitchFamily="18" charset="0"/>
            </a:endParaRPr>
          </a:p>
          <a:p>
            <a:endParaRPr lang="en-US" sz="2800" dirty="0">
              <a:latin typeface="Times New Roman" pitchFamily="18" charset="0"/>
            </a:endParaRPr>
          </a:p>
          <a:p>
            <a:pPr lvl="2"/>
            <a:endParaRPr lang="en-US" sz="2800" i="1" dirty="0" smtClean="0">
              <a:latin typeface="Times New Roman" pitchFamily="18" charset="0"/>
            </a:endParaRPr>
          </a:p>
          <a:p>
            <a:pPr lvl="2"/>
            <a:r>
              <a:rPr lang="en-US" sz="2800" i="1" dirty="0" smtClean="0">
                <a:latin typeface="Times New Roman" pitchFamily="18" charset="0"/>
              </a:rPr>
              <a:t>f </a:t>
            </a:r>
            <a:r>
              <a:rPr lang="en-US" sz="2800" i="1" baseline="-25000" dirty="0" err="1">
                <a:latin typeface="Times New Roman" pitchFamily="18" charset="0"/>
              </a:rPr>
              <a:t>i</a:t>
            </a:r>
            <a:r>
              <a:rPr lang="en-US" sz="2800" i="1" dirty="0">
                <a:latin typeface="Times New Roman" pitchFamily="18" charset="0"/>
              </a:rPr>
              <a:t> </a:t>
            </a:r>
            <a:r>
              <a:rPr lang="en-US" sz="2800" dirty="0">
                <a:latin typeface="Times New Roman" pitchFamily="18" charset="0"/>
              </a:rPr>
              <a:t>= </a:t>
            </a:r>
            <a:r>
              <a:rPr lang="en-US" sz="2800" i="1" dirty="0">
                <a:latin typeface="Times New Roman" pitchFamily="18" charset="0"/>
              </a:rPr>
              <a:t>f </a:t>
            </a:r>
            <a:r>
              <a:rPr lang="en-US" sz="2800" i="1" baseline="-25000" dirty="0">
                <a:latin typeface="Times New Roman" pitchFamily="18" charset="0"/>
              </a:rPr>
              <a:t>c</a:t>
            </a:r>
            <a:r>
              <a:rPr lang="en-US" sz="2800" i="1" dirty="0">
                <a:latin typeface="Times New Roman" pitchFamily="18" charset="0"/>
              </a:rPr>
              <a:t> </a:t>
            </a:r>
            <a:r>
              <a:rPr lang="en-US" sz="2800" dirty="0">
                <a:latin typeface="Times New Roman" pitchFamily="18" charset="0"/>
              </a:rPr>
              <a:t>+ (</a:t>
            </a:r>
            <a:r>
              <a:rPr lang="en-US" sz="2800" i="1" dirty="0">
                <a:latin typeface="Times New Roman" pitchFamily="18" charset="0"/>
              </a:rPr>
              <a:t>2i </a:t>
            </a:r>
            <a:r>
              <a:rPr lang="en-US" sz="2800" dirty="0">
                <a:latin typeface="Times New Roman" pitchFamily="18" charset="0"/>
              </a:rPr>
              <a:t>– 1 – M)</a:t>
            </a:r>
            <a:r>
              <a:rPr lang="en-US" sz="2800" i="1" dirty="0">
                <a:latin typeface="Times New Roman" pitchFamily="18" charset="0"/>
              </a:rPr>
              <a:t>f </a:t>
            </a:r>
            <a:r>
              <a:rPr lang="en-US" sz="2800" i="1" baseline="-25000" dirty="0">
                <a:latin typeface="Times New Roman" pitchFamily="18" charset="0"/>
              </a:rPr>
              <a:t>d</a:t>
            </a:r>
          </a:p>
          <a:p>
            <a:pPr lvl="2"/>
            <a:r>
              <a:rPr lang="en-US" sz="2800" i="1" dirty="0">
                <a:latin typeface="Times New Roman" pitchFamily="18" charset="0"/>
              </a:rPr>
              <a:t>f </a:t>
            </a:r>
            <a:r>
              <a:rPr lang="en-US" sz="2800" i="1" baseline="-25000" dirty="0">
                <a:latin typeface="Times New Roman" pitchFamily="18" charset="0"/>
              </a:rPr>
              <a:t>c</a:t>
            </a:r>
            <a:r>
              <a:rPr lang="en-US" sz="2800" i="1" dirty="0">
                <a:latin typeface="Times New Roman" pitchFamily="18" charset="0"/>
              </a:rPr>
              <a:t> </a:t>
            </a:r>
            <a:r>
              <a:rPr lang="en-US" sz="2800" dirty="0">
                <a:latin typeface="Times New Roman" pitchFamily="18" charset="0"/>
              </a:rPr>
              <a:t>= the carrier frequency</a:t>
            </a:r>
          </a:p>
          <a:p>
            <a:pPr lvl="2"/>
            <a:r>
              <a:rPr lang="en-US" sz="2800" i="1" dirty="0">
                <a:latin typeface="Times New Roman" pitchFamily="18" charset="0"/>
              </a:rPr>
              <a:t>f </a:t>
            </a:r>
            <a:r>
              <a:rPr lang="en-US" sz="2800" i="1" baseline="-25000" dirty="0">
                <a:latin typeface="Times New Roman" pitchFamily="18" charset="0"/>
              </a:rPr>
              <a:t>d</a:t>
            </a:r>
            <a:r>
              <a:rPr lang="en-US" sz="2800" i="1" dirty="0">
                <a:latin typeface="Times New Roman" pitchFamily="18" charset="0"/>
              </a:rPr>
              <a:t> </a:t>
            </a:r>
            <a:r>
              <a:rPr lang="en-US" sz="2800" dirty="0">
                <a:latin typeface="Times New Roman" pitchFamily="18" charset="0"/>
              </a:rPr>
              <a:t>= the difference frequency</a:t>
            </a:r>
          </a:p>
          <a:p>
            <a:pPr lvl="2"/>
            <a:r>
              <a:rPr lang="en-US" sz="2800" i="1" dirty="0">
                <a:latin typeface="Times New Roman" pitchFamily="18" charset="0"/>
              </a:rPr>
              <a:t>M </a:t>
            </a:r>
            <a:r>
              <a:rPr lang="en-US" sz="2800" dirty="0">
                <a:latin typeface="Times New Roman" pitchFamily="18" charset="0"/>
              </a:rPr>
              <a:t>= number of different signal elements = 2 </a:t>
            </a:r>
            <a:r>
              <a:rPr lang="en-US" sz="2800" i="1" baseline="30000" dirty="0">
                <a:latin typeface="Times New Roman" pitchFamily="18" charset="0"/>
              </a:rPr>
              <a:t>L</a:t>
            </a:r>
          </a:p>
          <a:p>
            <a:pPr lvl="2"/>
            <a:r>
              <a:rPr lang="en-US" sz="2800" i="1" dirty="0">
                <a:latin typeface="Times New Roman" pitchFamily="18" charset="0"/>
              </a:rPr>
              <a:t>L </a:t>
            </a:r>
            <a:r>
              <a:rPr lang="en-US" sz="2800" dirty="0">
                <a:latin typeface="Times New Roman" pitchFamily="18" charset="0"/>
              </a:rPr>
              <a:t>= number of bits per signal element</a:t>
            </a:r>
          </a:p>
        </p:txBody>
      </p:sp>
      <p:graphicFrame>
        <p:nvGraphicFramePr>
          <p:cNvPr id="189444" name="Object 4"/>
          <p:cNvGraphicFramePr>
            <a:graphicFrameLocks noChangeAspect="1"/>
          </p:cNvGraphicFramePr>
          <p:nvPr/>
        </p:nvGraphicFramePr>
        <p:xfrm>
          <a:off x="1907704" y="2492896"/>
          <a:ext cx="3106738" cy="492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9448" name="Equation" r:id="rId3" imgW="1066680" imgH="228600" progId="Equation.3">
                  <p:embed/>
                </p:oleObj>
              </mc:Choice>
              <mc:Fallback>
                <p:oleObj name="Equation" r:id="rId3" imgW="1066680" imgH="2286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7704" y="2492896"/>
                        <a:ext cx="3106738" cy="4921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9445" name="Object 5"/>
          <p:cNvGraphicFramePr>
            <a:graphicFrameLocks noChangeAspect="1"/>
          </p:cNvGraphicFramePr>
          <p:nvPr/>
        </p:nvGraphicFramePr>
        <p:xfrm>
          <a:off x="2699792" y="2996952"/>
          <a:ext cx="1738313" cy="382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9449" name="Equation" r:id="rId5" imgW="596880" imgH="177480" progId="Equation.3">
                  <p:embed/>
                </p:oleObj>
              </mc:Choice>
              <mc:Fallback>
                <p:oleObj name="Equation" r:id="rId5" imgW="596880" imgH="177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99792" y="2996952"/>
                        <a:ext cx="1738313" cy="3825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4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>
                <a:latin typeface="Times New Roman" pitchFamily="18" charset="0"/>
              </a:rPr>
              <a:t>Multiple Frequency-Shift Keying (MFSK)-cont’d</a:t>
            </a:r>
          </a:p>
        </p:txBody>
      </p:sp>
      <p:sp>
        <p:nvSpPr>
          <p:cNvPr id="190467" name="Rectangle 3"/>
          <p:cNvSpPr>
            <a:spLocks noGrp="1" noChangeArrowheads="1"/>
          </p:cNvSpPr>
          <p:nvPr>
            <p:ph idx="1"/>
          </p:nvPr>
        </p:nvSpPr>
        <p:spPr>
          <a:ln/>
        </p:spPr>
        <p:txBody>
          <a:bodyPr/>
          <a:lstStyle/>
          <a:p>
            <a:pPr marL="609600" indent="-609600"/>
            <a:r>
              <a:rPr lang="en-US" sz="3600">
                <a:latin typeface="Times New Roman" pitchFamily="18" charset="0"/>
              </a:rPr>
              <a:t>To match data rate of input bit stream, each output signal element is held for:</a:t>
            </a:r>
          </a:p>
          <a:p>
            <a:pPr marL="990600" lvl="1" indent="-533400" algn="ctr">
              <a:buFontTx/>
              <a:buNone/>
            </a:pPr>
            <a:r>
              <a:rPr lang="en-US" sz="3200" i="1">
                <a:latin typeface="Times New Roman" pitchFamily="18" charset="0"/>
              </a:rPr>
              <a:t>T</a:t>
            </a:r>
            <a:r>
              <a:rPr lang="en-US" sz="3200" baseline="-25000">
                <a:latin typeface="Times New Roman" pitchFamily="18" charset="0"/>
              </a:rPr>
              <a:t>s</a:t>
            </a:r>
            <a:r>
              <a:rPr lang="en-US" sz="3200">
                <a:latin typeface="Times New Roman" pitchFamily="18" charset="0"/>
              </a:rPr>
              <a:t>=</a:t>
            </a:r>
            <a:r>
              <a:rPr lang="en-US" sz="3200" i="1">
                <a:latin typeface="Times New Roman" pitchFamily="18" charset="0"/>
              </a:rPr>
              <a:t>LT</a:t>
            </a:r>
            <a:r>
              <a:rPr lang="en-US" sz="3200">
                <a:latin typeface="Times New Roman" pitchFamily="18" charset="0"/>
              </a:rPr>
              <a:t> seconds</a:t>
            </a:r>
          </a:p>
          <a:p>
            <a:pPr marL="1371600" lvl="2" indent="-457200"/>
            <a:r>
              <a:rPr lang="en-US" sz="2800">
                <a:latin typeface="Times New Roman" pitchFamily="18" charset="0"/>
              </a:rPr>
              <a:t>where </a:t>
            </a:r>
            <a:r>
              <a:rPr lang="en-US" sz="2800" i="1">
                <a:latin typeface="Times New Roman" pitchFamily="18" charset="0"/>
              </a:rPr>
              <a:t>T</a:t>
            </a:r>
            <a:r>
              <a:rPr lang="en-US" sz="2800">
                <a:latin typeface="Times New Roman" pitchFamily="18" charset="0"/>
              </a:rPr>
              <a:t>  is the bit period (data rate = 1/</a:t>
            </a:r>
            <a:r>
              <a:rPr lang="en-US" sz="2800" i="1">
                <a:latin typeface="Times New Roman" pitchFamily="18" charset="0"/>
              </a:rPr>
              <a:t>T</a:t>
            </a:r>
            <a:r>
              <a:rPr lang="en-US" sz="2800">
                <a:latin typeface="Times New Roman" pitchFamily="18" charset="0"/>
              </a:rPr>
              <a:t>)</a:t>
            </a:r>
          </a:p>
          <a:p>
            <a:pPr marL="609600" indent="-609600"/>
            <a:r>
              <a:rPr lang="en-US" sz="3600">
                <a:latin typeface="Times New Roman" pitchFamily="18" charset="0"/>
              </a:rPr>
              <a:t>So, one signal element encodes </a:t>
            </a:r>
            <a:r>
              <a:rPr lang="en-US" sz="3600" i="1">
                <a:latin typeface="Times New Roman" pitchFamily="18" charset="0"/>
              </a:rPr>
              <a:t>L</a:t>
            </a:r>
            <a:r>
              <a:rPr lang="en-US" sz="3600">
                <a:latin typeface="Times New Roman" pitchFamily="18" charset="0"/>
              </a:rPr>
              <a:t> bits</a:t>
            </a:r>
            <a:endParaRPr lang="en-US" sz="3600" baseline="-2500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>
                <a:latin typeface="Times New Roman" pitchFamily="18" charset="0"/>
              </a:rPr>
              <a:t>Multiple Frequency-Shift Keying (MFSK)-cont’d</a:t>
            </a:r>
          </a:p>
        </p:txBody>
      </p:sp>
      <p:pic>
        <p:nvPicPr>
          <p:cNvPr id="19149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" y="2286000"/>
            <a:ext cx="8991600" cy="317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51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28600"/>
            <a:ext cx="7772400" cy="1143000"/>
          </a:xfrm>
        </p:spPr>
        <p:txBody>
          <a:bodyPr/>
          <a:lstStyle/>
          <a:p>
            <a:r>
              <a:rPr lang="en-US">
                <a:latin typeface="Times New Roman" pitchFamily="18" charset="0"/>
              </a:rPr>
              <a:t>Phase-Shift Keying (PSK)</a:t>
            </a:r>
          </a:p>
        </p:txBody>
      </p:sp>
      <p:sp>
        <p:nvSpPr>
          <p:cNvPr id="19251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95400"/>
            <a:ext cx="8686800" cy="5181600"/>
          </a:xfrm>
          <a:ln/>
        </p:spPr>
        <p:txBody>
          <a:bodyPr/>
          <a:lstStyle/>
          <a:p>
            <a:r>
              <a:rPr lang="en-US">
                <a:latin typeface="Times New Roman" pitchFamily="18" charset="0"/>
              </a:rPr>
              <a:t>Two-level PSK (BPSK)</a:t>
            </a:r>
          </a:p>
          <a:p>
            <a:pPr lvl="1"/>
            <a:r>
              <a:rPr lang="en-US">
                <a:latin typeface="Times New Roman" pitchFamily="18" charset="0"/>
              </a:rPr>
              <a:t>Uses two phases to represent binary digits</a:t>
            </a:r>
          </a:p>
          <a:p>
            <a:pPr lvl="1">
              <a:buFontTx/>
              <a:buNone/>
            </a:pPr>
            <a:endParaRPr lang="en-US">
              <a:latin typeface="Times New Roman" pitchFamily="18" charset="0"/>
            </a:endParaRPr>
          </a:p>
          <a:p>
            <a:pPr lvl="1"/>
            <a:endParaRPr lang="en-US">
              <a:latin typeface="Times New Roman" pitchFamily="18" charset="0"/>
            </a:endParaRPr>
          </a:p>
          <a:p>
            <a:pPr lvl="1"/>
            <a:endParaRPr lang="en-US">
              <a:latin typeface="Times New Roman" pitchFamily="18" charset="0"/>
            </a:endParaRPr>
          </a:p>
          <a:p>
            <a:pPr lvl="1"/>
            <a:endParaRPr lang="en-US">
              <a:latin typeface="Times New Roman" pitchFamily="18" charset="0"/>
            </a:endParaRPr>
          </a:p>
          <a:p>
            <a:pPr lvl="1">
              <a:buFontTx/>
              <a:buNone/>
            </a:pPr>
            <a:endParaRPr lang="en-US">
              <a:latin typeface="Times New Roman" pitchFamily="18" charset="0"/>
            </a:endParaRPr>
          </a:p>
        </p:txBody>
      </p:sp>
      <p:graphicFrame>
        <p:nvGraphicFramePr>
          <p:cNvPr id="192516" name="Object 4"/>
          <p:cNvGraphicFramePr>
            <a:graphicFrameLocks noChangeAspect="1"/>
          </p:cNvGraphicFramePr>
          <p:nvPr/>
        </p:nvGraphicFramePr>
        <p:xfrm>
          <a:off x="2209800" y="2895600"/>
          <a:ext cx="1701800" cy="1146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2536" name="Equation" r:id="rId3" imgW="583920" imgH="533160" progId="Equation.3">
                  <p:embed/>
                </p:oleObj>
              </mc:Choice>
              <mc:Fallback>
                <p:oleObj name="Equation" r:id="rId3" imgW="583920" imgH="53316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9800" y="2895600"/>
                        <a:ext cx="1701800" cy="11461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2517" name="Object 5"/>
          <p:cNvGraphicFramePr>
            <a:graphicFrameLocks noChangeAspect="1"/>
          </p:cNvGraphicFramePr>
          <p:nvPr/>
        </p:nvGraphicFramePr>
        <p:xfrm>
          <a:off x="3505200" y="2971800"/>
          <a:ext cx="1858963" cy="558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2537" name="Equation" r:id="rId5" imgW="761760" imgH="228600" progId="Equation.3">
                  <p:embed/>
                </p:oleObj>
              </mc:Choice>
              <mc:Fallback>
                <p:oleObj name="Equation" r:id="rId5" imgW="761760" imgH="22860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5200" y="2971800"/>
                        <a:ext cx="1858963" cy="558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2518" name="Object 6"/>
          <p:cNvGraphicFramePr>
            <a:graphicFrameLocks noChangeAspect="1"/>
          </p:cNvGraphicFramePr>
          <p:nvPr/>
        </p:nvGraphicFramePr>
        <p:xfrm>
          <a:off x="3505200" y="3429000"/>
          <a:ext cx="2417763" cy="557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2538" name="Equation" r:id="rId7" imgW="990360" imgH="228600" progId="Equation.3">
                  <p:embed/>
                </p:oleObj>
              </mc:Choice>
              <mc:Fallback>
                <p:oleObj name="Equation" r:id="rId7" imgW="990360" imgH="22860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5200" y="3429000"/>
                        <a:ext cx="2417763" cy="5572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2519" name="Object 7"/>
          <p:cNvGraphicFramePr>
            <a:graphicFrameLocks noChangeAspect="1"/>
          </p:cNvGraphicFramePr>
          <p:nvPr/>
        </p:nvGraphicFramePr>
        <p:xfrm>
          <a:off x="5943600" y="2994025"/>
          <a:ext cx="1239838" cy="495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2539" name="Equation" r:id="rId9" imgW="507960" imgH="203040" progId="Equation.3">
                  <p:embed/>
                </p:oleObj>
              </mc:Choice>
              <mc:Fallback>
                <p:oleObj name="Equation" r:id="rId9" imgW="507960" imgH="2030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43600" y="2994025"/>
                        <a:ext cx="1239838" cy="495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2520" name="Object 8"/>
          <p:cNvGraphicFramePr>
            <a:graphicFrameLocks noChangeAspect="1"/>
          </p:cNvGraphicFramePr>
          <p:nvPr/>
        </p:nvGraphicFramePr>
        <p:xfrm>
          <a:off x="5943600" y="3429000"/>
          <a:ext cx="1331913" cy="495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2540" name="Equation" r:id="rId11" imgW="545760" imgH="203040" progId="Equation.3">
                  <p:embed/>
                </p:oleObj>
              </mc:Choice>
              <mc:Fallback>
                <p:oleObj name="Equation" r:id="rId11" imgW="545760" imgH="2030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43600" y="3429000"/>
                        <a:ext cx="1331913" cy="495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2521" name="Object 9"/>
          <p:cNvGraphicFramePr>
            <a:graphicFrameLocks noChangeAspect="1"/>
          </p:cNvGraphicFramePr>
          <p:nvPr/>
        </p:nvGraphicFramePr>
        <p:xfrm>
          <a:off x="2941638" y="4244975"/>
          <a:ext cx="998537" cy="1146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2541" name="Equation" r:id="rId13" imgW="342720" imgH="533160" progId="Equation.3">
                  <p:embed/>
                </p:oleObj>
              </mc:Choice>
              <mc:Fallback>
                <p:oleObj name="Equation" r:id="rId13" imgW="342720" imgH="53316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41638" y="4244975"/>
                        <a:ext cx="998537" cy="11461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2522" name="Object 10"/>
          <p:cNvGraphicFramePr>
            <a:graphicFrameLocks noChangeAspect="1"/>
          </p:cNvGraphicFramePr>
          <p:nvPr/>
        </p:nvGraphicFramePr>
        <p:xfrm>
          <a:off x="3505200" y="4267200"/>
          <a:ext cx="1858963" cy="558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2542" name="Equation" r:id="rId15" imgW="761760" imgH="228600" progId="Equation.3">
                  <p:embed/>
                </p:oleObj>
              </mc:Choice>
              <mc:Fallback>
                <p:oleObj name="Equation" r:id="rId15" imgW="761760" imgH="22860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5200" y="4267200"/>
                        <a:ext cx="1858963" cy="558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2523" name="Object 11"/>
          <p:cNvGraphicFramePr>
            <a:graphicFrameLocks noChangeAspect="1"/>
          </p:cNvGraphicFramePr>
          <p:nvPr/>
        </p:nvGraphicFramePr>
        <p:xfrm>
          <a:off x="3505200" y="4800600"/>
          <a:ext cx="2106613" cy="557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2543" name="Equation" r:id="rId16" imgW="863280" imgH="228600" progId="Equation.3">
                  <p:embed/>
                </p:oleObj>
              </mc:Choice>
              <mc:Fallback>
                <p:oleObj name="Equation" r:id="rId16" imgW="863280" imgH="22860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5200" y="4800600"/>
                        <a:ext cx="2106613" cy="5572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2524" name="Object 12"/>
          <p:cNvGraphicFramePr>
            <a:graphicFrameLocks noChangeAspect="1"/>
          </p:cNvGraphicFramePr>
          <p:nvPr/>
        </p:nvGraphicFramePr>
        <p:xfrm>
          <a:off x="5943600" y="4289425"/>
          <a:ext cx="1239838" cy="495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2544" name="Equation" r:id="rId18" imgW="507960" imgH="203040" progId="Equation.3">
                  <p:embed/>
                </p:oleObj>
              </mc:Choice>
              <mc:Fallback>
                <p:oleObj name="Equation" r:id="rId18" imgW="507960" imgH="20304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43600" y="4289425"/>
                        <a:ext cx="1239838" cy="495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2525" name="Object 13"/>
          <p:cNvGraphicFramePr>
            <a:graphicFrameLocks noChangeAspect="1"/>
          </p:cNvGraphicFramePr>
          <p:nvPr/>
        </p:nvGraphicFramePr>
        <p:xfrm>
          <a:off x="5943600" y="4800600"/>
          <a:ext cx="1331913" cy="495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2545" name="Equation" r:id="rId19" imgW="545760" imgH="203040" progId="Equation.3">
                  <p:embed/>
                </p:oleObj>
              </mc:Choice>
              <mc:Fallback>
                <p:oleObj name="Equation" r:id="rId19" imgW="545760" imgH="20304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43600" y="4800600"/>
                        <a:ext cx="1331913" cy="495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38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2860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>
                <a:latin typeface="Times New Roman" pitchFamily="18" charset="0"/>
              </a:rPr>
              <a:t>Phase-Shift Keying (PSK)-cont’d</a:t>
            </a:r>
          </a:p>
        </p:txBody>
      </p:sp>
      <p:sp>
        <p:nvSpPr>
          <p:cNvPr id="193539" name="Rectangle 3"/>
          <p:cNvSpPr>
            <a:spLocks noGrp="1" noChangeArrowheads="1"/>
          </p:cNvSpPr>
          <p:nvPr>
            <p:ph idx="1"/>
          </p:nvPr>
        </p:nvSpPr>
        <p:spPr>
          <a:ln/>
        </p:spPr>
        <p:txBody>
          <a:bodyPr/>
          <a:lstStyle/>
          <a:p>
            <a:r>
              <a:rPr lang="en-US">
                <a:latin typeface="Times New Roman" pitchFamily="18" charset="0"/>
              </a:rPr>
              <a:t>Differential PSK (DPSK)</a:t>
            </a:r>
          </a:p>
          <a:p>
            <a:pPr lvl="1"/>
            <a:r>
              <a:rPr lang="en-US">
                <a:latin typeface="Times New Roman" pitchFamily="18" charset="0"/>
              </a:rPr>
              <a:t>Phase shift with reference to previous bit</a:t>
            </a:r>
          </a:p>
          <a:p>
            <a:pPr lvl="2"/>
            <a:r>
              <a:rPr lang="en-US">
                <a:latin typeface="Times New Roman" pitchFamily="18" charset="0"/>
              </a:rPr>
              <a:t>Binary 0 – signal burst of same phase as previous signal burst</a:t>
            </a:r>
          </a:p>
          <a:p>
            <a:pPr lvl="2"/>
            <a:r>
              <a:rPr lang="en-US">
                <a:latin typeface="Times New Roman" pitchFamily="18" charset="0"/>
              </a:rPr>
              <a:t>Binary 1 – signal burst of opposite phase to previous signal burst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62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2860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>
                <a:latin typeface="Times New Roman" pitchFamily="18" charset="0"/>
              </a:rPr>
              <a:t>Phase-Shift Keying (PSK)-cont’d</a:t>
            </a:r>
          </a:p>
        </p:txBody>
      </p:sp>
      <p:sp>
        <p:nvSpPr>
          <p:cNvPr id="194563" name="Rectangle 3"/>
          <p:cNvSpPr>
            <a:spLocks noGrp="1" noChangeArrowheads="1"/>
          </p:cNvSpPr>
          <p:nvPr>
            <p:ph idx="1"/>
          </p:nvPr>
        </p:nvSpPr>
        <p:spPr>
          <a:xfrm>
            <a:off x="0" y="1219200"/>
            <a:ext cx="9144000" cy="5638800"/>
          </a:xfrm>
          <a:ln/>
        </p:spPr>
        <p:txBody>
          <a:bodyPr/>
          <a:lstStyle/>
          <a:p>
            <a:r>
              <a:rPr lang="en-US">
                <a:latin typeface="Times New Roman" pitchFamily="18" charset="0"/>
              </a:rPr>
              <a:t>Four-level PSK (QPSK)</a:t>
            </a:r>
          </a:p>
          <a:p>
            <a:pPr lvl="1"/>
            <a:r>
              <a:rPr lang="en-US">
                <a:latin typeface="Times New Roman" pitchFamily="18" charset="0"/>
              </a:rPr>
              <a:t>Each element represents more than one bit</a:t>
            </a:r>
          </a:p>
        </p:txBody>
      </p:sp>
      <p:graphicFrame>
        <p:nvGraphicFramePr>
          <p:cNvPr id="194564" name="Object 4"/>
          <p:cNvGraphicFramePr>
            <a:graphicFrameLocks noChangeAspect="1"/>
          </p:cNvGraphicFramePr>
          <p:nvPr/>
        </p:nvGraphicFramePr>
        <p:xfrm>
          <a:off x="1905000" y="2819400"/>
          <a:ext cx="2438400" cy="3581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582" name="Equation" r:id="rId3" imgW="583920" imgH="812520" progId="Equation.3">
                  <p:embed/>
                </p:oleObj>
              </mc:Choice>
              <mc:Fallback>
                <p:oleObj name="Equation" r:id="rId3" imgW="583920" imgH="81252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5000" y="2819400"/>
                        <a:ext cx="2438400" cy="3581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565" name="Object 5"/>
          <p:cNvGraphicFramePr>
            <a:graphicFrameLocks noChangeAspect="1"/>
          </p:cNvGraphicFramePr>
          <p:nvPr/>
        </p:nvGraphicFramePr>
        <p:xfrm>
          <a:off x="3962400" y="2667000"/>
          <a:ext cx="2438400" cy="989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583" name="Equation" r:id="rId5" imgW="1066680" imgH="431640" progId="Equation.3">
                  <p:embed/>
                </p:oleObj>
              </mc:Choice>
              <mc:Fallback>
                <p:oleObj name="Equation" r:id="rId5" imgW="1066680" imgH="4316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62400" y="2667000"/>
                        <a:ext cx="2438400" cy="9890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566" name="Object 6"/>
          <p:cNvGraphicFramePr>
            <a:graphicFrameLocks noChangeAspect="1"/>
          </p:cNvGraphicFramePr>
          <p:nvPr/>
        </p:nvGraphicFramePr>
        <p:xfrm>
          <a:off x="7467600" y="2971800"/>
          <a:ext cx="403225" cy="403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584" name="Equation" r:id="rId7" imgW="164880" imgH="164880" progId="Equation.3">
                  <p:embed/>
                </p:oleObj>
              </mc:Choice>
              <mc:Fallback>
                <p:oleObj name="Equation" r:id="rId7" imgW="164880" imgH="1648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67600" y="2971800"/>
                        <a:ext cx="403225" cy="4032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567" name="Object 7"/>
          <p:cNvGraphicFramePr>
            <a:graphicFrameLocks noChangeAspect="1"/>
          </p:cNvGraphicFramePr>
          <p:nvPr/>
        </p:nvGraphicFramePr>
        <p:xfrm>
          <a:off x="3962400" y="3581400"/>
          <a:ext cx="2667000" cy="1009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585" name="Equation" r:id="rId9" imgW="1143000" imgH="431640" progId="Equation.3">
                  <p:embed/>
                </p:oleObj>
              </mc:Choice>
              <mc:Fallback>
                <p:oleObj name="Equation" r:id="rId9" imgW="1143000" imgH="4316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62400" y="3581400"/>
                        <a:ext cx="2667000" cy="10096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568" name="Object 8"/>
          <p:cNvGraphicFramePr>
            <a:graphicFrameLocks noChangeAspect="1"/>
          </p:cNvGraphicFramePr>
          <p:nvPr/>
        </p:nvGraphicFramePr>
        <p:xfrm>
          <a:off x="3962400" y="4572000"/>
          <a:ext cx="2667000" cy="1009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586" name="Equation" r:id="rId11" imgW="1143000" imgH="431640" progId="Equation.3">
                  <p:embed/>
                </p:oleObj>
              </mc:Choice>
              <mc:Fallback>
                <p:oleObj name="Equation" r:id="rId11" imgW="1143000" imgH="4316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62400" y="4572000"/>
                        <a:ext cx="2667000" cy="10096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569" name="Object 9"/>
          <p:cNvGraphicFramePr>
            <a:graphicFrameLocks noChangeAspect="1"/>
          </p:cNvGraphicFramePr>
          <p:nvPr/>
        </p:nvGraphicFramePr>
        <p:xfrm>
          <a:off x="3851275" y="5486400"/>
          <a:ext cx="2889250" cy="1000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587" name="Equation" r:id="rId13" imgW="1155600" imgH="431640" progId="Equation.3">
                  <p:embed/>
                </p:oleObj>
              </mc:Choice>
              <mc:Fallback>
                <p:oleObj name="Equation" r:id="rId13" imgW="1155600" imgH="43164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51275" y="5486400"/>
                        <a:ext cx="2889250" cy="10001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570" name="Object 10"/>
          <p:cNvGraphicFramePr>
            <a:graphicFrameLocks noChangeAspect="1"/>
          </p:cNvGraphicFramePr>
          <p:nvPr/>
        </p:nvGraphicFramePr>
        <p:xfrm>
          <a:off x="7467600" y="3871913"/>
          <a:ext cx="465138" cy="433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588" name="Equation" r:id="rId15" imgW="190440" imgH="177480" progId="Equation.3">
                  <p:embed/>
                </p:oleObj>
              </mc:Choice>
              <mc:Fallback>
                <p:oleObj name="Equation" r:id="rId15" imgW="190440" imgH="1774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67600" y="3871913"/>
                        <a:ext cx="465138" cy="4333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571" name="Object 11"/>
          <p:cNvGraphicFramePr>
            <a:graphicFrameLocks noChangeAspect="1"/>
          </p:cNvGraphicFramePr>
          <p:nvPr/>
        </p:nvGraphicFramePr>
        <p:xfrm>
          <a:off x="7467600" y="4786313"/>
          <a:ext cx="495300" cy="433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589" name="Equation" r:id="rId17" imgW="203040" imgH="177480" progId="Equation.3">
                  <p:embed/>
                </p:oleObj>
              </mc:Choice>
              <mc:Fallback>
                <p:oleObj name="Equation" r:id="rId17" imgW="203040" imgH="17748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67600" y="4786313"/>
                        <a:ext cx="495300" cy="4333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4572" name="Object 12"/>
          <p:cNvGraphicFramePr>
            <a:graphicFrameLocks noChangeAspect="1"/>
          </p:cNvGraphicFramePr>
          <p:nvPr/>
        </p:nvGraphicFramePr>
        <p:xfrm>
          <a:off x="7467600" y="5624513"/>
          <a:ext cx="434975" cy="433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590" name="Equation" r:id="rId19" imgW="177480" imgH="177480" progId="Equation.3">
                  <p:embed/>
                </p:oleObj>
              </mc:Choice>
              <mc:Fallback>
                <p:oleObj name="Equation" r:id="rId19" imgW="177480" imgH="17748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67600" y="5624513"/>
                        <a:ext cx="434975" cy="43338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5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>
                <a:latin typeface="Times New Roman" pitchFamily="18" charset="0"/>
              </a:rPr>
              <a:t>Phase-Shift Keying (PSK)-cont’d</a:t>
            </a:r>
          </a:p>
        </p:txBody>
      </p:sp>
      <p:sp>
        <p:nvSpPr>
          <p:cNvPr id="195587" name="Rectangle 3"/>
          <p:cNvSpPr>
            <a:spLocks noGrp="1" noChangeArrowheads="1"/>
          </p:cNvSpPr>
          <p:nvPr>
            <p:ph idx="1"/>
          </p:nvPr>
        </p:nvSpPr>
        <p:spPr>
          <a:xfrm>
            <a:off x="0" y="1447800"/>
            <a:ext cx="8028384" cy="4572000"/>
          </a:xfrm>
          <a:ln/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latin typeface="Times New Roman" pitchFamily="18" charset="0"/>
              </a:rPr>
              <a:t>Multilevel PSK</a:t>
            </a:r>
          </a:p>
          <a:p>
            <a:pPr lvl="1">
              <a:lnSpc>
                <a:spcPct val="90000"/>
              </a:lnSpc>
            </a:pPr>
            <a:r>
              <a:rPr lang="en-US" sz="2800" dirty="0">
                <a:latin typeface="Times New Roman" pitchFamily="18" charset="0"/>
              </a:rPr>
              <a:t>Using multiple phase angles with each angle having more than one amplitude, multiple signals elements can be achieved</a:t>
            </a:r>
          </a:p>
          <a:p>
            <a:pPr>
              <a:lnSpc>
                <a:spcPct val="90000"/>
              </a:lnSpc>
            </a:pPr>
            <a:endParaRPr lang="en-US" sz="2800" dirty="0">
              <a:latin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en-US" sz="2800" dirty="0">
              <a:latin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en-US" sz="2800" dirty="0">
              <a:latin typeface="Times New Roman" pitchFamily="18" charset="0"/>
            </a:endParaRPr>
          </a:p>
          <a:p>
            <a:pPr lvl="2">
              <a:lnSpc>
                <a:spcPct val="90000"/>
              </a:lnSpc>
            </a:pPr>
            <a:r>
              <a:rPr lang="en-US" sz="2800" i="1" dirty="0">
                <a:latin typeface="Times New Roman" pitchFamily="18" charset="0"/>
              </a:rPr>
              <a:t>D</a:t>
            </a:r>
            <a:r>
              <a:rPr lang="en-US" sz="2800" dirty="0">
                <a:latin typeface="Times New Roman" pitchFamily="18" charset="0"/>
              </a:rPr>
              <a:t> = modulation rate, </a:t>
            </a:r>
            <a:r>
              <a:rPr lang="en-US" sz="2800" dirty="0" smtClean="0">
                <a:latin typeface="Times New Roman" pitchFamily="18" charset="0"/>
              </a:rPr>
              <a:t>known as baud rate</a:t>
            </a:r>
            <a:endParaRPr lang="en-US" sz="2800" dirty="0">
              <a:latin typeface="Times New Roman" pitchFamily="18" charset="0"/>
            </a:endParaRPr>
          </a:p>
          <a:p>
            <a:pPr lvl="2">
              <a:lnSpc>
                <a:spcPct val="90000"/>
              </a:lnSpc>
            </a:pPr>
            <a:r>
              <a:rPr lang="en-US" sz="2800" i="1" dirty="0">
                <a:latin typeface="Times New Roman" pitchFamily="18" charset="0"/>
              </a:rPr>
              <a:t>R</a:t>
            </a:r>
            <a:r>
              <a:rPr lang="en-US" sz="2800" dirty="0">
                <a:latin typeface="Times New Roman" pitchFamily="18" charset="0"/>
              </a:rPr>
              <a:t> = data rate, </a:t>
            </a:r>
            <a:r>
              <a:rPr lang="en-US" sz="2800" dirty="0" smtClean="0">
                <a:latin typeface="Times New Roman" pitchFamily="18" charset="0"/>
              </a:rPr>
              <a:t>bps (also called bit rate)</a:t>
            </a:r>
            <a:endParaRPr lang="en-US" sz="2800" dirty="0">
              <a:latin typeface="Times New Roman" pitchFamily="18" charset="0"/>
            </a:endParaRPr>
          </a:p>
          <a:p>
            <a:pPr lvl="2">
              <a:lnSpc>
                <a:spcPct val="90000"/>
              </a:lnSpc>
            </a:pPr>
            <a:r>
              <a:rPr lang="en-US" sz="2800" i="1" dirty="0">
                <a:latin typeface="Times New Roman" pitchFamily="18" charset="0"/>
              </a:rPr>
              <a:t>M</a:t>
            </a:r>
            <a:r>
              <a:rPr lang="en-US" sz="2800" dirty="0">
                <a:latin typeface="Times New Roman" pitchFamily="18" charset="0"/>
              </a:rPr>
              <a:t> = number of different signal elements = 2</a:t>
            </a:r>
            <a:r>
              <a:rPr lang="en-US" sz="2800" i="1" baseline="30000" dirty="0">
                <a:latin typeface="Times New Roman" pitchFamily="18" charset="0"/>
              </a:rPr>
              <a:t>L</a:t>
            </a:r>
          </a:p>
          <a:p>
            <a:pPr lvl="2">
              <a:lnSpc>
                <a:spcPct val="90000"/>
              </a:lnSpc>
            </a:pPr>
            <a:r>
              <a:rPr lang="en-US" sz="2800" i="1" dirty="0">
                <a:latin typeface="Times New Roman" pitchFamily="18" charset="0"/>
              </a:rPr>
              <a:t>L</a:t>
            </a:r>
            <a:r>
              <a:rPr lang="en-US" sz="2800" dirty="0">
                <a:latin typeface="Times New Roman" pitchFamily="18" charset="0"/>
              </a:rPr>
              <a:t> = number of bits per signal element</a:t>
            </a:r>
          </a:p>
        </p:txBody>
      </p:sp>
      <p:graphicFrame>
        <p:nvGraphicFramePr>
          <p:cNvPr id="195588" name="Object 4"/>
          <p:cNvGraphicFramePr>
            <a:graphicFrameLocks noChangeAspect="1"/>
          </p:cNvGraphicFramePr>
          <p:nvPr/>
        </p:nvGraphicFramePr>
        <p:xfrm>
          <a:off x="3429000" y="3048000"/>
          <a:ext cx="2667000" cy="1079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5590" name="Equation" r:id="rId3" imgW="1066680" imgH="431640" progId="Equation.3">
                  <p:embed/>
                </p:oleObj>
              </mc:Choice>
              <mc:Fallback>
                <p:oleObj name="Equation" r:id="rId3" imgW="1066680" imgH="4316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29000" y="3048000"/>
                        <a:ext cx="2667000" cy="10795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61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>
                <a:latin typeface="Times New Roman" pitchFamily="18" charset="0"/>
              </a:rPr>
              <a:t>Quadrature Amplitude Modulation</a:t>
            </a:r>
          </a:p>
        </p:txBody>
      </p:sp>
      <p:sp>
        <p:nvSpPr>
          <p:cNvPr id="1966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05000"/>
            <a:ext cx="7571184" cy="4953000"/>
          </a:xfrm>
          <a:ln/>
        </p:spPr>
        <p:txBody>
          <a:bodyPr/>
          <a:lstStyle/>
          <a:p>
            <a:r>
              <a:rPr lang="en-US" dirty="0">
                <a:latin typeface="Times New Roman" pitchFamily="18" charset="0"/>
              </a:rPr>
              <a:t>QAM is a combination of ASK and PSK</a:t>
            </a:r>
          </a:p>
          <a:p>
            <a:pPr lvl="1"/>
            <a:r>
              <a:rPr lang="en-US" dirty="0">
                <a:latin typeface="Times New Roman" pitchFamily="18" charset="0"/>
              </a:rPr>
              <a:t>Two different signals sent simultaneously on the same carrier </a:t>
            </a:r>
            <a:r>
              <a:rPr lang="en-US" dirty="0" smtClean="0">
                <a:latin typeface="Times New Roman" pitchFamily="18" charset="0"/>
              </a:rPr>
              <a:t>frequency where the signals can have different amplitudes</a:t>
            </a:r>
            <a:endParaRPr lang="en-US" dirty="0">
              <a:latin typeface="Times New Roman" pitchFamily="18" charset="0"/>
            </a:endParaRPr>
          </a:p>
        </p:txBody>
      </p:sp>
      <p:graphicFrame>
        <p:nvGraphicFramePr>
          <p:cNvPr id="196612" name="Object 4"/>
          <p:cNvGraphicFramePr>
            <a:graphicFrameLocks noChangeAspect="1"/>
          </p:cNvGraphicFramePr>
          <p:nvPr/>
        </p:nvGraphicFramePr>
        <p:xfrm>
          <a:off x="1259632" y="3717032"/>
          <a:ext cx="5873750" cy="625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6614" name="Equation" r:id="rId3" imgW="2145960" imgH="228600" progId="Equation.3">
                  <p:embed/>
                </p:oleObj>
              </mc:Choice>
              <mc:Fallback>
                <p:oleObj name="Equation" r:id="rId3" imgW="2145960" imgH="2286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59632" y="3717032"/>
                        <a:ext cx="5873750" cy="6254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phasor</a:t>
            </a:r>
            <a:r>
              <a:rPr lang="en-GB" dirty="0" smtClean="0"/>
              <a:t> diagrams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magnitude (A) and phase (</a:t>
            </a:r>
            <a:r>
              <a:rPr lang="en-GB" dirty="0" smtClean="0">
                <a:sym typeface="Symbol"/>
              </a:rPr>
              <a:t></a:t>
            </a:r>
            <a:r>
              <a:rPr lang="en-GB" dirty="0" smtClean="0"/>
              <a:t>)of a modulated signal can be represented as a </a:t>
            </a:r>
            <a:r>
              <a:rPr lang="en-GB" sz="2800" dirty="0" smtClean="0"/>
              <a:t>PHASOR DIAGRAM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 rot="5400000" flipH="1" flipV="1">
            <a:off x="1259632" y="3717032"/>
            <a:ext cx="129614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1619672" y="4149080"/>
            <a:ext cx="237626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1907704" y="3645024"/>
            <a:ext cx="1152128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Arc 9"/>
          <p:cNvSpPr/>
          <p:nvPr/>
        </p:nvSpPr>
        <p:spPr>
          <a:xfrm>
            <a:off x="2267744" y="3933056"/>
            <a:ext cx="288032" cy="36004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2267744" y="3429000"/>
            <a:ext cx="389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A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627784" y="3717032"/>
            <a:ext cx="3449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tx1"/>
                </a:solidFill>
                <a:sym typeface="Symbol"/>
              </a:rPr>
              <a:t>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Constellation diagrams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combination of possible states in a modulation scheme gives a constellation diagram</a:t>
            </a:r>
            <a:endParaRPr lang="en-GB" dirty="0"/>
          </a:p>
        </p:txBody>
      </p:sp>
      <p:cxnSp>
        <p:nvCxnSpPr>
          <p:cNvPr id="5" name="Straight Connector 4"/>
          <p:cNvCxnSpPr/>
          <p:nvPr/>
        </p:nvCxnSpPr>
        <p:spPr>
          <a:xfrm rot="5400000">
            <a:off x="1403648" y="4149080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1331640" y="4077072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al 9"/>
          <p:cNvSpPr/>
          <p:nvPr/>
        </p:nvSpPr>
        <p:spPr>
          <a:xfrm>
            <a:off x="2267744" y="400506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3203848" y="400506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475656" y="3212976"/>
            <a:ext cx="6992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ASK</a:t>
            </a:r>
            <a:endParaRPr lang="en-GB" sz="2000" dirty="0">
              <a:solidFill>
                <a:schemeClr val="tx1"/>
              </a:solidFill>
            </a:endParaRPr>
          </a:p>
        </p:txBody>
      </p:sp>
      <p:cxnSp>
        <p:nvCxnSpPr>
          <p:cNvPr id="18" name="Straight Connector 17"/>
          <p:cNvCxnSpPr/>
          <p:nvPr/>
        </p:nvCxnSpPr>
        <p:spPr>
          <a:xfrm rot="5400000">
            <a:off x="4355976" y="4149080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4283968" y="4077072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al 19"/>
          <p:cNvSpPr/>
          <p:nvPr/>
        </p:nvSpPr>
        <p:spPr>
          <a:xfrm>
            <a:off x="4355976" y="400506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Oval 20"/>
          <p:cNvSpPr/>
          <p:nvPr/>
        </p:nvSpPr>
        <p:spPr>
          <a:xfrm>
            <a:off x="6084168" y="400506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4427984" y="3212976"/>
            <a:ext cx="6992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PSK</a:t>
            </a:r>
            <a:endParaRPr lang="en-GB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Constellation diagrams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Signals with phases other than 0 and </a:t>
            </a:r>
            <a:r>
              <a:rPr lang="el-GR" dirty="0" smtClean="0"/>
              <a:t>π</a:t>
            </a:r>
            <a:r>
              <a:rPr lang="en-GB" dirty="0" smtClean="0"/>
              <a:t> relative to the carrier give a 2-D diagram</a:t>
            </a:r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3059832" y="4005064"/>
            <a:ext cx="2016224" cy="0"/>
          </a:xfrm>
          <a:prstGeom prst="line">
            <a:avLst/>
          </a:prstGeom>
          <a:ln w="25400">
            <a:head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>
            <a:endCxn id="25" idx="1"/>
          </p:cNvCxnSpPr>
          <p:nvPr/>
        </p:nvCxnSpPr>
        <p:spPr>
          <a:xfrm flipV="1">
            <a:off x="2987824" y="3989095"/>
            <a:ext cx="2376264" cy="15969"/>
          </a:xfrm>
          <a:prstGeom prst="line">
            <a:avLst/>
          </a:prstGeom>
          <a:ln w="25400">
            <a:headEnd type="none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al 10"/>
          <p:cNvSpPr/>
          <p:nvPr/>
        </p:nvSpPr>
        <p:spPr>
          <a:xfrm>
            <a:off x="3059832" y="32129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3059832" y="46531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835696" y="2780928"/>
            <a:ext cx="8980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QPSK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4860032" y="32129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5" name="Oval 14"/>
          <p:cNvSpPr/>
          <p:nvPr/>
        </p:nvSpPr>
        <p:spPr>
          <a:xfrm>
            <a:off x="4860032" y="46531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923928" y="2564904"/>
            <a:ext cx="3834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Q</a:t>
            </a:r>
            <a:endParaRPr lang="en-GB" sz="2000" dirty="0">
              <a:solidFill>
                <a:schemeClr val="tx1"/>
              </a:solidFill>
            </a:endParaRPr>
          </a:p>
        </p:txBody>
      </p:sp>
      <p:cxnSp>
        <p:nvCxnSpPr>
          <p:cNvPr id="23" name="Straight Connector 22"/>
          <p:cNvCxnSpPr/>
          <p:nvPr/>
        </p:nvCxnSpPr>
        <p:spPr>
          <a:xfrm rot="10800000">
            <a:off x="4067944" y="3284984"/>
            <a:ext cx="792088" cy="0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5364088" y="3789040"/>
            <a:ext cx="2551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I</a:t>
            </a:r>
            <a:endParaRPr lang="en-GB" sz="2000" dirty="0">
              <a:solidFill>
                <a:schemeClr val="tx1"/>
              </a:solidFill>
            </a:endParaRPr>
          </a:p>
        </p:txBody>
      </p:sp>
      <p:cxnSp>
        <p:nvCxnSpPr>
          <p:cNvPr id="26" name="Straight Connector 25"/>
          <p:cNvCxnSpPr/>
          <p:nvPr/>
        </p:nvCxnSpPr>
        <p:spPr>
          <a:xfrm rot="5400000" flipH="1" flipV="1">
            <a:off x="4544380" y="3600636"/>
            <a:ext cx="783704" cy="8384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4716016" y="2780928"/>
            <a:ext cx="4509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11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2915816" y="2852936"/>
            <a:ext cx="4700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01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2915816" y="4797152"/>
            <a:ext cx="4700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00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4788024" y="4797152"/>
            <a:ext cx="4700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10</a:t>
            </a:r>
            <a:endParaRPr lang="en-GB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Constellation diagrams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sinusoidal signal of a given phase can be resolved into the sum of two component sine waves at </a:t>
            </a:r>
            <a:r>
              <a:rPr lang="en-GB" dirty="0" smtClean="0">
                <a:sym typeface="Symbol"/>
              </a:rPr>
              <a:t>/2 relative to one another:</a:t>
            </a:r>
          </a:p>
          <a:p>
            <a:pPr lvl="1"/>
            <a:r>
              <a:rPr lang="en-GB" dirty="0" smtClean="0">
                <a:sym typeface="Symbol"/>
              </a:rPr>
              <a:t>The I (in phase) component – (blue)</a:t>
            </a:r>
          </a:p>
          <a:p>
            <a:pPr lvl="1"/>
            <a:r>
              <a:rPr lang="en-GB" dirty="0" smtClean="0">
                <a:sym typeface="Symbol"/>
              </a:rPr>
              <a:t>The Q (</a:t>
            </a:r>
            <a:r>
              <a:rPr lang="en-GB" dirty="0" err="1" smtClean="0">
                <a:sym typeface="Symbol"/>
              </a:rPr>
              <a:t>quadrature</a:t>
            </a:r>
            <a:r>
              <a:rPr lang="en-GB" dirty="0" smtClean="0">
                <a:sym typeface="Symbol"/>
              </a:rPr>
              <a:t>) component – (green)</a:t>
            </a:r>
          </a:p>
          <a:p>
            <a:endParaRPr lang="en-GB" dirty="0"/>
          </a:p>
        </p:txBody>
      </p:sp>
      <p:pic>
        <p:nvPicPr>
          <p:cNvPr id="21504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3717032"/>
            <a:ext cx="3965848" cy="29743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Matlab Code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fs</a:t>
            </a:r>
            <a:r>
              <a:rPr lang="en-GB" dirty="0" smtClean="0"/>
              <a:t>=10000;</a:t>
            </a:r>
          </a:p>
          <a:p>
            <a:r>
              <a:rPr lang="en-GB" dirty="0" smtClean="0"/>
              <a:t>k=0:1/fs:0.03;</a:t>
            </a:r>
          </a:p>
          <a:p>
            <a:r>
              <a:rPr lang="en-GB" dirty="0" err="1" smtClean="0"/>
              <a:t>inphase</a:t>
            </a:r>
            <a:r>
              <a:rPr lang="en-GB" dirty="0" smtClean="0"/>
              <a:t>=</a:t>
            </a:r>
            <a:r>
              <a:rPr lang="en-GB" dirty="0" err="1" smtClean="0"/>
              <a:t>cos</a:t>
            </a:r>
            <a:r>
              <a:rPr lang="en-GB" dirty="0" smtClean="0"/>
              <a:t>(2*pi*100*k);</a:t>
            </a:r>
          </a:p>
          <a:p>
            <a:r>
              <a:rPr lang="en-GB" dirty="0" err="1" smtClean="0"/>
              <a:t>quadrature</a:t>
            </a:r>
            <a:r>
              <a:rPr lang="en-GB" dirty="0" smtClean="0"/>
              <a:t>=</a:t>
            </a:r>
            <a:r>
              <a:rPr lang="en-GB" dirty="0" err="1" smtClean="0"/>
              <a:t>cos</a:t>
            </a:r>
            <a:r>
              <a:rPr lang="en-GB" dirty="0" smtClean="0"/>
              <a:t>(2*pi*100*</a:t>
            </a:r>
            <a:r>
              <a:rPr lang="en-GB" dirty="0" err="1" smtClean="0"/>
              <a:t>k+pi</a:t>
            </a:r>
            <a:r>
              <a:rPr lang="en-GB" dirty="0" smtClean="0"/>
              <a:t>/2);</a:t>
            </a:r>
          </a:p>
          <a:p>
            <a:r>
              <a:rPr lang="en-GB" dirty="0" err="1" smtClean="0"/>
              <a:t>qpsk</a:t>
            </a:r>
            <a:r>
              <a:rPr lang="en-GB" dirty="0" smtClean="0"/>
              <a:t>=</a:t>
            </a:r>
            <a:r>
              <a:rPr lang="en-GB" dirty="0" err="1" smtClean="0"/>
              <a:t>quadrature+inphase</a:t>
            </a:r>
            <a:r>
              <a:rPr lang="en-GB" dirty="0" smtClean="0"/>
              <a:t>;</a:t>
            </a:r>
          </a:p>
          <a:p>
            <a:r>
              <a:rPr lang="en-GB" dirty="0" smtClean="0"/>
              <a:t>plot(</a:t>
            </a:r>
            <a:r>
              <a:rPr lang="en-GB" dirty="0" err="1" smtClean="0"/>
              <a:t>k,inphase,'.',k,quadrature,k,qpsk</a:t>
            </a:r>
            <a:r>
              <a:rPr lang="en-GB" dirty="0" smtClean="0"/>
              <a:t>)</a:t>
            </a:r>
          </a:p>
          <a:p>
            <a:r>
              <a:rPr lang="en-GB" dirty="0" err="1" smtClean="0"/>
              <a:t>xlabel</a:t>
            </a:r>
            <a:r>
              <a:rPr lang="en-GB" dirty="0" smtClean="0"/>
              <a:t>('Time')</a:t>
            </a:r>
          </a:p>
          <a:p>
            <a:r>
              <a:rPr lang="en-GB" dirty="0" err="1" smtClean="0"/>
              <a:t>ylabel</a:t>
            </a:r>
            <a:r>
              <a:rPr lang="en-GB" dirty="0" smtClean="0"/>
              <a:t>('Amplitude')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Exponential Modulation: FSK and MSK</a:t>
            </a:r>
            <a:endParaRPr lang="en-GB" dirty="0"/>
          </a:p>
        </p:txBody>
      </p:sp>
      <p:pic>
        <p:nvPicPr>
          <p:cNvPr id="23040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700808"/>
            <a:ext cx="7846913" cy="4437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Modulation Index</a:t>
            </a:r>
            <a:endParaRPr lang="en-GB" dirty="0"/>
          </a:p>
        </p:txBody>
      </p:sp>
      <p:pic>
        <p:nvPicPr>
          <p:cNvPr id="2314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700808"/>
            <a:ext cx="7080897" cy="49122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Minimum shift keying</a:t>
            </a:r>
            <a:endParaRPr lang="en-GB" dirty="0"/>
          </a:p>
        </p:txBody>
      </p:sp>
      <p:pic>
        <p:nvPicPr>
          <p:cNvPr id="2324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581522"/>
            <a:ext cx="6453208" cy="52764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Minimum shift keying</a:t>
            </a:r>
            <a:endParaRPr lang="en-GB" dirty="0"/>
          </a:p>
        </p:txBody>
      </p:sp>
      <p:pic>
        <p:nvPicPr>
          <p:cNvPr id="2334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916832"/>
            <a:ext cx="6920123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Multilevel 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we have more than two phase or amplitude states then we can send more than one bit of information per symbol</a:t>
            </a:r>
          </a:p>
          <a:p>
            <a:r>
              <a:rPr lang="en-GB" dirty="0" smtClean="0"/>
              <a:t>For an M point constellation we can send k bits/symbol</a:t>
            </a:r>
          </a:p>
          <a:p>
            <a:endParaRPr lang="en-GB" dirty="0" smtClean="0"/>
          </a:p>
          <a:p>
            <a:endParaRPr lang="en-GB" dirty="0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/>
        </p:nvGraphicFramePr>
        <p:xfrm>
          <a:off x="2843808" y="3573016"/>
          <a:ext cx="2016020" cy="6120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6068" name="Equation" r:id="rId3" imgW="711000" imgH="215640" progId="Equation.3">
                  <p:embed/>
                </p:oleObj>
              </mc:Choice>
              <mc:Fallback>
                <p:oleObj name="Equation" r:id="rId3" imgW="711000" imgH="215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43808" y="3573016"/>
                        <a:ext cx="2016020" cy="61200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attach a k bit label to each point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This scheme is vulnerable to noise since the differences between each point are small.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Multilevel modulation: 8PSK</a:t>
            </a:r>
            <a:endParaRPr lang="en-GB" dirty="0"/>
          </a:p>
        </p:txBody>
      </p:sp>
      <p:cxnSp>
        <p:nvCxnSpPr>
          <p:cNvPr id="4" name="Straight Connector 3"/>
          <p:cNvCxnSpPr/>
          <p:nvPr/>
        </p:nvCxnSpPr>
        <p:spPr>
          <a:xfrm rot="5400000">
            <a:off x="2591780" y="3969060"/>
            <a:ext cx="2952328" cy="0"/>
          </a:xfrm>
          <a:prstGeom prst="line">
            <a:avLst/>
          </a:prstGeom>
          <a:ln w="25400">
            <a:head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2483768" y="4005064"/>
            <a:ext cx="3240360" cy="1"/>
          </a:xfrm>
          <a:prstGeom prst="line">
            <a:avLst/>
          </a:prstGeom>
          <a:ln w="25400">
            <a:headEnd type="none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al 5"/>
          <p:cNvSpPr/>
          <p:nvPr/>
        </p:nvSpPr>
        <p:spPr>
          <a:xfrm>
            <a:off x="3059832" y="32129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3059832" y="46531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835696" y="2780928"/>
            <a:ext cx="8418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8PSK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860032" y="32129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4860032" y="46531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0" name="Oval 19"/>
          <p:cNvSpPr/>
          <p:nvPr/>
        </p:nvSpPr>
        <p:spPr>
          <a:xfrm>
            <a:off x="3995936" y="29249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Oval 20"/>
          <p:cNvSpPr/>
          <p:nvPr/>
        </p:nvSpPr>
        <p:spPr>
          <a:xfrm>
            <a:off x="5220072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Oval 21"/>
          <p:cNvSpPr/>
          <p:nvPr/>
        </p:nvSpPr>
        <p:spPr>
          <a:xfrm>
            <a:off x="3995936" y="50131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Oval 22"/>
          <p:cNvSpPr/>
          <p:nvPr/>
        </p:nvSpPr>
        <p:spPr>
          <a:xfrm>
            <a:off x="2699792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5364088" y="3573016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000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5004048" y="2996952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001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139952" y="2564904"/>
            <a:ext cx="5936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011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5076056" y="4725144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100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4139952" y="5157192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101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2627784" y="4869160"/>
            <a:ext cx="5745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111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2051720" y="3573016"/>
            <a:ext cx="5936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110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3203848" y="2852936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010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6084168" y="2708920"/>
            <a:ext cx="19442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1 bit change GREY CODE is used</a:t>
            </a:r>
            <a:endParaRPr lang="en-GB" sz="2000" dirty="0">
              <a:solidFill>
                <a:schemeClr val="tx1"/>
              </a:solidFill>
            </a:endParaRPr>
          </a:p>
        </p:txBody>
      </p:sp>
      <p:cxnSp>
        <p:nvCxnSpPr>
          <p:cNvPr id="34" name="Straight Arrow Connector 33"/>
          <p:cNvCxnSpPr/>
          <p:nvPr/>
        </p:nvCxnSpPr>
        <p:spPr>
          <a:xfrm rot="16200000" flipV="1">
            <a:off x="5040052" y="3465004"/>
            <a:ext cx="28803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 rot="10800000" flipV="1">
            <a:off x="5364088" y="2996952"/>
            <a:ext cx="648072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Multilevel modulation: QAM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QAM (</a:t>
            </a:r>
            <a:r>
              <a:rPr lang="en-GB" dirty="0" err="1" smtClean="0"/>
              <a:t>Quadrature</a:t>
            </a:r>
            <a:r>
              <a:rPr lang="en-GB" dirty="0" smtClean="0"/>
              <a:t> Amplitude Modulation) we modulate amplitude and phase such that the points lie on a square grid (also called QASK- </a:t>
            </a:r>
            <a:r>
              <a:rPr lang="en-GB" dirty="0" err="1" smtClean="0"/>
              <a:t>Quadrature</a:t>
            </a:r>
            <a:r>
              <a:rPr lang="en-GB" dirty="0" smtClean="0"/>
              <a:t> Amplitude Shift Keying)</a:t>
            </a:r>
            <a:endParaRPr lang="en-GB" dirty="0"/>
          </a:p>
        </p:txBody>
      </p:sp>
      <p:cxnSp>
        <p:nvCxnSpPr>
          <p:cNvPr id="4" name="Straight Connector 3"/>
          <p:cNvCxnSpPr/>
          <p:nvPr/>
        </p:nvCxnSpPr>
        <p:spPr>
          <a:xfrm rot="5400000">
            <a:off x="2807804" y="4905164"/>
            <a:ext cx="2952328" cy="0"/>
          </a:xfrm>
          <a:prstGeom prst="line">
            <a:avLst/>
          </a:prstGeom>
          <a:ln w="25400">
            <a:head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2699792" y="5013176"/>
            <a:ext cx="3240360" cy="1"/>
          </a:xfrm>
          <a:prstGeom prst="line">
            <a:avLst/>
          </a:prstGeom>
          <a:ln w="25400">
            <a:headEnd type="none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al 5"/>
          <p:cNvSpPr/>
          <p:nvPr/>
        </p:nvSpPr>
        <p:spPr>
          <a:xfrm>
            <a:off x="3131840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3131840" y="530120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195736" y="3573016"/>
            <a:ext cx="10534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16QAM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644008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3131840" y="594928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3851920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5292080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4644008" y="594928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3131840" y="458112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3059832" y="4005064"/>
            <a:ext cx="6399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0101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27" name="Oval 26"/>
          <p:cNvSpPr/>
          <p:nvPr/>
        </p:nvSpPr>
        <p:spPr>
          <a:xfrm>
            <a:off x="3851920" y="594928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8" name="Oval 27"/>
          <p:cNvSpPr/>
          <p:nvPr/>
        </p:nvSpPr>
        <p:spPr>
          <a:xfrm>
            <a:off x="5292080" y="594928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9" name="Oval 28"/>
          <p:cNvSpPr/>
          <p:nvPr/>
        </p:nvSpPr>
        <p:spPr>
          <a:xfrm>
            <a:off x="3851920" y="458112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Oval 29"/>
          <p:cNvSpPr/>
          <p:nvPr/>
        </p:nvSpPr>
        <p:spPr>
          <a:xfrm>
            <a:off x="4644008" y="458112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Oval 30"/>
          <p:cNvSpPr/>
          <p:nvPr/>
        </p:nvSpPr>
        <p:spPr>
          <a:xfrm>
            <a:off x="5292080" y="458112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2" name="Oval 31"/>
          <p:cNvSpPr/>
          <p:nvPr/>
        </p:nvSpPr>
        <p:spPr>
          <a:xfrm>
            <a:off x="4644008" y="530120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3" name="Oval 32"/>
          <p:cNvSpPr/>
          <p:nvPr/>
        </p:nvSpPr>
        <p:spPr>
          <a:xfrm>
            <a:off x="3851920" y="530120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4" name="Oval 33"/>
          <p:cNvSpPr/>
          <p:nvPr/>
        </p:nvSpPr>
        <p:spPr>
          <a:xfrm>
            <a:off x="5292080" y="5301208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3707904" y="4005064"/>
            <a:ext cx="6399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0001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4572000" y="4005064"/>
            <a:ext cx="6399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1001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5220072" y="4005064"/>
            <a:ext cx="62465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1101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3059832" y="4653136"/>
            <a:ext cx="6399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0100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3779912" y="4653136"/>
            <a:ext cx="6399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0000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4572000" y="4653136"/>
            <a:ext cx="6399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1000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5292080" y="4653136"/>
            <a:ext cx="62465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1100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43" name="TextBox 42"/>
          <p:cNvSpPr txBox="1"/>
          <p:nvPr/>
        </p:nvSpPr>
        <p:spPr>
          <a:xfrm>
            <a:off x="3059832" y="5373216"/>
            <a:ext cx="62465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0110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3779912" y="5373216"/>
            <a:ext cx="6399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0010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45" name="TextBox 44"/>
          <p:cNvSpPr txBox="1"/>
          <p:nvPr/>
        </p:nvSpPr>
        <p:spPr>
          <a:xfrm>
            <a:off x="4572000" y="5373216"/>
            <a:ext cx="63991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1010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5292080" y="5373216"/>
            <a:ext cx="6093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1110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47" name="TextBox 46"/>
          <p:cNvSpPr txBox="1"/>
          <p:nvPr/>
        </p:nvSpPr>
        <p:spPr>
          <a:xfrm>
            <a:off x="3059832" y="6021288"/>
            <a:ext cx="6093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0111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3779912" y="6021288"/>
            <a:ext cx="62465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0011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49" name="TextBox 48"/>
          <p:cNvSpPr txBox="1"/>
          <p:nvPr/>
        </p:nvSpPr>
        <p:spPr>
          <a:xfrm>
            <a:off x="4572000" y="6021288"/>
            <a:ext cx="62465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1011</a:t>
            </a:r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50" name="TextBox 49"/>
          <p:cNvSpPr txBox="1"/>
          <p:nvPr/>
        </p:nvSpPr>
        <p:spPr>
          <a:xfrm>
            <a:off x="5220072" y="6021288"/>
            <a:ext cx="59413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solidFill>
                  <a:schemeClr val="tx1"/>
                </a:solidFill>
              </a:rPr>
              <a:t>1111</a:t>
            </a:r>
            <a:endParaRPr lang="en-GB" sz="1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With QAM we have 4 bits/symbol and hence 4 times the data rate</a:t>
            </a:r>
          </a:p>
          <a:p>
            <a:r>
              <a:rPr lang="en-GB" dirty="0" smtClean="0"/>
              <a:t>Multilevel modulation increases the data rate by a factor of k for a given bandwidth, but its more vulnerable to noise and interference due to the reduced constellation point spacing</a:t>
            </a:r>
          </a:p>
          <a:p>
            <a:r>
              <a:rPr lang="en-GB" dirty="0" smtClean="0"/>
              <a:t>QAM is more robust than MPSK since it has  amore efficient packing of its constellation points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Spectra of modulated signals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spectrum of a rectangular pulse has a </a:t>
            </a:r>
            <a:r>
              <a:rPr lang="en-GB" dirty="0" err="1" smtClean="0"/>
              <a:t>sinc</a:t>
            </a:r>
            <a:r>
              <a:rPr lang="en-GB" dirty="0" smtClean="0"/>
              <a:t> (</a:t>
            </a:r>
            <a:r>
              <a:rPr lang="en-GB" dirty="0" err="1" smtClean="0"/>
              <a:t>sinx</a:t>
            </a:r>
            <a:r>
              <a:rPr lang="en-GB" dirty="0" smtClean="0"/>
              <a:t>/x) shaped spectrum</a:t>
            </a:r>
            <a:endParaRPr lang="en-GB" dirty="0"/>
          </a:p>
        </p:txBody>
      </p:sp>
      <p:pic>
        <p:nvPicPr>
          <p:cNvPr id="217090" name="Picture 2"/>
          <p:cNvPicPr>
            <a:picLocks noChangeAspect="1" noChangeArrowheads="1"/>
          </p:cNvPicPr>
          <p:nvPr/>
        </p:nvPicPr>
        <p:blipFill>
          <a:blip r:embed="rId2" cstate="print"/>
          <a:srcRect l="5833" t="15487" r="20092" b="61284"/>
          <a:stretch>
            <a:fillRect/>
          </a:stretch>
        </p:blipFill>
        <p:spPr bwMode="auto">
          <a:xfrm>
            <a:off x="971600" y="3140968"/>
            <a:ext cx="5580112" cy="250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Spectra of modulated signals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spectrum of rectangular (unfiltered) linear modulation (on a log scale) is as below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If we include the main lobe only its bandwidth is: (where </a:t>
            </a:r>
            <a:r>
              <a:rPr lang="en-GB" dirty="0" err="1" smtClean="0"/>
              <a:t>r</a:t>
            </a:r>
            <a:r>
              <a:rPr lang="en-GB" sz="1800" dirty="0" err="1" smtClean="0"/>
              <a:t>s</a:t>
            </a:r>
            <a:r>
              <a:rPr lang="en-GB" dirty="0" smtClean="0"/>
              <a:t> is symbol rate)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 l="12524" t="52884" r="24387" b="22408"/>
          <a:stretch>
            <a:fillRect/>
          </a:stretch>
        </p:blipFill>
        <p:spPr bwMode="auto">
          <a:xfrm>
            <a:off x="2411760" y="2564904"/>
            <a:ext cx="3096344" cy="17358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Object 4"/>
          <p:cNvGraphicFramePr>
            <a:graphicFrameLocks noChangeAspect="1"/>
          </p:cNvGraphicFramePr>
          <p:nvPr/>
        </p:nvGraphicFramePr>
        <p:xfrm>
          <a:off x="2915816" y="5301208"/>
          <a:ext cx="1800200" cy="8100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8116" name="Equation" r:id="rId4" imgW="507960" imgH="228600" progId="Equation.3">
                  <p:embed/>
                </p:oleObj>
              </mc:Choice>
              <mc:Fallback>
                <p:oleObj name="Equation" r:id="rId4" imgW="507960" imgH="2286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15816" y="5301208"/>
                        <a:ext cx="1800200" cy="81009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Spectra of modulated signals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Multilevel modulation does not increase the bandwidth and it is also more efficient</a:t>
            </a:r>
          </a:p>
          <a:p>
            <a:r>
              <a:rPr lang="en-GB" dirty="0" smtClean="0"/>
              <a:t>The </a:t>
            </a:r>
            <a:r>
              <a:rPr lang="en-GB" dirty="0" err="1" smtClean="0"/>
              <a:t>sidelobes</a:t>
            </a:r>
            <a:r>
              <a:rPr lang="en-GB" dirty="0" smtClean="0"/>
              <a:t> are however more of a problem</a:t>
            </a:r>
            <a:endParaRPr lang="en-GB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Raised Cosine Nyquist Filtering</a:t>
            </a:r>
            <a:endParaRPr lang="en-GB" dirty="0"/>
          </a:p>
        </p:txBody>
      </p:sp>
      <p:pic>
        <p:nvPicPr>
          <p:cNvPr id="22733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700808"/>
            <a:ext cx="7560840" cy="267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Raised Cosine Nyquist Filtering</a:t>
            </a:r>
            <a:endParaRPr lang="en-GB" dirty="0"/>
          </a:p>
        </p:txBody>
      </p:sp>
      <p:pic>
        <p:nvPicPr>
          <p:cNvPr id="22835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204864"/>
            <a:ext cx="7416824" cy="3861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Raised Cosine Nyquist Filtering</a:t>
            </a:r>
            <a:endParaRPr lang="en-GB" dirty="0"/>
          </a:p>
        </p:txBody>
      </p:sp>
      <p:pic>
        <p:nvPicPr>
          <p:cNvPr id="22937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772816"/>
            <a:ext cx="7416824" cy="454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FSK spectra</a:t>
            </a:r>
            <a:endParaRPr lang="en-GB" dirty="0"/>
          </a:p>
        </p:txBody>
      </p:sp>
      <p:pic>
        <p:nvPicPr>
          <p:cNvPr id="2344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2132856"/>
            <a:ext cx="7996677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FSK spectra</a:t>
            </a:r>
            <a:endParaRPr lang="en-GB" dirty="0"/>
          </a:p>
        </p:txBody>
      </p:sp>
      <p:pic>
        <p:nvPicPr>
          <p:cNvPr id="2355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88840"/>
            <a:ext cx="8100392" cy="38471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FSK spectra</a:t>
            </a:r>
            <a:endParaRPr lang="en-GB" dirty="0"/>
          </a:p>
        </p:txBody>
      </p:sp>
      <p:pic>
        <p:nvPicPr>
          <p:cNvPr id="2365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060848"/>
            <a:ext cx="8028384" cy="34054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MSK spectra</a:t>
            </a:r>
            <a:endParaRPr lang="en-GB" dirty="0"/>
          </a:p>
        </p:txBody>
      </p:sp>
      <p:pic>
        <p:nvPicPr>
          <p:cNvPr id="2375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695450"/>
            <a:ext cx="7434759" cy="516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MSK spectra</a:t>
            </a:r>
            <a:endParaRPr lang="en-GB" dirty="0"/>
          </a:p>
        </p:txBody>
      </p:sp>
      <p:pic>
        <p:nvPicPr>
          <p:cNvPr id="2385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88840"/>
            <a:ext cx="7956376" cy="219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2396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844824"/>
            <a:ext cx="7814444" cy="36139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2406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628800"/>
            <a:ext cx="8090148" cy="38245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2416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88840"/>
            <a:ext cx="8919842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2426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484784"/>
            <a:ext cx="7731274" cy="41254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2437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88840"/>
            <a:ext cx="8164129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2447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195198"/>
            <a:ext cx="8100392" cy="30646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2457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132856"/>
            <a:ext cx="7965207" cy="31481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2467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556792"/>
            <a:ext cx="7752720" cy="49293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two types of demodulation:</a:t>
            </a:r>
          </a:p>
          <a:p>
            <a:r>
              <a:rPr lang="en-GB" dirty="0" smtClean="0"/>
              <a:t>COHERENT</a:t>
            </a:r>
          </a:p>
          <a:p>
            <a:pPr lvl="1"/>
            <a:r>
              <a:rPr lang="en-GB" dirty="0" smtClean="0"/>
              <a:t>Makes use of a replica carrier signal at the receiver</a:t>
            </a:r>
          </a:p>
          <a:p>
            <a:pPr lvl="1"/>
            <a:r>
              <a:rPr lang="en-GB" dirty="0" smtClean="0"/>
              <a:t>Allows absolute phase information to be used</a:t>
            </a:r>
          </a:p>
          <a:p>
            <a:r>
              <a:rPr lang="en-GB" dirty="0" smtClean="0"/>
              <a:t>NON-COHERENT</a:t>
            </a:r>
          </a:p>
          <a:p>
            <a:pPr lvl="1"/>
            <a:r>
              <a:rPr lang="en-GB" dirty="0" smtClean="0"/>
              <a:t>No carrier replica and can use only amplitude, frequency or relative phase information</a:t>
            </a:r>
            <a:endParaRPr lang="en-GB" dirty="0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Coherent demodulation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PSK - Multiply the received signal by a carrier replica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11492" t="19498" r="17095" b="41507"/>
          <a:stretch>
            <a:fillRect/>
          </a:stretch>
        </p:blipFill>
        <p:spPr bwMode="auto">
          <a:xfrm>
            <a:off x="1403648" y="2564904"/>
            <a:ext cx="5067033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Coherent demodulation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Lowpass</a:t>
            </a:r>
            <a:r>
              <a:rPr lang="en-GB" dirty="0" smtClean="0"/>
              <a:t> filter the signal to remove high frequencies</a:t>
            </a:r>
          </a:p>
          <a:p>
            <a:r>
              <a:rPr lang="en-GB" dirty="0" smtClean="0"/>
              <a:t>This regenerates the signal as shown in the line below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ASK can be demodulated in the same way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11492" t="40452" r="17095" b="41507"/>
          <a:stretch>
            <a:fillRect/>
          </a:stretch>
        </p:blipFill>
        <p:spPr bwMode="auto">
          <a:xfrm>
            <a:off x="1475656" y="3429000"/>
            <a:ext cx="5177434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Straight Arrow Connector 5"/>
          <p:cNvCxnSpPr/>
          <p:nvPr/>
        </p:nvCxnSpPr>
        <p:spPr>
          <a:xfrm rot="16200000" flipH="1">
            <a:off x="2231740" y="3465004"/>
            <a:ext cx="1080120" cy="288032"/>
          </a:xfrm>
          <a:prstGeom prst="straightConnector1">
            <a:avLst/>
          </a:prstGeom>
          <a:ln w="50800"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Coherent demodulation</a:t>
            </a:r>
            <a:endParaRPr lang="en-GB" dirty="0"/>
          </a:p>
        </p:txBody>
      </p:sp>
      <p:pic>
        <p:nvPicPr>
          <p:cNvPr id="220163" name="Picture 3"/>
          <p:cNvPicPr>
            <a:picLocks noChangeAspect="1" noChangeArrowheads="1"/>
          </p:cNvPicPr>
          <p:nvPr/>
        </p:nvPicPr>
        <p:blipFill>
          <a:blip r:embed="rId2" cstate="print"/>
          <a:srcRect t="8905" b="60274"/>
          <a:stretch>
            <a:fillRect/>
          </a:stretch>
        </p:blipFill>
        <p:spPr bwMode="auto">
          <a:xfrm>
            <a:off x="611560" y="1700808"/>
            <a:ext cx="7344766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Non coherent demodulation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ASK uses the amplitude information in a classic envelope detector</a:t>
            </a:r>
          </a:p>
        </p:txBody>
      </p:sp>
      <p:pic>
        <p:nvPicPr>
          <p:cNvPr id="272388" name="Picture 4" descr="http://www.st-andrews.ac.uk/~www_pa/Scots_Guide/RadCom/part9/fig2.gif"/>
          <p:cNvPicPr>
            <a:picLocks noChangeAspect="1" noChangeArrowheads="1"/>
          </p:cNvPicPr>
          <p:nvPr/>
        </p:nvPicPr>
        <p:blipFill>
          <a:blip r:embed="rId2" cstate="print"/>
          <a:srcRect l="4066" t="6522" r="4452" b="23913"/>
          <a:stretch>
            <a:fillRect/>
          </a:stretch>
        </p:blipFill>
        <p:spPr bwMode="auto">
          <a:xfrm>
            <a:off x="251520" y="2636912"/>
            <a:ext cx="7493333" cy="26642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Non coherent demodulation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28800"/>
            <a:ext cx="7239000" cy="4846320"/>
          </a:xfrm>
        </p:spPr>
        <p:txBody>
          <a:bodyPr/>
          <a:lstStyle/>
          <a:p>
            <a:r>
              <a:rPr lang="en-GB" dirty="0" smtClean="0"/>
              <a:t>PSK uses the phase difference and it compares the current symbol with the previous symbol to obtain this</a:t>
            </a:r>
          </a:p>
          <a:p>
            <a:pPr lvl="1"/>
            <a:r>
              <a:rPr lang="en-GB" dirty="0" smtClean="0"/>
              <a:t>In Phase		= +</a:t>
            </a:r>
            <a:r>
              <a:rPr lang="en-GB" dirty="0" err="1" smtClean="0"/>
              <a:t>ve</a:t>
            </a:r>
            <a:r>
              <a:rPr lang="en-GB" dirty="0" smtClean="0"/>
              <a:t> output</a:t>
            </a:r>
          </a:p>
          <a:p>
            <a:pPr lvl="1"/>
            <a:r>
              <a:rPr lang="en-GB" dirty="0" smtClean="0"/>
              <a:t>Out of Phase	= -</a:t>
            </a:r>
            <a:r>
              <a:rPr lang="en-GB" dirty="0" err="1" smtClean="0"/>
              <a:t>ve</a:t>
            </a:r>
            <a:r>
              <a:rPr lang="en-GB" dirty="0" smtClean="0"/>
              <a:t> output</a:t>
            </a:r>
          </a:p>
          <a:p>
            <a:endParaRPr lang="en-GB" dirty="0"/>
          </a:p>
        </p:txBody>
      </p:sp>
      <p:sp>
        <p:nvSpPr>
          <p:cNvPr id="4" name="Flowchart: Summing Junction 3"/>
          <p:cNvSpPr/>
          <p:nvPr/>
        </p:nvSpPr>
        <p:spPr>
          <a:xfrm>
            <a:off x="3131840" y="4221088"/>
            <a:ext cx="504056" cy="576064"/>
          </a:xfrm>
          <a:prstGeom prst="flowChartSummingJuncti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1835696" y="5229200"/>
            <a:ext cx="1008112" cy="83099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T, 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delay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355976" y="4005064"/>
            <a:ext cx="1008112" cy="120032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Low Pass Filter</a:t>
            </a:r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971600" y="4509120"/>
            <a:ext cx="2232248" cy="1588"/>
          </a:xfrm>
          <a:prstGeom prst="straightConnector1">
            <a:avLst/>
          </a:prstGeom>
          <a:ln w="381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3635896" y="4509120"/>
            <a:ext cx="792088" cy="1588"/>
          </a:xfrm>
          <a:prstGeom prst="straightConnector1">
            <a:avLst/>
          </a:prstGeom>
          <a:ln w="381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5364088" y="4509120"/>
            <a:ext cx="936104" cy="1588"/>
          </a:xfrm>
          <a:prstGeom prst="straightConnector1">
            <a:avLst/>
          </a:prstGeom>
          <a:ln w="381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endCxn id="5" idx="1"/>
          </p:cNvCxnSpPr>
          <p:nvPr/>
        </p:nvCxnSpPr>
        <p:spPr>
          <a:xfrm flipV="1">
            <a:off x="1475656" y="5644699"/>
            <a:ext cx="360040" cy="16549"/>
          </a:xfrm>
          <a:prstGeom prst="straightConnector1">
            <a:avLst/>
          </a:prstGeom>
          <a:ln w="381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rot="5400000" flipH="1" flipV="1">
            <a:off x="899592" y="5085184"/>
            <a:ext cx="115212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2843808" y="5661248"/>
            <a:ext cx="50405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 rot="5400000" flipH="1" flipV="1">
            <a:off x="2915816" y="5229200"/>
            <a:ext cx="864096" cy="0"/>
          </a:xfrm>
          <a:prstGeom prst="line">
            <a:avLst/>
          </a:prstGeom>
          <a:ln w="381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Non coherent demodulation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FSK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059832" y="2924944"/>
            <a:ext cx="1584176" cy="83099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Envelope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Detector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691680" y="2564904"/>
            <a:ext cx="1008112" cy="156966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Band Pass Filter</a:t>
            </a:r>
          </a:p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fc-fd</a:t>
            </a:r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899592" y="3356992"/>
            <a:ext cx="792088" cy="1588"/>
          </a:xfrm>
          <a:prstGeom prst="straightConnector1">
            <a:avLst/>
          </a:prstGeom>
          <a:ln w="381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899592" y="5085184"/>
            <a:ext cx="864096" cy="1588"/>
          </a:xfrm>
          <a:prstGeom prst="straightConnector1">
            <a:avLst/>
          </a:prstGeom>
          <a:ln w="381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1691680" y="4365104"/>
            <a:ext cx="1008112" cy="156966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Band Pass Filter</a:t>
            </a:r>
          </a:p>
          <a:p>
            <a:pPr algn="ctr"/>
            <a:r>
              <a:rPr lang="en-GB" dirty="0" err="1" smtClean="0">
                <a:solidFill>
                  <a:schemeClr val="tx1"/>
                </a:solidFill>
              </a:rPr>
              <a:t>fc+fd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131840" y="4725144"/>
            <a:ext cx="1584176" cy="83099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Envelope</a:t>
            </a:r>
          </a:p>
          <a:p>
            <a:pPr algn="ctr"/>
            <a:r>
              <a:rPr lang="en-GB" dirty="0" smtClean="0">
                <a:solidFill>
                  <a:schemeClr val="tx1"/>
                </a:solidFill>
              </a:rPr>
              <a:t>Detector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5868144" y="4005064"/>
            <a:ext cx="1584176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Decision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7" name="Flowchart: Or 16"/>
          <p:cNvSpPr/>
          <p:nvPr/>
        </p:nvSpPr>
        <p:spPr>
          <a:xfrm>
            <a:off x="4716016" y="3861048"/>
            <a:ext cx="648072" cy="648072"/>
          </a:xfrm>
          <a:prstGeom prst="flowChar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8" name="Straight Arrow Connector 17"/>
          <p:cNvCxnSpPr/>
          <p:nvPr/>
        </p:nvCxnSpPr>
        <p:spPr>
          <a:xfrm>
            <a:off x="7380312" y="4221088"/>
            <a:ext cx="648072" cy="1588"/>
          </a:xfrm>
          <a:prstGeom prst="straightConnector1">
            <a:avLst/>
          </a:prstGeom>
          <a:ln w="381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323528" y="4221088"/>
            <a:ext cx="576064" cy="1588"/>
          </a:xfrm>
          <a:prstGeom prst="straightConnector1">
            <a:avLst/>
          </a:prstGeom>
          <a:ln w="381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rot="5400000">
            <a:off x="35496" y="4221088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>
            <a:off x="4644008" y="3356992"/>
            <a:ext cx="360040" cy="1588"/>
          </a:xfrm>
          <a:prstGeom prst="straightConnector1">
            <a:avLst/>
          </a:prstGeom>
          <a:ln w="381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>
            <a:off x="4716016" y="5157192"/>
            <a:ext cx="360040" cy="1588"/>
          </a:xfrm>
          <a:prstGeom prst="straightConnector1">
            <a:avLst/>
          </a:prstGeom>
          <a:ln w="38100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/>
          <p:nvPr/>
        </p:nvCxnSpPr>
        <p:spPr>
          <a:xfrm rot="5400000" flipH="1" flipV="1">
            <a:off x="4752020" y="3609020"/>
            <a:ext cx="50405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rot="5400000">
            <a:off x="4752020" y="4905164"/>
            <a:ext cx="64807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>
            <a:stCxn id="6" idx="3"/>
            <a:endCxn id="5" idx="1"/>
          </p:cNvCxnSpPr>
          <p:nvPr/>
        </p:nvCxnSpPr>
        <p:spPr>
          <a:xfrm flipV="1">
            <a:off x="2699792" y="3340443"/>
            <a:ext cx="360040" cy="929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/>
          <p:cNvCxnSpPr>
            <a:stCxn id="14" idx="3"/>
            <a:endCxn id="15" idx="1"/>
          </p:cNvCxnSpPr>
          <p:nvPr/>
        </p:nvCxnSpPr>
        <p:spPr>
          <a:xfrm flipV="1">
            <a:off x="2699792" y="5140643"/>
            <a:ext cx="432048" cy="9291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/>
          <p:cNvCxnSpPr/>
          <p:nvPr/>
        </p:nvCxnSpPr>
        <p:spPr>
          <a:xfrm>
            <a:off x="5364088" y="4221088"/>
            <a:ext cx="50405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Box 54"/>
          <p:cNvSpPr txBox="1"/>
          <p:nvPr/>
        </p:nvSpPr>
        <p:spPr>
          <a:xfrm>
            <a:off x="5076056" y="3356992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solidFill>
                  <a:schemeClr val="tx1"/>
                </a:solidFill>
              </a:rPr>
              <a:t>-</a:t>
            </a:r>
            <a:endParaRPr lang="en-GB" sz="3200" dirty="0">
              <a:solidFill>
                <a:schemeClr val="tx1"/>
              </a:solidFill>
            </a:endParaRPr>
          </a:p>
        </p:txBody>
      </p:sp>
      <p:sp>
        <p:nvSpPr>
          <p:cNvPr id="56" name="TextBox 55"/>
          <p:cNvSpPr txBox="1"/>
          <p:nvPr/>
        </p:nvSpPr>
        <p:spPr>
          <a:xfrm>
            <a:off x="5076056" y="4437112"/>
            <a:ext cx="4251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>
                <a:solidFill>
                  <a:schemeClr val="tx1"/>
                </a:solidFill>
              </a:rPr>
              <a:t>+</a:t>
            </a:r>
            <a:endParaRPr lang="en-GB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Demodulation performance</a:t>
            </a:r>
            <a:endParaRPr lang="en-GB" dirty="0"/>
          </a:p>
        </p:txBody>
      </p:sp>
      <p:pic>
        <p:nvPicPr>
          <p:cNvPr id="221186" name="Picture 2"/>
          <p:cNvPicPr>
            <a:picLocks noChangeAspect="1" noChangeArrowheads="1"/>
          </p:cNvPicPr>
          <p:nvPr/>
        </p:nvPicPr>
        <p:blipFill>
          <a:blip r:embed="rId2" cstate="print"/>
          <a:srcRect l="6592" t="7895" r="3005" b="47368"/>
          <a:stretch>
            <a:fillRect/>
          </a:stretch>
        </p:blipFill>
        <p:spPr bwMode="auto">
          <a:xfrm>
            <a:off x="683568" y="1556792"/>
            <a:ext cx="6912768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Demodulation performance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6592" t="51975" r="3005" b="11185"/>
          <a:stretch>
            <a:fillRect/>
          </a:stretch>
        </p:blipFill>
        <p:spPr bwMode="auto">
          <a:xfrm>
            <a:off x="971600" y="1556792"/>
            <a:ext cx="6912768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Demodulation performance</a:t>
            </a:r>
            <a:endParaRPr lang="en-GB" dirty="0"/>
          </a:p>
        </p:txBody>
      </p:sp>
      <p:pic>
        <p:nvPicPr>
          <p:cNvPr id="222210" name="Picture 2"/>
          <p:cNvPicPr>
            <a:picLocks noChangeAspect="1" noChangeArrowheads="1"/>
          </p:cNvPicPr>
          <p:nvPr/>
        </p:nvPicPr>
        <p:blipFill>
          <a:blip r:embed="rId2" cstate="print"/>
          <a:srcRect l="6109" t="4020" r="8661" b="56281"/>
          <a:stretch>
            <a:fillRect/>
          </a:stretch>
        </p:blipFill>
        <p:spPr bwMode="auto">
          <a:xfrm>
            <a:off x="827584" y="1772816"/>
            <a:ext cx="6300192" cy="4200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Decibels</a:t>
            </a:r>
          </a:p>
        </p:txBody>
      </p:sp>
      <p:sp>
        <p:nvSpPr>
          <p:cNvPr id="1484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79024"/>
            <a:ext cx="7239000" cy="4846320"/>
          </a:xfrm>
        </p:spPr>
        <p:txBody>
          <a:bodyPr/>
          <a:lstStyle/>
          <a:p>
            <a:r>
              <a:rPr lang="en-US" sz="3200"/>
              <a:t>It is essential to realize that decibels are a measure of the </a:t>
            </a:r>
            <a:r>
              <a:rPr lang="en-US" sz="3200" b="1"/>
              <a:t>RATIO</a:t>
            </a:r>
            <a:r>
              <a:rPr lang="en-US" sz="3200"/>
              <a:t> between two quantities. Decibels are a measure of how one quantity compares to some reference quantity. Decibels are </a:t>
            </a:r>
            <a:r>
              <a:rPr lang="en-US" sz="3200" b="1"/>
              <a:t>NOT</a:t>
            </a:r>
            <a:r>
              <a:rPr lang="en-US" sz="3200"/>
              <a:t> an absolute measure.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Decibels - cont’d</a:t>
            </a:r>
            <a:endParaRPr lang="en-US"/>
          </a:p>
        </p:txBody>
      </p:sp>
      <p:sp>
        <p:nvSpPr>
          <p:cNvPr id="149507" name="AutoShape 3"/>
          <p:cNvSpPr>
            <a:spLocks noChangeArrowheads="1"/>
          </p:cNvSpPr>
          <p:nvPr/>
        </p:nvSpPr>
        <p:spPr bwMode="auto">
          <a:xfrm rot="5558807">
            <a:off x="2362200" y="2590800"/>
            <a:ext cx="1143000" cy="838200"/>
          </a:xfrm>
          <a:prstGeom prst="triangle">
            <a:avLst>
              <a:gd name="adj" fmla="val 46736"/>
            </a:avLst>
          </a:prstGeom>
          <a:noFill/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9508" name="Line 4"/>
          <p:cNvSpPr>
            <a:spLocks noChangeShapeType="1"/>
          </p:cNvSpPr>
          <p:nvPr/>
        </p:nvSpPr>
        <p:spPr bwMode="auto">
          <a:xfrm>
            <a:off x="1600200" y="2895600"/>
            <a:ext cx="914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9509" name="Line 5"/>
          <p:cNvSpPr>
            <a:spLocks noChangeShapeType="1"/>
          </p:cNvSpPr>
          <p:nvPr/>
        </p:nvSpPr>
        <p:spPr bwMode="auto">
          <a:xfrm>
            <a:off x="3352800" y="2971800"/>
            <a:ext cx="914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9510" name="Text Box 6"/>
          <p:cNvSpPr txBox="1">
            <a:spLocks noChangeArrowheads="1"/>
          </p:cNvSpPr>
          <p:nvPr/>
        </p:nvSpPr>
        <p:spPr bwMode="auto">
          <a:xfrm>
            <a:off x="1660525" y="1944688"/>
            <a:ext cx="488950" cy="45720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IN</a:t>
            </a:r>
          </a:p>
        </p:txBody>
      </p:sp>
      <p:sp>
        <p:nvSpPr>
          <p:cNvPr id="149511" name="Text Box 7"/>
          <p:cNvSpPr txBox="1">
            <a:spLocks noChangeArrowheads="1"/>
          </p:cNvSpPr>
          <p:nvPr/>
        </p:nvSpPr>
        <p:spPr bwMode="auto">
          <a:xfrm>
            <a:off x="3641725" y="1944688"/>
            <a:ext cx="827088" cy="45720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OUT</a:t>
            </a:r>
          </a:p>
        </p:txBody>
      </p:sp>
      <p:sp>
        <p:nvSpPr>
          <p:cNvPr id="149512" name="Text Box 8"/>
          <p:cNvSpPr txBox="1">
            <a:spLocks noChangeArrowheads="1"/>
          </p:cNvSpPr>
          <p:nvPr/>
        </p:nvSpPr>
        <p:spPr bwMode="auto">
          <a:xfrm>
            <a:off x="974725" y="2630488"/>
            <a:ext cx="506413" cy="457200"/>
          </a:xfrm>
          <a:prstGeom prst="rect">
            <a:avLst/>
          </a:prstGeom>
          <a:noFill/>
          <a:ln w="0">
            <a:solidFill>
              <a:schemeClr val="bg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1v</a:t>
            </a:r>
          </a:p>
        </p:txBody>
      </p:sp>
      <p:sp>
        <p:nvSpPr>
          <p:cNvPr id="149513" name="Text Box 9"/>
          <p:cNvSpPr txBox="1">
            <a:spLocks noChangeArrowheads="1"/>
          </p:cNvSpPr>
          <p:nvPr/>
        </p:nvSpPr>
        <p:spPr bwMode="auto">
          <a:xfrm>
            <a:off x="4479925" y="2630488"/>
            <a:ext cx="846138" cy="45720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100v</a:t>
            </a:r>
          </a:p>
        </p:txBody>
      </p:sp>
      <p:sp>
        <p:nvSpPr>
          <p:cNvPr id="149515" name="Text Box 11"/>
          <p:cNvSpPr txBox="1">
            <a:spLocks noChangeArrowheads="1"/>
          </p:cNvSpPr>
          <p:nvPr/>
        </p:nvSpPr>
        <p:spPr bwMode="auto">
          <a:xfrm>
            <a:off x="5436096" y="1844824"/>
            <a:ext cx="2606804" cy="156966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dB = 20 log 100/1</a:t>
            </a:r>
          </a:p>
          <a:p>
            <a:r>
              <a:rPr lang="en-US" dirty="0">
                <a:solidFill>
                  <a:schemeClr val="tx1"/>
                </a:solidFill>
              </a:rPr>
              <a:t>      = 20 log 10</a:t>
            </a:r>
            <a:endParaRPr lang="en-US" sz="1800" dirty="0">
              <a:solidFill>
                <a:schemeClr val="tx1"/>
              </a:solidFill>
            </a:endParaRPr>
          </a:p>
          <a:p>
            <a:r>
              <a:rPr lang="en-US" sz="1800" dirty="0">
                <a:solidFill>
                  <a:schemeClr val="tx1"/>
                </a:solidFill>
              </a:rPr>
              <a:t>        </a:t>
            </a:r>
            <a:r>
              <a:rPr lang="en-US" dirty="0">
                <a:solidFill>
                  <a:schemeClr val="tx1"/>
                </a:solidFill>
              </a:rPr>
              <a:t>= 20 (2)</a:t>
            </a:r>
          </a:p>
          <a:p>
            <a:r>
              <a:rPr lang="en-US" dirty="0">
                <a:solidFill>
                  <a:schemeClr val="tx1"/>
                </a:solidFill>
              </a:rPr>
              <a:t>      = 40 dB</a:t>
            </a:r>
          </a:p>
        </p:txBody>
      </p:sp>
      <p:sp>
        <p:nvSpPr>
          <p:cNvPr id="149517" name="AutoShape 13"/>
          <p:cNvSpPr>
            <a:spLocks noChangeArrowheads="1"/>
          </p:cNvSpPr>
          <p:nvPr/>
        </p:nvSpPr>
        <p:spPr bwMode="auto">
          <a:xfrm rot="5558807">
            <a:off x="2362200" y="4876800"/>
            <a:ext cx="1143000" cy="838200"/>
          </a:xfrm>
          <a:prstGeom prst="triangle">
            <a:avLst>
              <a:gd name="adj" fmla="val 46736"/>
            </a:avLst>
          </a:prstGeom>
          <a:noFill/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9518" name="Line 14"/>
          <p:cNvSpPr>
            <a:spLocks noChangeShapeType="1"/>
          </p:cNvSpPr>
          <p:nvPr/>
        </p:nvSpPr>
        <p:spPr bwMode="auto">
          <a:xfrm>
            <a:off x="1600200" y="5181600"/>
            <a:ext cx="914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9519" name="Line 15"/>
          <p:cNvSpPr>
            <a:spLocks noChangeShapeType="1"/>
          </p:cNvSpPr>
          <p:nvPr/>
        </p:nvSpPr>
        <p:spPr bwMode="auto">
          <a:xfrm>
            <a:off x="3352800" y="5257800"/>
            <a:ext cx="914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triangl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9520" name="Text Box 16"/>
          <p:cNvSpPr txBox="1">
            <a:spLocks noChangeArrowheads="1"/>
          </p:cNvSpPr>
          <p:nvPr/>
        </p:nvSpPr>
        <p:spPr bwMode="auto">
          <a:xfrm>
            <a:off x="1660525" y="4230688"/>
            <a:ext cx="488950" cy="45720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IN</a:t>
            </a:r>
          </a:p>
        </p:txBody>
      </p:sp>
      <p:sp>
        <p:nvSpPr>
          <p:cNvPr id="149521" name="Text Box 17"/>
          <p:cNvSpPr txBox="1">
            <a:spLocks noChangeArrowheads="1"/>
          </p:cNvSpPr>
          <p:nvPr/>
        </p:nvSpPr>
        <p:spPr bwMode="auto">
          <a:xfrm>
            <a:off x="3641725" y="4230688"/>
            <a:ext cx="827088" cy="45720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OUT</a:t>
            </a:r>
          </a:p>
        </p:txBody>
      </p:sp>
      <p:sp>
        <p:nvSpPr>
          <p:cNvPr id="149522" name="Text Box 18"/>
          <p:cNvSpPr txBox="1">
            <a:spLocks noChangeArrowheads="1"/>
          </p:cNvSpPr>
          <p:nvPr/>
        </p:nvSpPr>
        <p:spPr bwMode="auto">
          <a:xfrm>
            <a:off x="838200" y="4876800"/>
            <a:ext cx="846138" cy="45720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100v</a:t>
            </a:r>
          </a:p>
        </p:txBody>
      </p:sp>
      <p:sp>
        <p:nvSpPr>
          <p:cNvPr id="149523" name="Text Box 19"/>
          <p:cNvSpPr txBox="1">
            <a:spLocks noChangeArrowheads="1"/>
          </p:cNvSpPr>
          <p:nvPr/>
        </p:nvSpPr>
        <p:spPr bwMode="auto">
          <a:xfrm>
            <a:off x="4644008" y="4941168"/>
            <a:ext cx="506413" cy="45720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1v</a:t>
            </a:r>
          </a:p>
        </p:txBody>
      </p:sp>
      <p:sp>
        <p:nvSpPr>
          <p:cNvPr id="149524" name="Rectangle 20"/>
          <p:cNvSpPr>
            <a:spLocks noChangeArrowheads="1"/>
          </p:cNvSpPr>
          <p:nvPr/>
        </p:nvSpPr>
        <p:spPr bwMode="auto">
          <a:xfrm>
            <a:off x="5004048" y="4437112"/>
            <a:ext cx="2606804" cy="1569660"/>
          </a:xfrm>
          <a:prstGeom prst="rect">
            <a:avLst/>
          </a:prstGeom>
          <a:noFill/>
          <a:ln w="12700">
            <a:solidFill>
              <a:schemeClr val="bg2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dB = 20 log 1/100</a:t>
            </a:r>
          </a:p>
          <a:p>
            <a:r>
              <a:rPr lang="en-US" dirty="0">
                <a:solidFill>
                  <a:schemeClr val="tx1"/>
                </a:solidFill>
              </a:rPr>
              <a:t>      = 20 log 10</a:t>
            </a:r>
            <a:endParaRPr lang="en-US" sz="1800" dirty="0">
              <a:solidFill>
                <a:schemeClr val="tx1"/>
              </a:solidFill>
            </a:endParaRPr>
          </a:p>
          <a:p>
            <a:r>
              <a:rPr lang="en-US" sz="1800" dirty="0">
                <a:solidFill>
                  <a:schemeClr val="tx1"/>
                </a:solidFill>
              </a:rPr>
              <a:t>        </a:t>
            </a:r>
            <a:r>
              <a:rPr lang="en-US" dirty="0">
                <a:solidFill>
                  <a:schemeClr val="tx1"/>
                </a:solidFill>
              </a:rPr>
              <a:t>= 20 (-2)</a:t>
            </a:r>
          </a:p>
          <a:p>
            <a:r>
              <a:rPr lang="en-US" dirty="0">
                <a:solidFill>
                  <a:schemeClr val="tx1"/>
                </a:solidFill>
              </a:rPr>
              <a:t>      = -40 dB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  <a:noFill/>
          <a:ln/>
        </p:spPr>
        <p:txBody>
          <a:bodyPr/>
          <a:lstStyle/>
          <a:p>
            <a:r>
              <a:rPr lang="en-US">
                <a:effectLst/>
              </a:rPr>
              <a:t>Noise Types</a:t>
            </a:r>
          </a:p>
        </p:txBody>
      </p:sp>
      <p:sp>
        <p:nvSpPr>
          <p:cNvPr id="106499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295400"/>
            <a:ext cx="8153400" cy="4800600"/>
          </a:xfrm>
          <a:noFill/>
          <a:ln/>
        </p:spPr>
        <p:txBody>
          <a:bodyPr/>
          <a:lstStyle/>
          <a:p>
            <a:r>
              <a:rPr lang="en-US" dirty="0">
                <a:effectLst/>
              </a:rPr>
              <a:t>White Noise</a:t>
            </a:r>
          </a:p>
          <a:p>
            <a:pPr lvl="1"/>
            <a:r>
              <a:rPr lang="en-US" dirty="0">
                <a:effectLst/>
              </a:rPr>
              <a:t>Static -- Lightning</a:t>
            </a:r>
          </a:p>
          <a:p>
            <a:pPr lvl="1"/>
            <a:r>
              <a:rPr lang="en-US" dirty="0">
                <a:effectLst/>
              </a:rPr>
              <a:t>Thermal -- Pervasive</a:t>
            </a:r>
          </a:p>
          <a:p>
            <a:pPr lvl="1"/>
            <a:r>
              <a:rPr lang="en-US" dirty="0">
                <a:effectLst/>
              </a:rPr>
              <a:t>Galactic -- Not a problem except in satellite</a:t>
            </a:r>
          </a:p>
          <a:p>
            <a:r>
              <a:rPr lang="en-US" dirty="0">
                <a:effectLst/>
              </a:rPr>
              <a:t>Single Frequency</a:t>
            </a:r>
          </a:p>
          <a:p>
            <a:pPr lvl="1"/>
            <a:r>
              <a:rPr lang="en-US" dirty="0">
                <a:effectLst/>
              </a:rPr>
              <a:t>Hum </a:t>
            </a:r>
            <a:r>
              <a:rPr lang="en-US" dirty="0" smtClean="0">
                <a:effectLst/>
              </a:rPr>
              <a:t>– 50 Hz most of world (60 Hz Americas)</a:t>
            </a:r>
            <a:endParaRPr lang="en-US" dirty="0">
              <a:effectLst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US">
                <a:effectLst/>
              </a:rPr>
              <a:t>Noise Types (Cont'd)</a:t>
            </a:r>
          </a:p>
        </p:txBody>
      </p:sp>
      <p:sp>
        <p:nvSpPr>
          <p:cNvPr id="108547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en-US">
                <a:effectLst/>
              </a:rPr>
              <a:t>Shot noise</a:t>
            </a:r>
          </a:p>
          <a:p>
            <a:pPr lvl="1"/>
            <a:r>
              <a:rPr lang="en-US">
                <a:effectLst/>
              </a:rPr>
              <a:t>Phenomenon in integrated circuits</a:t>
            </a:r>
          </a:p>
          <a:p>
            <a:r>
              <a:rPr lang="en-US">
                <a:effectLst/>
              </a:rPr>
              <a:t>Coherent interference</a:t>
            </a:r>
          </a:p>
          <a:p>
            <a:pPr lvl="1"/>
            <a:r>
              <a:rPr lang="en-US">
                <a:effectLst/>
              </a:rPr>
              <a:t>Cross-talk -- NeXT, FeXT,</a:t>
            </a:r>
            <a:br>
              <a:rPr lang="en-US">
                <a:effectLst/>
              </a:rPr>
            </a:br>
            <a:r>
              <a:rPr lang="en-US">
                <a:effectLst/>
              </a:rPr>
              <a:t>Intermodulation distortion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  <a:noFill/>
          <a:ln/>
        </p:spPr>
        <p:txBody>
          <a:bodyPr/>
          <a:lstStyle/>
          <a:p>
            <a:r>
              <a:rPr lang="en-US"/>
              <a:t>Signal to Noise Ratio</a:t>
            </a:r>
          </a:p>
        </p:txBody>
      </p:sp>
      <p:sp>
        <p:nvSpPr>
          <p:cNvPr id="110595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066800"/>
            <a:ext cx="7772400" cy="2895600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3600"/>
              <a:t>Ratio of Signal Power wrt Noise</a:t>
            </a:r>
          </a:p>
          <a:p>
            <a:pPr lvl="1">
              <a:lnSpc>
                <a:spcPct val="90000"/>
              </a:lnSpc>
            </a:pPr>
            <a:r>
              <a:rPr lang="en-US" sz="3200"/>
              <a:t>Measures difference in strengths</a:t>
            </a:r>
          </a:p>
          <a:p>
            <a:pPr>
              <a:lnSpc>
                <a:spcPct val="90000"/>
              </a:lnSpc>
            </a:pPr>
            <a:r>
              <a:rPr lang="en-US" sz="3600"/>
              <a:t>Used to determine minimum allowable signal</a:t>
            </a:r>
          </a:p>
          <a:p>
            <a:pPr>
              <a:lnSpc>
                <a:spcPct val="90000"/>
              </a:lnSpc>
            </a:pPr>
            <a:r>
              <a:rPr lang="en-US" sz="3600"/>
              <a:t>SNR = 10 Log (S/N)</a:t>
            </a:r>
          </a:p>
        </p:txBody>
      </p:sp>
      <p:sp>
        <p:nvSpPr>
          <p:cNvPr id="110596" name="Line 4"/>
          <p:cNvSpPr>
            <a:spLocks noChangeShapeType="1"/>
          </p:cNvSpPr>
          <p:nvPr/>
        </p:nvSpPr>
        <p:spPr bwMode="auto">
          <a:xfrm>
            <a:off x="3733800" y="4191000"/>
            <a:ext cx="0" cy="2514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7" name="Line 5"/>
          <p:cNvSpPr>
            <a:spLocks noChangeShapeType="1"/>
          </p:cNvSpPr>
          <p:nvPr/>
        </p:nvSpPr>
        <p:spPr bwMode="auto">
          <a:xfrm>
            <a:off x="3733800" y="4953000"/>
            <a:ext cx="2362200" cy="0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8" name="Line 6"/>
          <p:cNvSpPr>
            <a:spLocks noChangeShapeType="1"/>
          </p:cNvSpPr>
          <p:nvPr/>
        </p:nvSpPr>
        <p:spPr bwMode="auto">
          <a:xfrm>
            <a:off x="3733800" y="6172200"/>
            <a:ext cx="23622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599" name="Rectangle 7"/>
          <p:cNvSpPr>
            <a:spLocks noChangeArrowheads="1"/>
          </p:cNvSpPr>
          <p:nvPr/>
        </p:nvSpPr>
        <p:spPr bwMode="auto">
          <a:xfrm>
            <a:off x="3846513" y="4449763"/>
            <a:ext cx="20605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sz="2000" b="1"/>
              <a:t>Signal Strength</a:t>
            </a:r>
          </a:p>
        </p:txBody>
      </p:sp>
      <p:sp>
        <p:nvSpPr>
          <p:cNvPr id="110600" name="Rectangle 8"/>
          <p:cNvSpPr>
            <a:spLocks noChangeArrowheads="1"/>
          </p:cNvSpPr>
          <p:nvPr/>
        </p:nvSpPr>
        <p:spPr bwMode="auto">
          <a:xfrm>
            <a:off x="3881438" y="6278563"/>
            <a:ext cx="19907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sz="2000" b="1"/>
              <a:t>Noise Strength</a:t>
            </a:r>
          </a:p>
        </p:txBody>
      </p:sp>
      <p:sp>
        <p:nvSpPr>
          <p:cNvPr id="110601" name="Rectangle 9"/>
          <p:cNvSpPr>
            <a:spLocks noChangeArrowheads="1"/>
          </p:cNvSpPr>
          <p:nvPr/>
        </p:nvSpPr>
        <p:spPr bwMode="auto">
          <a:xfrm>
            <a:off x="1809750" y="4756150"/>
            <a:ext cx="12573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sz="2000" b="1">
                <a:solidFill>
                  <a:schemeClr val="tx1"/>
                </a:solidFill>
              </a:rPr>
              <a:t>- 25 dBm</a:t>
            </a:r>
          </a:p>
        </p:txBody>
      </p:sp>
      <p:sp>
        <p:nvSpPr>
          <p:cNvPr id="110602" name="Rectangle 10"/>
          <p:cNvSpPr>
            <a:spLocks noChangeArrowheads="1"/>
          </p:cNvSpPr>
          <p:nvPr/>
        </p:nvSpPr>
        <p:spPr bwMode="auto">
          <a:xfrm>
            <a:off x="1809750" y="5975350"/>
            <a:ext cx="12573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sz="2000" b="1">
                <a:solidFill>
                  <a:schemeClr val="tx1"/>
                </a:solidFill>
              </a:rPr>
              <a:t>- 60 dBm</a:t>
            </a:r>
          </a:p>
        </p:txBody>
      </p:sp>
      <p:sp>
        <p:nvSpPr>
          <p:cNvPr id="110603" name="Line 11"/>
          <p:cNvSpPr>
            <a:spLocks noChangeShapeType="1"/>
          </p:cNvSpPr>
          <p:nvPr/>
        </p:nvSpPr>
        <p:spPr bwMode="auto">
          <a:xfrm>
            <a:off x="5486400" y="5029200"/>
            <a:ext cx="0" cy="1066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stealth" w="med" len="lg"/>
            <a:tailEnd type="stealth" w="med" len="lg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04" name="Rectangle 12"/>
          <p:cNvSpPr>
            <a:spLocks noChangeArrowheads="1"/>
          </p:cNvSpPr>
          <p:nvPr/>
        </p:nvSpPr>
        <p:spPr bwMode="auto">
          <a:xfrm>
            <a:off x="5583238" y="5287963"/>
            <a:ext cx="17018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r>
              <a:rPr lang="en-US" sz="2000" b="1">
                <a:solidFill>
                  <a:schemeClr val="tx1"/>
                </a:solidFill>
              </a:rPr>
              <a:t>SNR = 35 dB</a:t>
            </a:r>
          </a:p>
        </p:txBody>
      </p:sp>
      <p:sp>
        <p:nvSpPr>
          <p:cNvPr id="110605" name="Line 13"/>
          <p:cNvSpPr>
            <a:spLocks noChangeShapeType="1"/>
          </p:cNvSpPr>
          <p:nvPr/>
        </p:nvSpPr>
        <p:spPr bwMode="auto">
          <a:xfrm>
            <a:off x="3352800" y="4953000"/>
            <a:ext cx="533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0606" name="Line 14"/>
          <p:cNvSpPr>
            <a:spLocks noChangeShapeType="1"/>
          </p:cNvSpPr>
          <p:nvPr/>
        </p:nvSpPr>
        <p:spPr bwMode="auto">
          <a:xfrm>
            <a:off x="3352800" y="6172200"/>
            <a:ext cx="5334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US">
                <a:effectLst/>
              </a:rPr>
              <a:t>Channel Capacity</a:t>
            </a:r>
          </a:p>
        </p:txBody>
      </p:sp>
      <p:sp>
        <p:nvSpPr>
          <p:cNvPr id="112643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en-US">
                <a:effectLst/>
              </a:rPr>
              <a:t>In the presence of noise there is a limit to the bit rate that a channel can carry</a:t>
            </a:r>
          </a:p>
          <a:p>
            <a:r>
              <a:rPr lang="en-US">
                <a:effectLst/>
              </a:rPr>
              <a:t>Shannon proved</a:t>
            </a:r>
          </a:p>
          <a:p>
            <a:pPr lvl="1">
              <a:buFontTx/>
              <a:buNone/>
            </a:pPr>
            <a:r>
              <a:rPr lang="en-US">
                <a:effectLst/>
              </a:rPr>
              <a:t>  C</a:t>
            </a:r>
            <a:r>
              <a:rPr lang="en-US" baseline="-25000">
                <a:effectLst/>
              </a:rPr>
              <a:t>Sh</a:t>
            </a:r>
            <a:r>
              <a:rPr lang="en-US">
                <a:effectLst/>
              </a:rPr>
              <a:t> = BW Log</a:t>
            </a:r>
            <a:r>
              <a:rPr lang="en-US" baseline="-25000">
                <a:effectLst/>
              </a:rPr>
              <a:t>2</a:t>
            </a:r>
            <a:r>
              <a:rPr lang="en-US">
                <a:effectLst/>
              </a:rPr>
              <a:t> (P</a:t>
            </a:r>
            <a:r>
              <a:rPr lang="en-US" baseline="-25000">
                <a:effectLst/>
              </a:rPr>
              <a:t>Signal</a:t>
            </a:r>
            <a:r>
              <a:rPr lang="en-US">
                <a:effectLst/>
              </a:rPr>
              <a:t>/P</a:t>
            </a:r>
            <a:r>
              <a:rPr lang="en-US" baseline="-25000">
                <a:effectLst/>
              </a:rPr>
              <a:t>noise	</a:t>
            </a:r>
            <a:r>
              <a:rPr lang="en-US">
                <a:effectLst/>
              </a:rPr>
              <a:t>)</a:t>
            </a:r>
          </a:p>
          <a:p>
            <a:pPr lvl="1">
              <a:buFontTx/>
              <a:buNone/>
            </a:pPr>
            <a:r>
              <a:rPr lang="en-US">
                <a:effectLst/>
              </a:rPr>
              <a:t>	C</a:t>
            </a:r>
            <a:r>
              <a:rPr lang="en-US" baseline="-25000">
                <a:effectLst/>
              </a:rPr>
              <a:t>Sh</a:t>
            </a:r>
            <a:r>
              <a:rPr lang="en-US">
                <a:effectLst/>
              </a:rPr>
              <a:t> is in bits/sec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  <a:noFill/>
          <a:ln/>
        </p:spPr>
        <p:txBody>
          <a:bodyPr/>
          <a:lstStyle/>
          <a:p>
            <a:r>
              <a:rPr lang="en-US">
                <a:effectLst/>
              </a:rPr>
              <a:t>Example of Capacity</a:t>
            </a:r>
          </a:p>
        </p:txBody>
      </p:sp>
      <p:sp>
        <p:nvSpPr>
          <p:cNvPr id="114691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676400"/>
            <a:ext cx="8077200" cy="3657600"/>
          </a:xfrm>
          <a:noFill/>
          <a:ln/>
        </p:spPr>
        <p:txBody>
          <a:bodyPr/>
          <a:lstStyle/>
          <a:p>
            <a:r>
              <a:rPr lang="en-US">
                <a:effectLst/>
              </a:rPr>
              <a:t>Voice circuit has SNR = 26 dB</a:t>
            </a:r>
          </a:p>
          <a:p>
            <a:r>
              <a:rPr lang="en-US">
                <a:effectLst/>
              </a:rPr>
              <a:t>What is capacity of  this circuit for voice bandwidth of 3300 Hz?</a:t>
            </a:r>
          </a:p>
          <a:p>
            <a:r>
              <a:rPr lang="en-US">
                <a:effectLst/>
              </a:rPr>
              <a:t>Start with:</a:t>
            </a:r>
          </a:p>
          <a:p>
            <a:pPr lvl="1">
              <a:buFontTx/>
              <a:buNone/>
            </a:pPr>
            <a:r>
              <a:rPr lang="en-US">
                <a:effectLst/>
              </a:rPr>
              <a:t>C</a:t>
            </a:r>
            <a:r>
              <a:rPr lang="en-US" baseline="-25000">
                <a:effectLst/>
              </a:rPr>
              <a:t>Sh</a:t>
            </a:r>
            <a:r>
              <a:rPr lang="en-US">
                <a:effectLst/>
              </a:rPr>
              <a:t> = BW Log</a:t>
            </a:r>
            <a:r>
              <a:rPr lang="en-US" baseline="-25000">
                <a:effectLst/>
              </a:rPr>
              <a:t>2</a:t>
            </a:r>
            <a:r>
              <a:rPr lang="en-US">
                <a:effectLst/>
              </a:rPr>
              <a:t> (P</a:t>
            </a:r>
            <a:r>
              <a:rPr lang="en-US" baseline="-25000">
                <a:effectLst/>
              </a:rPr>
              <a:t>Signal</a:t>
            </a:r>
            <a:r>
              <a:rPr lang="en-US">
                <a:effectLst/>
              </a:rPr>
              <a:t>/P</a:t>
            </a:r>
            <a:r>
              <a:rPr lang="en-US" baseline="-25000">
                <a:effectLst/>
              </a:rPr>
              <a:t>noise</a:t>
            </a:r>
            <a:r>
              <a:rPr lang="en-US">
                <a:effectLst/>
              </a:rPr>
              <a:t>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  <a:noFill/>
          <a:ln/>
        </p:spPr>
        <p:txBody>
          <a:bodyPr/>
          <a:lstStyle/>
          <a:p>
            <a:r>
              <a:rPr lang="en-US">
                <a:effectLst/>
              </a:rPr>
              <a:t>Example of Capacity</a:t>
            </a:r>
          </a:p>
        </p:txBody>
      </p:sp>
      <p:sp>
        <p:nvSpPr>
          <p:cNvPr id="116739" name="Rectangle 3"/>
          <p:cNvSpPr>
            <a:spLocks noChangeArrowheads="1"/>
          </p:cNvSpPr>
          <p:nvPr/>
        </p:nvSpPr>
        <p:spPr bwMode="auto">
          <a:xfrm>
            <a:off x="838200" y="1598613"/>
            <a:ext cx="7772400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BW Log</a:t>
            </a:r>
            <a:r>
              <a:rPr lang="en-US" sz="2800" baseline="-25000">
                <a:solidFill>
                  <a:schemeClr val="tx2"/>
                </a:solidFill>
              </a:rPr>
              <a:t>2</a:t>
            </a:r>
            <a:r>
              <a:rPr lang="en-US" sz="2800">
                <a:solidFill>
                  <a:schemeClr val="tx2"/>
                </a:solidFill>
              </a:rPr>
              <a:t> (P</a:t>
            </a:r>
            <a:r>
              <a:rPr lang="en-US" sz="2800" baseline="-25000">
                <a:solidFill>
                  <a:schemeClr val="tx2"/>
                </a:solidFill>
              </a:rPr>
              <a:t>Signal</a:t>
            </a:r>
            <a:r>
              <a:rPr lang="en-US" sz="2800">
                <a:solidFill>
                  <a:schemeClr val="tx2"/>
                </a:solidFill>
              </a:rPr>
              <a:t>/P</a:t>
            </a:r>
            <a:r>
              <a:rPr lang="en-US" sz="2800" baseline="-25000">
                <a:solidFill>
                  <a:schemeClr val="tx2"/>
                </a:solidFill>
              </a:rPr>
              <a:t>Noise</a:t>
            </a:r>
            <a:endParaRPr lang="en-US" sz="2800">
              <a:solidFill>
                <a:schemeClr val="tx2"/>
              </a:solidFill>
            </a:endParaRPr>
          </a:p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3.3 K Log</a:t>
            </a:r>
            <a:r>
              <a:rPr lang="en-US" sz="2800" baseline="-25000">
                <a:solidFill>
                  <a:schemeClr val="tx2"/>
                </a:solidFill>
              </a:rPr>
              <a:t>2</a:t>
            </a:r>
            <a:r>
              <a:rPr lang="en-US" sz="2800">
                <a:solidFill>
                  <a:schemeClr val="tx2"/>
                </a:solidFill>
              </a:rPr>
              <a:t> ( 26 dB)  </a:t>
            </a:r>
          </a:p>
        </p:txBody>
      </p:sp>
      <p:sp>
        <p:nvSpPr>
          <p:cNvPr id="116740" name="Rectangle 4"/>
          <p:cNvSpPr>
            <a:spLocks noChangeArrowheads="1"/>
          </p:cNvSpPr>
          <p:nvPr/>
        </p:nvSpPr>
        <p:spPr bwMode="auto">
          <a:xfrm>
            <a:off x="1435100" y="1052513"/>
            <a:ext cx="2005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b="1">
                <a:solidFill>
                  <a:schemeClr val="tx2"/>
                </a:solidFill>
              </a:rPr>
              <a:t>SNR = 26 dB</a:t>
            </a:r>
          </a:p>
        </p:txBody>
      </p:sp>
      <p:sp>
        <p:nvSpPr>
          <p:cNvPr id="116741" name="Rectangle 5"/>
          <p:cNvSpPr>
            <a:spLocks noChangeArrowheads="1"/>
          </p:cNvSpPr>
          <p:nvPr/>
        </p:nvSpPr>
        <p:spPr bwMode="auto">
          <a:xfrm>
            <a:off x="5083175" y="1050925"/>
            <a:ext cx="2174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b="1">
                <a:solidFill>
                  <a:schemeClr val="tx2"/>
                </a:solidFill>
              </a:rPr>
              <a:t>BW = 3300 Hz</a:t>
            </a:r>
          </a:p>
        </p:txBody>
      </p:sp>
      <p:sp>
        <p:nvSpPr>
          <p:cNvPr id="116742" name="Text Box 6"/>
          <p:cNvSpPr txBox="1">
            <a:spLocks noChangeArrowheads="1"/>
          </p:cNvSpPr>
          <p:nvPr/>
        </p:nvSpPr>
        <p:spPr bwMode="auto">
          <a:xfrm>
            <a:off x="5791200" y="1600200"/>
            <a:ext cx="285750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>
                <a:solidFill>
                  <a:schemeClr val="tx1"/>
                </a:solidFill>
              </a:rPr>
              <a:t>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  <a:noFill/>
          <a:ln/>
        </p:spPr>
        <p:txBody>
          <a:bodyPr/>
          <a:lstStyle/>
          <a:p>
            <a:r>
              <a:rPr lang="en-US">
                <a:effectLst/>
              </a:rPr>
              <a:t>Example of Capacity</a:t>
            </a:r>
          </a:p>
        </p:txBody>
      </p:sp>
      <p:sp>
        <p:nvSpPr>
          <p:cNvPr id="118787" name="Rectangle 3"/>
          <p:cNvSpPr>
            <a:spLocks noChangeArrowheads="1"/>
          </p:cNvSpPr>
          <p:nvPr/>
        </p:nvSpPr>
        <p:spPr bwMode="auto">
          <a:xfrm>
            <a:off x="838200" y="1598613"/>
            <a:ext cx="7772400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BW Log</a:t>
            </a:r>
            <a:r>
              <a:rPr lang="en-US" sz="2800" baseline="-25000">
                <a:solidFill>
                  <a:schemeClr val="tx2"/>
                </a:solidFill>
              </a:rPr>
              <a:t>2</a:t>
            </a:r>
            <a:r>
              <a:rPr lang="en-US" sz="2800">
                <a:solidFill>
                  <a:schemeClr val="tx2"/>
                </a:solidFill>
              </a:rPr>
              <a:t> (P</a:t>
            </a:r>
            <a:r>
              <a:rPr lang="en-US" sz="2800" baseline="-25000">
                <a:solidFill>
                  <a:schemeClr val="tx2"/>
                </a:solidFill>
              </a:rPr>
              <a:t>Signal</a:t>
            </a:r>
            <a:r>
              <a:rPr lang="en-US" sz="2800">
                <a:solidFill>
                  <a:schemeClr val="tx2"/>
                </a:solidFill>
              </a:rPr>
              <a:t>/P</a:t>
            </a:r>
            <a:r>
              <a:rPr lang="en-US" sz="2800" baseline="-25000">
                <a:solidFill>
                  <a:schemeClr val="tx2"/>
                </a:solidFill>
              </a:rPr>
              <a:t>Noise</a:t>
            </a:r>
            <a:r>
              <a:rPr lang="en-US" sz="2800">
                <a:solidFill>
                  <a:schemeClr val="tx2"/>
                </a:solidFill>
              </a:rPr>
              <a:t>)</a:t>
            </a:r>
          </a:p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3.3 K Log</a:t>
            </a:r>
            <a:r>
              <a:rPr lang="en-US" sz="2800" baseline="-25000">
                <a:solidFill>
                  <a:schemeClr val="tx2"/>
                </a:solidFill>
              </a:rPr>
              <a:t>2</a:t>
            </a:r>
            <a:r>
              <a:rPr lang="en-US" sz="2800">
                <a:solidFill>
                  <a:schemeClr val="tx2"/>
                </a:solidFill>
              </a:rPr>
              <a:t> ( 26 dB)  </a:t>
            </a:r>
          </a:p>
        </p:txBody>
      </p:sp>
      <p:sp>
        <p:nvSpPr>
          <p:cNvPr id="118788" name="Rectangle 4"/>
          <p:cNvSpPr>
            <a:spLocks noChangeArrowheads="1"/>
          </p:cNvSpPr>
          <p:nvPr/>
        </p:nvSpPr>
        <p:spPr bwMode="auto">
          <a:xfrm>
            <a:off x="1435100" y="1052513"/>
            <a:ext cx="2005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b="1">
                <a:solidFill>
                  <a:schemeClr val="tx2"/>
                </a:solidFill>
              </a:rPr>
              <a:t>SNR = 26 dB</a:t>
            </a:r>
          </a:p>
        </p:txBody>
      </p:sp>
      <p:sp>
        <p:nvSpPr>
          <p:cNvPr id="118789" name="Rectangle 5"/>
          <p:cNvSpPr>
            <a:spLocks noChangeArrowheads="1"/>
          </p:cNvSpPr>
          <p:nvPr/>
        </p:nvSpPr>
        <p:spPr bwMode="auto">
          <a:xfrm>
            <a:off x="5083175" y="1050925"/>
            <a:ext cx="2174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b="1">
                <a:solidFill>
                  <a:schemeClr val="tx2"/>
                </a:solidFill>
              </a:rPr>
              <a:t>BW = 3300 Hz</a:t>
            </a:r>
          </a:p>
        </p:txBody>
      </p:sp>
      <p:sp>
        <p:nvSpPr>
          <p:cNvPr id="118791" name="Rectangle 7"/>
          <p:cNvSpPr>
            <a:spLocks noChangeArrowheads="1"/>
          </p:cNvSpPr>
          <p:nvPr/>
        </p:nvSpPr>
        <p:spPr bwMode="auto">
          <a:xfrm>
            <a:off x="1330325" y="2894013"/>
            <a:ext cx="68230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r>
              <a:rPr lang="en-US" sz="2800">
                <a:solidFill>
                  <a:schemeClr val="tx2"/>
                </a:solidFill>
              </a:rPr>
              <a:t>SNR = 10 Log (P</a:t>
            </a:r>
            <a:r>
              <a:rPr lang="en-US" sz="2800" baseline="-25000">
                <a:solidFill>
                  <a:schemeClr val="tx2"/>
                </a:solidFill>
              </a:rPr>
              <a:t>Signal</a:t>
            </a:r>
            <a:r>
              <a:rPr lang="en-US" sz="2800">
                <a:solidFill>
                  <a:schemeClr val="tx2"/>
                </a:solidFill>
              </a:rPr>
              <a:t>/P</a:t>
            </a:r>
            <a:r>
              <a:rPr lang="en-US" sz="2800" baseline="-25000">
                <a:solidFill>
                  <a:schemeClr val="tx2"/>
                </a:solidFill>
              </a:rPr>
              <a:t>Noise</a:t>
            </a:r>
            <a:r>
              <a:rPr lang="en-US" sz="2800">
                <a:solidFill>
                  <a:schemeClr val="tx2"/>
                </a:solidFill>
              </a:rPr>
              <a:t>)</a:t>
            </a:r>
          </a:p>
        </p:txBody>
      </p:sp>
      <p:sp>
        <p:nvSpPr>
          <p:cNvPr id="118792" name="Rectangle 8"/>
          <p:cNvSpPr>
            <a:spLocks noChangeArrowheads="1"/>
          </p:cNvSpPr>
          <p:nvPr/>
        </p:nvSpPr>
        <p:spPr bwMode="auto">
          <a:xfrm>
            <a:off x="1330325" y="3503613"/>
            <a:ext cx="68230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r>
              <a:rPr lang="en-US" sz="2800">
                <a:solidFill>
                  <a:schemeClr val="tx2"/>
                </a:solidFill>
              </a:rPr>
              <a:t>(P</a:t>
            </a:r>
            <a:r>
              <a:rPr lang="en-US" sz="2800" baseline="-25000">
                <a:solidFill>
                  <a:schemeClr val="tx2"/>
                </a:solidFill>
              </a:rPr>
              <a:t>Signal</a:t>
            </a:r>
            <a:r>
              <a:rPr lang="en-US" sz="2800">
                <a:solidFill>
                  <a:schemeClr val="tx2"/>
                </a:solidFill>
              </a:rPr>
              <a:t>/P</a:t>
            </a:r>
            <a:r>
              <a:rPr lang="en-US" sz="2800" baseline="-25000">
                <a:solidFill>
                  <a:schemeClr val="tx2"/>
                </a:solidFill>
              </a:rPr>
              <a:t>Noise</a:t>
            </a:r>
            <a:r>
              <a:rPr lang="en-US" sz="2800">
                <a:solidFill>
                  <a:schemeClr val="tx2"/>
                </a:solidFill>
              </a:rPr>
              <a:t>) = 10 </a:t>
            </a:r>
            <a:r>
              <a:rPr lang="en-US" sz="2800" baseline="30000">
                <a:solidFill>
                  <a:schemeClr val="tx2"/>
                </a:solidFill>
              </a:rPr>
              <a:t>SNR/10</a:t>
            </a:r>
          </a:p>
        </p:txBody>
      </p:sp>
      <p:sp>
        <p:nvSpPr>
          <p:cNvPr id="118793" name="Rectangle 9"/>
          <p:cNvSpPr>
            <a:spLocks noChangeArrowheads="1"/>
          </p:cNvSpPr>
          <p:nvPr/>
        </p:nvSpPr>
        <p:spPr bwMode="auto">
          <a:xfrm>
            <a:off x="974725" y="4130675"/>
            <a:ext cx="43275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3.3K Log</a:t>
            </a:r>
            <a:r>
              <a:rPr lang="en-US" sz="2800" baseline="-25000">
                <a:solidFill>
                  <a:schemeClr val="tx2"/>
                </a:solidFill>
              </a:rPr>
              <a:t>2</a:t>
            </a:r>
            <a:r>
              <a:rPr lang="en-US" sz="2800">
                <a:solidFill>
                  <a:schemeClr val="tx2"/>
                </a:solidFill>
              </a:rPr>
              <a:t> (10 </a:t>
            </a:r>
            <a:r>
              <a:rPr lang="en-US" sz="2800" baseline="30000">
                <a:solidFill>
                  <a:schemeClr val="tx2"/>
                </a:solidFill>
              </a:rPr>
              <a:t>2.6</a:t>
            </a:r>
            <a:r>
              <a:rPr lang="en-US" sz="2800">
                <a:solidFill>
                  <a:schemeClr val="tx2"/>
                </a:solidFill>
              </a:rPr>
              <a:t>)</a:t>
            </a:r>
          </a:p>
        </p:txBody>
      </p:sp>
      <p:sp>
        <p:nvSpPr>
          <p:cNvPr id="118794" name="Line 10"/>
          <p:cNvSpPr>
            <a:spLocks noChangeShapeType="1"/>
          </p:cNvSpPr>
          <p:nvPr/>
        </p:nvSpPr>
        <p:spPr bwMode="auto">
          <a:xfrm>
            <a:off x="838200" y="2743200"/>
            <a:ext cx="7239000" cy="0"/>
          </a:xfrm>
          <a:prstGeom prst="line">
            <a:avLst/>
          </a:prstGeom>
          <a:noFill/>
          <a:ln w="12700">
            <a:solidFill>
              <a:schemeClr val="tx2"/>
            </a:solidFill>
            <a:prstDash val="sysDot"/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1143000"/>
          </a:xfrm>
          <a:noFill/>
          <a:ln/>
        </p:spPr>
        <p:txBody>
          <a:bodyPr/>
          <a:lstStyle/>
          <a:p>
            <a:r>
              <a:rPr lang="en-US">
                <a:effectLst/>
              </a:rPr>
              <a:t>Example of Capacity</a:t>
            </a:r>
          </a:p>
        </p:txBody>
      </p:sp>
      <p:sp>
        <p:nvSpPr>
          <p:cNvPr id="120835" name="Rectangle 3"/>
          <p:cNvSpPr>
            <a:spLocks noChangeArrowheads="1"/>
          </p:cNvSpPr>
          <p:nvPr/>
        </p:nvSpPr>
        <p:spPr bwMode="auto">
          <a:xfrm>
            <a:off x="838200" y="1598613"/>
            <a:ext cx="7772400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BW Log</a:t>
            </a:r>
            <a:r>
              <a:rPr lang="en-US" sz="2800" baseline="-25000">
                <a:solidFill>
                  <a:schemeClr val="tx2"/>
                </a:solidFill>
              </a:rPr>
              <a:t>2</a:t>
            </a:r>
            <a:r>
              <a:rPr lang="en-US" sz="2800">
                <a:solidFill>
                  <a:schemeClr val="tx2"/>
                </a:solidFill>
              </a:rPr>
              <a:t> (P</a:t>
            </a:r>
            <a:r>
              <a:rPr lang="en-US" sz="2800" baseline="-25000">
                <a:solidFill>
                  <a:schemeClr val="tx2"/>
                </a:solidFill>
              </a:rPr>
              <a:t>Signal</a:t>
            </a:r>
            <a:r>
              <a:rPr lang="en-US" sz="2800">
                <a:solidFill>
                  <a:schemeClr val="tx2"/>
                </a:solidFill>
              </a:rPr>
              <a:t>/P</a:t>
            </a:r>
            <a:r>
              <a:rPr lang="en-US" sz="2800" baseline="-25000">
                <a:solidFill>
                  <a:schemeClr val="tx2"/>
                </a:solidFill>
              </a:rPr>
              <a:t>Noise</a:t>
            </a:r>
            <a:r>
              <a:rPr lang="en-US" sz="2800">
                <a:solidFill>
                  <a:schemeClr val="tx2"/>
                </a:solidFill>
              </a:rPr>
              <a:t>)</a:t>
            </a:r>
          </a:p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3.3 K Log</a:t>
            </a:r>
            <a:r>
              <a:rPr lang="en-US" sz="2800" baseline="-25000">
                <a:solidFill>
                  <a:schemeClr val="tx2"/>
                </a:solidFill>
              </a:rPr>
              <a:t>2</a:t>
            </a:r>
            <a:r>
              <a:rPr lang="en-US" sz="2800">
                <a:solidFill>
                  <a:schemeClr val="tx2"/>
                </a:solidFill>
              </a:rPr>
              <a:t> ( 26 dB)  </a:t>
            </a:r>
          </a:p>
        </p:txBody>
      </p:sp>
      <p:sp>
        <p:nvSpPr>
          <p:cNvPr id="120836" name="Rectangle 4"/>
          <p:cNvSpPr>
            <a:spLocks noChangeArrowheads="1"/>
          </p:cNvSpPr>
          <p:nvPr/>
        </p:nvSpPr>
        <p:spPr bwMode="auto">
          <a:xfrm>
            <a:off x="1435100" y="1052513"/>
            <a:ext cx="20050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b="1">
                <a:solidFill>
                  <a:schemeClr val="tx2"/>
                </a:solidFill>
              </a:rPr>
              <a:t>SNR = 26 dB</a:t>
            </a:r>
          </a:p>
        </p:txBody>
      </p:sp>
      <p:sp>
        <p:nvSpPr>
          <p:cNvPr id="120837" name="Rectangle 5"/>
          <p:cNvSpPr>
            <a:spLocks noChangeArrowheads="1"/>
          </p:cNvSpPr>
          <p:nvPr/>
        </p:nvSpPr>
        <p:spPr bwMode="auto">
          <a:xfrm>
            <a:off x="5083175" y="1050925"/>
            <a:ext cx="2174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b="1">
                <a:solidFill>
                  <a:schemeClr val="tx2"/>
                </a:solidFill>
              </a:rPr>
              <a:t>BW = 3300 Hz</a:t>
            </a:r>
          </a:p>
        </p:txBody>
      </p:sp>
      <p:sp>
        <p:nvSpPr>
          <p:cNvPr id="120839" name="Rectangle 7"/>
          <p:cNvSpPr>
            <a:spLocks noChangeArrowheads="1"/>
          </p:cNvSpPr>
          <p:nvPr/>
        </p:nvSpPr>
        <p:spPr bwMode="auto">
          <a:xfrm>
            <a:off x="1330325" y="2894013"/>
            <a:ext cx="68230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r>
              <a:rPr lang="en-US" sz="2800">
                <a:solidFill>
                  <a:schemeClr val="tx2"/>
                </a:solidFill>
              </a:rPr>
              <a:t>SNR = 10 Log (P</a:t>
            </a:r>
            <a:r>
              <a:rPr lang="en-US" sz="2800" baseline="-25000">
                <a:solidFill>
                  <a:schemeClr val="tx2"/>
                </a:solidFill>
              </a:rPr>
              <a:t>Signal</a:t>
            </a:r>
            <a:r>
              <a:rPr lang="en-US" sz="2800">
                <a:solidFill>
                  <a:schemeClr val="tx2"/>
                </a:solidFill>
              </a:rPr>
              <a:t>/P</a:t>
            </a:r>
            <a:r>
              <a:rPr lang="en-US" sz="2800" baseline="-25000">
                <a:solidFill>
                  <a:schemeClr val="tx2"/>
                </a:solidFill>
              </a:rPr>
              <a:t>Noise</a:t>
            </a:r>
            <a:r>
              <a:rPr lang="en-US" sz="2800">
                <a:solidFill>
                  <a:schemeClr val="tx2"/>
                </a:solidFill>
              </a:rPr>
              <a:t>)</a:t>
            </a:r>
          </a:p>
        </p:txBody>
      </p:sp>
      <p:sp>
        <p:nvSpPr>
          <p:cNvPr id="120840" name="Rectangle 8"/>
          <p:cNvSpPr>
            <a:spLocks noChangeArrowheads="1"/>
          </p:cNvSpPr>
          <p:nvPr/>
        </p:nvSpPr>
        <p:spPr bwMode="auto">
          <a:xfrm>
            <a:off x="1330325" y="3503613"/>
            <a:ext cx="68230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92075" tIns="46038" rIns="92075" bIns="46038">
            <a:spAutoFit/>
          </a:bodyPr>
          <a:lstStyle/>
          <a:p>
            <a:r>
              <a:rPr lang="en-US" sz="2800">
                <a:solidFill>
                  <a:schemeClr val="tx2"/>
                </a:solidFill>
              </a:rPr>
              <a:t>(P</a:t>
            </a:r>
            <a:r>
              <a:rPr lang="en-US" sz="2800" baseline="-25000">
                <a:solidFill>
                  <a:schemeClr val="tx2"/>
                </a:solidFill>
              </a:rPr>
              <a:t>Signal</a:t>
            </a:r>
            <a:r>
              <a:rPr lang="en-US" sz="2800">
                <a:solidFill>
                  <a:schemeClr val="tx2"/>
                </a:solidFill>
              </a:rPr>
              <a:t>/P</a:t>
            </a:r>
            <a:r>
              <a:rPr lang="en-US" sz="2800" baseline="-25000">
                <a:solidFill>
                  <a:schemeClr val="tx2"/>
                </a:solidFill>
              </a:rPr>
              <a:t>Noise</a:t>
            </a:r>
            <a:r>
              <a:rPr lang="en-US" sz="2800">
                <a:solidFill>
                  <a:schemeClr val="tx2"/>
                </a:solidFill>
              </a:rPr>
              <a:t>) = 10 </a:t>
            </a:r>
            <a:r>
              <a:rPr lang="en-US" sz="2800" baseline="30000">
                <a:solidFill>
                  <a:schemeClr val="tx2"/>
                </a:solidFill>
              </a:rPr>
              <a:t>SNR/10</a:t>
            </a:r>
          </a:p>
        </p:txBody>
      </p:sp>
      <p:sp>
        <p:nvSpPr>
          <p:cNvPr id="120841" name="Rectangle 9"/>
          <p:cNvSpPr>
            <a:spLocks noChangeArrowheads="1"/>
          </p:cNvSpPr>
          <p:nvPr/>
        </p:nvSpPr>
        <p:spPr bwMode="auto">
          <a:xfrm>
            <a:off x="974725" y="4130675"/>
            <a:ext cx="43275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3.3K Log</a:t>
            </a:r>
            <a:r>
              <a:rPr lang="en-US" sz="2800" baseline="-25000">
                <a:solidFill>
                  <a:schemeClr val="tx2"/>
                </a:solidFill>
              </a:rPr>
              <a:t>2</a:t>
            </a:r>
            <a:r>
              <a:rPr lang="en-US" sz="2800">
                <a:solidFill>
                  <a:schemeClr val="tx2"/>
                </a:solidFill>
              </a:rPr>
              <a:t> (10 </a:t>
            </a:r>
            <a:r>
              <a:rPr lang="en-US" sz="2800" baseline="30000">
                <a:solidFill>
                  <a:schemeClr val="tx2"/>
                </a:solidFill>
              </a:rPr>
              <a:t>2.6</a:t>
            </a:r>
            <a:r>
              <a:rPr lang="en-US" sz="2800">
                <a:solidFill>
                  <a:schemeClr val="tx2"/>
                </a:solidFill>
              </a:rPr>
              <a:t>)</a:t>
            </a:r>
          </a:p>
        </p:txBody>
      </p:sp>
      <p:sp>
        <p:nvSpPr>
          <p:cNvPr id="120842" name="Rectangle 10"/>
          <p:cNvSpPr>
            <a:spLocks noChangeArrowheads="1"/>
          </p:cNvSpPr>
          <p:nvPr/>
        </p:nvSpPr>
        <p:spPr bwMode="auto">
          <a:xfrm>
            <a:off x="2509838" y="6257925"/>
            <a:ext cx="3214687" cy="531813"/>
          </a:xfrm>
          <a:prstGeom prst="rect">
            <a:avLst/>
          </a:prstGeom>
          <a:noFill/>
          <a:ln w="12700">
            <a:solidFill>
              <a:schemeClr val="tx2"/>
            </a:solidFill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lvl="1" algn="ctr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28.5 Kbps</a:t>
            </a:r>
          </a:p>
        </p:txBody>
      </p:sp>
      <p:sp>
        <p:nvSpPr>
          <p:cNvPr id="120843" name="Rectangle 11"/>
          <p:cNvSpPr>
            <a:spLocks noChangeArrowheads="1"/>
          </p:cNvSpPr>
          <p:nvPr/>
        </p:nvSpPr>
        <p:spPr bwMode="auto">
          <a:xfrm>
            <a:off x="987425" y="5197475"/>
            <a:ext cx="7167563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3.3 K x ln 10      + ln 2</a:t>
            </a:r>
          </a:p>
          <a:p>
            <a:pPr lvl="1">
              <a:spcBef>
                <a:spcPct val="20000"/>
              </a:spcBef>
            </a:pPr>
            <a:r>
              <a:rPr lang="en-US" sz="2800">
                <a:solidFill>
                  <a:schemeClr val="tx2"/>
                </a:solidFill>
              </a:rPr>
              <a:t>C</a:t>
            </a:r>
            <a:r>
              <a:rPr lang="en-US" sz="2800" baseline="-25000">
                <a:solidFill>
                  <a:schemeClr val="tx2"/>
                </a:solidFill>
              </a:rPr>
              <a:t>Sh</a:t>
            </a:r>
            <a:r>
              <a:rPr lang="en-US" sz="2800">
                <a:solidFill>
                  <a:schemeClr val="tx2"/>
                </a:solidFill>
              </a:rPr>
              <a:t> = 3.3 K x 5.986 x .6931 =   28.5 Kbps</a:t>
            </a:r>
          </a:p>
        </p:txBody>
      </p:sp>
      <p:sp>
        <p:nvSpPr>
          <p:cNvPr id="120844" name="Rectangle 12"/>
          <p:cNvSpPr>
            <a:spLocks noChangeArrowheads="1"/>
          </p:cNvSpPr>
          <p:nvPr/>
        </p:nvSpPr>
        <p:spPr bwMode="auto">
          <a:xfrm>
            <a:off x="2076450" y="4708525"/>
            <a:ext cx="59674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r>
              <a:rPr lang="en-US">
                <a:solidFill>
                  <a:schemeClr val="tx2"/>
                </a:solidFill>
              </a:rPr>
              <a:t>A handy substitution :Log</a:t>
            </a:r>
            <a:r>
              <a:rPr lang="en-US" baseline="-25000">
                <a:solidFill>
                  <a:schemeClr val="tx2"/>
                </a:solidFill>
              </a:rPr>
              <a:t>2 </a:t>
            </a:r>
            <a:r>
              <a:rPr lang="en-US">
                <a:solidFill>
                  <a:schemeClr val="tx2"/>
                </a:solidFill>
              </a:rPr>
              <a:t>(A) = ln A  </a:t>
            </a:r>
            <a:r>
              <a:rPr lang="en-US">
                <a:solidFill>
                  <a:schemeClr val="tx2"/>
                </a:solidFill>
                <a:sym typeface="Symbol" pitchFamily="18" charset="2"/>
              </a:rPr>
              <a:t> ln 2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120845" name="Line 13"/>
          <p:cNvSpPr>
            <a:spLocks noChangeShapeType="1"/>
          </p:cNvSpPr>
          <p:nvPr/>
        </p:nvSpPr>
        <p:spPr bwMode="auto">
          <a:xfrm>
            <a:off x="838200" y="2743200"/>
            <a:ext cx="7239000" cy="0"/>
          </a:xfrm>
          <a:prstGeom prst="line">
            <a:avLst/>
          </a:prstGeom>
          <a:noFill/>
          <a:ln w="12700">
            <a:solidFill>
              <a:schemeClr val="tx2"/>
            </a:solidFill>
            <a:prstDash val="sysDot"/>
            <a:round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0846" name="Text Box 14"/>
          <p:cNvSpPr txBox="1">
            <a:spLocks noChangeArrowheads="1"/>
          </p:cNvSpPr>
          <p:nvPr/>
        </p:nvSpPr>
        <p:spPr bwMode="auto">
          <a:xfrm>
            <a:off x="4403725" y="4992688"/>
            <a:ext cx="608013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r>
              <a:rPr lang="en-US">
                <a:solidFill>
                  <a:schemeClr val="tx1"/>
                </a:solidFill>
              </a:rPr>
              <a:t>2.6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pulent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pulent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pulent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1490416094</TotalTime>
  <Pages>55</Pages>
  <Words>1492</Words>
  <Application>Microsoft Office PowerPoint</Application>
  <PresentationFormat>On-screen Show (4:3)</PresentationFormat>
  <Paragraphs>319</Paragraphs>
  <Slides>67</Slides>
  <Notes>9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67</vt:i4>
      </vt:variant>
    </vt:vector>
  </HeadingPairs>
  <TitlesOfParts>
    <vt:vector size="75" baseType="lpstr">
      <vt:lpstr>Arial</vt:lpstr>
      <vt:lpstr>Symbol</vt:lpstr>
      <vt:lpstr>Times New Roman</vt:lpstr>
      <vt:lpstr>Trebuchet MS</vt:lpstr>
      <vt:lpstr>Wingdings</vt:lpstr>
      <vt:lpstr>Wingdings 2</vt:lpstr>
      <vt:lpstr>Opulent</vt:lpstr>
      <vt:lpstr>Equation</vt:lpstr>
      <vt:lpstr>Advanced digital modulation</vt:lpstr>
      <vt:lpstr>Signal modulation Criteria</vt:lpstr>
      <vt:lpstr>Factors Used to Compare modulation  Schemes</vt:lpstr>
      <vt:lpstr>Basic modulation Techniques (review)</vt:lpstr>
      <vt:lpstr>Basic Encoding Techniques</vt:lpstr>
      <vt:lpstr>Amplitude-Shift Keying</vt:lpstr>
      <vt:lpstr>Binary Frequency-Shift Keying (BFSK)</vt:lpstr>
      <vt:lpstr>Multiple Frequency-Shift Keying (MFSK)</vt:lpstr>
      <vt:lpstr>Multiple Frequency-Shift Keying (MFSK)-cont’d</vt:lpstr>
      <vt:lpstr>Multiple Frequency-Shift Keying (MFSK)-cont’d</vt:lpstr>
      <vt:lpstr>Phase-Shift Keying (PSK)</vt:lpstr>
      <vt:lpstr>Phase-Shift Keying (PSK)-cont’d</vt:lpstr>
      <vt:lpstr>Phase-Shift Keying (PSK)-cont’d</vt:lpstr>
      <vt:lpstr>Phase-Shift Keying (PSK)-cont’d</vt:lpstr>
      <vt:lpstr>Quadrature Amplitude Modulation</vt:lpstr>
      <vt:lpstr>phasor diagrams</vt:lpstr>
      <vt:lpstr>Constellation diagrams</vt:lpstr>
      <vt:lpstr>Constellation diagrams</vt:lpstr>
      <vt:lpstr>Constellation diagrams</vt:lpstr>
      <vt:lpstr>Matlab Code</vt:lpstr>
      <vt:lpstr>Exponential Modulation: FSK and MSK</vt:lpstr>
      <vt:lpstr>Modulation Index</vt:lpstr>
      <vt:lpstr>Minimum shift keying</vt:lpstr>
      <vt:lpstr>Minimum shift keying</vt:lpstr>
      <vt:lpstr>Multilevel modulation</vt:lpstr>
      <vt:lpstr>Multilevel modulation: 8PSK</vt:lpstr>
      <vt:lpstr>Multilevel modulation: QAM</vt:lpstr>
      <vt:lpstr>QAM</vt:lpstr>
      <vt:lpstr>Spectra of modulated signals</vt:lpstr>
      <vt:lpstr>Spectra of modulated signals</vt:lpstr>
      <vt:lpstr>Spectra of modulated signals</vt:lpstr>
      <vt:lpstr>Raised Cosine Nyquist Filtering</vt:lpstr>
      <vt:lpstr>Raised Cosine Nyquist Filtering</vt:lpstr>
      <vt:lpstr>Raised Cosine Nyquist Filtering</vt:lpstr>
      <vt:lpstr>FSK spectra</vt:lpstr>
      <vt:lpstr>FSK spectra</vt:lpstr>
      <vt:lpstr>FSK spectra</vt:lpstr>
      <vt:lpstr>MSK spectra</vt:lpstr>
      <vt:lpstr>MSK spectra</vt:lpstr>
      <vt:lpstr>example</vt:lpstr>
      <vt:lpstr>example</vt:lpstr>
      <vt:lpstr>example</vt:lpstr>
      <vt:lpstr>example</vt:lpstr>
      <vt:lpstr>example</vt:lpstr>
      <vt:lpstr>example</vt:lpstr>
      <vt:lpstr>example</vt:lpstr>
      <vt:lpstr>example</vt:lpstr>
      <vt:lpstr>demodulation</vt:lpstr>
      <vt:lpstr>Coherent demodulation</vt:lpstr>
      <vt:lpstr>Coherent demodulation</vt:lpstr>
      <vt:lpstr>Coherent demodulation</vt:lpstr>
      <vt:lpstr>Non coherent demodulation</vt:lpstr>
      <vt:lpstr>Non coherent demodulation</vt:lpstr>
      <vt:lpstr>Non coherent demodulation</vt:lpstr>
      <vt:lpstr>Demodulation performance</vt:lpstr>
      <vt:lpstr>Demodulation performance</vt:lpstr>
      <vt:lpstr>Demodulation performance</vt:lpstr>
      <vt:lpstr>Decibels</vt:lpstr>
      <vt:lpstr>Decibels - cont’d</vt:lpstr>
      <vt:lpstr>Noise Types</vt:lpstr>
      <vt:lpstr>Noise Types (Cont'd)</vt:lpstr>
      <vt:lpstr>Signal to Noise Ratio</vt:lpstr>
      <vt:lpstr>Channel Capacity</vt:lpstr>
      <vt:lpstr>Example of Capacity</vt:lpstr>
      <vt:lpstr>Example of Capacity</vt:lpstr>
      <vt:lpstr>Example of Capacity</vt:lpstr>
      <vt:lpstr>Example of Capacity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</dc:title>
  <dc:creator>drianwells</dc:creator>
  <cp:lastModifiedBy>Carlene Campbell</cp:lastModifiedBy>
  <cp:revision>83</cp:revision>
  <cp:lastPrinted>1998-09-15T19:40:36Z</cp:lastPrinted>
  <dcterms:created xsi:type="dcterms:W3CDTF">1995-09-21T17:31:00Z</dcterms:created>
  <dcterms:modified xsi:type="dcterms:W3CDTF">2017-03-09T12:42:03Z</dcterms:modified>
</cp:coreProperties>
</file>