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sldIdLst>
    <p:sldId id="257" r:id="rId2"/>
    <p:sldId id="259" r:id="rId3"/>
    <p:sldId id="260" r:id="rId4"/>
    <p:sldId id="261" r:id="rId5"/>
    <p:sldId id="262" r:id="rId6"/>
    <p:sldId id="264" r:id="rId7"/>
    <p:sldId id="263" r:id="rId8"/>
    <p:sldId id="265" r:id="rId9"/>
    <p:sldId id="266" r:id="rId10"/>
    <p:sldId id="267" r:id="rId11"/>
    <p:sldId id="268" r:id="rId12"/>
    <p:sldId id="269" r:id="rId13"/>
    <p:sldId id="270" r:id="rId14"/>
    <p:sldId id="271" r:id="rId15"/>
    <p:sldId id="272" r:id="rId16"/>
    <p:sldId id="273" r:id="rId17"/>
    <p:sldId id="274" r:id="rId18"/>
    <p:sldId id="275"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7" d="100"/>
          <a:sy n="77" d="100"/>
        </p:scale>
        <p:origin x="912"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3B9D-5CE6-E67D-32C7-D84F1DA995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5AEE0E-FD2E-9E6C-E04E-7B97ABC9AB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4820E7-CFAD-98D3-9230-5CD7B477631A}"/>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5391BDA5-5C4E-127B-4B38-F500434B5D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AC0C7A-CA5A-E090-B7FB-0DD519F658AC}"/>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3883761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B9812-A956-530D-E6FC-9AA170FF81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F32CD3-F8AB-0E75-C609-F11EB6FEBA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E16E1A-4706-1355-F523-FE48E398CD90}"/>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6D0D28E4-D404-5A30-296D-EE77D3626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08BA8B-2FCB-6AD1-FFDD-A30375FA01DC}"/>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1672682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1D135-D60C-B8E8-DD7D-61F45DA01D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275862-74CA-7876-5BB7-7E430F2A6F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05145F-C68B-51B4-7556-7C79BED10B73}"/>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89CC7073-4F5B-03B9-A5EB-1FCCFF7AF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EED5D7-EA9D-2037-606B-A7175C8B6D9E}"/>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741446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78404-E6D3-1C01-011D-E1D3077910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2CB68D-39BC-B7D5-B41D-722AD9ADF9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FB950B-B647-FAD9-0EAB-E904692E34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1ED3BA-88B9-3A98-8A95-2152B8D23535}"/>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6" name="Footer Placeholder 5">
            <a:extLst>
              <a:ext uri="{FF2B5EF4-FFF2-40B4-BE49-F238E27FC236}">
                <a16:creationId xmlns:a16="http://schemas.microsoft.com/office/drawing/2014/main" id="{BA658B87-E73D-5DE1-8EAC-E77EB521E5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EE00C-7ECF-1BEB-2098-352D60508DA0}"/>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3493105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3AFC8-3F34-1488-81DA-15227BFAEE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BA0235-B004-755D-4C23-E2631853F1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DB743F-2089-D0DD-DE8A-F274C50D1A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BCEE59-A175-DCB8-F0A2-78F3254992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B318C0-0421-03A1-47C2-8BF58AF2CC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3333E6-A341-18C5-71FB-90006E5A09BC}"/>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8" name="Footer Placeholder 7">
            <a:extLst>
              <a:ext uri="{FF2B5EF4-FFF2-40B4-BE49-F238E27FC236}">
                <a16:creationId xmlns:a16="http://schemas.microsoft.com/office/drawing/2014/main" id="{F9ADB087-2E42-F62C-2656-39E04F93E1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077FEB-AAA8-084F-BA15-7261F9FEFD76}"/>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2670739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37F7E-FD11-37F8-BEFC-B872DF981C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958F78-6AAB-5FEB-2531-8C57D9A673AD}"/>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4" name="Footer Placeholder 3">
            <a:extLst>
              <a:ext uri="{FF2B5EF4-FFF2-40B4-BE49-F238E27FC236}">
                <a16:creationId xmlns:a16="http://schemas.microsoft.com/office/drawing/2014/main" id="{10EC99FC-8422-3CD0-D022-E6B9C65A8D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C037E8-2621-7B59-966B-A12A95EC258A}"/>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105173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96BD96-F8B9-AC9A-1444-EF3CA74D3D64}"/>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3" name="Footer Placeholder 2">
            <a:extLst>
              <a:ext uri="{FF2B5EF4-FFF2-40B4-BE49-F238E27FC236}">
                <a16:creationId xmlns:a16="http://schemas.microsoft.com/office/drawing/2014/main" id="{61909E93-F833-217B-40B7-29979F0C62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14C466-7417-6761-6FB2-A758F28B9E6B}"/>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147909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4E32F-F605-9DB7-44A5-06DB6D974A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8BAFBC-F354-48FC-2B24-5B33A4296A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CF90EF-7B91-E40A-F654-748AC95214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63A329-B3D3-9A91-F5A1-23F84C22A63B}"/>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6" name="Footer Placeholder 5">
            <a:extLst>
              <a:ext uri="{FF2B5EF4-FFF2-40B4-BE49-F238E27FC236}">
                <a16:creationId xmlns:a16="http://schemas.microsoft.com/office/drawing/2014/main" id="{16752758-E653-0D0D-575A-23497DB4A2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9565A6-E67E-D288-EFE6-4D328CC3A513}"/>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3975133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2ABA6-555B-3D88-89B8-C5D9D4358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898083-FBD8-42B5-2540-2FA26C23D3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D672ED-0AB4-33CB-2F03-0E4E53E263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91E396-9F3B-2810-F0F4-B2E2869AED6D}"/>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6" name="Footer Placeholder 5">
            <a:extLst>
              <a:ext uri="{FF2B5EF4-FFF2-40B4-BE49-F238E27FC236}">
                <a16:creationId xmlns:a16="http://schemas.microsoft.com/office/drawing/2014/main" id="{F754DC08-9C6E-7411-190C-BC13236844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915CA6-0733-BD66-D44D-0E57EF3FB02C}"/>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2966726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2B3D-A6A8-E408-F5DE-7888B7C218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1A4439-A904-B673-0AFC-1997C8247A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AFAD65-F77F-85B9-BF2A-53BB1836EE7F}"/>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D0FB0FCD-3616-3FBE-6FC2-D15CE62E93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F75CCA-93CB-42E4-CD73-E4B671B2F118}"/>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4198393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055A9F-A82F-59B7-C47F-798DC81057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A4EBC7-4607-2AE3-F9B6-5AF9D17EFB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7554ED-39F6-CE2A-EFA3-1B1E2C9044B5}"/>
              </a:ext>
            </a:extLst>
          </p:cNvPr>
          <p:cNvSpPr>
            <a:spLocks noGrp="1"/>
          </p:cNvSpPr>
          <p:nvPr>
            <p:ph type="dt" sz="half" idx="10"/>
          </p:nvPr>
        </p:nvSpPr>
        <p:spPr/>
        <p:txBody>
          <a:body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48084E5D-14CB-240D-D807-3C8BC98FF3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5E9E9-0197-9374-B231-1D4869FB92FF}"/>
              </a:ext>
            </a:extLst>
          </p:cNvPr>
          <p:cNvSpPr>
            <a:spLocks noGrp="1"/>
          </p:cNvSpPr>
          <p:nvPr>
            <p:ph type="sldNum" sz="quarter" idx="12"/>
          </p:nvPr>
        </p:nvSpPr>
        <p:spPr/>
        <p:txBody>
          <a:bodyPr/>
          <a:lstStyle/>
          <a:p>
            <a:fld id="{83423742-FC47-4800-BD5F-97B900A27071}" type="slidenum">
              <a:rPr lang="en-GB" smtClean="0"/>
              <a:t>‹#›</a:t>
            </a:fld>
            <a:endParaRPr lang="en-GB"/>
          </a:p>
        </p:txBody>
      </p:sp>
    </p:spTree>
    <p:extLst>
      <p:ext uri="{BB962C8B-B14F-4D97-AF65-F5344CB8AC3E}">
        <p14:creationId xmlns:p14="http://schemas.microsoft.com/office/powerpoint/2010/main" val="547395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2B0ABA-9403-A64B-0E5D-C9A292BA85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4EB855-E292-4575-D1F6-FCAE5858AB8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C94504-667C-591D-F8DD-0ADD79DC3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7BE470-AEA0-4423-8010-11E52CC58F77}" type="datetimeFigureOut">
              <a:rPr lang="en-GB" smtClean="0"/>
              <a:t>13/08/2026</a:t>
            </a:fld>
            <a:endParaRPr lang="en-GB"/>
          </a:p>
        </p:txBody>
      </p:sp>
      <p:sp>
        <p:nvSpPr>
          <p:cNvPr id="5" name="Footer Placeholder 4">
            <a:extLst>
              <a:ext uri="{FF2B5EF4-FFF2-40B4-BE49-F238E27FC236}">
                <a16:creationId xmlns:a16="http://schemas.microsoft.com/office/drawing/2014/main" id="{36A2F786-CDCF-855C-AEE0-23C922C513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4F8A72-054D-3D29-3205-E19994EFAA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423742-FC47-4800-BD5F-97B900A27071}" type="slidenum">
              <a:rPr lang="en-GB" smtClean="0"/>
              <a:t>‹#›</a:t>
            </a:fld>
            <a:endParaRPr lang="en-GB"/>
          </a:p>
        </p:txBody>
      </p:sp>
    </p:spTree>
    <p:extLst>
      <p:ext uri="{BB962C8B-B14F-4D97-AF65-F5344CB8AC3E}">
        <p14:creationId xmlns:p14="http://schemas.microsoft.com/office/powerpoint/2010/main" val="26959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8" name="Rectangle 307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0" name="Rectangle 3079">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8F4585C6-4E8A-C646-440E-E2F5FCAFB28F}"/>
              </a:ext>
            </a:extLst>
          </p:cNvPr>
          <p:cNvSpPr>
            <a:spLocks noChangeArrowheads="1"/>
          </p:cNvSpPr>
          <p:nvPr/>
        </p:nvSpPr>
        <p:spPr bwMode="auto">
          <a:xfrm>
            <a:off x="341376" y="537295"/>
            <a:ext cx="4765949" cy="33534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Autofit/>
          </a:bodyPr>
          <a:lstStyle>
            <a:lvl1pPr eaLnBrk="0" fontAlgn="base" hangingPunct="0">
              <a:spcBef>
                <a:spcPct val="0"/>
              </a:spcBef>
              <a:spcAft>
                <a:spcPct val="0"/>
              </a:spcAft>
              <a:tabLst>
                <a:tab pos="6638925" algn="r"/>
              </a:tabLst>
              <a:defRPr>
                <a:solidFill>
                  <a:schemeClr val="tx1"/>
                </a:solidFill>
                <a:latin typeface="Arial" panose="020B0604020202020204" pitchFamily="34" charset="0"/>
              </a:defRPr>
            </a:lvl1pPr>
            <a:lvl2pPr eaLnBrk="0" fontAlgn="base" hangingPunct="0">
              <a:spcBef>
                <a:spcPct val="0"/>
              </a:spcBef>
              <a:spcAft>
                <a:spcPct val="0"/>
              </a:spcAft>
              <a:tabLst>
                <a:tab pos="6638925" algn="r"/>
              </a:tabLst>
              <a:defRPr>
                <a:solidFill>
                  <a:schemeClr val="tx1"/>
                </a:solidFill>
                <a:latin typeface="Arial" panose="020B0604020202020204" pitchFamily="34" charset="0"/>
              </a:defRPr>
            </a:lvl2pPr>
            <a:lvl3pPr eaLnBrk="0" fontAlgn="base" hangingPunct="0">
              <a:spcBef>
                <a:spcPct val="0"/>
              </a:spcBef>
              <a:spcAft>
                <a:spcPct val="0"/>
              </a:spcAft>
              <a:tabLst>
                <a:tab pos="6638925" algn="r"/>
              </a:tabLst>
              <a:defRPr>
                <a:solidFill>
                  <a:schemeClr val="tx1"/>
                </a:solidFill>
                <a:latin typeface="Arial" panose="020B0604020202020204" pitchFamily="34" charset="0"/>
              </a:defRPr>
            </a:lvl3pPr>
            <a:lvl4pPr eaLnBrk="0" fontAlgn="base" hangingPunct="0">
              <a:spcBef>
                <a:spcPct val="0"/>
              </a:spcBef>
              <a:spcAft>
                <a:spcPct val="0"/>
              </a:spcAft>
              <a:tabLst>
                <a:tab pos="6638925" algn="r"/>
              </a:tabLst>
              <a:defRPr>
                <a:solidFill>
                  <a:schemeClr val="tx1"/>
                </a:solidFill>
                <a:latin typeface="Arial" panose="020B0604020202020204" pitchFamily="34" charset="0"/>
              </a:defRPr>
            </a:lvl4pPr>
            <a:lvl5pPr eaLnBrk="0" fontAlgn="base" hangingPunct="0">
              <a:spcBef>
                <a:spcPct val="0"/>
              </a:spcBef>
              <a:spcAft>
                <a:spcPct val="0"/>
              </a:spcAft>
              <a:tabLst>
                <a:tab pos="6638925" algn="r"/>
              </a:tabLst>
              <a:defRPr>
                <a:solidFill>
                  <a:schemeClr val="tx1"/>
                </a:solidFill>
                <a:latin typeface="Arial" panose="020B0604020202020204" pitchFamily="34" charset="0"/>
              </a:defRPr>
            </a:lvl5pPr>
            <a:lvl6pPr eaLnBrk="0" fontAlgn="base" hangingPunct="0">
              <a:spcBef>
                <a:spcPct val="0"/>
              </a:spcBef>
              <a:spcAft>
                <a:spcPct val="0"/>
              </a:spcAft>
              <a:tabLst>
                <a:tab pos="6638925" algn="r"/>
              </a:tabLst>
              <a:defRPr>
                <a:solidFill>
                  <a:schemeClr val="tx1"/>
                </a:solidFill>
                <a:latin typeface="Arial" panose="020B0604020202020204" pitchFamily="34" charset="0"/>
              </a:defRPr>
            </a:lvl6pPr>
            <a:lvl7pPr eaLnBrk="0" fontAlgn="base" hangingPunct="0">
              <a:spcBef>
                <a:spcPct val="0"/>
              </a:spcBef>
              <a:spcAft>
                <a:spcPct val="0"/>
              </a:spcAft>
              <a:tabLst>
                <a:tab pos="6638925" algn="r"/>
              </a:tabLst>
              <a:defRPr>
                <a:solidFill>
                  <a:schemeClr val="tx1"/>
                </a:solidFill>
                <a:latin typeface="Arial" panose="020B0604020202020204" pitchFamily="34" charset="0"/>
              </a:defRPr>
            </a:lvl7pPr>
            <a:lvl8pPr eaLnBrk="0" fontAlgn="base" hangingPunct="0">
              <a:spcBef>
                <a:spcPct val="0"/>
              </a:spcBef>
              <a:spcAft>
                <a:spcPct val="0"/>
              </a:spcAft>
              <a:tabLst>
                <a:tab pos="6638925" algn="r"/>
              </a:tabLst>
              <a:defRPr>
                <a:solidFill>
                  <a:schemeClr val="tx1"/>
                </a:solidFill>
                <a:latin typeface="Arial" panose="020B0604020202020204" pitchFamily="34" charset="0"/>
              </a:defRPr>
            </a:lvl8pPr>
            <a:lvl9pPr eaLnBrk="0" fontAlgn="base" hangingPunct="0">
              <a:spcBef>
                <a:spcPct val="0"/>
              </a:spcBef>
              <a:spcAft>
                <a:spcPct val="0"/>
              </a:spcAft>
              <a:tabLst>
                <a:tab pos="6638925" algn="r"/>
              </a:tabLs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br>
              <a:rPr kumimoji="0" lang="en-US" altLang="en-US" b="1" i="1" cap="none" normalizeH="0" baseline="0" dirty="0">
                <a:ln>
                  <a:noFill/>
                </a:ln>
                <a:solidFill>
                  <a:schemeClr val="tx2"/>
                </a:solidFill>
                <a:latin typeface="Aptos Slab Black" panose="020B0004020202020204" pitchFamily="34" charset="0"/>
              </a:rPr>
            </a:br>
            <a:r>
              <a:rPr kumimoji="0" lang="en-US" altLang="en-US" b="1" i="1" cap="none" normalizeH="0" baseline="0" dirty="0">
                <a:ln>
                  <a:noFill/>
                </a:ln>
                <a:solidFill>
                  <a:schemeClr val="tx2"/>
                </a:solidFill>
                <a:latin typeface="Aptos Slab Black" panose="020B0004020202020204" pitchFamily="34" charset="0"/>
              </a:rPr>
              <a:t>Assignment 2:</a:t>
            </a:r>
            <a:endParaRPr lang="en-US" altLang="en-US" b="1" i="1" dirty="0">
              <a:solidFill>
                <a:schemeClr val="tx2"/>
              </a:solidFill>
              <a:latin typeface="Aptos Slab Black" panose="020B0004020202020204" pitchFamily="34" charset="0"/>
            </a:endParaRPr>
          </a:p>
          <a:p>
            <a:pPr lvl="0" indent="-228600" eaLnBrk="1" hangingPunct="1">
              <a:lnSpc>
                <a:spcPct val="90000"/>
              </a:lnSpc>
              <a:spcAft>
                <a:spcPts val="600"/>
              </a:spcAft>
              <a:buFont typeface="Arial" panose="020B0604020202020204" pitchFamily="34" charset="0"/>
              <a:buChar char="•"/>
            </a:pPr>
            <a:r>
              <a:rPr lang="en-US" altLang="en-US" b="1" i="1" dirty="0">
                <a:solidFill>
                  <a:schemeClr val="tx2"/>
                </a:solidFill>
                <a:latin typeface="Aptos Slab Black" panose="020B0004020202020204" pitchFamily="34" charset="0"/>
              </a:rPr>
              <a:t>Networks and Cyber Security Essentials</a:t>
            </a:r>
            <a:endParaRPr kumimoji="0" lang="en-US" altLang="en-US" b="1" i="1" cap="none" normalizeH="0" baseline="0" dirty="0">
              <a:ln>
                <a:noFill/>
              </a:ln>
              <a:solidFill>
                <a:schemeClr val="tx2"/>
              </a:solidFill>
              <a:latin typeface="Aptos Slab Black" panose="020B0004020202020204" pitchFamily="34" charset="0"/>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err="1">
                <a:ln>
                  <a:noFill/>
                </a:ln>
                <a:solidFill>
                  <a:schemeClr val="tx2"/>
                </a:solidFill>
                <a:latin typeface="Aptos Slab Black" panose="020B0004020202020204" pitchFamily="34" charset="0"/>
              </a:rPr>
              <a:t>C</a:t>
            </a:r>
            <a:r>
              <a:rPr kumimoji="0" lang="en-US" altLang="en-US" b="1" i="1" cap="none" normalizeH="0" baseline="0" dirty="0" err="1" bmk="">
                <a:ln>
                  <a:noFill/>
                </a:ln>
                <a:solidFill>
                  <a:schemeClr val="tx2"/>
                </a:solidFill>
                <a:latin typeface="Aptos Slab Black" panose="020B0004020202020204" pitchFamily="34" charset="0"/>
              </a:rPr>
              <a:t>ertHE</a:t>
            </a:r>
            <a:r>
              <a:rPr kumimoji="0" lang="en-US" altLang="en-US" b="1" i="1" cap="none" normalizeH="0" baseline="0" dirty="0" bmk="">
                <a:ln>
                  <a:noFill/>
                </a:ln>
                <a:solidFill>
                  <a:schemeClr val="tx2"/>
                </a:solidFill>
                <a:latin typeface="Aptos Slab Black" panose="020B0004020202020204" pitchFamily="34" charset="0"/>
              </a:rPr>
              <a:t> Computing Skills for Workplace</a:t>
            </a:r>
            <a:endParaRPr kumimoji="0" lang="en-US" altLang="en-US" b="1" i="1" cap="none" normalizeH="0" baseline="0" dirty="0">
              <a:ln>
                <a:noFill/>
              </a:ln>
              <a:solidFill>
                <a:schemeClr val="tx2"/>
              </a:solidFill>
              <a:latin typeface="Aptos Slab Black" panose="020B0004020202020204" pitchFamily="34" charset="0"/>
            </a:endParaRPr>
          </a:p>
          <a:p>
            <a:pPr indent="-228600" eaLnBrk="1" hangingPunct="1">
              <a:lnSpc>
                <a:spcPct val="90000"/>
              </a:lnSpc>
              <a:spcAft>
                <a:spcPts val="600"/>
              </a:spcAft>
              <a:buFont typeface="Arial" panose="020B0604020202020204" pitchFamily="34" charset="0"/>
              <a:buChar char="•"/>
            </a:pPr>
            <a:r>
              <a:rPr lang="en-US" altLang="en-US" b="1" i="1" dirty="0">
                <a:solidFill>
                  <a:schemeClr val="tx2"/>
                </a:solidFill>
                <a:latin typeface="Aptos Slab Black" panose="020B0004020202020204" pitchFamily="34" charset="0"/>
              </a:rPr>
              <a:t>Networks and Cyber Security Essentials</a:t>
            </a:r>
          </a:p>
          <a:p>
            <a:pPr lvl="0" indent="-228600" eaLnBrk="1" hangingPunct="1">
              <a:lnSpc>
                <a:spcPct val="90000"/>
              </a:lnSpc>
              <a:spcAft>
                <a:spcPts val="600"/>
              </a:spcAft>
              <a:buFont typeface="Arial" panose="020B0604020202020204" pitchFamily="34" charset="0"/>
              <a:buChar char="•"/>
            </a:pPr>
            <a:r>
              <a:rPr kumimoji="0" lang="en-US" altLang="en-US" b="1" i="1" cap="none" normalizeH="0" baseline="0" dirty="0">
                <a:ln>
                  <a:noFill/>
                </a:ln>
                <a:solidFill>
                  <a:schemeClr val="tx2"/>
                </a:solidFill>
                <a:latin typeface="Aptos Slab Black" panose="020B0004020202020204" pitchFamily="34" charset="0"/>
              </a:rPr>
              <a:t>. </a:t>
            </a:r>
            <a:r>
              <a:rPr lang="en-US" altLang="en-US" b="1" i="1" dirty="0">
                <a:solidFill>
                  <a:schemeClr val="tx2"/>
                </a:solidFill>
                <a:latin typeface="Aptos Slab Black" panose="020B0004020202020204" pitchFamily="34" charset="0"/>
              </a:rPr>
              <a:t>ACCA4024</a:t>
            </a:r>
            <a:r>
              <a:rPr kumimoji="0" lang="en-US" altLang="en-US" b="1" i="1" cap="none" normalizeH="0" baseline="0" dirty="0">
                <a:ln>
                  <a:noFill/>
                </a:ln>
                <a:solidFill>
                  <a:schemeClr val="tx2"/>
                </a:solidFill>
                <a:latin typeface="Aptos Slab Black" panose="020B0004020202020204" pitchFamily="34" charset="0"/>
              </a:rPr>
              <a:t>_LON</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University of Wales Trinity Saint David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(London Campus)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Student Name: Mohamed Ibrahim Mohamed Abdul Karem</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Student Number: 2510896</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Group: 02</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6638925" algn="r"/>
              </a:tabLst>
            </a:pPr>
            <a:r>
              <a:rPr kumimoji="0" lang="en-US" altLang="en-US" b="1" i="1" cap="none" normalizeH="0" baseline="0" dirty="0">
                <a:ln>
                  <a:noFill/>
                </a:ln>
                <a:solidFill>
                  <a:schemeClr val="tx2"/>
                </a:solidFill>
                <a:latin typeface="Aptos Slab Black" panose="020B0004020202020204" pitchFamily="34" charset="0"/>
              </a:rPr>
              <a:t>Date: 13/08/2026</a:t>
            </a:r>
          </a:p>
        </p:txBody>
      </p:sp>
      <p:grpSp>
        <p:nvGrpSpPr>
          <p:cNvPr id="3082" name="Group 3081">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3" name="Freeform: Shape 3082">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Freeform: Shape 3083">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Shape 3084">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3" name="Picture 4" descr="A close-up of a sign&#10;&#10;AI-generated content may be incorrect.">
            <a:extLst>
              <a:ext uri="{FF2B5EF4-FFF2-40B4-BE49-F238E27FC236}">
                <a16:creationId xmlns:a16="http://schemas.microsoft.com/office/drawing/2014/main" id="{6A559223-81EA-1C4E-17B4-D57DC5AE84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969126"/>
            <a:ext cx="4142232" cy="184329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A3C4171E-17E0-66B8-A75C-E2591ED72372}"/>
              </a:ext>
            </a:extLst>
          </p:cNvPr>
          <p:cNvSpPr>
            <a:spLocks noChangeArrowheads="1"/>
          </p:cNvSpPr>
          <p:nvPr/>
        </p:nvSpPr>
        <p:spPr bwMode="auto">
          <a:xfrm>
            <a:off x="383457" y="2890684"/>
            <a:ext cx="12465029"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610839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BB772-F807-E12A-70C8-64A6219DAF20}"/>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2800" b="1"/>
              <a:t>Cybersecurity and Data Governance Policy for SteelForm Manufacturing Ltd (SFM)</a:t>
            </a:r>
            <a:br>
              <a:rPr lang="en-US" sz="2800" b="1"/>
            </a:br>
            <a:endParaRPr lang="en-US" sz="2800"/>
          </a:p>
        </p:txBody>
      </p:sp>
      <p:pic>
        <p:nvPicPr>
          <p:cNvPr id="6" name="Content Placeholder 5">
            <a:extLst>
              <a:ext uri="{FF2B5EF4-FFF2-40B4-BE49-F238E27FC236}">
                <a16:creationId xmlns:a16="http://schemas.microsoft.com/office/drawing/2014/main" id="{D3C2C995-7D97-67EE-EA70-4F5DFB34D56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r="3345"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8ED87727-95E5-5431-84DE-37874C5AB171}"/>
              </a:ext>
            </a:extLst>
          </p:cNvPr>
          <p:cNvSpPr>
            <a:spLocks noGrp="1"/>
          </p:cNvSpPr>
          <p:nvPr>
            <p:ph sz="half" idx="1"/>
          </p:nvPr>
        </p:nvSpPr>
        <p:spPr>
          <a:xfrm>
            <a:off x="6797004" y="670559"/>
            <a:ext cx="4555782" cy="5445076"/>
          </a:xfrm>
        </p:spPr>
        <p:txBody>
          <a:bodyPr vert="horz" lIns="91440" tIns="45720" rIns="91440" bIns="45720" rtlCol="0" anchor="t">
            <a:normAutofit/>
          </a:bodyPr>
          <a:lstStyle/>
          <a:p>
            <a:r>
              <a:rPr lang="en-GB" sz="1400" b="1" dirty="0"/>
              <a:t>Executive </a:t>
            </a:r>
            <a:r>
              <a:rPr lang="en-GB" sz="1400" b="1" dirty="0" err="1"/>
              <a:t>SummarySteelForm</a:t>
            </a:r>
            <a:r>
              <a:rPr lang="en-GB" sz="1400" b="1" dirty="0"/>
              <a:t> Manufacturing Ltd (SFM) is operating in a hostile cyber environment. As a medium-sized manufacturer, operating in the automotive and aerospace industries, using Industry 4.0 technologies, such as IoT sensors, automated production cells and cloud-based production management software, SFM has increased its attack surface. Recent malware infections, phishing emails, targeted at the Procurement department, and unauthorized access to the company network, highlight the need for a comprehensive Cybersecurity and Data Governance </a:t>
            </a:r>
            <a:r>
              <a:rPr lang="en-GB" sz="1400" b="1" dirty="0" err="1"/>
              <a:t>framework.The</a:t>
            </a:r>
            <a:r>
              <a:rPr lang="en-GB" sz="1400" b="1" dirty="0"/>
              <a:t> report provides a structured approach for improving the security of SFM. The approach outlined is based on established security standards such as ISO 27001, the NIST Cybersecurity Framework, and the CIA Triad (Confidentiality, Integrity, Availability). Recommendations have been provided in an attempt to protect the intellectual property of SFM, ensure the continuity of production and to create a security aware culture within SFM.</a:t>
            </a:r>
            <a:endParaRPr lang="en-US" sz="1400" b="1" dirty="0"/>
          </a:p>
        </p:txBody>
      </p:sp>
    </p:spTree>
    <p:extLst>
      <p:ext uri="{BB962C8B-B14F-4D97-AF65-F5344CB8AC3E}">
        <p14:creationId xmlns:p14="http://schemas.microsoft.com/office/powerpoint/2010/main" val="402576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C698D6-A3E4-39CF-C10F-8BAF069B6D8E}"/>
              </a:ext>
            </a:extLst>
          </p:cNvPr>
          <p:cNvSpPr>
            <a:spLocks noGrp="1"/>
          </p:cNvSpPr>
          <p:nvPr>
            <p:ph type="title"/>
          </p:nvPr>
        </p:nvSpPr>
        <p:spPr>
          <a:xfrm>
            <a:off x="838199" y="1068891"/>
            <a:ext cx="4259731" cy="1985085"/>
          </a:xfrm>
        </p:spPr>
        <p:txBody>
          <a:bodyPr vert="horz" lIns="91440" tIns="45720" rIns="91440" bIns="45720" rtlCol="0" anchor="b">
            <a:normAutofit/>
          </a:bodyPr>
          <a:lstStyle/>
          <a:p>
            <a:pPr algn="ctr"/>
            <a:r>
              <a:rPr lang="en-US" sz="4400" b="1" kern="1200">
                <a:solidFill>
                  <a:schemeClr val="tx1"/>
                </a:solidFill>
                <a:latin typeface="+mj-lt"/>
                <a:ea typeface="+mj-ea"/>
                <a:cs typeface="+mj-cs"/>
              </a:rPr>
              <a:t>Threat Identification</a:t>
            </a:r>
            <a:br>
              <a:rPr lang="en-US" sz="4400" b="1"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31" name="Freeform: Shape 3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Placeholder 5">
            <a:extLst>
              <a:ext uri="{FF2B5EF4-FFF2-40B4-BE49-F238E27FC236}">
                <a16:creationId xmlns:a16="http://schemas.microsoft.com/office/drawing/2014/main" id="{C1D3A158-C1C0-0403-5A0E-395FCAACC9C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4478" r="14478"/>
          <a:stretch>
            <a:fillRect/>
          </a:stretch>
        </p:blipFill>
        <p:spPr>
          <a:xfrm>
            <a:off x="1416119" y="3555468"/>
            <a:ext cx="3103889" cy="2450885"/>
          </a:xfrm>
          <a:prstGeom prst="rect">
            <a:avLst/>
          </a:prstGeom>
        </p:spPr>
      </p:pic>
      <p:sp>
        <p:nvSpPr>
          <p:cNvPr id="3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ABA22A52-9407-9C18-CB7E-91E60C625A39}"/>
              </a:ext>
            </a:extLst>
          </p:cNvPr>
          <p:cNvSpPr>
            <a:spLocks noGrp="1"/>
          </p:cNvSpPr>
          <p:nvPr>
            <p:ph type="body" sz="half" idx="2"/>
          </p:nvPr>
        </p:nvSpPr>
        <p:spPr>
          <a:xfrm>
            <a:off x="6586415" y="723153"/>
            <a:ext cx="4555782" cy="5392482"/>
          </a:xfrm>
        </p:spPr>
        <p:txBody>
          <a:bodyPr vert="horz" lIns="91440" tIns="45720" rIns="91440" bIns="45720" rtlCol="0" anchor="ctr">
            <a:normAutofit/>
          </a:bodyPr>
          <a:lstStyle/>
          <a:p>
            <a:pPr indent="-228600">
              <a:buFont typeface="Arial" panose="020B0604020202020204" pitchFamily="34" charset="0"/>
              <a:buChar char="•"/>
            </a:pPr>
            <a:r>
              <a:rPr lang="en-US" sz="1300"/>
              <a:t>Ransomware and MalwareManufacturing, the primary target of ransomware attacks, accounts for 47% of the breaches in the sector. Industrial control systems (ICS) and operational technology (OT) are primary attack targets. If production is brought to a standstill by a ransomware attack, this can be sorted within minutes, but in the meantime, large manufacturers can incur losses of $200,000 to $1 million per hour.Phishing and Social EngineeringPhishing is present in 19% of breaches affecting the manufacturing sector. These phishing emails can contain spear-phishing lures that ask for software updates, maintenance, or access to sensitive information within the company. SFM was a victim of Business Email Compromise (BEC) in the attack on July 12, 2019 attack on Toyota Boshoku. This resulted in a loss of $37M.Supply Chain AttacksSupply Chain Attacks at the Supplier Manufacturing Facility (SFM) may compromise sensitive information and access to connected systems at Supplier Manufacturing Facility (SFM) suppliers. These types of attacks are growing in number, because they enable attackers to penetrate the networks of a manufacturing organization by exploiting the relationship that the supplier maintains with the organization.Industrial EspionageSFM is a supplier to many companies in the aerospace and automotive industries. Consequently, SFM has much sensitive Intellectual Property (IP) e.g. designs for products, methods of production and contracts with suppliers and others. In 24% of the attacks on manufacturing organizations data was stolen and IP compromised.</a:t>
            </a:r>
          </a:p>
        </p:txBody>
      </p:sp>
    </p:spTree>
    <p:extLst>
      <p:ext uri="{BB962C8B-B14F-4D97-AF65-F5344CB8AC3E}">
        <p14:creationId xmlns:p14="http://schemas.microsoft.com/office/powerpoint/2010/main" val="96064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5B1BB-5742-8B97-A4CD-32F525219B2D}"/>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b="1"/>
              <a:t>Internal Threats</a:t>
            </a:r>
            <a:br>
              <a:rPr lang="en-US" sz="4600" b="1"/>
            </a:br>
            <a:endParaRPr lang="en-US" sz="4600"/>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686DFDD-81C3-8CE0-EB89-E4A68CA9D702}"/>
              </a:ext>
            </a:extLst>
          </p:cNvPr>
          <p:cNvSpPr>
            <a:spLocks noGrp="1"/>
          </p:cNvSpPr>
          <p:nvPr>
            <p:ph type="body" sz="half" idx="2"/>
          </p:nvPr>
        </p:nvSpPr>
        <p:spPr>
          <a:xfrm>
            <a:off x="572493" y="2071316"/>
            <a:ext cx="6713552" cy="4119172"/>
          </a:xfrm>
        </p:spPr>
        <p:txBody>
          <a:bodyPr vert="horz" lIns="91440" tIns="45720" rIns="91440" bIns="45720" rtlCol="0" anchor="t">
            <a:normAutofit/>
          </a:bodyPr>
          <a:lstStyle/>
          <a:p>
            <a:pPr indent="-228600">
              <a:buFont typeface="Arial" panose="020B0604020202020204" pitchFamily="34" charset="0"/>
              <a:buChar char="•"/>
            </a:pPr>
            <a:r>
              <a:rPr lang="en-US" sz="1500"/>
              <a:t>Insider ThreatsIn recent times there has been a huge risk of insider threats, i.e. the threats posed by employees or by contractors working for a company, deliberately leaking information, or operational errors through accidents. Recently two former employees of Tesla leaked the personal information of over 75,000 people. This huge breach could have led to huge fines including a possible fine of up to $3.3 billion under the new GDPR rules. The risk of breaches through stolen credentials in manufacturing is even higher with 34% of all manufacturing breaches having involved stolen credentials.Third-Party Remote Access RiskRemote access from Vendors, equipment manufacturers and service &amp; maintenance contractors to Manufacturing systems for monitoring, fixing or optimizing of production is typically difficult to audit.Legacy System VulnerabilitiesOlder production systems run on legacy systems (e.g. old OS) and sometimes proprietary communication protocols. For a long time, no updates or patches have been applied. This makes it almost impossible to apply patches. Most of the vulnerabilities identified in manufacturing environments are located deep within the OT networks.</a:t>
            </a:r>
          </a:p>
        </p:txBody>
      </p:sp>
      <p:pic>
        <p:nvPicPr>
          <p:cNvPr id="8" name="Picture Placeholder 7">
            <a:extLst>
              <a:ext uri="{FF2B5EF4-FFF2-40B4-BE49-F238E27FC236}">
                <a16:creationId xmlns:a16="http://schemas.microsoft.com/office/drawing/2014/main" id="{5533D4DA-CC0C-216B-DDA4-33FF0085E50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1789" r="2433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833655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Arc 3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D3DB57-BD97-E03A-9249-E696948CD506}"/>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400" b="1" kern="1200">
                <a:solidFill>
                  <a:schemeClr val="tx1"/>
                </a:solidFill>
                <a:latin typeface="+mj-lt"/>
                <a:ea typeface="+mj-ea"/>
                <a:cs typeface="+mj-cs"/>
              </a:rPr>
              <a:t>Security Policies</a:t>
            </a:r>
            <a:br>
              <a:rPr lang="en-US" sz="4400" b="1"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34" name="Freeform: Shape 3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Placeholder 5">
            <a:extLst>
              <a:ext uri="{FF2B5EF4-FFF2-40B4-BE49-F238E27FC236}">
                <a16:creationId xmlns:a16="http://schemas.microsoft.com/office/drawing/2014/main" id="{DDE2A25C-2217-3D09-1631-7A41A58BE41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6933" r="16933"/>
          <a:stretch>
            <a:fillRect/>
          </a:stretch>
        </p:blipFill>
        <p:spPr>
          <a:xfrm>
            <a:off x="703182" y="1456913"/>
            <a:ext cx="4777381" cy="377443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 Placeholder 3">
            <a:extLst>
              <a:ext uri="{FF2B5EF4-FFF2-40B4-BE49-F238E27FC236}">
                <a16:creationId xmlns:a16="http://schemas.microsoft.com/office/drawing/2014/main" id="{A1F4C914-E85B-578E-4053-3FC839ABAD08}"/>
              </a:ext>
            </a:extLst>
          </p:cNvPr>
          <p:cNvSpPr>
            <a:spLocks noGrp="1"/>
          </p:cNvSpPr>
          <p:nvPr>
            <p:ph type="body" sz="half" idx="2"/>
          </p:nvPr>
        </p:nvSpPr>
        <p:spPr>
          <a:xfrm>
            <a:off x="5894962" y="1984443"/>
            <a:ext cx="5458838" cy="4192520"/>
          </a:xfrm>
        </p:spPr>
        <p:txBody>
          <a:bodyPr vert="horz" lIns="91440" tIns="45720" rIns="91440" bIns="45720" rtlCol="0">
            <a:normAutofit/>
          </a:bodyPr>
          <a:lstStyle/>
          <a:p>
            <a:pPr indent="-228600">
              <a:buFont typeface="Arial" panose="020B0604020202020204" pitchFamily="34" charset="0"/>
              <a:buChar char="•"/>
            </a:pPr>
            <a:r>
              <a:rPr lang="en-US"/>
              <a:t>SFM develops the security policies of SFM according to the standards of ISO/IEC 27001, NIST CSF 2.0 and ISA/IEC 62443 to fulfill the requirements of the security policies in manufacturing and in the aerospace supply chains.</a:t>
            </a:r>
          </a:p>
        </p:txBody>
      </p:sp>
    </p:spTree>
    <p:extLst>
      <p:ext uri="{BB962C8B-B14F-4D97-AF65-F5344CB8AC3E}">
        <p14:creationId xmlns:p14="http://schemas.microsoft.com/office/powerpoint/2010/main" val="3379421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47868-9052-6E27-D6A4-04C89F944E7C}"/>
              </a:ext>
            </a:extLst>
          </p:cNvPr>
          <p:cNvSpPr>
            <a:spLocks noGrp="1"/>
          </p:cNvSpPr>
          <p:nvPr>
            <p:ph type="title"/>
          </p:nvPr>
        </p:nvSpPr>
        <p:spPr>
          <a:xfrm>
            <a:off x="6412091" y="501651"/>
            <a:ext cx="4395340" cy="1716255"/>
          </a:xfrm>
        </p:spPr>
        <p:txBody>
          <a:bodyPr vert="horz" lIns="91440" tIns="45720" rIns="91440" bIns="45720" rtlCol="0" anchor="b">
            <a:normAutofit/>
          </a:bodyPr>
          <a:lstStyle/>
          <a:p>
            <a:r>
              <a:rPr lang="en-US" sz="3900" b="1" kern="1200">
                <a:solidFill>
                  <a:schemeClr val="tx1"/>
                </a:solidFill>
                <a:latin typeface="+mj-lt"/>
                <a:ea typeface="+mj-ea"/>
                <a:cs typeface="+mj-cs"/>
              </a:rPr>
              <a:t>Access Control Policy</a:t>
            </a:r>
            <a:br>
              <a:rPr lang="en-US" sz="3900" b="1" kern="1200">
                <a:solidFill>
                  <a:schemeClr val="tx1"/>
                </a:solidFill>
                <a:latin typeface="+mj-lt"/>
                <a:ea typeface="+mj-ea"/>
                <a:cs typeface="+mj-cs"/>
              </a:rPr>
            </a:br>
            <a:endParaRPr lang="en-US" sz="3900" kern="1200">
              <a:solidFill>
                <a:schemeClr val="tx1"/>
              </a:solidFill>
              <a:latin typeface="+mj-lt"/>
              <a:ea typeface="+mj-ea"/>
              <a:cs typeface="+mj-cs"/>
            </a:endParaRPr>
          </a:p>
        </p:txBody>
      </p:sp>
      <p:sp>
        <p:nvSpPr>
          <p:cNvPr id="18" name="Rectangle 1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57C062BF-FB7F-587A-B543-D84E7F9F3E6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1900" r="11900"/>
          <a:stretch>
            <a:fillRect/>
          </a:stretch>
        </p:blipFill>
        <p:spPr>
          <a:xfrm>
            <a:off x="279143" y="1364677"/>
            <a:ext cx="5221625" cy="4128647"/>
          </a:xfrm>
          <a:prstGeom prst="rect">
            <a:avLst/>
          </a:prstGeom>
        </p:spPr>
      </p:pic>
      <p:sp>
        <p:nvSpPr>
          <p:cNvPr id="4" name="Text Placeholder 3">
            <a:extLst>
              <a:ext uri="{FF2B5EF4-FFF2-40B4-BE49-F238E27FC236}">
                <a16:creationId xmlns:a16="http://schemas.microsoft.com/office/drawing/2014/main" id="{D3C780BB-0071-2E38-308E-2F93494B8DC8}"/>
              </a:ext>
            </a:extLst>
          </p:cNvPr>
          <p:cNvSpPr>
            <a:spLocks noGrp="1"/>
          </p:cNvSpPr>
          <p:nvPr>
            <p:ph type="body" sz="half" idx="2"/>
          </p:nvPr>
        </p:nvSpPr>
        <p:spPr>
          <a:xfrm>
            <a:off x="6392583" y="2645922"/>
            <a:ext cx="4434721" cy="3710427"/>
          </a:xfrm>
        </p:spPr>
        <p:txBody>
          <a:bodyPr vert="horz" lIns="91440" tIns="45720" rIns="91440" bIns="45720" rtlCol="0" anchor="t">
            <a:normAutofit/>
          </a:bodyPr>
          <a:lstStyle/>
          <a:p>
            <a:pPr indent="-228600">
              <a:buFont typeface="Arial" panose="020B0604020202020204" pitchFamily="34" charset="0"/>
              <a:buChar char="•"/>
            </a:pPr>
            <a:r>
              <a:rPr lang="en-US" sz="1900">
                <a:solidFill>
                  <a:schemeClr val="tx1">
                    <a:alpha val="80000"/>
                  </a:schemeClr>
                </a:solidFill>
              </a:rPr>
              <a:t>Access to SFM systems, networks and data will be granted using the Principle of Least Privilege (PoLP) and managed using Role-Based Access Control (RBAC).Key Provisions:Mandatory Multi-Factor Authentication (MFA) for all user accounts, especially for privileged users and for remote access.Privileged Access Management (PAM) solutions monitor and record privileged access sessions.Conduct access reviews on a quarterly basis to verify whether all granted permissions are still required.</a:t>
            </a: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8259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A6683EE-410B-3141-FBC8-AD03725B1FDF}"/>
              </a:ext>
            </a:extLst>
          </p:cNvPr>
          <p:cNvSpPr>
            <a:spLocks noGrp="1"/>
          </p:cNvSpPr>
          <p:nvPr>
            <p:ph type="title"/>
          </p:nvPr>
        </p:nvSpPr>
        <p:spPr>
          <a:xfrm>
            <a:off x="6597016" y="905011"/>
            <a:ext cx="4589328" cy="1889135"/>
          </a:xfrm>
        </p:spPr>
        <p:txBody>
          <a:bodyPr vert="horz" lIns="91440" tIns="45720" rIns="91440" bIns="45720" rtlCol="0" anchor="b">
            <a:normAutofit/>
          </a:bodyPr>
          <a:lstStyle/>
          <a:p>
            <a:r>
              <a:rPr lang="en-US" sz="3700" b="1" kern="1200">
                <a:solidFill>
                  <a:schemeClr val="tx1"/>
                </a:solidFill>
                <a:latin typeface="+mj-lt"/>
                <a:ea typeface="+mj-ea"/>
                <a:cs typeface="+mj-cs"/>
              </a:rPr>
              <a:t>Network Segmentation Policy</a:t>
            </a:r>
            <a:br>
              <a:rPr lang="en-US" sz="3700" b="1" kern="1200">
                <a:solidFill>
                  <a:schemeClr val="tx1"/>
                </a:solidFill>
                <a:latin typeface="+mj-lt"/>
                <a:ea typeface="+mj-ea"/>
                <a:cs typeface="+mj-cs"/>
              </a:rPr>
            </a:br>
            <a:endParaRPr lang="en-US" sz="3700" kern="1200">
              <a:solidFill>
                <a:schemeClr val="tx1"/>
              </a:solidFill>
              <a:latin typeface="+mj-lt"/>
              <a:ea typeface="+mj-ea"/>
              <a:cs typeface="+mj-cs"/>
            </a:endParaRPr>
          </a:p>
        </p:txBody>
      </p:sp>
      <p:pic>
        <p:nvPicPr>
          <p:cNvPr id="6" name="Picture Placeholder 5">
            <a:extLst>
              <a:ext uri="{FF2B5EF4-FFF2-40B4-BE49-F238E27FC236}">
                <a16:creationId xmlns:a16="http://schemas.microsoft.com/office/drawing/2014/main" id="{6BC092A3-9EB1-1942-99CA-E82663B25F9F}"/>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359" r="2359"/>
          <a:stretch>
            <a:fillRect/>
          </a:stretch>
        </p:blipFill>
        <p:spPr>
          <a:xfrm>
            <a:off x="720807" y="1265277"/>
            <a:ext cx="5468347" cy="4318685"/>
          </a:xfrm>
          <a:prstGeom prst="rect">
            <a:avLst/>
          </a:prstGeom>
        </p:spPr>
      </p:pic>
      <p:sp>
        <p:nvSpPr>
          <p:cNvPr id="4" name="Text Placeholder 3">
            <a:extLst>
              <a:ext uri="{FF2B5EF4-FFF2-40B4-BE49-F238E27FC236}">
                <a16:creationId xmlns:a16="http://schemas.microsoft.com/office/drawing/2014/main" id="{84A600EF-7581-3DE2-8FC7-0FDFDE4E6E84}"/>
              </a:ext>
            </a:extLst>
          </p:cNvPr>
          <p:cNvSpPr>
            <a:spLocks noGrp="1"/>
          </p:cNvSpPr>
          <p:nvPr>
            <p:ph type="body" sz="half" idx="2"/>
          </p:nvPr>
        </p:nvSpPr>
        <p:spPr>
          <a:xfrm>
            <a:off x="6597016" y="2965592"/>
            <a:ext cx="4589328" cy="2987397"/>
          </a:xfrm>
        </p:spPr>
        <p:txBody>
          <a:bodyPr vert="horz" lIns="91440" tIns="45720" rIns="91440" bIns="45720" rtlCol="0">
            <a:normAutofit/>
          </a:bodyPr>
          <a:lstStyle/>
          <a:p>
            <a:pPr indent="-228600">
              <a:buFont typeface="Arial" panose="020B0604020202020204" pitchFamily="34" charset="0"/>
              <a:buChar char="•"/>
            </a:pPr>
            <a:r>
              <a:rPr lang="en-US" sz="1800"/>
              <a:t>This Policy sets out how SFM will separate IT networks from OT networks, and how it will segment OT environments to contain a breach.Key Provisions:Unidirectional gateways to be used in the DMZ between IT and OT networks.Adopt zone-and-conduit architecture aligned with ISA/IEC 62443.Firewalls shall control traffic between all network segments.</a:t>
            </a:r>
          </a:p>
        </p:txBody>
      </p:sp>
    </p:spTree>
    <p:extLst>
      <p:ext uri="{BB962C8B-B14F-4D97-AF65-F5344CB8AC3E}">
        <p14:creationId xmlns:p14="http://schemas.microsoft.com/office/powerpoint/2010/main" val="2311872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CDAFB77E-7D02-A36A-FBCD-F64C7D42CFAA}"/>
              </a:ext>
            </a:extLst>
          </p:cNvPr>
          <p:cNvSpPr>
            <a:spLocks noGrp="1"/>
          </p:cNvSpPr>
          <p:nvPr>
            <p:ph type="title"/>
          </p:nvPr>
        </p:nvSpPr>
        <p:spPr>
          <a:xfrm>
            <a:off x="6597016" y="905011"/>
            <a:ext cx="4589328" cy="1889135"/>
          </a:xfrm>
        </p:spPr>
        <p:txBody>
          <a:bodyPr vert="horz" lIns="91440" tIns="45720" rIns="91440" bIns="45720" rtlCol="0" anchor="b">
            <a:normAutofit/>
          </a:bodyPr>
          <a:lstStyle/>
          <a:p>
            <a:r>
              <a:rPr lang="en-US" sz="4100" b="1" kern="1200">
                <a:solidFill>
                  <a:schemeClr val="tx1"/>
                </a:solidFill>
                <a:latin typeface="+mj-lt"/>
                <a:ea typeface="+mj-ea"/>
                <a:cs typeface="+mj-cs"/>
              </a:rPr>
              <a:t>Data Governance Policy</a:t>
            </a:r>
            <a:br>
              <a:rPr lang="en-US" sz="4100" b="1" kern="1200">
                <a:solidFill>
                  <a:schemeClr val="tx1"/>
                </a:solidFill>
                <a:latin typeface="+mj-lt"/>
                <a:ea typeface="+mj-ea"/>
                <a:cs typeface="+mj-cs"/>
              </a:rPr>
            </a:br>
            <a:endParaRPr lang="en-US" sz="4100" kern="1200">
              <a:solidFill>
                <a:schemeClr val="tx1"/>
              </a:solidFill>
              <a:latin typeface="+mj-lt"/>
              <a:ea typeface="+mj-ea"/>
              <a:cs typeface="+mj-cs"/>
            </a:endParaRPr>
          </a:p>
        </p:txBody>
      </p:sp>
      <p:pic>
        <p:nvPicPr>
          <p:cNvPr id="6" name="Picture Placeholder 5">
            <a:extLst>
              <a:ext uri="{FF2B5EF4-FFF2-40B4-BE49-F238E27FC236}">
                <a16:creationId xmlns:a16="http://schemas.microsoft.com/office/drawing/2014/main" id="{5B8B1023-221C-59E7-79E0-ABAA50F517DA}"/>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1942" r="21942"/>
          <a:stretch>
            <a:fillRect/>
          </a:stretch>
        </p:blipFill>
        <p:spPr>
          <a:xfrm>
            <a:off x="720807" y="1268600"/>
            <a:ext cx="5468347" cy="4312039"/>
          </a:xfrm>
          <a:prstGeom prst="rect">
            <a:avLst/>
          </a:prstGeom>
        </p:spPr>
      </p:pic>
      <p:sp>
        <p:nvSpPr>
          <p:cNvPr id="4" name="Text Placeholder 3">
            <a:extLst>
              <a:ext uri="{FF2B5EF4-FFF2-40B4-BE49-F238E27FC236}">
                <a16:creationId xmlns:a16="http://schemas.microsoft.com/office/drawing/2014/main" id="{9FBB8117-73EE-87BB-E6A6-7EC7A9D4AC65}"/>
              </a:ext>
            </a:extLst>
          </p:cNvPr>
          <p:cNvSpPr>
            <a:spLocks noGrp="1"/>
          </p:cNvSpPr>
          <p:nvPr>
            <p:ph type="body" sz="half" idx="2"/>
          </p:nvPr>
        </p:nvSpPr>
        <p:spPr>
          <a:xfrm>
            <a:off x="6597016" y="2965592"/>
            <a:ext cx="4589328" cy="2987397"/>
          </a:xfrm>
        </p:spPr>
        <p:txBody>
          <a:bodyPr vert="horz" lIns="91440" tIns="45720" rIns="91440" bIns="45720" rtlCol="0">
            <a:normAutofit/>
          </a:bodyPr>
          <a:lstStyle/>
          <a:p>
            <a:pPr indent="-228600">
              <a:buFont typeface="Arial" panose="020B0604020202020204" pitchFamily="34" charset="0"/>
              <a:buChar char="•"/>
            </a:pPr>
            <a:r>
              <a:rPr lang="en-US" sz="1800"/>
              <a:t>All data will be classified and protected based on sensitivity using appropriate encryption, storage and disposal methods.Key Provisions:Data classification and labelling shall be implemented.All sensitive data must be encrypted while at rest and in transit.Data Loss Prevention (DLP) policies to restrict unauthorised data exfiltration.</a:t>
            </a:r>
          </a:p>
        </p:txBody>
      </p:sp>
    </p:spTree>
    <p:extLst>
      <p:ext uri="{BB962C8B-B14F-4D97-AF65-F5344CB8AC3E}">
        <p14:creationId xmlns:p14="http://schemas.microsoft.com/office/powerpoint/2010/main" val="260498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4E009-6636-5C21-7560-BB44FC4C4EB5}"/>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3600" b="1"/>
              <a:t>Vendor and Supply Chain Security Policy</a:t>
            </a:r>
            <a:br>
              <a:rPr lang="en-US" sz="3600" b="1"/>
            </a:br>
            <a:endParaRPr lang="en-US" sz="3600"/>
          </a:p>
        </p:txBody>
      </p:sp>
      <p:pic>
        <p:nvPicPr>
          <p:cNvPr id="6" name="Picture Placeholder 5">
            <a:extLst>
              <a:ext uri="{FF2B5EF4-FFF2-40B4-BE49-F238E27FC236}">
                <a16:creationId xmlns:a16="http://schemas.microsoft.com/office/drawing/2014/main" id="{16F10CE0-36F8-70E7-E607-1198FE97990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36750" b="8658"/>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 Placeholder 3">
            <a:extLst>
              <a:ext uri="{FF2B5EF4-FFF2-40B4-BE49-F238E27FC236}">
                <a16:creationId xmlns:a16="http://schemas.microsoft.com/office/drawing/2014/main" id="{8E19E44F-8781-4022-0CA9-5E8450E72E01}"/>
              </a:ext>
            </a:extLst>
          </p:cNvPr>
          <p:cNvSpPr>
            <a:spLocks noGrp="1"/>
          </p:cNvSpPr>
          <p:nvPr>
            <p:ph type="body" sz="half" idx="2"/>
          </p:nvPr>
        </p:nvSpPr>
        <p:spPr>
          <a:xfrm>
            <a:off x="4223982" y="3752850"/>
            <a:ext cx="7485413" cy="2452687"/>
          </a:xfrm>
        </p:spPr>
        <p:txBody>
          <a:bodyPr vert="horz" lIns="91440" tIns="45720" rIns="91440" bIns="45720" rtlCol="0" anchor="ctr">
            <a:normAutofit/>
          </a:bodyPr>
          <a:lstStyle/>
          <a:p>
            <a:pPr indent="-228600">
              <a:buFont typeface="Arial" panose="020B0604020202020204" pitchFamily="34" charset="0"/>
              <a:buChar char="•"/>
            </a:pPr>
            <a:r>
              <a:rPr lang="en-US" sz="1800"/>
              <a:t>Vendor and Supplier Policy – The Vendor and Supplier Policy outlines the security requirements third-party vendors and suppliers must comply with in order to gain access to SFM systems and data.Key Provisions:Vendor assessments shall be conducted prior to engagement.These SFM security clauses should then be incorporated into the contracts with vendors and suppliers for their development (secure) and update of code, as well as their respective policies on disclosure of any vulnerabilities found.Remote vendor access requires MFA, session logging, and time-limited access permissions.</a:t>
            </a:r>
          </a:p>
        </p:txBody>
      </p:sp>
    </p:spTree>
    <p:extLst>
      <p:ext uri="{BB962C8B-B14F-4D97-AF65-F5344CB8AC3E}">
        <p14:creationId xmlns:p14="http://schemas.microsoft.com/office/powerpoint/2010/main" val="951914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7" name="Rectangle 16">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2489EA36-ED0F-4CE0-22AE-D7A3E33EEE60}"/>
              </a:ext>
            </a:extLst>
          </p:cNvPr>
          <p:cNvSpPr>
            <a:spLocks noGrp="1"/>
          </p:cNvSpPr>
          <p:nvPr>
            <p:ph type="title"/>
          </p:nvPr>
        </p:nvSpPr>
        <p:spPr>
          <a:xfrm>
            <a:off x="6597016" y="905011"/>
            <a:ext cx="4589328" cy="1889135"/>
          </a:xfrm>
        </p:spPr>
        <p:txBody>
          <a:bodyPr vert="horz" lIns="91440" tIns="45720" rIns="91440" bIns="45720" rtlCol="0" anchor="b">
            <a:normAutofit/>
          </a:bodyPr>
          <a:lstStyle/>
          <a:p>
            <a:r>
              <a:rPr lang="en-US" sz="4100" b="1" kern="1200">
                <a:solidFill>
                  <a:schemeClr val="tx1"/>
                </a:solidFill>
                <a:latin typeface="+mj-lt"/>
                <a:ea typeface="+mj-ea"/>
                <a:cs typeface="+mj-cs"/>
              </a:rPr>
              <a:t>Mitigation Measures</a:t>
            </a:r>
            <a:br>
              <a:rPr lang="en-US" sz="4100" b="1" kern="1200">
                <a:solidFill>
                  <a:schemeClr val="tx1"/>
                </a:solidFill>
                <a:latin typeface="+mj-lt"/>
                <a:ea typeface="+mj-ea"/>
                <a:cs typeface="+mj-cs"/>
              </a:rPr>
            </a:br>
            <a:endParaRPr lang="en-US" sz="4100" kern="1200">
              <a:solidFill>
                <a:schemeClr val="tx1"/>
              </a:solidFill>
              <a:latin typeface="+mj-lt"/>
              <a:ea typeface="+mj-ea"/>
              <a:cs typeface="+mj-cs"/>
            </a:endParaRPr>
          </a:p>
        </p:txBody>
      </p:sp>
      <p:pic>
        <p:nvPicPr>
          <p:cNvPr id="6" name="Picture Placeholder 5">
            <a:extLst>
              <a:ext uri="{FF2B5EF4-FFF2-40B4-BE49-F238E27FC236}">
                <a16:creationId xmlns:a16="http://schemas.microsoft.com/office/drawing/2014/main" id="{B09B4D37-1E22-AF2D-1627-E974AF835FCF}"/>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4657" r="14657"/>
          <a:stretch>
            <a:fillRect/>
          </a:stretch>
        </p:blipFill>
        <p:spPr>
          <a:xfrm>
            <a:off x="720807" y="1265706"/>
            <a:ext cx="5468347" cy="4317827"/>
          </a:xfrm>
          <a:prstGeom prst="rect">
            <a:avLst/>
          </a:prstGeom>
        </p:spPr>
      </p:pic>
      <p:sp>
        <p:nvSpPr>
          <p:cNvPr id="4" name="Text Placeholder 3">
            <a:extLst>
              <a:ext uri="{FF2B5EF4-FFF2-40B4-BE49-F238E27FC236}">
                <a16:creationId xmlns:a16="http://schemas.microsoft.com/office/drawing/2014/main" id="{85A148F3-493D-C180-D3E8-7B2584D8356E}"/>
              </a:ext>
            </a:extLst>
          </p:cNvPr>
          <p:cNvSpPr>
            <a:spLocks noGrp="1"/>
          </p:cNvSpPr>
          <p:nvPr>
            <p:ph type="body" sz="half" idx="2"/>
          </p:nvPr>
        </p:nvSpPr>
        <p:spPr>
          <a:xfrm>
            <a:off x="6597016" y="2965592"/>
            <a:ext cx="4589328" cy="2987397"/>
          </a:xfrm>
        </p:spPr>
        <p:txBody>
          <a:bodyPr vert="horz" lIns="91440" tIns="45720" rIns="91440" bIns="45720" rtlCol="0">
            <a:normAutofit/>
          </a:bodyPr>
          <a:lstStyle/>
          <a:p>
            <a:pPr indent="-228600">
              <a:buFont typeface="Arial" panose="020B0604020202020204" pitchFamily="34" charset="0"/>
              <a:buChar char="•"/>
            </a:pPr>
            <a:r>
              <a:rPr lang="en-US" sz="1300"/>
              <a:t>Network Segmentation ImplementationPhysical or logical VLANs will be created within the separate network zones in order to separate critical control systems from the plant floor network. The physical or logical VLANs will help to restrict a breach from spreading to production systems.Endpoint Protection and Patch ManagementEndpoint Protection and Patch Management: All endpoints at SFM to be protected by EDR solutions.Schedule vulnerability scans to occur within planned maintenance windows. Highest priority to scan highest risk OT systems.Test patches before deployment in production environments.Identity and Access ManagementImplement MFA with particular emphasis on privileged accounts.Privileged Identity Management (PIM) for just-in-time (JIT) access to administrative functions.Enforce Conditional Access policies for users based on their risk level and geographic location.</a:t>
            </a:r>
          </a:p>
        </p:txBody>
      </p:sp>
    </p:spTree>
    <p:extLst>
      <p:ext uri="{BB962C8B-B14F-4D97-AF65-F5344CB8AC3E}">
        <p14:creationId xmlns:p14="http://schemas.microsoft.com/office/powerpoint/2010/main" val="1124698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0FE4E-99E2-687E-2888-CF706FDCA51D}"/>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4400" b="1"/>
              <a:t>Zero Trust Architecture</a:t>
            </a:r>
            <a:br>
              <a:rPr lang="en-US" sz="4400" b="1"/>
            </a:br>
            <a:endParaRPr lang="en-US" sz="4400"/>
          </a:p>
        </p:txBody>
      </p:sp>
      <p:pic>
        <p:nvPicPr>
          <p:cNvPr id="6" name="Picture Placeholder 5">
            <a:extLst>
              <a:ext uri="{FF2B5EF4-FFF2-40B4-BE49-F238E27FC236}">
                <a16:creationId xmlns:a16="http://schemas.microsoft.com/office/drawing/2014/main" id="{5F0B97CC-21DC-3AE0-D731-B312AC23E02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3778" b="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4" name="Text Placeholder 3">
            <a:extLst>
              <a:ext uri="{FF2B5EF4-FFF2-40B4-BE49-F238E27FC236}">
                <a16:creationId xmlns:a16="http://schemas.microsoft.com/office/drawing/2014/main" id="{5712CDEB-7F32-AA42-1634-7C3B63A0230E}"/>
              </a:ext>
            </a:extLst>
          </p:cNvPr>
          <p:cNvSpPr>
            <a:spLocks noGrp="1"/>
          </p:cNvSpPr>
          <p:nvPr>
            <p:ph type="body" sz="half" idx="2"/>
          </p:nvPr>
        </p:nvSpPr>
        <p:spPr>
          <a:xfrm>
            <a:off x="6797004" y="670559"/>
            <a:ext cx="4555782" cy="5445076"/>
          </a:xfrm>
        </p:spPr>
        <p:txBody>
          <a:bodyPr vert="horz" lIns="91440" tIns="45720" rIns="91440" bIns="45720" rtlCol="0" anchor="t">
            <a:normAutofit/>
          </a:bodyPr>
          <a:lstStyle/>
          <a:p>
            <a:pPr indent="-228600">
              <a:buFont typeface="Arial" panose="020B0604020202020204" pitchFamily="34" charset="0"/>
              <a:buChar char="•"/>
            </a:pPr>
            <a:r>
              <a:rPr lang="en-US" sz="2000"/>
              <a:t>Given IT and OT networks are increasingly becoming converged systems at SFM, Zero Trust principles will be applied to secure the OT, IoT and cloud systems. Zero Trust environments are identity-based and assume all users and devices are untrusted and try to validate every connection to protect against current threats and attacks including those that try to exploit remote access as well as supply chain vulnerabilities.</a:t>
            </a:r>
          </a:p>
        </p:txBody>
      </p:sp>
    </p:spTree>
    <p:extLst>
      <p:ext uri="{BB962C8B-B14F-4D97-AF65-F5344CB8AC3E}">
        <p14:creationId xmlns:p14="http://schemas.microsoft.com/office/powerpoint/2010/main" val="2147627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Placeholder 5">
            <a:extLst>
              <a:ext uri="{FF2B5EF4-FFF2-40B4-BE49-F238E27FC236}">
                <a16:creationId xmlns:a16="http://schemas.microsoft.com/office/drawing/2014/main" id="{E81A4FF2-94AE-8F99-6DCE-9F4975D42EAE}"/>
              </a:ext>
            </a:extLst>
          </p:cNvPr>
          <p:cNvPicPr>
            <a:picLocks noGrp="1" noChangeAspect="1"/>
          </p:cNvPicPr>
          <p:nvPr>
            <p:ph type="pic" idx="1"/>
          </p:nvPr>
        </p:nvPicPr>
        <p:blipFill>
          <a:blip r:embed="rId2">
            <a:alphaModFix amt="60000"/>
            <a:extLst>
              <a:ext uri="{28A0092B-C50C-407E-A947-70E740481C1C}">
                <a14:useLocalDpi xmlns:a14="http://schemas.microsoft.com/office/drawing/2010/main" val="0"/>
              </a:ext>
            </a:extLst>
          </a:blip>
          <a:srcRect l="762" r="571"/>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5621606C-3360-A6E4-7289-5727F73435C9}"/>
              </a:ext>
            </a:extLst>
          </p:cNvPr>
          <p:cNvSpPr>
            <a:spLocks noGrp="1"/>
          </p:cNvSpPr>
          <p:nvPr>
            <p:ph type="title"/>
          </p:nvPr>
        </p:nvSpPr>
        <p:spPr>
          <a:xfrm>
            <a:off x="838199" y="557189"/>
            <a:ext cx="5155263" cy="5571899"/>
          </a:xfrm>
        </p:spPr>
        <p:txBody>
          <a:bodyPr vert="horz" lIns="91440" tIns="45720" rIns="91440" bIns="45720" rtlCol="0" anchor="ctr">
            <a:normAutofit/>
          </a:bodyPr>
          <a:lstStyle/>
          <a:p>
            <a:r>
              <a:rPr lang="en-US" sz="4400" b="1">
                <a:solidFill>
                  <a:srgbClr val="FFFFFF"/>
                </a:solidFill>
              </a:rPr>
              <a:t>OT-Specific Protection</a:t>
            </a:r>
            <a:br>
              <a:rPr lang="en-US" sz="4400" b="1">
                <a:solidFill>
                  <a:srgbClr val="FFFFFF"/>
                </a:solidFill>
              </a:rPr>
            </a:br>
            <a:endParaRPr lang="en-US" sz="4400">
              <a:solidFill>
                <a:srgbClr val="FFFFFF"/>
              </a:solidFill>
            </a:endParaRPr>
          </a:p>
        </p:txBody>
      </p:sp>
      <p:sp>
        <p:nvSpPr>
          <p:cNvPr id="4" name="Text Placeholder 3">
            <a:extLst>
              <a:ext uri="{FF2B5EF4-FFF2-40B4-BE49-F238E27FC236}">
                <a16:creationId xmlns:a16="http://schemas.microsoft.com/office/drawing/2014/main" id="{13BE9FFD-E209-20A2-66E2-F5B8DEEEBC35}"/>
              </a:ext>
            </a:extLst>
          </p:cNvPr>
          <p:cNvSpPr>
            <a:spLocks noGrp="1"/>
          </p:cNvSpPr>
          <p:nvPr>
            <p:ph type="body" sz="half" idx="2"/>
          </p:nvPr>
        </p:nvSpPr>
        <p:spPr>
          <a:xfrm>
            <a:off x="6195375" y="557189"/>
            <a:ext cx="5158424" cy="5571899"/>
          </a:xfrm>
        </p:spPr>
        <p:txBody>
          <a:bodyPr vert="horz" lIns="91440" tIns="45720" rIns="91440" bIns="45720" rtlCol="0" anchor="ctr">
            <a:normAutofit/>
          </a:bodyPr>
          <a:lstStyle/>
          <a:p>
            <a:pPr indent="-228600">
              <a:buFont typeface="Arial" panose="020B0604020202020204" pitchFamily="34" charset="0"/>
              <a:buChar char="•"/>
            </a:pPr>
            <a:r>
              <a:rPr lang="en-US" sz="2000">
                <a:solidFill>
                  <a:srgbClr val="FFFFFF"/>
                </a:solidFill>
              </a:rPr>
              <a:t>Deploy security tools typical for OT (e.g. asset discovery, vulnerability assessment, threat detection) for assets such as PLCs and HMIs.For OT environments, the focus on security is on the availability of systems and not confidentiality. All security solutions must not interfere with production environments running in real-time.Create immutable backups for all OT systems so that the quickest recovery from any incident is possible and therefore a ransom demand can be avoided.</a:t>
            </a:r>
          </a:p>
        </p:txBody>
      </p:sp>
    </p:spTree>
    <p:extLst>
      <p:ext uri="{BB962C8B-B14F-4D97-AF65-F5344CB8AC3E}">
        <p14:creationId xmlns:p14="http://schemas.microsoft.com/office/powerpoint/2010/main" val="1178435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E7464-984B-773B-686F-6E94DB736E7D}"/>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100" b="1"/>
              <a:t>Monitoring and Incident Response</a:t>
            </a:r>
            <a:br>
              <a:rPr lang="en-US" sz="4100" b="1"/>
            </a:br>
            <a:endParaRPr lang="en-US" sz="4100"/>
          </a:p>
        </p:txBody>
      </p:sp>
      <p:sp>
        <p:nvSpPr>
          <p:cNvPr id="4" name="Text Placeholder 3">
            <a:extLst>
              <a:ext uri="{FF2B5EF4-FFF2-40B4-BE49-F238E27FC236}">
                <a16:creationId xmlns:a16="http://schemas.microsoft.com/office/drawing/2014/main" id="{A80E94B2-E54B-67F9-68B9-ECF3B60A64BC}"/>
              </a:ext>
            </a:extLst>
          </p:cNvPr>
          <p:cNvSpPr>
            <a:spLocks noGrp="1"/>
          </p:cNvSpPr>
          <p:nvPr>
            <p:ph type="body" sz="half" idx="2"/>
          </p:nvPr>
        </p:nvSpPr>
        <p:spPr>
          <a:xfrm>
            <a:off x="838200" y="2333297"/>
            <a:ext cx="4619621" cy="3843666"/>
          </a:xfrm>
        </p:spPr>
        <p:txBody>
          <a:bodyPr vert="horz" lIns="91440" tIns="45720" rIns="91440" bIns="45720" rtlCol="0">
            <a:normAutofit/>
          </a:bodyPr>
          <a:lstStyle/>
          <a:p>
            <a:pPr indent="-228600">
              <a:buFont typeface="Arial" panose="020B0604020202020204" pitchFamily="34" charset="0"/>
              <a:buChar char="•"/>
            </a:pPr>
            <a:r>
              <a:rPr lang="en-US" sz="2000"/>
              <a:t>Continuous Monitoring Plan24/7 monitoring of IT and OT traffic within a Security Operations Centre (SOC) provided by SFM using a managed SIEM solution to analyze and detect anomalies within the network traffic before they become incidents of seriousness.</a:t>
            </a:r>
          </a:p>
        </p:txBody>
      </p:sp>
      <p:pic>
        <p:nvPicPr>
          <p:cNvPr id="6" name="Picture Placeholder 5">
            <a:extLst>
              <a:ext uri="{FF2B5EF4-FFF2-40B4-BE49-F238E27FC236}">
                <a16:creationId xmlns:a16="http://schemas.microsoft.com/office/drawing/2014/main" id="{CFEAEDAB-839D-914C-9F2C-4776FE2C28F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0743" r="3615"/>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544151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29C026F9-0F7E-59C3-5BB1-C87BDC413426}"/>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14853" b="1"/>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8" name="Freeform: Shape 1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58DF60-69E4-9B4D-5412-218260B177D4}"/>
              </a:ext>
            </a:extLst>
          </p:cNvPr>
          <p:cNvSpPr>
            <a:spLocks noGrp="1"/>
          </p:cNvSpPr>
          <p:nvPr>
            <p:ph type="title"/>
          </p:nvPr>
        </p:nvSpPr>
        <p:spPr>
          <a:xfrm>
            <a:off x="371094" y="1161288"/>
            <a:ext cx="3438144" cy="1125728"/>
          </a:xfrm>
        </p:spPr>
        <p:txBody>
          <a:bodyPr vert="horz" lIns="91440" tIns="45720" rIns="91440" bIns="45720" rtlCol="0" anchor="b">
            <a:normAutofit/>
          </a:bodyPr>
          <a:lstStyle/>
          <a:p>
            <a:r>
              <a:rPr lang="en-US" sz="2400" b="1"/>
              <a:t>Incident Response Timeframes</a:t>
            </a:r>
            <a:br>
              <a:rPr lang="en-US" sz="2400" b="1"/>
            </a:br>
            <a:endParaRPr lang="en-US" sz="2400"/>
          </a:p>
        </p:txBody>
      </p:sp>
      <p:sp>
        <p:nvSpPr>
          <p:cNvPr id="17"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6A09E458-1458-53D3-2B62-1A67EBAEC614}"/>
              </a:ext>
            </a:extLst>
          </p:cNvPr>
          <p:cNvSpPr>
            <a:spLocks noGrp="1"/>
          </p:cNvSpPr>
          <p:nvPr>
            <p:ph type="body" sz="half" idx="2"/>
          </p:nvPr>
        </p:nvSpPr>
        <p:spPr>
          <a:xfrm>
            <a:off x="371094" y="2718054"/>
            <a:ext cx="3438906" cy="3207258"/>
          </a:xfrm>
        </p:spPr>
        <p:txBody>
          <a:bodyPr vert="horz" lIns="91440" tIns="45720" rIns="91440" bIns="45720" rtlCol="0" anchor="t">
            <a:normAutofit/>
          </a:bodyPr>
          <a:lstStyle/>
          <a:p>
            <a:pPr indent="-228600">
              <a:buFont typeface="Arial" panose="020B0604020202020204" pitchFamily="34" charset="0"/>
              <a:buChar char="•"/>
            </a:pPr>
            <a:r>
              <a:rPr lang="en-US" sz="1700"/>
              <a:t>NIS2-aligned reporting of significant incidents within 24 hours of detection by SFM:Establish an Incident Response Team that can act in a timely manner, with all roles clearly defined and contact details available.Conduct tabletop exercises and full-scale drills to test the plan.Automated logging and forensic analytics to maintain auditable evidence.</a:t>
            </a:r>
          </a:p>
        </p:txBody>
      </p:sp>
    </p:spTree>
    <p:extLst>
      <p:ext uri="{BB962C8B-B14F-4D97-AF65-F5344CB8AC3E}">
        <p14:creationId xmlns:p14="http://schemas.microsoft.com/office/powerpoint/2010/main" val="3724434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AE572153-DCF3-6CFE-6623-F36DE6DE887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5842" r="40" b="-1"/>
          <a:stretch>
            <a:fillRect/>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15C230-4225-54EB-2A4B-F18A7EECC3B6}"/>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3100" b="1"/>
              <a:t>Training and Awareness Program</a:t>
            </a:r>
            <a:br>
              <a:rPr lang="en-US" sz="3100" b="1"/>
            </a:br>
            <a:endParaRPr lang="en-US" sz="3100"/>
          </a:p>
        </p:txBody>
      </p:sp>
      <p:sp>
        <p:nvSpPr>
          <p:cNvPr id="4" name="Text Placeholder 3">
            <a:extLst>
              <a:ext uri="{FF2B5EF4-FFF2-40B4-BE49-F238E27FC236}">
                <a16:creationId xmlns:a16="http://schemas.microsoft.com/office/drawing/2014/main" id="{ED9DBE55-D1A7-DF7D-C3E6-A76A2641CC21}"/>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100"/>
              <a:t>70% of cyber risk is created by the human layer. Therefore, the training program for the human layer in manufacturing by SFM is focused on this group of users. Since manufacturing workers interact only very occasionally with office ICT systems, they are not aware of any responsibility for cybersecurity.Role-specific: This means different user groups are trained such as office staff, factory floor workers, engineers (including management)).Delivery-appropriate: SFM conducts face-to-face team-based training sessions at the manufacturing plant for factory workers as opposed to typical computer-based training programs found on kiosk PCs shared by office staff.Practically focused: The training focuses on identifying phishing emails, good password practices, and MFA.Continuous: Continued updates of emerging threats to manufacturing facilities. Average time between threat emergence and corresponding defense updates is approximately 19 days.</a:t>
            </a:r>
          </a:p>
        </p:txBody>
      </p:sp>
    </p:spTree>
    <p:extLst>
      <p:ext uri="{BB962C8B-B14F-4D97-AF65-F5344CB8AC3E}">
        <p14:creationId xmlns:p14="http://schemas.microsoft.com/office/powerpoint/2010/main" val="2936660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D36FEA88-E9CF-7141-F015-C55AB103A55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8910" r="6137" b="-1"/>
          <a:stretch>
            <a:fillRect/>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62878E-2BFB-0779-184E-C8DDC0E9B2CC}"/>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Program Components</a:t>
            </a:r>
            <a:br>
              <a:rPr lang="en-US" sz="4000" b="1"/>
            </a:br>
            <a:endParaRPr lang="en-US" sz="4000"/>
          </a:p>
        </p:txBody>
      </p:sp>
      <p:sp>
        <p:nvSpPr>
          <p:cNvPr id="4" name="Text Placeholder 3">
            <a:extLst>
              <a:ext uri="{FF2B5EF4-FFF2-40B4-BE49-F238E27FC236}">
                <a16:creationId xmlns:a16="http://schemas.microsoft.com/office/drawing/2014/main" id="{A5B8C394-5263-7982-558E-6E061B9794A6}"/>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400"/>
              <a:t>Digital Training for Office StaffWe develop and implement Interactive Training Modules to inform and train staff regarding issues such as phishing, social engineering and data protection.Realistic simulations of common attack vectors.Integrated Phishing Report Button for threat reporting.Analog Training for Factory FloorPrint-ready training kits delivered during shift briefings.Visual aids such as posters placed around break areas of your facility to reinforce security messages.Supervisors trained to reinforce security behaviours on the line.Specialised TrainingEngineers and OT operators: training on secure maintenance workflows, vendor access protocols, and incident recognition.Procurement staff: Business Email Compromise and invoice fraud prevention training</a:t>
            </a:r>
          </a:p>
        </p:txBody>
      </p:sp>
    </p:spTree>
    <p:extLst>
      <p:ext uri="{BB962C8B-B14F-4D97-AF65-F5344CB8AC3E}">
        <p14:creationId xmlns:p14="http://schemas.microsoft.com/office/powerpoint/2010/main" val="2578595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F71E2B52-F882-778E-2462-B41776D7A33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5882" b="-1"/>
          <a:stretch>
            <a:fillRect/>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38BD19-E221-386F-A40B-EE5AE19B2EAE}"/>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Measuring Effectiveness</a:t>
            </a:r>
            <a:br>
              <a:rPr lang="en-US" sz="4000" b="1"/>
            </a:br>
            <a:endParaRPr lang="en-US" sz="4000"/>
          </a:p>
        </p:txBody>
      </p:sp>
      <p:sp>
        <p:nvSpPr>
          <p:cNvPr id="4" name="Text Placeholder 3">
            <a:extLst>
              <a:ext uri="{FF2B5EF4-FFF2-40B4-BE49-F238E27FC236}">
                <a16:creationId xmlns:a16="http://schemas.microsoft.com/office/drawing/2014/main" id="{33297D6E-93EA-14AD-F388-F7BC40AE8478}"/>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2000"/>
              <a:t>Monitor phishing simulation click rates and reporting behaviour.Track incident reporting trends and time to detection.Conduct annual security culture surveys.</a:t>
            </a:r>
          </a:p>
        </p:txBody>
      </p:sp>
    </p:spTree>
    <p:extLst>
      <p:ext uri="{BB962C8B-B14F-4D97-AF65-F5344CB8AC3E}">
        <p14:creationId xmlns:p14="http://schemas.microsoft.com/office/powerpoint/2010/main" val="2203300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A32D9-A247-C440-E081-1C49070AA33E}"/>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b="1"/>
              <a:t>Conclusion</a:t>
            </a:r>
          </a:p>
        </p:txBody>
      </p:sp>
      <p:sp>
        <p:nvSpPr>
          <p:cNvPr id="4" name="Text Placeholder 3">
            <a:extLst>
              <a:ext uri="{FF2B5EF4-FFF2-40B4-BE49-F238E27FC236}">
                <a16:creationId xmlns:a16="http://schemas.microsoft.com/office/drawing/2014/main" id="{2DF508BB-578D-BBCA-A893-02B21CCC3710}"/>
              </a:ext>
            </a:extLst>
          </p:cNvPr>
          <p:cNvSpPr>
            <a:spLocks noGrp="1"/>
          </p:cNvSpPr>
          <p:nvPr>
            <p:ph type="body" sz="half" idx="2"/>
          </p:nvPr>
        </p:nvSpPr>
        <p:spPr>
          <a:xfrm>
            <a:off x="761802" y="2743200"/>
            <a:ext cx="4646905" cy="3613149"/>
          </a:xfrm>
        </p:spPr>
        <p:txBody>
          <a:bodyPr vert="horz" lIns="91440" tIns="45720" rIns="91440" bIns="45720" rtlCol="0" anchor="ctr">
            <a:normAutofit/>
          </a:bodyPr>
          <a:lstStyle/>
          <a:p>
            <a:pPr indent="-228600">
              <a:buFont typeface="Arial" panose="020B0604020202020204" pitchFamily="34" charset="0"/>
              <a:buChar char="•"/>
            </a:pPr>
            <a:r>
              <a:rPr lang="en-US" sz="1700"/>
              <a:t>A cyber attack could cause significant problems affecting production, damaging the company’s name and leading to financial losses. To mitigate these threats, proposed policies and measures aim to reduce the exposure of the company to cyber risk.These recommendations will enable SFM to protect and ensure the continued successful operation of the organization, to compete effectively in the aerospace and automotive supply chains where increasingly cybersecurity assurance is becoming a condition of doing business. They meet the requirements of ISO 27001, NIST CSF and are currently emerging in the UK Cyber Security and Resilience Bill.</a:t>
            </a:r>
          </a:p>
        </p:txBody>
      </p:sp>
      <p:pic>
        <p:nvPicPr>
          <p:cNvPr id="6" name="Picture Placeholder 5">
            <a:extLst>
              <a:ext uri="{FF2B5EF4-FFF2-40B4-BE49-F238E27FC236}">
                <a16:creationId xmlns:a16="http://schemas.microsoft.com/office/drawing/2014/main" id="{7D378D79-B613-9B1D-E57D-3539EB47FE4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4972" r="24972"/>
          <a:stretch>
            <a:fillRect/>
          </a:stretch>
        </p:blipFill>
        <p:spPr>
          <a:xfrm>
            <a:off x="6096000" y="1"/>
            <a:ext cx="6102825" cy="6858000"/>
          </a:xfrm>
          <a:prstGeom prst="rect">
            <a:avLst/>
          </a:prstGeom>
        </p:spPr>
      </p:pic>
    </p:spTree>
    <p:extLst>
      <p:ext uri="{BB962C8B-B14F-4D97-AF65-F5344CB8AC3E}">
        <p14:creationId xmlns:p14="http://schemas.microsoft.com/office/powerpoint/2010/main" val="2800565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418FB3D2-6826-EED5-044B-11773784D540}"/>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3991" r="2" b="2"/>
          <a:stretch>
            <a:fillRect/>
          </a:stretch>
        </p:blipFill>
        <p:spPr>
          <a:xfrm>
            <a:off x="1"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850D6D-07E6-5B5E-4063-1FF9EE4971EC}"/>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References</a:t>
            </a:r>
          </a:p>
        </p:txBody>
      </p:sp>
      <p:sp>
        <p:nvSpPr>
          <p:cNvPr id="4" name="Text Placeholder 3">
            <a:extLst>
              <a:ext uri="{FF2B5EF4-FFF2-40B4-BE49-F238E27FC236}">
                <a16:creationId xmlns:a16="http://schemas.microsoft.com/office/drawing/2014/main" id="{EF509A69-42BF-FBC0-EFA2-44A05130236E}"/>
              </a:ext>
            </a:extLst>
          </p:cNvPr>
          <p:cNvSpPr>
            <a:spLocks noGrp="1"/>
          </p:cNvSpPr>
          <p:nvPr>
            <p:ph type="body" sz="half" idx="2"/>
          </p:nvPr>
        </p:nvSpPr>
        <p:spPr>
          <a:xfrm>
            <a:off x="7531610" y="2434201"/>
            <a:ext cx="3822189" cy="3742762"/>
          </a:xfrm>
        </p:spPr>
        <p:txBody>
          <a:bodyPr vert="horz" lIns="91440" tIns="45720" rIns="91440" bIns="45720" rtlCol="0">
            <a:normAutofit/>
          </a:bodyPr>
          <a:lstStyle/>
          <a:p>
            <a:pPr indent="-228600">
              <a:buFont typeface="Arial" panose="020B0604020202020204" pitchFamily="34" charset="0"/>
              <a:buChar char="•"/>
            </a:pPr>
            <a:r>
              <a:rPr lang="en-US" sz="1100"/>
              <a:t>. ReferencesADS Group. (2025). Compliance and Regulatory Considerations for Digital and Cybersecurity.GovInfoSecurity. ( 2026). Manufacturing in the Crosshairs: How Zero Trust Architecture Secures the Future of Smart Factories.Keeper Security. ( 2025). Top Cyber Threats Facing Manufacturing and How To Mitigate Them.SoSafe. ( 2026). Cybersecurity Awareness for Manufacturing.NIST. (2026). Manufacturing Cybersecurity Practice Guide (NIST SP 1800-41) Draft.Iconsys. (2026). OT Cyber Resilience for UK Manufacturers.Cybriant. (2026). Cybersecurity for Manufacturing: Protecting industrial operations.SoSafe. (2026). The 19-Day Defence Gap in Manufacturing.Clarysec. (2025). From Chaos to Control: A Manufacturer’s Guide to ISO 27001 Incident Response.CPS. (2025). Ensuring Compliance and Security for Government Suppliers.IANS Research. (2025). How to Strengthen OT Security Against Manufacturing Ransomware Attacks.Ruhr-Universität Bochum. (2025). Noise and Stress Don't Help With Learning: Cybersecurity Awareness in Manufacturing.Smart Manufacturing Use Case Platform. ( 2026). Automated Cybersecurity Incident Detection, Response &amp; Recovery.</a:t>
            </a:r>
          </a:p>
        </p:txBody>
      </p:sp>
    </p:spTree>
    <p:extLst>
      <p:ext uri="{BB962C8B-B14F-4D97-AF65-F5344CB8AC3E}">
        <p14:creationId xmlns:p14="http://schemas.microsoft.com/office/powerpoint/2010/main" val="3472067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76</TotalTime>
  <Words>2079</Words>
  <Application>Microsoft Office PowerPoint</Application>
  <PresentationFormat>Widescreen</PresentationFormat>
  <Paragraphs>47</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Aptos Slab Black</vt:lpstr>
      <vt:lpstr>Arial</vt:lpstr>
      <vt:lpstr>Calibri</vt:lpstr>
      <vt:lpstr>Office Theme</vt:lpstr>
      <vt:lpstr>PowerPoint Presentation</vt:lpstr>
      <vt:lpstr>Cybersecurity and Data Governance Policy for SteelForm Manufacturing Ltd (SFM) </vt:lpstr>
      <vt:lpstr>Threat Identification </vt:lpstr>
      <vt:lpstr>Internal Threats </vt:lpstr>
      <vt:lpstr>Security Policies </vt:lpstr>
      <vt:lpstr>Access Control Policy </vt:lpstr>
      <vt:lpstr>Network Segmentation Policy </vt:lpstr>
      <vt:lpstr>Data Governance Policy </vt:lpstr>
      <vt:lpstr>Vendor and Supply Chain Security Policy </vt:lpstr>
      <vt:lpstr>Mitigation Measures </vt:lpstr>
      <vt:lpstr>Zero Trust Architecture </vt:lpstr>
      <vt:lpstr>OT-Specific Protection </vt:lpstr>
      <vt:lpstr>Monitoring and Incident Response </vt:lpstr>
      <vt:lpstr>Incident Response Timeframes </vt:lpstr>
      <vt:lpstr>Training and Awareness Program </vt:lpstr>
      <vt:lpstr>Program Components </vt:lpstr>
      <vt:lpstr>Measuring Effectiveness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Mohamed ABDUL KAREM</dc:creator>
  <cp:lastModifiedBy>Mohamed ABDUL KAREM</cp:lastModifiedBy>
  <cp:revision>1</cp:revision>
  <dcterms:created xsi:type="dcterms:W3CDTF">2026-08-13T01:07:03Z</dcterms:created>
  <dcterms:modified xsi:type="dcterms:W3CDTF">2026-08-13T02:24:01Z</dcterms:modified>
</cp:coreProperties>
</file>