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Agrandir" pitchFamily="2" charset="77"/>
      <p:regular r:id="rId14"/>
    </p:embeddedFont>
    <p:embeddedFont>
      <p:font typeface="Agrandir Bold" pitchFamily="2" charset="77"/>
      <p:regular r:id="rId15"/>
    </p:embeddedFont>
    <p:embeddedFont>
      <p:font typeface="League Spartan"/>
      <p:regular r:id="rId16"/>
    </p:embeddedFont>
    <p:embeddedFont>
      <p:font typeface="Montserrat" panose="00000500000000000000" pitchFamily="2" charset="77"/>
      <p:regular r:id="rId17"/>
    </p:embeddedFont>
    <p:embeddedFont>
      <p:font typeface="Montserrat Bold" pitchFamily="2" charset="77"/>
      <p:regular r:id="rId18"/>
    </p:embeddedFont>
    <p:embeddedFont>
      <p:font typeface="Poppins" panose="00000500000000000000" pitchFamily="2" charset="77"/>
      <p:regular r:id="rId19"/>
    </p:embeddedFont>
    <p:embeddedFont>
      <p:font typeface="Poppins Bold" pitchFamily="2" charset="77"/>
      <p:regular r:id="rId20"/>
    </p:embeddedFont>
    <p:embeddedFont>
      <p:font typeface="Poppins Semi-Bold" pitchFamily="2" charset="77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on Isaac (2514289)" userId="db225895-20f3-4a4b-83d5-72294d2171f3" providerId="ADAL" clId="{228EACA3-CA52-4FB9-9F97-40ACFC74952F}"/>
    <pc:docChg chg="undo custSel modSld">
      <pc:chgData name="Deon Isaac (2514289)" userId="db225895-20f3-4a4b-83d5-72294d2171f3" providerId="ADAL" clId="{228EACA3-CA52-4FB9-9F97-40ACFC74952F}" dt="2026-08-10T01:50:02.864" v="217" actId="25668"/>
      <pc:docMkLst>
        <pc:docMk/>
      </pc:docMkLst>
      <pc:sldChg chg="modSp mod">
        <pc:chgData name="Deon Isaac (2514289)" userId="db225895-20f3-4a4b-83d5-72294d2171f3" providerId="ADAL" clId="{228EACA3-CA52-4FB9-9F97-40ACFC74952F}" dt="2026-08-10T01:33:59.818" v="18" actId="1036"/>
        <pc:sldMkLst>
          <pc:docMk/>
          <pc:sldMk cId="0" sldId="257"/>
        </pc:sldMkLst>
        <pc:spChg chg="mod">
          <ac:chgData name="Deon Isaac (2514289)" userId="db225895-20f3-4a4b-83d5-72294d2171f3" providerId="ADAL" clId="{228EACA3-CA52-4FB9-9F97-40ACFC74952F}" dt="2026-08-10T01:32:34.803" v="3" actId="1076"/>
          <ac:spMkLst>
            <pc:docMk/>
            <pc:sldMk cId="0" sldId="257"/>
            <ac:spMk id="23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3:59.818" v="18" actId="1036"/>
          <ac:spMkLst>
            <pc:docMk/>
            <pc:sldMk cId="0" sldId="257"/>
            <ac:spMk id="25" creationId="{00000000-0000-0000-0000-000000000000}"/>
          </ac:spMkLst>
        </pc:spChg>
        <pc:grpChg chg="mod">
          <ac:chgData name="Deon Isaac (2514289)" userId="db225895-20f3-4a4b-83d5-72294d2171f3" providerId="ADAL" clId="{228EACA3-CA52-4FB9-9F97-40ACFC74952F}" dt="2026-08-10T01:32:33.621" v="2" actId="1076"/>
          <ac:grpSpMkLst>
            <pc:docMk/>
            <pc:sldMk cId="0" sldId="257"/>
            <ac:grpSpMk id="4" creationId="{00000000-0000-0000-0000-000000000000}"/>
          </ac:grpSpMkLst>
        </pc:grpChg>
      </pc:sldChg>
      <pc:sldChg chg="modSp mod">
        <pc:chgData name="Deon Isaac (2514289)" userId="db225895-20f3-4a4b-83d5-72294d2171f3" providerId="ADAL" clId="{228EACA3-CA52-4FB9-9F97-40ACFC74952F}" dt="2026-08-10T01:37:12.075" v="55" actId="2711"/>
        <pc:sldMkLst>
          <pc:docMk/>
          <pc:sldMk cId="0" sldId="258"/>
        </pc:sldMkLst>
        <pc:spChg chg="mod">
          <ac:chgData name="Deon Isaac (2514289)" userId="db225895-20f3-4a4b-83d5-72294d2171f3" providerId="ADAL" clId="{228EACA3-CA52-4FB9-9F97-40ACFC74952F}" dt="2026-08-10T01:36:50.163" v="52" actId="2711"/>
          <ac:spMkLst>
            <pc:docMk/>
            <pc:sldMk cId="0" sldId="258"/>
            <ac:spMk id="14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7:12.075" v="55" actId="2711"/>
          <ac:spMkLst>
            <pc:docMk/>
            <pc:sldMk cId="0" sldId="258"/>
            <ac:spMk id="16" creationId="{00000000-0000-0000-0000-000000000000}"/>
          </ac:spMkLst>
        </pc:spChg>
      </pc:sldChg>
      <pc:sldChg chg="modSp mod">
        <pc:chgData name="Deon Isaac (2514289)" userId="db225895-20f3-4a4b-83d5-72294d2171f3" providerId="ADAL" clId="{228EACA3-CA52-4FB9-9F97-40ACFC74952F}" dt="2026-08-10T01:36:20.446" v="50" actId="1036"/>
        <pc:sldMkLst>
          <pc:docMk/>
          <pc:sldMk cId="0" sldId="259"/>
        </pc:sldMkLst>
        <pc:spChg chg="mod">
          <ac:chgData name="Deon Isaac (2514289)" userId="db225895-20f3-4a4b-83d5-72294d2171f3" providerId="ADAL" clId="{228EACA3-CA52-4FB9-9F97-40ACFC74952F}" dt="2026-08-10T01:34:51.653" v="21" actId="255"/>
          <ac:spMkLst>
            <pc:docMk/>
            <pc:sldMk cId="0" sldId="259"/>
            <ac:spMk id="22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5:03.269" v="22" actId="2711"/>
          <ac:spMkLst>
            <pc:docMk/>
            <pc:sldMk cId="0" sldId="259"/>
            <ac:spMk id="23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6:12.164" v="45" actId="1036"/>
          <ac:spMkLst>
            <pc:docMk/>
            <pc:sldMk cId="0" sldId="259"/>
            <ac:spMk id="24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6:05.265" v="37" actId="1036"/>
          <ac:spMkLst>
            <pc:docMk/>
            <pc:sldMk cId="0" sldId="259"/>
            <ac:spMk id="25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6:16.170" v="47" actId="1036"/>
          <ac:spMkLst>
            <pc:docMk/>
            <pc:sldMk cId="0" sldId="259"/>
            <ac:spMk id="26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6:20.446" v="50" actId="1036"/>
          <ac:spMkLst>
            <pc:docMk/>
            <pc:sldMk cId="0" sldId="259"/>
            <ac:spMk id="27" creationId="{00000000-0000-0000-0000-000000000000}"/>
          </ac:spMkLst>
        </pc:spChg>
        <pc:grpChg chg="mod">
          <ac:chgData name="Deon Isaac (2514289)" userId="db225895-20f3-4a4b-83d5-72294d2171f3" providerId="ADAL" clId="{228EACA3-CA52-4FB9-9F97-40ACFC74952F}" dt="2026-08-10T01:35:13.243" v="24" actId="14100"/>
          <ac:grpSpMkLst>
            <pc:docMk/>
            <pc:sldMk cId="0" sldId="259"/>
            <ac:grpSpMk id="19" creationId="{00000000-0000-0000-0000-000000000000}"/>
          </ac:grpSpMkLst>
        </pc:grpChg>
      </pc:sldChg>
      <pc:sldChg chg="modSp mod">
        <pc:chgData name="Deon Isaac (2514289)" userId="db225895-20f3-4a4b-83d5-72294d2171f3" providerId="ADAL" clId="{228EACA3-CA52-4FB9-9F97-40ACFC74952F}" dt="2026-08-10T01:38:53.999" v="65" actId="2711"/>
        <pc:sldMkLst>
          <pc:docMk/>
          <pc:sldMk cId="0" sldId="260"/>
        </pc:sldMkLst>
        <pc:spChg chg="mod">
          <ac:chgData name="Deon Isaac (2514289)" userId="db225895-20f3-4a4b-83d5-72294d2171f3" providerId="ADAL" clId="{228EACA3-CA52-4FB9-9F97-40ACFC74952F}" dt="2026-08-10T01:38:02.785" v="59" actId="255"/>
          <ac:spMkLst>
            <pc:docMk/>
            <pc:sldMk cId="0" sldId="260"/>
            <ac:spMk id="22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8:18.707" v="61" actId="2711"/>
          <ac:spMkLst>
            <pc:docMk/>
            <pc:sldMk cId="0" sldId="260"/>
            <ac:spMk id="23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8:34.066" v="63" actId="255"/>
          <ac:spMkLst>
            <pc:docMk/>
            <pc:sldMk cId="0" sldId="260"/>
            <ac:spMk id="24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8:53.999" v="65" actId="2711"/>
          <ac:spMkLst>
            <pc:docMk/>
            <pc:sldMk cId="0" sldId="260"/>
            <ac:spMk id="25" creationId="{00000000-0000-0000-0000-000000000000}"/>
          </ac:spMkLst>
        </pc:spChg>
      </pc:sldChg>
      <pc:sldChg chg="modSp mod">
        <pc:chgData name="Deon Isaac (2514289)" userId="db225895-20f3-4a4b-83d5-72294d2171f3" providerId="ADAL" clId="{228EACA3-CA52-4FB9-9F97-40ACFC74952F}" dt="2026-08-10T01:40:27.400" v="79" actId="2711"/>
        <pc:sldMkLst>
          <pc:docMk/>
          <pc:sldMk cId="0" sldId="261"/>
        </pc:sldMkLst>
        <pc:spChg chg="mod">
          <ac:chgData name="Deon Isaac (2514289)" userId="db225895-20f3-4a4b-83d5-72294d2171f3" providerId="ADAL" clId="{228EACA3-CA52-4FB9-9F97-40ACFC74952F}" dt="2026-08-10T01:39:33.124" v="71" actId="1076"/>
          <ac:spMkLst>
            <pc:docMk/>
            <pc:sldMk cId="0" sldId="261"/>
            <ac:spMk id="2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9:12.074" v="67" actId="2711"/>
          <ac:spMkLst>
            <pc:docMk/>
            <pc:sldMk cId="0" sldId="261"/>
            <ac:spMk id="13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9:27.254" v="69" actId="2711"/>
          <ac:spMkLst>
            <pc:docMk/>
            <pc:sldMk cId="0" sldId="261"/>
            <ac:spMk id="14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39:48.894" v="73" actId="255"/>
          <ac:spMkLst>
            <pc:docMk/>
            <pc:sldMk cId="0" sldId="261"/>
            <ac:spMk id="16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0:01.495" v="75" actId="2711"/>
          <ac:spMkLst>
            <pc:docMk/>
            <pc:sldMk cId="0" sldId="261"/>
            <ac:spMk id="22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0:14.035" v="77" actId="2711"/>
          <ac:spMkLst>
            <pc:docMk/>
            <pc:sldMk cId="0" sldId="261"/>
            <ac:spMk id="24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0:27.400" v="79" actId="2711"/>
          <ac:spMkLst>
            <pc:docMk/>
            <pc:sldMk cId="0" sldId="261"/>
            <ac:spMk id="26" creationId="{00000000-0000-0000-0000-000000000000}"/>
          </ac:spMkLst>
        </pc:spChg>
      </pc:sldChg>
      <pc:sldChg chg="modSp mod">
        <pc:chgData name="Deon Isaac (2514289)" userId="db225895-20f3-4a4b-83d5-72294d2171f3" providerId="ADAL" clId="{228EACA3-CA52-4FB9-9F97-40ACFC74952F}" dt="2026-08-10T01:41:53.848" v="89" actId="1076"/>
        <pc:sldMkLst>
          <pc:docMk/>
          <pc:sldMk cId="0" sldId="262"/>
        </pc:sldMkLst>
        <pc:spChg chg="mod">
          <ac:chgData name="Deon Isaac (2514289)" userId="db225895-20f3-4a4b-83d5-72294d2171f3" providerId="ADAL" clId="{228EACA3-CA52-4FB9-9F97-40ACFC74952F}" dt="2026-08-10T01:41:53.848" v="89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1:04.855" v="81" actId="2711"/>
          <ac:spMkLst>
            <pc:docMk/>
            <pc:sldMk cId="0" sldId="262"/>
            <ac:spMk id="32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1:46.259" v="87" actId="2711"/>
          <ac:spMkLst>
            <pc:docMk/>
            <pc:sldMk cId="0" sldId="262"/>
            <ac:spMk id="34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1:20.054" v="83" actId="2711"/>
          <ac:spMkLst>
            <pc:docMk/>
            <pc:sldMk cId="0" sldId="262"/>
            <ac:spMk id="35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1:34.394" v="85" actId="2711"/>
          <ac:spMkLst>
            <pc:docMk/>
            <pc:sldMk cId="0" sldId="262"/>
            <ac:spMk id="41" creationId="{00000000-0000-0000-0000-000000000000}"/>
          </ac:spMkLst>
        </pc:spChg>
      </pc:sldChg>
      <pc:sldChg chg="modSp mod">
        <pc:chgData name="Deon Isaac (2514289)" userId="db225895-20f3-4a4b-83d5-72294d2171f3" providerId="ADAL" clId="{228EACA3-CA52-4FB9-9F97-40ACFC74952F}" dt="2026-08-10T01:43:00.352" v="116" actId="2711"/>
        <pc:sldMkLst>
          <pc:docMk/>
          <pc:sldMk cId="0" sldId="263"/>
        </pc:sldMkLst>
        <pc:spChg chg="mod">
          <ac:chgData name="Deon Isaac (2514289)" userId="db225895-20f3-4a4b-83d5-72294d2171f3" providerId="ADAL" clId="{228EACA3-CA52-4FB9-9F97-40ACFC74952F}" dt="2026-08-10T01:42:18.753" v="95" actId="1035"/>
          <ac:spMkLst>
            <pc:docMk/>
            <pc:sldMk cId="0" sldId="263"/>
            <ac:spMk id="18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2:45.784" v="114" actId="1036"/>
          <ac:spMkLst>
            <pc:docMk/>
            <pc:sldMk cId="0" sldId="263"/>
            <ac:spMk id="22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2:13.335" v="91" actId="2711"/>
          <ac:spMkLst>
            <pc:docMk/>
            <pc:sldMk cId="0" sldId="263"/>
            <ac:spMk id="23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2:39.099" v="109" actId="2711"/>
          <ac:spMkLst>
            <pc:docMk/>
            <pc:sldMk cId="0" sldId="263"/>
            <ac:spMk id="24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3:00.352" v="116" actId="2711"/>
          <ac:spMkLst>
            <pc:docMk/>
            <pc:sldMk cId="0" sldId="263"/>
            <ac:spMk id="25" creationId="{00000000-0000-0000-0000-000000000000}"/>
          </ac:spMkLst>
        </pc:spChg>
      </pc:sldChg>
      <pc:sldChg chg="modSp mod">
        <pc:chgData name="Deon Isaac (2514289)" userId="db225895-20f3-4a4b-83d5-72294d2171f3" providerId="ADAL" clId="{228EACA3-CA52-4FB9-9F97-40ACFC74952F}" dt="2026-08-10T01:45:11.073" v="147" actId="1036"/>
        <pc:sldMkLst>
          <pc:docMk/>
          <pc:sldMk cId="0" sldId="264"/>
        </pc:sldMkLst>
        <pc:spChg chg="mod">
          <ac:chgData name="Deon Isaac (2514289)" userId="db225895-20f3-4a4b-83d5-72294d2171f3" providerId="ADAL" clId="{228EACA3-CA52-4FB9-9F97-40ACFC74952F}" dt="2026-08-10T01:43:17.124" v="118" actId="20577"/>
          <ac:spMkLst>
            <pc:docMk/>
            <pc:sldMk cId="0" sldId="264"/>
            <ac:spMk id="2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5:02.556" v="142" actId="1035"/>
          <ac:spMkLst>
            <pc:docMk/>
            <pc:sldMk cId="0" sldId="264"/>
            <ac:spMk id="21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3:35.097" v="121" actId="2711"/>
          <ac:spMkLst>
            <pc:docMk/>
            <pc:sldMk cId="0" sldId="264"/>
            <ac:spMk id="22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5:05.626" v="145" actId="1035"/>
          <ac:spMkLst>
            <pc:docMk/>
            <pc:sldMk cId="0" sldId="264"/>
            <ac:spMk id="23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4:26.168" v="125" actId="2711"/>
          <ac:spMkLst>
            <pc:docMk/>
            <pc:sldMk cId="0" sldId="264"/>
            <ac:spMk id="24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4:49.709" v="135" actId="1036"/>
          <ac:spMkLst>
            <pc:docMk/>
            <pc:sldMk cId="0" sldId="264"/>
            <ac:spMk id="25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5:11.073" v="147" actId="1036"/>
          <ac:spMkLst>
            <pc:docMk/>
            <pc:sldMk cId="0" sldId="264"/>
            <ac:spMk id="27" creationId="{00000000-0000-0000-0000-000000000000}"/>
          </ac:spMkLst>
        </pc:spChg>
      </pc:sldChg>
      <pc:sldChg chg="modSp mod">
        <pc:chgData name="Deon Isaac (2514289)" userId="db225895-20f3-4a4b-83d5-72294d2171f3" providerId="ADAL" clId="{228EACA3-CA52-4FB9-9F97-40ACFC74952F}" dt="2026-08-10T01:48:41.181" v="210" actId="1035"/>
        <pc:sldMkLst>
          <pc:docMk/>
          <pc:sldMk cId="0" sldId="265"/>
        </pc:sldMkLst>
        <pc:spChg chg="mod">
          <ac:chgData name="Deon Isaac (2514289)" userId="db225895-20f3-4a4b-83d5-72294d2171f3" providerId="ADAL" clId="{228EACA3-CA52-4FB9-9F97-40ACFC74952F}" dt="2026-08-10T01:48:30.515" v="197" actId="1035"/>
          <ac:spMkLst>
            <pc:docMk/>
            <pc:sldMk cId="0" sldId="265"/>
            <ac:spMk id="13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8:27.444" v="190" actId="1035"/>
          <ac:spMkLst>
            <pc:docMk/>
            <pc:sldMk cId="0" sldId="265"/>
            <ac:spMk id="14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6:32.542" v="155" actId="2711"/>
          <ac:spMkLst>
            <pc:docMk/>
            <pc:sldMk cId="0" sldId="265"/>
            <ac:spMk id="16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8:36.953" v="200" actId="1035"/>
          <ac:spMkLst>
            <pc:docMk/>
            <pc:sldMk cId="0" sldId="265"/>
            <ac:spMk id="22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8:33.996" v="199" actId="1036"/>
          <ac:spMkLst>
            <pc:docMk/>
            <pc:sldMk cId="0" sldId="265"/>
            <ac:spMk id="23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8:22.734" v="183" actId="1035"/>
          <ac:spMkLst>
            <pc:docMk/>
            <pc:sldMk cId="0" sldId="265"/>
            <ac:spMk id="24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8:41.181" v="210" actId="1035"/>
          <ac:spMkLst>
            <pc:docMk/>
            <pc:sldMk cId="0" sldId="265"/>
            <ac:spMk id="26" creationId="{00000000-0000-0000-0000-000000000000}"/>
          </ac:spMkLst>
        </pc:spChg>
      </pc:sldChg>
      <pc:sldChg chg="modSp mod">
        <pc:chgData name="Deon Isaac (2514289)" userId="db225895-20f3-4a4b-83d5-72294d2171f3" providerId="ADAL" clId="{228EACA3-CA52-4FB9-9F97-40ACFC74952F}" dt="2026-08-10T01:50:02.864" v="217" actId="25668"/>
        <pc:sldMkLst>
          <pc:docMk/>
          <pc:sldMk cId="0" sldId="266"/>
        </pc:sldMkLst>
        <pc:spChg chg="mod">
          <ac:chgData name="Deon Isaac (2514289)" userId="db225895-20f3-4a4b-83d5-72294d2171f3" providerId="ADAL" clId="{228EACA3-CA52-4FB9-9F97-40ACFC74952F}" dt="2026-08-10T01:49:01.459" v="212" actId="2711"/>
          <ac:spMkLst>
            <pc:docMk/>
            <pc:sldMk cId="0" sldId="266"/>
            <ac:spMk id="23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50:02.864" v="217" actId="25668"/>
          <ac:spMkLst>
            <pc:docMk/>
            <pc:sldMk cId="0" sldId="266"/>
            <ac:spMk id="24" creationId="{00000000-0000-0000-0000-000000000000}"/>
          </ac:spMkLst>
        </pc:spChg>
        <pc:spChg chg="mod">
          <ac:chgData name="Deon Isaac (2514289)" userId="db225895-20f3-4a4b-83d5-72294d2171f3" providerId="ADAL" clId="{228EACA3-CA52-4FB9-9F97-40ACFC74952F}" dt="2026-08-10T01:49:45.042" v="216" actId="2711"/>
          <ac:spMkLst>
            <pc:docMk/>
            <pc:sldMk cId="0" sldId="266"/>
            <ac:spMk id="25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1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</p:sp>
      <p:sp>
        <p:nvSpPr>
          <p:cNvPr id="3" name="Freeform 3"/>
          <p:cNvSpPr/>
          <p:nvPr/>
        </p:nvSpPr>
        <p:spPr>
          <a:xfrm rot="1660321">
            <a:off x="-280588" y="-2569260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1" y="0"/>
                </a:lnTo>
                <a:lnTo>
                  <a:pt x="11183821" y="12949687"/>
                </a:lnTo>
                <a:lnTo>
                  <a:pt x="0" y="129496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0989736" y="1215447"/>
            <a:ext cx="10474809" cy="7856106"/>
            <a:chOff x="0" y="0"/>
            <a:chExt cx="13966412" cy="10474809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13966412" cy="10474809"/>
              <a:chOff x="0" y="0"/>
              <a:chExt cx="812800" cy="6096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812800" cy="6096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609600">
                    <a:moveTo>
                      <a:pt x="609600" y="0"/>
                    </a:moveTo>
                    <a:lnTo>
                      <a:pt x="0" y="0"/>
                    </a:lnTo>
                    <a:lnTo>
                      <a:pt x="203200" y="609600"/>
                    </a:lnTo>
                    <a:lnTo>
                      <a:pt x="812800" y="609600"/>
                    </a:lnTo>
                    <a:lnTo>
                      <a:pt x="609600" y="0"/>
                    </a:lnTo>
                    <a:close/>
                  </a:path>
                </a:pathLst>
              </a:custGeom>
              <a:solidFill>
                <a:srgbClr val="75131A"/>
              </a:solidFill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101600" y="-38100"/>
                <a:ext cx="609600" cy="6477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115146" y="836360"/>
              <a:ext cx="11736119" cy="8802089"/>
              <a:chOff x="0" y="0"/>
              <a:chExt cx="812800" cy="6096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812800" cy="6096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609600">
                    <a:moveTo>
                      <a:pt x="609600" y="0"/>
                    </a:moveTo>
                    <a:lnTo>
                      <a:pt x="0" y="0"/>
                    </a:lnTo>
                    <a:lnTo>
                      <a:pt x="203200" y="609600"/>
                    </a:lnTo>
                    <a:lnTo>
                      <a:pt x="812800" y="609600"/>
                    </a:lnTo>
                    <a:lnTo>
                      <a:pt x="60960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/>
                </a:stretch>
              </a:blipFill>
            </p:spPr>
          </p:sp>
        </p:grpSp>
      </p:grpSp>
      <p:sp>
        <p:nvSpPr>
          <p:cNvPr id="10" name="Freeform 10"/>
          <p:cNvSpPr/>
          <p:nvPr/>
        </p:nvSpPr>
        <p:spPr>
          <a:xfrm rot="4199015">
            <a:off x="4509172" y="9771907"/>
            <a:ext cx="8872470" cy="1548649"/>
          </a:xfrm>
          <a:custGeom>
            <a:avLst/>
            <a:gdLst/>
            <a:ahLst/>
            <a:cxnLst/>
            <a:rect l="l" t="t" r="r" b="b"/>
            <a:pathLst>
              <a:path w="8872470" h="1548649">
                <a:moveTo>
                  <a:pt x="0" y="0"/>
                </a:moveTo>
                <a:lnTo>
                  <a:pt x="8872470" y="0"/>
                </a:lnTo>
                <a:lnTo>
                  <a:pt x="8872470" y="1548649"/>
                </a:lnTo>
                <a:lnTo>
                  <a:pt x="0" y="154864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0000"/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7511210" y="6716009"/>
            <a:ext cx="7877745" cy="5908309"/>
            <a:chOff x="0" y="0"/>
            <a:chExt cx="812800" cy="6096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75131A"/>
            </a:solidFill>
            <a:ln cap="sq">
              <a:noFill/>
              <a:prstDash val="solid"/>
              <a:miter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rot="4082316">
            <a:off x="6457170" y="2490174"/>
            <a:ext cx="8872470" cy="1548649"/>
          </a:xfrm>
          <a:custGeom>
            <a:avLst/>
            <a:gdLst/>
            <a:ahLst/>
            <a:cxnLst/>
            <a:rect l="l" t="t" r="r" b="b"/>
            <a:pathLst>
              <a:path w="8872470" h="1548649">
                <a:moveTo>
                  <a:pt x="0" y="0"/>
                </a:moveTo>
                <a:lnTo>
                  <a:pt x="8872471" y="0"/>
                </a:lnTo>
                <a:lnTo>
                  <a:pt x="8872471" y="1548649"/>
                </a:lnTo>
                <a:lnTo>
                  <a:pt x="0" y="154864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0000"/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 rot="4082316">
            <a:off x="8834378" y="9051060"/>
            <a:ext cx="8872470" cy="1548649"/>
          </a:xfrm>
          <a:custGeom>
            <a:avLst/>
            <a:gdLst/>
            <a:ahLst/>
            <a:cxnLst/>
            <a:rect l="l" t="t" r="r" b="b"/>
            <a:pathLst>
              <a:path w="8872470" h="1548649">
                <a:moveTo>
                  <a:pt x="0" y="0"/>
                </a:moveTo>
                <a:lnTo>
                  <a:pt x="8872470" y="0"/>
                </a:lnTo>
                <a:lnTo>
                  <a:pt x="8872470" y="1548649"/>
                </a:lnTo>
                <a:lnTo>
                  <a:pt x="0" y="154864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0000"/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4082316">
            <a:off x="7966475" y="6549854"/>
            <a:ext cx="8872470" cy="1548649"/>
          </a:xfrm>
          <a:custGeom>
            <a:avLst/>
            <a:gdLst/>
            <a:ahLst/>
            <a:cxnLst/>
            <a:rect l="l" t="t" r="r" b="b"/>
            <a:pathLst>
              <a:path w="8872470" h="1548649">
                <a:moveTo>
                  <a:pt x="0" y="0"/>
                </a:moveTo>
                <a:lnTo>
                  <a:pt x="8872471" y="0"/>
                </a:lnTo>
                <a:lnTo>
                  <a:pt x="8872471" y="1548650"/>
                </a:lnTo>
                <a:lnTo>
                  <a:pt x="0" y="154865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0000"/>
            </a:blip>
            <a:stretch>
              <a:fillRect/>
            </a:stretch>
          </a:blipFill>
        </p:spPr>
      </p:sp>
      <p:grpSp>
        <p:nvGrpSpPr>
          <p:cNvPr id="17" name="Group 17"/>
          <p:cNvGrpSpPr/>
          <p:nvPr/>
        </p:nvGrpSpPr>
        <p:grpSpPr>
          <a:xfrm rot="-1164340">
            <a:off x="11304237" y="-2044455"/>
            <a:ext cx="1100173" cy="13834731"/>
            <a:chOff x="0" y="0"/>
            <a:chExt cx="289757" cy="364371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89757" cy="3643715"/>
            </a:xfrm>
            <a:custGeom>
              <a:avLst/>
              <a:gdLst/>
              <a:ahLst/>
              <a:cxnLst/>
              <a:rect l="l" t="t" r="r" b="b"/>
              <a:pathLst>
                <a:path w="289757" h="3643715">
                  <a:moveTo>
                    <a:pt x="0" y="0"/>
                  </a:moveTo>
                  <a:lnTo>
                    <a:pt x="289757" y="0"/>
                  </a:lnTo>
                  <a:lnTo>
                    <a:pt x="289757" y="3643715"/>
                  </a:lnTo>
                  <a:lnTo>
                    <a:pt x="0" y="3643715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89757" cy="3681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-2880100" y="3553606"/>
            <a:ext cx="5486400" cy="8229600"/>
          </a:xfrm>
          <a:custGeom>
            <a:avLst/>
            <a:gdLst/>
            <a:ahLst/>
            <a:cxnLst/>
            <a:rect l="l" t="t" r="r" b="b"/>
            <a:pathLst>
              <a:path w="5486400" h="8229600">
                <a:moveTo>
                  <a:pt x="0" y="0"/>
                </a:moveTo>
                <a:lnTo>
                  <a:pt x="5486400" y="0"/>
                </a:lnTo>
                <a:lnTo>
                  <a:pt x="54864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-352289" y="6382306"/>
            <a:ext cx="9884690" cy="4163926"/>
          </a:xfrm>
          <a:custGeom>
            <a:avLst/>
            <a:gdLst/>
            <a:ahLst/>
            <a:cxnLst/>
            <a:rect l="l" t="t" r="r" b="b"/>
            <a:pathLst>
              <a:path w="9884690" h="4163926">
                <a:moveTo>
                  <a:pt x="0" y="0"/>
                </a:moveTo>
                <a:lnTo>
                  <a:pt x="9884690" y="0"/>
                </a:lnTo>
                <a:lnTo>
                  <a:pt x="9884690" y="4163926"/>
                </a:lnTo>
                <a:lnTo>
                  <a:pt x="0" y="416392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grpSp>
        <p:nvGrpSpPr>
          <p:cNvPr id="22" name="Group 22"/>
          <p:cNvGrpSpPr/>
          <p:nvPr/>
        </p:nvGrpSpPr>
        <p:grpSpPr>
          <a:xfrm>
            <a:off x="7511210" y="3483363"/>
            <a:ext cx="4042381" cy="3031786"/>
            <a:chOff x="0" y="0"/>
            <a:chExt cx="812800" cy="6096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028700" y="1586828"/>
            <a:ext cx="7143896" cy="1426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717"/>
              </a:lnSpc>
              <a:spcBef>
                <a:spcPct val="0"/>
              </a:spcBef>
            </a:pPr>
            <a:r>
              <a:rPr lang="en-US" sz="4084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JARING</a:t>
            </a:r>
          </a:p>
          <a:p>
            <a:pPr marL="0" lvl="0" indent="0" algn="l">
              <a:lnSpc>
                <a:spcPts val="5717"/>
              </a:lnSpc>
              <a:spcBef>
                <a:spcPct val="0"/>
              </a:spcBef>
            </a:pPr>
            <a:r>
              <a:rPr lang="en-US" sz="4084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SOLUTIONS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2764576"/>
            <a:ext cx="4282623" cy="1459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858"/>
              </a:lnSpc>
              <a:spcBef>
                <a:spcPct val="0"/>
              </a:spcBef>
            </a:pPr>
            <a:r>
              <a:rPr lang="en-US" sz="4184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HANDYMAN &amp;</a:t>
            </a:r>
          </a:p>
          <a:p>
            <a:pPr marL="0" lvl="0" indent="0" algn="l">
              <a:lnSpc>
                <a:spcPts val="5858"/>
              </a:lnSpc>
              <a:spcBef>
                <a:spcPct val="0"/>
              </a:spcBef>
            </a:pPr>
            <a:r>
              <a:rPr lang="en-US" sz="4184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MAINTENANCE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3975122"/>
            <a:ext cx="6482510" cy="2920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47"/>
              </a:lnSpc>
            </a:pPr>
            <a:r>
              <a:rPr lang="en-US" sz="1605" b="1">
                <a:solidFill>
                  <a:srgbClr val="0E1411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PRESENTED BY: DEON ISAAC, FOUNDER &amp; CEO  |  10 AUGUST 2026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670717" y="2884966"/>
            <a:ext cx="1723369" cy="247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59"/>
              </a:lnSpc>
            </a:pPr>
            <a:r>
              <a:rPr lang="en-US" sz="1957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</p:sp>
      <p:sp>
        <p:nvSpPr>
          <p:cNvPr id="3" name="Freeform 3"/>
          <p:cNvSpPr/>
          <p:nvPr/>
        </p:nvSpPr>
        <p:spPr>
          <a:xfrm rot="1660321">
            <a:off x="1608757" y="-4733008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2" y="0"/>
                </a:lnTo>
                <a:lnTo>
                  <a:pt x="11183822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-1554212" y="0"/>
            <a:ext cx="10322652" cy="10322652"/>
            <a:chOff x="63500" y="63500"/>
            <a:chExt cx="1130300" cy="1130300"/>
          </a:xfrm>
        </p:grpSpPr>
        <p:sp>
          <p:nvSpPr>
            <p:cNvPr id="5" name="Freeform 5"/>
            <p:cNvSpPr/>
            <p:nvPr/>
          </p:nvSpPr>
          <p:spPr>
            <a:xfrm>
              <a:off x="63500" y="63500"/>
              <a:ext cx="1130300" cy="1130300"/>
            </a:xfrm>
            <a:custGeom>
              <a:avLst/>
              <a:gdLst/>
              <a:ahLst/>
              <a:cxnLst/>
              <a:rect l="l" t="t" r="r" b="b"/>
              <a:pathLst>
                <a:path w="1130300" h="1130300">
                  <a:moveTo>
                    <a:pt x="0" y="0"/>
                  </a:moveTo>
                  <a:lnTo>
                    <a:pt x="0" y="1130300"/>
                  </a:lnTo>
                  <a:lnTo>
                    <a:pt x="1130300" y="1130300"/>
                  </a:lnTo>
                  <a:lnTo>
                    <a:pt x="52070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 rot="-1705739">
            <a:off x="5983065" y="-1408675"/>
            <a:ext cx="1094409" cy="13104350"/>
            <a:chOff x="0" y="0"/>
            <a:chExt cx="288239" cy="345135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8239" cy="3451352"/>
            </a:xfrm>
            <a:custGeom>
              <a:avLst/>
              <a:gdLst/>
              <a:ahLst/>
              <a:cxnLst/>
              <a:rect l="l" t="t" r="r" b="b"/>
              <a:pathLst>
                <a:path w="288239" h="3451352">
                  <a:moveTo>
                    <a:pt x="0" y="0"/>
                  </a:moveTo>
                  <a:lnTo>
                    <a:pt x="288239" y="0"/>
                  </a:lnTo>
                  <a:lnTo>
                    <a:pt x="288239" y="3451352"/>
                  </a:lnTo>
                  <a:lnTo>
                    <a:pt x="0" y="3451352"/>
                  </a:lnTo>
                  <a:close/>
                </a:path>
              </a:pathLst>
            </a:custGeom>
            <a:solidFill>
              <a:srgbClr val="680F17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88239" cy="34894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514487" y="1741836"/>
            <a:ext cx="6744813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826"/>
              </a:lnSpc>
            </a:pPr>
            <a:r>
              <a:rPr lang="en-US" sz="4022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EXECUTIVE SUMMARY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8768440" y="2710630"/>
            <a:ext cx="8490860" cy="5844546"/>
            <a:chOff x="0" y="0"/>
            <a:chExt cx="11321146" cy="7792722"/>
          </a:xfrm>
        </p:grpSpPr>
        <p:grpSp>
          <p:nvGrpSpPr>
            <p:cNvPr id="11" name="Group 11"/>
            <p:cNvGrpSpPr/>
            <p:nvPr/>
          </p:nvGrpSpPr>
          <p:grpSpPr>
            <a:xfrm>
              <a:off x="10809712" y="0"/>
              <a:ext cx="511434" cy="511434"/>
              <a:chOff x="0" y="0"/>
              <a:chExt cx="812800" cy="8128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11423"/>
              </a:solidFill>
            </p:spPr>
          </p:sp>
          <p:sp>
            <p:nvSpPr>
              <p:cNvPr id="13" name="TextBox 13"/>
              <p:cNvSpPr txBox="1"/>
              <p:nvPr/>
            </p:nvSpPr>
            <p:spPr>
              <a:xfrm>
                <a:off x="76200" y="-9525"/>
                <a:ext cx="660400" cy="746125"/>
              </a:xfrm>
              <a:prstGeom prst="rect">
                <a:avLst/>
              </a:prstGeom>
            </p:spPr>
            <p:txBody>
              <a:bodyPr lIns="34657" tIns="34657" rIns="34657" bIns="34657" rtlCol="0" anchor="ctr"/>
              <a:lstStyle/>
              <a:p>
                <a:pPr marL="0" lvl="0" indent="0"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4" name="TextBox 14"/>
            <p:cNvSpPr txBox="1"/>
            <p:nvPr/>
          </p:nvSpPr>
          <p:spPr>
            <a:xfrm>
              <a:off x="4915456" y="7364"/>
              <a:ext cx="5735587" cy="5782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3089"/>
                </a:lnSpc>
              </a:pPr>
              <a:r>
                <a:rPr lang="en-US" sz="2574" b="1">
                  <a:solidFill>
                    <a:srgbClr val="111423"/>
                  </a:solidFill>
                  <a:latin typeface="Agrandir Bold"/>
                  <a:ea typeface="Agrandir Bold"/>
                  <a:cs typeface="Agrandir Bold"/>
                  <a:sym typeface="Agrandir Bold"/>
                </a:rPr>
                <a:t>START-UP FUNDING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10809712" y="2604279"/>
              <a:ext cx="511434" cy="511434"/>
              <a:chOff x="0" y="0"/>
              <a:chExt cx="812800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11423"/>
              </a:solidFill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76200" y="19050"/>
                <a:ext cx="660400" cy="717550"/>
              </a:xfrm>
              <a:prstGeom prst="rect">
                <a:avLst/>
              </a:prstGeom>
            </p:spPr>
            <p:txBody>
              <a:bodyPr lIns="34657" tIns="34657" rIns="34657" bIns="34657" rtlCol="0" anchor="ctr"/>
              <a:lstStyle/>
              <a:p>
                <a:pPr marL="0" lvl="0" indent="0"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4915456" y="2668792"/>
              <a:ext cx="5735587" cy="521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3089"/>
                </a:lnSpc>
              </a:pPr>
              <a:r>
                <a:rPr lang="en-US" sz="2574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CORE SERVICES</a:t>
              </a:r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10809712" y="5036161"/>
              <a:ext cx="511434" cy="511434"/>
              <a:chOff x="0" y="0"/>
              <a:chExt cx="812800" cy="81280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11423"/>
              </a:solidFill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76200" y="19050"/>
                <a:ext cx="660400" cy="717550"/>
              </a:xfrm>
              <a:prstGeom prst="rect">
                <a:avLst/>
              </a:prstGeom>
            </p:spPr>
            <p:txBody>
              <a:bodyPr lIns="34657" tIns="34657" rIns="34657" bIns="34657" rtlCol="0" anchor="ctr"/>
              <a:lstStyle/>
              <a:p>
                <a:pPr marL="0" lvl="0" indent="0"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2" name="TextBox 22"/>
            <p:cNvSpPr txBox="1"/>
            <p:nvPr/>
          </p:nvSpPr>
          <p:spPr>
            <a:xfrm>
              <a:off x="4915456" y="5100675"/>
              <a:ext cx="5735587" cy="10327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3089"/>
                </a:lnSpc>
              </a:pPr>
              <a:r>
                <a:rPr lang="en-US" sz="2574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GROWTH &amp; SUSTAINABILITY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754835"/>
              <a:ext cx="10651043" cy="1625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330"/>
                </a:lnSpc>
              </a:pPr>
              <a:r>
                <a:rPr lang="en-US" sz="1942" dirty="0">
                  <a:solidFill>
                    <a:srgbClr val="111423"/>
                  </a:solidFill>
                  <a:latin typeface="Agrandir"/>
                  <a:ea typeface="Agrandir"/>
                  <a:cs typeface="Agrandir"/>
                  <a:sym typeface="Agrandir"/>
                </a:rPr>
                <a:t>Seeking £1,800 start-up funding comprising £800 personal contribution and £1,000 loan. Funds will cover tools, equipment, insurance, materials, and initial marketing to launch operations within 8 weeks.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3356545"/>
              <a:ext cx="10651043" cy="1625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330"/>
                </a:lnSpc>
              </a:pPr>
              <a:r>
                <a:rPr lang="en-US" sz="1942">
                  <a:solidFill>
                    <a:srgbClr val="111423"/>
                  </a:solidFill>
                  <a:latin typeface="Agrandir"/>
                  <a:ea typeface="Agrandir"/>
                  <a:cs typeface="Agrandir"/>
                  <a:sym typeface="Agrandir"/>
                </a:rPr>
                <a:t>Comprehensive home improvement, repair, and installation services for residential and small commercial clients. Services include decorating, plumbing, electrical, flooring, and energy-efficient upgrades.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6167526"/>
              <a:ext cx="10651043" cy="16251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330"/>
                </a:lnSpc>
              </a:pPr>
              <a:r>
                <a:rPr lang="en-US" sz="1942">
                  <a:solidFill>
                    <a:srgbClr val="111423"/>
                  </a:solidFill>
                  <a:latin typeface="Agrandir"/>
                  <a:ea typeface="Agrandir"/>
                  <a:cs typeface="Agrandir"/>
                  <a:sym typeface="Agrandir"/>
                </a:rPr>
                <a:t>Break-even projected within 3 months with steady revenue growth thereafter. Committed to eco-friendly practices, transparent pricing, and active community support for elderly and disabled residents.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12880100" y="8738351"/>
            <a:ext cx="9502252" cy="1548649"/>
          </a:xfrm>
          <a:custGeom>
            <a:avLst/>
            <a:gdLst/>
            <a:ahLst/>
            <a:cxnLst/>
            <a:rect l="l" t="t" r="r" b="b"/>
            <a:pathLst>
              <a:path w="9502252" h="1548649">
                <a:moveTo>
                  <a:pt x="0" y="0"/>
                </a:moveTo>
                <a:lnTo>
                  <a:pt x="9502253" y="0"/>
                </a:lnTo>
                <a:lnTo>
                  <a:pt x="9502253" y="1548649"/>
                </a:lnTo>
                <a:lnTo>
                  <a:pt x="0" y="154864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0000"/>
            </a:blip>
            <a:stretch>
              <a:fillRect t="-3549" b="-3549"/>
            </a:stretch>
          </a:blipFill>
        </p:spPr>
      </p:sp>
      <p:grpSp>
        <p:nvGrpSpPr>
          <p:cNvPr id="27" name="Group 27"/>
          <p:cNvGrpSpPr/>
          <p:nvPr/>
        </p:nvGrpSpPr>
        <p:grpSpPr>
          <a:xfrm>
            <a:off x="13557116" y="9258300"/>
            <a:ext cx="7877745" cy="5908309"/>
            <a:chOff x="0" y="0"/>
            <a:chExt cx="812800" cy="6096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75131A"/>
            </a:solidFill>
            <a:ln cap="sq">
              <a:noFill/>
              <a:prstDash val="solid"/>
              <a:miter/>
            </a:ln>
          </p:spPr>
        </p:sp>
        <p:sp>
          <p:nvSpPr>
            <p:cNvPr id="29" name="TextBox 29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2880100" y="9777870"/>
            <a:ext cx="7877745" cy="5908309"/>
            <a:chOff x="0" y="0"/>
            <a:chExt cx="812800" cy="6096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111423"/>
            </a:solidFill>
            <a:ln cap="sq">
              <a:noFill/>
              <a:prstDash val="solid"/>
              <a:miter/>
            </a:ln>
          </p:spPr>
        </p:sp>
        <p:sp>
          <p:nvSpPr>
            <p:cNvPr id="32" name="TextBox 32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7710970" y="727108"/>
            <a:ext cx="9548330" cy="301661"/>
            <a:chOff x="0" y="0"/>
            <a:chExt cx="12731107" cy="402214"/>
          </a:xfrm>
        </p:grpSpPr>
        <p:sp>
          <p:nvSpPr>
            <p:cNvPr id="34" name="TextBox 34"/>
            <p:cNvSpPr txBox="1"/>
            <p:nvPr/>
          </p:nvSpPr>
          <p:spPr>
            <a:xfrm>
              <a:off x="7142965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798"/>
                </a:lnSpc>
              </a:pPr>
              <a:r>
                <a:rPr lang="en-US" sz="199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Project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711736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798"/>
                </a:lnSpc>
              </a:pPr>
              <a:r>
                <a:rPr lang="en-US" sz="199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Contact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798"/>
                </a:lnSpc>
              </a:pPr>
              <a:r>
                <a:rPr lang="en-US" sz="199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Home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3574193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798"/>
                </a:lnSpc>
              </a:pPr>
              <a:r>
                <a:rPr lang="en-US" sz="1998" b="1">
                  <a:solidFill>
                    <a:srgbClr val="111423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About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</p:sp>
      <p:sp>
        <p:nvSpPr>
          <p:cNvPr id="3" name="Freeform 3"/>
          <p:cNvSpPr/>
          <p:nvPr/>
        </p:nvSpPr>
        <p:spPr>
          <a:xfrm rot="1660321">
            <a:off x="9874643" y="-1860756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2" y="0"/>
                </a:lnTo>
                <a:lnTo>
                  <a:pt x="11183822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7710970" y="727149"/>
            <a:ext cx="9548330" cy="194854"/>
            <a:chOff x="0" y="0"/>
            <a:chExt cx="12731107" cy="259805"/>
          </a:xfrm>
        </p:grpSpPr>
        <p:sp>
          <p:nvSpPr>
            <p:cNvPr id="5" name="TextBox 5"/>
            <p:cNvSpPr txBox="1"/>
            <p:nvPr/>
          </p:nvSpPr>
          <p:spPr>
            <a:xfrm>
              <a:off x="7142965" y="-28575"/>
              <a:ext cx="2019371" cy="2883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60"/>
                </a:lnSpc>
              </a:pPr>
              <a:r>
                <a:rPr lang="en-US" sz="132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Project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0711736" y="-28575"/>
              <a:ext cx="2019371" cy="2883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1860"/>
                </a:lnSpc>
              </a:pPr>
              <a:r>
                <a:rPr lang="en-US" sz="132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Contact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2019371" cy="2883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60"/>
                </a:lnSpc>
              </a:pPr>
              <a:r>
                <a:rPr lang="en-US" sz="132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Home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3574193" y="-28575"/>
              <a:ext cx="2019371" cy="2883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60"/>
                </a:lnSpc>
              </a:pPr>
              <a:r>
                <a:rPr lang="en-US" sz="1328" b="1">
                  <a:solidFill>
                    <a:srgbClr val="111423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About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28700" y="1518772"/>
            <a:ext cx="16381070" cy="7991440"/>
            <a:chOff x="0" y="0"/>
            <a:chExt cx="21841427" cy="10655254"/>
          </a:xfrm>
        </p:grpSpPr>
        <p:grpSp>
          <p:nvGrpSpPr>
            <p:cNvPr id="10" name="Group 10"/>
            <p:cNvGrpSpPr/>
            <p:nvPr/>
          </p:nvGrpSpPr>
          <p:grpSpPr>
            <a:xfrm>
              <a:off x="8418083" y="6711811"/>
              <a:ext cx="13423343" cy="3943442"/>
              <a:chOff x="0" y="0"/>
              <a:chExt cx="1559720" cy="458207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1559720" cy="458207"/>
              </a:xfrm>
              <a:custGeom>
                <a:avLst/>
                <a:gdLst/>
                <a:ahLst/>
                <a:cxnLst/>
                <a:rect l="l" t="t" r="r" b="b"/>
                <a:pathLst>
                  <a:path w="1559720" h="458207">
                    <a:moveTo>
                      <a:pt x="0" y="0"/>
                    </a:moveTo>
                    <a:lnTo>
                      <a:pt x="1559720" y="0"/>
                    </a:lnTo>
                    <a:lnTo>
                      <a:pt x="1559720" y="458207"/>
                    </a:lnTo>
                    <a:lnTo>
                      <a:pt x="0" y="458207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4" r="-4"/>
                </a:stretch>
              </a:blipFill>
              <a:ln w="76200" cap="sq">
                <a:solidFill>
                  <a:srgbClr val="111423"/>
                </a:solidFill>
                <a:prstDash val="solid"/>
                <a:miter/>
              </a:ln>
            </p:spPr>
          </p:sp>
        </p:grpSp>
        <p:grpSp>
          <p:nvGrpSpPr>
            <p:cNvPr id="12" name="Group 12"/>
            <p:cNvGrpSpPr/>
            <p:nvPr/>
          </p:nvGrpSpPr>
          <p:grpSpPr>
            <a:xfrm>
              <a:off x="0" y="0"/>
              <a:ext cx="11616977" cy="3437374"/>
              <a:chOff x="0" y="0"/>
              <a:chExt cx="1559720" cy="461509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1559720" cy="461509"/>
              </a:xfrm>
              <a:custGeom>
                <a:avLst/>
                <a:gdLst/>
                <a:ahLst/>
                <a:cxnLst/>
                <a:rect l="l" t="t" r="r" b="b"/>
                <a:pathLst>
                  <a:path w="1559720" h="461509">
                    <a:moveTo>
                      <a:pt x="0" y="0"/>
                    </a:moveTo>
                    <a:lnTo>
                      <a:pt x="1559720" y="0"/>
                    </a:lnTo>
                    <a:lnTo>
                      <a:pt x="1559720" y="461509"/>
                    </a:lnTo>
                    <a:lnTo>
                      <a:pt x="0" y="461509"/>
                    </a:lnTo>
                    <a:close/>
                  </a:path>
                </a:pathLst>
              </a:custGeom>
              <a:blipFill>
                <a:blip r:embed="rId5"/>
                <a:stretch>
                  <a:fillRect t="-60" b="-60"/>
                </a:stretch>
              </a:blipFill>
              <a:ln w="76200" cap="sq">
                <a:solidFill>
                  <a:srgbClr val="111423"/>
                </a:solidFill>
                <a:prstDash val="solid"/>
                <a:miter/>
              </a:ln>
            </p:spPr>
          </p:sp>
        </p:grpSp>
      </p:grpSp>
      <p:sp>
        <p:nvSpPr>
          <p:cNvPr id="14" name="TextBox 14"/>
          <p:cNvSpPr txBox="1"/>
          <p:nvPr/>
        </p:nvSpPr>
        <p:spPr>
          <a:xfrm>
            <a:off x="1028700" y="4495734"/>
            <a:ext cx="8592770" cy="1311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92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One-stop solution for residential &amp; small commercial property maintenance:</a:t>
            </a:r>
          </a:p>
          <a:p>
            <a:pPr marL="0" lvl="0" indent="0" algn="just">
              <a:lnSpc>
                <a:spcPts val="1692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• Decorating &amp; painting (low-VOC, eco-friendly paints)</a:t>
            </a:r>
          </a:p>
          <a:p>
            <a:pPr marL="0" lvl="0" indent="0" algn="just">
              <a:lnSpc>
                <a:spcPts val="1692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• Electrical &amp; plumbing repairs and installations</a:t>
            </a:r>
          </a:p>
          <a:p>
            <a:pPr marL="0" lvl="0" indent="0" algn="just">
              <a:lnSpc>
                <a:spcPts val="1692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• Flooring, tiling &amp; carpentry</a:t>
            </a:r>
          </a:p>
          <a:p>
            <a:pPr marL="0" lvl="0" indent="0" algn="just">
              <a:lnSpc>
                <a:spcPts val="1692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• Energy-efficient fixture upgrades</a:t>
            </a:r>
          </a:p>
          <a:p>
            <a:pPr marL="0" lvl="0" indent="0" algn="just">
              <a:lnSpc>
                <a:spcPts val="1692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• General handyman &amp; property maintenance</a:t>
            </a:r>
          </a:p>
        </p:txBody>
      </p:sp>
      <p:sp>
        <p:nvSpPr>
          <p:cNvPr id="15" name="Freeform 15"/>
          <p:cNvSpPr/>
          <p:nvPr/>
        </p:nvSpPr>
        <p:spPr>
          <a:xfrm>
            <a:off x="-2573099" y="8483975"/>
            <a:ext cx="9502252" cy="1548649"/>
          </a:xfrm>
          <a:custGeom>
            <a:avLst/>
            <a:gdLst/>
            <a:ahLst/>
            <a:cxnLst/>
            <a:rect l="l" t="t" r="r" b="b"/>
            <a:pathLst>
              <a:path w="9502252" h="1548649">
                <a:moveTo>
                  <a:pt x="0" y="0"/>
                </a:moveTo>
                <a:lnTo>
                  <a:pt x="9502252" y="0"/>
                </a:lnTo>
                <a:lnTo>
                  <a:pt x="9502252" y="1548650"/>
                </a:lnTo>
                <a:lnTo>
                  <a:pt x="0" y="154865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90000"/>
            </a:blip>
            <a:stretch>
              <a:fillRect t="-3549" b="-3549"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1028700" y="6533581"/>
            <a:ext cx="5900453" cy="1112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92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Eco-Friendly Commitment:</a:t>
            </a:r>
          </a:p>
          <a:p>
            <a:pPr marL="0" lvl="0" indent="0" algn="just">
              <a:lnSpc>
                <a:spcPts val="1692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• Low-VOC paints &amp; sustainable materials</a:t>
            </a:r>
          </a:p>
          <a:p>
            <a:pPr marL="0" lvl="0" indent="0" algn="just">
              <a:lnSpc>
                <a:spcPts val="1692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• Energy-efficient fixtures</a:t>
            </a:r>
          </a:p>
          <a:p>
            <a:pPr marL="0" lvl="0" indent="0" algn="just">
              <a:lnSpc>
                <a:spcPts val="1692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• Locally sourced materials</a:t>
            </a:r>
          </a:p>
          <a:p>
            <a:pPr marL="0" lvl="0" indent="0" algn="just">
              <a:lnSpc>
                <a:spcPts val="1692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• Responsible waste management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062502" y="2683963"/>
            <a:ext cx="8196798" cy="22109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8863"/>
              </a:lnSpc>
            </a:pPr>
            <a:r>
              <a:rPr lang="en-US" sz="6330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BUSINESS CONCEPT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-1149308" y="9017226"/>
            <a:ext cx="10474809" cy="7856106"/>
            <a:chOff x="0" y="0"/>
            <a:chExt cx="812800" cy="6096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75131A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-2380988" y="103621"/>
            <a:ext cx="8872470" cy="1548649"/>
          </a:xfrm>
          <a:custGeom>
            <a:avLst/>
            <a:gdLst/>
            <a:ahLst/>
            <a:cxnLst/>
            <a:rect l="l" t="t" r="r" b="b"/>
            <a:pathLst>
              <a:path w="8872470" h="1548649">
                <a:moveTo>
                  <a:pt x="0" y="0"/>
                </a:moveTo>
                <a:lnTo>
                  <a:pt x="8872471" y="0"/>
                </a:lnTo>
                <a:lnTo>
                  <a:pt x="8872471" y="1548649"/>
                </a:lnTo>
                <a:lnTo>
                  <a:pt x="0" y="15486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90000"/>
            </a:blip>
            <a:stretch>
              <a:fillRect/>
            </a:stretch>
          </a:blipFill>
        </p:spPr>
      </p:sp>
      <p:grpSp>
        <p:nvGrpSpPr>
          <p:cNvPr id="22" name="Group 22"/>
          <p:cNvGrpSpPr/>
          <p:nvPr/>
        </p:nvGrpSpPr>
        <p:grpSpPr>
          <a:xfrm>
            <a:off x="-4208704" y="-6827365"/>
            <a:ext cx="10474809" cy="7856106"/>
            <a:chOff x="0" y="0"/>
            <a:chExt cx="812800" cy="6096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-3668435" y="-7249421"/>
            <a:ext cx="10474809" cy="7856106"/>
            <a:chOff x="0" y="0"/>
            <a:chExt cx="812800" cy="6096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75131A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-1590155" y="9510213"/>
            <a:ext cx="10474809" cy="7856106"/>
            <a:chOff x="0" y="0"/>
            <a:chExt cx="812800" cy="6096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30" name="TextBox 30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</p:sp>
      <p:sp>
        <p:nvSpPr>
          <p:cNvPr id="3" name="Freeform 3"/>
          <p:cNvSpPr/>
          <p:nvPr/>
        </p:nvSpPr>
        <p:spPr>
          <a:xfrm rot="1660321">
            <a:off x="9708291" y="-1331344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1" y="0"/>
                </a:lnTo>
                <a:lnTo>
                  <a:pt x="11183821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-1413340" y="8603549"/>
            <a:ext cx="17067256" cy="1309502"/>
            <a:chOff x="0" y="0"/>
            <a:chExt cx="4495080" cy="34488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495080" cy="344889"/>
            </a:xfrm>
            <a:custGeom>
              <a:avLst/>
              <a:gdLst/>
              <a:ahLst/>
              <a:cxnLst/>
              <a:rect l="l" t="t" r="r" b="b"/>
              <a:pathLst>
                <a:path w="4495080" h="344889">
                  <a:moveTo>
                    <a:pt x="0" y="0"/>
                  </a:moveTo>
                  <a:lnTo>
                    <a:pt x="4495080" y="0"/>
                  </a:lnTo>
                  <a:lnTo>
                    <a:pt x="4495080" y="344889"/>
                  </a:lnTo>
                  <a:lnTo>
                    <a:pt x="0" y="344889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495080" cy="3829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489472" y="2920152"/>
            <a:ext cx="12328886" cy="9246665"/>
            <a:chOff x="0" y="0"/>
            <a:chExt cx="16438515" cy="12328886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6438515" cy="12328886"/>
              <a:chOff x="0" y="0"/>
              <a:chExt cx="812800" cy="6096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812800" cy="6096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609600">
                    <a:moveTo>
                      <a:pt x="609600" y="0"/>
                    </a:moveTo>
                    <a:lnTo>
                      <a:pt x="0" y="0"/>
                    </a:lnTo>
                    <a:lnTo>
                      <a:pt x="203200" y="609600"/>
                    </a:lnTo>
                    <a:lnTo>
                      <a:pt x="812800" y="609600"/>
                    </a:lnTo>
                    <a:lnTo>
                      <a:pt x="609600" y="0"/>
                    </a:lnTo>
                    <a:close/>
                  </a:path>
                </a:pathLst>
              </a:custGeom>
              <a:solidFill>
                <a:srgbClr val="75131A"/>
              </a:solidFill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101600" y="-38100"/>
                <a:ext cx="609600" cy="6477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60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1312531" y="984398"/>
              <a:ext cx="13813453" cy="10360089"/>
              <a:chOff x="0" y="0"/>
              <a:chExt cx="812800" cy="6096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812800" cy="6096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609600">
                    <a:moveTo>
                      <a:pt x="609600" y="0"/>
                    </a:moveTo>
                    <a:lnTo>
                      <a:pt x="0" y="0"/>
                    </a:lnTo>
                    <a:lnTo>
                      <a:pt x="203200" y="609600"/>
                    </a:lnTo>
                    <a:lnTo>
                      <a:pt x="812800" y="609600"/>
                    </a:lnTo>
                    <a:lnTo>
                      <a:pt x="60960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/>
                </a:stretch>
              </a:blipFill>
            </p:spPr>
          </p:sp>
        </p:grpSp>
      </p:grpSp>
      <p:grpSp>
        <p:nvGrpSpPr>
          <p:cNvPr id="13" name="Group 13"/>
          <p:cNvGrpSpPr/>
          <p:nvPr/>
        </p:nvGrpSpPr>
        <p:grpSpPr>
          <a:xfrm>
            <a:off x="7710970" y="877904"/>
            <a:ext cx="9548330" cy="186658"/>
            <a:chOff x="0" y="0"/>
            <a:chExt cx="12731107" cy="248878"/>
          </a:xfrm>
        </p:grpSpPr>
        <p:sp>
          <p:nvSpPr>
            <p:cNvPr id="14" name="TextBox 14"/>
            <p:cNvSpPr txBox="1"/>
            <p:nvPr/>
          </p:nvSpPr>
          <p:spPr>
            <a:xfrm>
              <a:off x="7142965" y="-19050"/>
              <a:ext cx="2019371" cy="2679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786"/>
                </a:lnSpc>
              </a:pPr>
              <a:r>
                <a:rPr lang="en-US" sz="1276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Project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0711736" y="-19050"/>
              <a:ext cx="2019371" cy="2679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1786"/>
                </a:lnSpc>
              </a:pPr>
              <a:r>
                <a:rPr lang="en-US" sz="1276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Contact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9050"/>
              <a:ext cx="2019371" cy="2679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786"/>
                </a:lnSpc>
              </a:pPr>
              <a:r>
                <a:rPr lang="en-US" sz="1276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Home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3574193" y="-19050"/>
              <a:ext cx="2019371" cy="2679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786"/>
                </a:lnSpc>
              </a:pPr>
              <a:r>
                <a:rPr lang="en-US" sz="1276" b="1">
                  <a:solidFill>
                    <a:srgbClr val="111423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About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028700" y="1692612"/>
            <a:ext cx="6744813" cy="390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82"/>
              </a:lnSpc>
            </a:pPr>
            <a:r>
              <a:rPr lang="en-US" sz="2568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BUSINESS OBJECTIVES – SHORT TERM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028700" y="2555174"/>
            <a:ext cx="6968790" cy="3705310"/>
            <a:chOff x="0" y="-19050"/>
            <a:chExt cx="9291721" cy="4940408"/>
          </a:xfrm>
        </p:grpSpPr>
        <p:sp>
          <p:nvSpPr>
            <p:cNvPr id="20" name="TextBox 20"/>
            <p:cNvSpPr txBox="1"/>
            <p:nvPr/>
          </p:nvSpPr>
          <p:spPr>
            <a:xfrm>
              <a:off x="0" y="-19050"/>
              <a:ext cx="2554532" cy="3353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1902"/>
                </a:lnSpc>
              </a:pPr>
              <a:r>
                <a:rPr lang="en-US" sz="1585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Launch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1113137"/>
              <a:ext cx="2855715" cy="3353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902"/>
                </a:lnSpc>
              </a:pPr>
              <a:r>
                <a:rPr lang="en-US" sz="1585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Revenue Target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332918"/>
              <a:ext cx="9291721" cy="7360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439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Launch operations within 8 weeks of securing funding. Procure tools, equipment, and insurance to begin trading immediately.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1460741"/>
              <a:ext cx="9291721" cy="7608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439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Complete 10 jobs per month, generating £1,800 in monthly revenue. Average job value of £180 ensures consistent cash flow from day one.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2666519"/>
              <a:ext cx="9291721" cy="7608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439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Achieve break-even by Month 3. Positive cash flow projected from Month 2 with only 2 jobs per month required to cover fixed costs.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4160467"/>
              <a:ext cx="9291721" cy="7608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439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Achieve a 4.8/5 customer satisfaction rating. Build a loyal client base of 50+ repeat clients within the first 6 months of operations.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2286978"/>
              <a:ext cx="3643586" cy="3353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902"/>
                </a:lnSpc>
              </a:pPr>
              <a:r>
                <a:rPr lang="en-US" sz="1585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Break-Even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3460416"/>
              <a:ext cx="2368948" cy="6515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902"/>
                </a:lnSpc>
              </a:pPr>
              <a:r>
                <a:rPr lang="en-US" sz="1585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Client Satisfaction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</p:sp>
      <p:sp>
        <p:nvSpPr>
          <p:cNvPr id="3" name="Freeform 3"/>
          <p:cNvSpPr/>
          <p:nvPr/>
        </p:nvSpPr>
        <p:spPr>
          <a:xfrm rot="1660321">
            <a:off x="9708291" y="-1331344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1" y="0"/>
                </a:lnTo>
                <a:lnTo>
                  <a:pt x="11183821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-1413340" y="8603549"/>
            <a:ext cx="17067256" cy="1309502"/>
            <a:chOff x="0" y="0"/>
            <a:chExt cx="4495080" cy="34488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495080" cy="344889"/>
            </a:xfrm>
            <a:custGeom>
              <a:avLst/>
              <a:gdLst/>
              <a:ahLst/>
              <a:cxnLst/>
              <a:rect l="l" t="t" r="r" b="b"/>
              <a:pathLst>
                <a:path w="4495080" h="344889">
                  <a:moveTo>
                    <a:pt x="0" y="0"/>
                  </a:moveTo>
                  <a:lnTo>
                    <a:pt x="4495080" y="0"/>
                  </a:lnTo>
                  <a:lnTo>
                    <a:pt x="4495080" y="344889"/>
                  </a:lnTo>
                  <a:lnTo>
                    <a:pt x="0" y="344889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495080" cy="3829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489472" y="2920152"/>
            <a:ext cx="12328886" cy="9246665"/>
            <a:chOff x="0" y="0"/>
            <a:chExt cx="16438515" cy="12328886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6438515" cy="12328886"/>
              <a:chOff x="0" y="0"/>
              <a:chExt cx="812800" cy="6096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812800" cy="6096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609600">
                    <a:moveTo>
                      <a:pt x="609600" y="0"/>
                    </a:moveTo>
                    <a:lnTo>
                      <a:pt x="0" y="0"/>
                    </a:lnTo>
                    <a:lnTo>
                      <a:pt x="203200" y="609600"/>
                    </a:lnTo>
                    <a:lnTo>
                      <a:pt x="812800" y="609600"/>
                    </a:lnTo>
                    <a:lnTo>
                      <a:pt x="609600" y="0"/>
                    </a:lnTo>
                    <a:close/>
                  </a:path>
                </a:pathLst>
              </a:custGeom>
              <a:solidFill>
                <a:srgbClr val="75131A"/>
              </a:solidFill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101600" y="-38100"/>
                <a:ext cx="609600" cy="6477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60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1312531" y="984398"/>
              <a:ext cx="13813453" cy="10360089"/>
              <a:chOff x="0" y="0"/>
              <a:chExt cx="812800" cy="6096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812800" cy="6096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609600">
                    <a:moveTo>
                      <a:pt x="609600" y="0"/>
                    </a:moveTo>
                    <a:lnTo>
                      <a:pt x="0" y="0"/>
                    </a:lnTo>
                    <a:lnTo>
                      <a:pt x="203200" y="609600"/>
                    </a:lnTo>
                    <a:lnTo>
                      <a:pt x="812800" y="609600"/>
                    </a:lnTo>
                    <a:lnTo>
                      <a:pt x="60960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/>
                </a:stretch>
              </a:blipFill>
            </p:spPr>
          </p:sp>
        </p:grpSp>
      </p:grpSp>
      <p:grpSp>
        <p:nvGrpSpPr>
          <p:cNvPr id="13" name="Group 13"/>
          <p:cNvGrpSpPr/>
          <p:nvPr/>
        </p:nvGrpSpPr>
        <p:grpSpPr>
          <a:xfrm>
            <a:off x="7710970" y="877904"/>
            <a:ext cx="9548330" cy="301661"/>
            <a:chOff x="0" y="0"/>
            <a:chExt cx="12731107" cy="402214"/>
          </a:xfrm>
        </p:grpSpPr>
        <p:sp>
          <p:nvSpPr>
            <p:cNvPr id="14" name="TextBox 14"/>
            <p:cNvSpPr txBox="1"/>
            <p:nvPr/>
          </p:nvSpPr>
          <p:spPr>
            <a:xfrm>
              <a:off x="7142965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798"/>
                </a:lnSpc>
              </a:pPr>
              <a:r>
                <a:rPr lang="en-US" sz="199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Project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0711736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798"/>
                </a:lnSpc>
              </a:pPr>
              <a:r>
                <a:rPr lang="en-US" sz="199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Contact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798"/>
                </a:lnSpc>
              </a:pPr>
              <a:r>
                <a:rPr lang="en-US" sz="199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Home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3574193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798"/>
                </a:lnSpc>
              </a:pPr>
              <a:r>
                <a:rPr lang="en-US" sz="1998" b="1">
                  <a:solidFill>
                    <a:srgbClr val="111423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About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028700" y="1692612"/>
            <a:ext cx="6744813" cy="428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85"/>
              </a:lnSpc>
            </a:pPr>
            <a:r>
              <a:rPr lang="en-US" sz="2821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BUSINESS OBJECTIVES – LONG TERM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028700" y="2555175"/>
            <a:ext cx="6968790" cy="5395451"/>
            <a:chOff x="0" y="-19050"/>
            <a:chExt cx="9291721" cy="7193936"/>
          </a:xfrm>
        </p:grpSpPr>
        <p:sp>
          <p:nvSpPr>
            <p:cNvPr id="20" name="TextBox 20"/>
            <p:cNvSpPr txBox="1"/>
            <p:nvPr/>
          </p:nvSpPr>
          <p:spPr>
            <a:xfrm>
              <a:off x="0" y="-19050"/>
              <a:ext cx="2554532" cy="4661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2683"/>
                </a:lnSpc>
              </a:pPr>
              <a:r>
                <a:rPr lang="en-US" sz="2236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Expand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1876542"/>
              <a:ext cx="2855715" cy="4661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683"/>
                </a:lnSpc>
              </a:pPr>
              <a:r>
                <a:rPr lang="en-US" sz="2236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Recruit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463788"/>
              <a:ext cx="9291721" cy="11219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196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Expand to 3 </a:t>
              </a:r>
              <a:r>
                <a:rPr lang="en-US" sz="2000" dirty="0" err="1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neighbouring</a:t>
              </a: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 towns within 18 months, increasing service reach and growing the client base across a wider geographic area.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2355016"/>
              <a:ext cx="9291721" cy="7523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196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Recruit 2 full-time operatives and 1 apprentice within 2 years to support growing demand and develop skilled local talent.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4248377"/>
              <a:ext cx="9291721" cy="11285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196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Achieve £36,000 annual turnover through consistent job volume, repeat clients, and expanded service offerings across all locations.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6037822"/>
              <a:ext cx="9291721" cy="11370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196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Launch quarterly community initiatives supporting elderly and disabled residents with affordable or </a:t>
              </a:r>
              <a:r>
                <a:rPr lang="en-US" sz="2000" dirty="0" err="1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subsidised</a:t>
              </a: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 maintenance and repair services.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3763241"/>
              <a:ext cx="3643586" cy="4661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683"/>
                </a:lnSpc>
              </a:pPr>
              <a:r>
                <a:rPr lang="en-US" sz="2236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Revenue Target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5548441"/>
              <a:ext cx="2368948" cy="4661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683"/>
                </a:lnSpc>
              </a:pPr>
              <a:r>
                <a:rPr lang="en-US" sz="2236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Community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710970" y="727149"/>
            <a:ext cx="9548330" cy="244824"/>
            <a:chOff x="0" y="0"/>
            <a:chExt cx="12731107" cy="326432"/>
          </a:xfrm>
        </p:grpSpPr>
        <p:sp>
          <p:nvSpPr>
            <p:cNvPr id="4" name="TextBox 4"/>
            <p:cNvSpPr txBox="1"/>
            <p:nvPr/>
          </p:nvSpPr>
          <p:spPr>
            <a:xfrm>
              <a:off x="7142965" y="-28575"/>
              <a:ext cx="2019371" cy="3550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255"/>
                </a:lnSpc>
              </a:pPr>
              <a:r>
                <a:rPr lang="en-US" sz="1611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Project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0711736" y="-28575"/>
              <a:ext cx="2019371" cy="3550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255"/>
                </a:lnSpc>
              </a:pPr>
              <a:r>
                <a:rPr lang="en-US" sz="1611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Contact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28575"/>
              <a:ext cx="2019371" cy="3550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255"/>
                </a:lnSpc>
              </a:pPr>
              <a:r>
                <a:rPr lang="en-US" sz="1611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Home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3574193" y="-28575"/>
              <a:ext cx="2019371" cy="3550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255"/>
                </a:lnSpc>
              </a:pPr>
              <a:r>
                <a:rPr lang="en-US" sz="1611" b="1">
                  <a:solidFill>
                    <a:srgbClr val="111423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About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429046" y="1977304"/>
            <a:ext cx="11429909" cy="946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498"/>
              </a:lnSpc>
            </a:pPr>
            <a:r>
              <a:rPr lang="en-US" sz="6248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MARKET ANALYSIS &amp; SWOT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5221" y="3568445"/>
            <a:ext cx="502887" cy="634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904"/>
              </a:lnSpc>
            </a:pPr>
            <a:r>
              <a:rPr lang="en-US" sz="3503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1.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35385" y="5226786"/>
            <a:ext cx="412722" cy="634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904"/>
              </a:lnSpc>
            </a:pPr>
            <a:r>
              <a:rPr lang="en-US" sz="3503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2.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35385" y="6885126"/>
            <a:ext cx="412722" cy="634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904"/>
              </a:lnSpc>
            </a:pPr>
            <a:r>
              <a:rPr lang="en-US" sz="3503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3.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08491" y="3654170"/>
            <a:ext cx="5182671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97"/>
              </a:lnSpc>
            </a:pPr>
            <a:r>
              <a:rPr lang="en-US" sz="2997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Target Audience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08491" y="4247290"/>
            <a:ext cx="6778377" cy="847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23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Homeowners, landlords, small business owners, housing associations, and elderly or disabled residents seeking reliable property maintenance.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008491" y="5909617"/>
            <a:ext cx="6778377" cy="847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23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Versatility across all trades, transparent fixed pricing, ethical practices, and a strong community focus set </a:t>
            </a:r>
            <a:r>
              <a:rPr lang="en-US" sz="2000" dirty="0" err="1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Jaring</a:t>
            </a: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Solutions apart from competitors.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008491" y="6970851"/>
            <a:ext cx="4255605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97"/>
              </a:lnSpc>
            </a:pPr>
            <a:r>
              <a:rPr lang="en-US" sz="2997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Strengths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008491" y="7563971"/>
            <a:ext cx="6778377" cy="847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23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Broad skillset across multiple trades, community-focused approach, eco-friendly service offerings, and </a:t>
            </a:r>
            <a:r>
              <a:rPr lang="en-US" sz="2000" dirty="0" err="1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personalised</a:t>
            </a: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customer service.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08491" y="5316498"/>
            <a:ext cx="5036265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97"/>
              </a:lnSpc>
            </a:pPr>
            <a:r>
              <a:rPr lang="en-US" sz="2997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Competitive Edge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299702" y="3568445"/>
            <a:ext cx="522862" cy="634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904"/>
              </a:lnSpc>
              <a:spcBef>
                <a:spcPct val="0"/>
              </a:spcBef>
            </a:pPr>
            <a:r>
              <a:rPr lang="en-US" sz="3503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4.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254898" y="5226786"/>
            <a:ext cx="567667" cy="634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904"/>
              </a:lnSpc>
              <a:spcBef>
                <a:spcPct val="0"/>
              </a:spcBef>
            </a:pPr>
            <a:r>
              <a:rPr lang="en-US" sz="3503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5.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409842" y="6885126"/>
            <a:ext cx="412722" cy="634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904"/>
              </a:lnSpc>
              <a:spcBef>
                <a:spcPct val="0"/>
              </a:spcBef>
            </a:pPr>
            <a:r>
              <a:rPr lang="en-US" sz="3503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6.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142998" y="3654170"/>
            <a:ext cx="4443598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97"/>
              </a:lnSpc>
            </a:pPr>
            <a:r>
              <a:rPr lang="en-US" sz="2997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Weaknesses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142998" y="4247290"/>
            <a:ext cx="6662356" cy="847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23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New brand with limited market recognition, constrained start-up budget of £1,800, and sole operator capacity in the initial phase.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142998" y="5316498"/>
            <a:ext cx="3358370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97"/>
              </a:lnSpc>
            </a:pPr>
            <a:r>
              <a:rPr lang="en-US" sz="2997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Opportunities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142998" y="5909617"/>
            <a:ext cx="6662356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23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Strategic partnerships with suppliers and housing associations, government incentives for energy-efficient upgrades, and growing demand for local tradespeople.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42998" y="6970851"/>
            <a:ext cx="3358370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97"/>
              </a:lnSpc>
            </a:pPr>
            <a:r>
              <a:rPr lang="en-US" sz="2997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Threats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142998" y="7563971"/>
            <a:ext cx="6999781" cy="847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23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Economic uncertainty affecting discretionary spending, established local competition, and potential material cost increases impacting profit margins.</a:t>
            </a:r>
          </a:p>
        </p:txBody>
      </p:sp>
      <p:sp>
        <p:nvSpPr>
          <p:cNvPr id="27" name="Freeform 27"/>
          <p:cNvSpPr/>
          <p:nvPr/>
        </p:nvSpPr>
        <p:spPr>
          <a:xfrm rot="1660321">
            <a:off x="-7050742" y="-6836032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1" y="0"/>
                </a:lnTo>
                <a:lnTo>
                  <a:pt x="11183821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 rot="1660321">
            <a:off x="14447369" y="1326222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1" y="0"/>
                </a:lnTo>
                <a:lnTo>
                  <a:pt x="11183821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531593" y="2919171"/>
            <a:ext cx="3469957" cy="3605859"/>
            <a:chOff x="0" y="0"/>
            <a:chExt cx="913898" cy="94969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13898" cy="949691"/>
            </a:xfrm>
            <a:custGeom>
              <a:avLst/>
              <a:gdLst/>
              <a:ahLst/>
              <a:cxnLst/>
              <a:rect l="l" t="t" r="r" b="b"/>
              <a:pathLst>
                <a:path w="913898" h="949691">
                  <a:moveTo>
                    <a:pt x="0" y="0"/>
                  </a:moveTo>
                  <a:lnTo>
                    <a:pt x="913898" y="0"/>
                  </a:lnTo>
                  <a:lnTo>
                    <a:pt x="913898" y="949691"/>
                  </a:lnTo>
                  <a:lnTo>
                    <a:pt x="0" y="949691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913898" cy="10068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1660321">
            <a:off x="-4250398" y="-3274357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1" y="0"/>
                </a:lnTo>
                <a:lnTo>
                  <a:pt x="11183821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5451185" y="2919171"/>
            <a:ext cx="3469957" cy="3605859"/>
            <a:chOff x="0" y="0"/>
            <a:chExt cx="913898" cy="94969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13898" cy="949691"/>
            </a:xfrm>
            <a:custGeom>
              <a:avLst/>
              <a:gdLst/>
              <a:ahLst/>
              <a:cxnLst/>
              <a:rect l="l" t="t" r="r" b="b"/>
              <a:pathLst>
                <a:path w="913898" h="949691">
                  <a:moveTo>
                    <a:pt x="0" y="0"/>
                  </a:moveTo>
                  <a:lnTo>
                    <a:pt x="913898" y="0"/>
                  </a:lnTo>
                  <a:lnTo>
                    <a:pt x="913898" y="949691"/>
                  </a:lnTo>
                  <a:lnTo>
                    <a:pt x="0" y="949691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913898" cy="10068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rot="436382">
            <a:off x="10055328" y="-707996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2" y="0"/>
                </a:lnTo>
                <a:lnTo>
                  <a:pt x="11183822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9368817" y="2919171"/>
            <a:ext cx="3469957" cy="3605859"/>
            <a:chOff x="0" y="0"/>
            <a:chExt cx="913898" cy="949691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13898" cy="949691"/>
            </a:xfrm>
            <a:custGeom>
              <a:avLst/>
              <a:gdLst/>
              <a:ahLst/>
              <a:cxnLst/>
              <a:rect l="l" t="t" r="r" b="b"/>
              <a:pathLst>
                <a:path w="913898" h="949691">
                  <a:moveTo>
                    <a:pt x="0" y="0"/>
                  </a:moveTo>
                  <a:lnTo>
                    <a:pt x="913898" y="0"/>
                  </a:lnTo>
                  <a:lnTo>
                    <a:pt x="913898" y="949691"/>
                  </a:lnTo>
                  <a:lnTo>
                    <a:pt x="0" y="949691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913898" cy="10068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3286450" y="2919171"/>
            <a:ext cx="3469957" cy="3605859"/>
            <a:chOff x="0" y="0"/>
            <a:chExt cx="913898" cy="94969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13898" cy="949691"/>
            </a:xfrm>
            <a:custGeom>
              <a:avLst/>
              <a:gdLst/>
              <a:ahLst/>
              <a:cxnLst/>
              <a:rect l="l" t="t" r="r" b="b"/>
              <a:pathLst>
                <a:path w="913898" h="949691">
                  <a:moveTo>
                    <a:pt x="0" y="0"/>
                  </a:moveTo>
                  <a:lnTo>
                    <a:pt x="913898" y="0"/>
                  </a:lnTo>
                  <a:lnTo>
                    <a:pt x="913898" y="949691"/>
                  </a:lnTo>
                  <a:lnTo>
                    <a:pt x="0" y="949691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913898" cy="10068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693656" y="3106020"/>
            <a:ext cx="3145831" cy="3232161"/>
            <a:chOff x="0" y="0"/>
            <a:chExt cx="4194442" cy="4309547"/>
          </a:xfrm>
        </p:grpSpPr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4"/>
            <a:srcRect t="40" b="40"/>
            <a:stretch>
              <a:fillRect/>
            </a:stretch>
          </p:blipFill>
          <p:spPr>
            <a:xfrm>
              <a:off x="0" y="0"/>
              <a:ext cx="4194442" cy="4309547"/>
            </a:xfrm>
            <a:prstGeom prst="rect">
              <a:avLst/>
            </a:prstGeom>
          </p:spPr>
        </p:pic>
      </p:grpSp>
      <p:grpSp>
        <p:nvGrpSpPr>
          <p:cNvPr id="19" name="Group 19"/>
          <p:cNvGrpSpPr/>
          <p:nvPr/>
        </p:nvGrpSpPr>
        <p:grpSpPr>
          <a:xfrm>
            <a:off x="5613248" y="3106020"/>
            <a:ext cx="3145831" cy="3232161"/>
            <a:chOff x="0" y="0"/>
            <a:chExt cx="4194442" cy="4309547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5"/>
            <a:srcRect t="40" b="40"/>
            <a:stretch>
              <a:fillRect/>
            </a:stretch>
          </p:blipFill>
          <p:spPr>
            <a:xfrm>
              <a:off x="0" y="0"/>
              <a:ext cx="4194442" cy="4309547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>
            <a:off x="9530880" y="3106020"/>
            <a:ext cx="3145831" cy="3232161"/>
            <a:chOff x="0" y="0"/>
            <a:chExt cx="4194442" cy="4309547"/>
          </a:xfrm>
        </p:grpSpPr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6"/>
            <a:srcRect t="40" b="40"/>
            <a:stretch>
              <a:fillRect/>
            </a:stretch>
          </p:blipFill>
          <p:spPr>
            <a:xfrm>
              <a:off x="0" y="0"/>
              <a:ext cx="4194442" cy="4309547"/>
            </a:xfrm>
            <a:prstGeom prst="rect">
              <a:avLst/>
            </a:prstGeom>
          </p:spPr>
        </p:pic>
      </p:grpSp>
      <p:grpSp>
        <p:nvGrpSpPr>
          <p:cNvPr id="23" name="Group 23"/>
          <p:cNvGrpSpPr/>
          <p:nvPr/>
        </p:nvGrpSpPr>
        <p:grpSpPr>
          <a:xfrm>
            <a:off x="13448513" y="3106020"/>
            <a:ext cx="3145831" cy="3232161"/>
            <a:chOff x="0" y="0"/>
            <a:chExt cx="4194442" cy="4309547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7"/>
            <a:srcRect t="40" b="40"/>
            <a:stretch>
              <a:fillRect/>
            </a:stretch>
          </p:blipFill>
          <p:spPr>
            <a:xfrm>
              <a:off x="0" y="0"/>
              <a:ext cx="4194442" cy="4309547"/>
            </a:xfrm>
            <a:prstGeom prst="rect">
              <a:avLst/>
            </a:prstGeom>
          </p:spPr>
        </p:pic>
      </p:grpSp>
      <p:sp>
        <p:nvSpPr>
          <p:cNvPr id="25" name="TextBox 25"/>
          <p:cNvSpPr txBox="1"/>
          <p:nvPr/>
        </p:nvSpPr>
        <p:spPr>
          <a:xfrm>
            <a:off x="6356749" y="1695809"/>
            <a:ext cx="5574502" cy="557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36"/>
              </a:lnSpc>
            </a:pPr>
            <a:r>
              <a:rPr lang="en-US" sz="3696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MARKETING MIX (4PS)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8659590" y="727149"/>
            <a:ext cx="8599710" cy="179070"/>
            <a:chOff x="0" y="0"/>
            <a:chExt cx="11466280" cy="238760"/>
          </a:xfrm>
        </p:grpSpPr>
        <p:sp>
          <p:nvSpPr>
            <p:cNvPr id="27" name="TextBox 27"/>
            <p:cNvSpPr txBox="1"/>
            <p:nvPr/>
          </p:nvSpPr>
          <p:spPr>
            <a:xfrm>
              <a:off x="0" y="-47625"/>
              <a:ext cx="2019371" cy="2863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679"/>
                </a:lnSpc>
              </a:pPr>
              <a:r>
                <a:rPr lang="en-US" sz="1200">
                  <a:solidFill>
                    <a:srgbClr val="111423"/>
                  </a:solidFill>
                  <a:latin typeface="Agrandir"/>
                  <a:ea typeface="Agrandir"/>
                  <a:cs typeface="Agrandir"/>
                  <a:sym typeface="Agrandir"/>
                </a:rPr>
                <a:t>Home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3149671" y="-47625"/>
              <a:ext cx="2019371" cy="2863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679"/>
                </a:lnSpc>
              </a:pPr>
              <a:r>
                <a:rPr lang="en-US" sz="1200">
                  <a:solidFill>
                    <a:srgbClr val="111423"/>
                  </a:solidFill>
                  <a:latin typeface="Agrandir"/>
                  <a:ea typeface="Agrandir"/>
                  <a:cs typeface="Agrandir"/>
                  <a:sym typeface="Agrandir"/>
                </a:rPr>
                <a:t>About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6299342" y="-47625"/>
              <a:ext cx="2019371" cy="2863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679"/>
                </a:lnSpc>
              </a:pPr>
              <a:r>
                <a:rPr lang="en-US" sz="1200">
                  <a:solidFill>
                    <a:srgbClr val="111423"/>
                  </a:solidFill>
                  <a:latin typeface="Agrandir"/>
                  <a:ea typeface="Agrandir"/>
                  <a:cs typeface="Agrandir"/>
                  <a:sym typeface="Agrandir"/>
                </a:rPr>
                <a:t>Plan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9446908" y="-47625"/>
              <a:ext cx="2019371" cy="2863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679"/>
                </a:lnSpc>
              </a:pPr>
              <a:r>
                <a:rPr lang="en-US" sz="1200" b="1">
                  <a:solidFill>
                    <a:srgbClr val="111423"/>
                  </a:solidFill>
                  <a:latin typeface="Agrandir Bold"/>
                  <a:ea typeface="Agrandir Bold"/>
                  <a:cs typeface="Agrandir Bold"/>
                  <a:sym typeface="Agrandir Bold"/>
                </a:rPr>
                <a:t>Contact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1531593" y="7197898"/>
            <a:ext cx="3337150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88"/>
              </a:lnSpc>
            </a:pPr>
            <a:r>
              <a:rPr lang="en-US" sz="2657" b="1" spc="-53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Product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22912" y="7660107"/>
            <a:ext cx="2954512" cy="798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31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Agrandir"/>
                <a:cs typeface="Arial" panose="020B0604020202020204" pitchFamily="34" charset="0"/>
                <a:sym typeface="Agrandir"/>
              </a:rPr>
              <a:t>Reliable, high-quality handyman services with eco-friendly upgrades &amp; low-VOC materials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3334763" y="7197898"/>
            <a:ext cx="3240524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88"/>
              </a:lnSpc>
            </a:pPr>
            <a:r>
              <a:rPr lang="en-US" sz="2657" b="1" spc="-53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Promotion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3633029" y="7660107"/>
            <a:ext cx="2643992" cy="798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31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Agrandir"/>
                <a:cs typeface="Arial" panose="020B0604020202020204" pitchFamily="34" charset="0"/>
                <a:sym typeface="Agrandir"/>
              </a:rPr>
              <a:t>Flyers, social media campaigns, referral incentives &amp; client reviews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862319" y="7660107"/>
            <a:ext cx="2514883" cy="605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31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Agrandir"/>
                <a:cs typeface="Arial" panose="020B0604020202020204" pitchFamily="34" charset="0"/>
                <a:sym typeface="Agrandir"/>
              </a:rPr>
              <a:t>Competitive fixed quotes; discounts for vulnerable clients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1597017" y="9258300"/>
            <a:ext cx="15093966" cy="190500"/>
            <a:chOff x="0" y="0"/>
            <a:chExt cx="20125288" cy="254000"/>
          </a:xfrm>
        </p:grpSpPr>
        <p:sp>
          <p:nvSpPr>
            <p:cNvPr id="37" name="TextBox 37"/>
            <p:cNvSpPr txBox="1"/>
            <p:nvPr/>
          </p:nvSpPr>
          <p:spPr>
            <a:xfrm>
              <a:off x="7625353" y="-9525"/>
              <a:ext cx="5049046" cy="2635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531"/>
                </a:lnSpc>
              </a:pPr>
              <a:r>
                <a:rPr lang="en-US" sz="1276">
                  <a:solidFill>
                    <a:srgbClr val="111423"/>
                  </a:solidFill>
                  <a:latin typeface="Poppins"/>
                  <a:ea typeface="Poppins"/>
                  <a:cs typeface="Poppins"/>
                  <a:sym typeface="Poppins"/>
                </a:rPr>
                <a:t>www.jaringsolutions.co.uk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5076242" y="-9525"/>
              <a:ext cx="5049046" cy="2635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531"/>
                </a:lnSpc>
              </a:pPr>
              <a:r>
                <a:rPr lang="en-US" sz="1276">
                  <a:solidFill>
                    <a:srgbClr val="111423"/>
                  </a:solidFill>
                  <a:latin typeface="Poppins"/>
                  <a:ea typeface="Poppins"/>
                  <a:cs typeface="Poppins"/>
                  <a:sym typeface="Poppins"/>
                </a:rPr>
                <a:t>Jaring Solutions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9525"/>
              <a:ext cx="5049046" cy="2635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531"/>
                </a:lnSpc>
              </a:pPr>
              <a:r>
                <a:rPr lang="en-US" sz="1276">
                  <a:solidFill>
                    <a:srgbClr val="111423"/>
                  </a:solidFill>
                  <a:latin typeface="Poppins"/>
                  <a:ea typeface="Poppins"/>
                  <a:cs typeface="Poppins"/>
                  <a:sym typeface="Poppins"/>
                </a:rPr>
                <a:t>deon@jaringsolutions.co.uk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434298" y="7197898"/>
            <a:ext cx="3370923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88"/>
              </a:lnSpc>
            </a:pPr>
            <a:r>
              <a:rPr lang="en-US" sz="2657" b="1" spc="-53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Price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00803" y="7660107"/>
            <a:ext cx="3473179" cy="605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31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Agrandir"/>
                <a:cs typeface="Arial" panose="020B0604020202020204" pitchFamily="34" charset="0"/>
                <a:sym typeface="Agrandir"/>
              </a:rPr>
              <a:t>Local service area; bookings via phone, email, social media &amp; website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106904" y="7197898"/>
            <a:ext cx="3860977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88"/>
              </a:lnSpc>
            </a:pPr>
            <a:r>
              <a:rPr lang="en-US" sz="2657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Place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</p:sp>
      <p:sp>
        <p:nvSpPr>
          <p:cNvPr id="3" name="Freeform 3"/>
          <p:cNvSpPr/>
          <p:nvPr/>
        </p:nvSpPr>
        <p:spPr>
          <a:xfrm rot="1660321">
            <a:off x="1608757" y="-4733008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2" y="0"/>
                </a:lnTo>
                <a:lnTo>
                  <a:pt x="11183822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-1554212" y="0"/>
            <a:ext cx="10322652" cy="10322652"/>
            <a:chOff x="63500" y="63500"/>
            <a:chExt cx="1130300" cy="1130300"/>
          </a:xfrm>
        </p:grpSpPr>
        <p:sp>
          <p:nvSpPr>
            <p:cNvPr id="5" name="Freeform 5"/>
            <p:cNvSpPr/>
            <p:nvPr/>
          </p:nvSpPr>
          <p:spPr>
            <a:xfrm>
              <a:off x="63500" y="63500"/>
              <a:ext cx="1130300" cy="1130300"/>
            </a:xfrm>
            <a:custGeom>
              <a:avLst/>
              <a:gdLst/>
              <a:ahLst/>
              <a:cxnLst/>
              <a:rect l="l" t="t" r="r" b="b"/>
              <a:pathLst>
                <a:path w="1130300" h="1130300">
                  <a:moveTo>
                    <a:pt x="0" y="0"/>
                  </a:moveTo>
                  <a:lnTo>
                    <a:pt x="0" y="1130300"/>
                  </a:lnTo>
                  <a:lnTo>
                    <a:pt x="1130300" y="1130300"/>
                  </a:lnTo>
                  <a:lnTo>
                    <a:pt x="52070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 rot="-1705739">
            <a:off x="5983065" y="-1408675"/>
            <a:ext cx="1094409" cy="13104350"/>
            <a:chOff x="0" y="0"/>
            <a:chExt cx="288239" cy="345135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8239" cy="3451352"/>
            </a:xfrm>
            <a:custGeom>
              <a:avLst/>
              <a:gdLst/>
              <a:ahLst/>
              <a:cxnLst/>
              <a:rect l="l" t="t" r="r" b="b"/>
              <a:pathLst>
                <a:path w="288239" h="3451352">
                  <a:moveTo>
                    <a:pt x="0" y="0"/>
                  </a:moveTo>
                  <a:lnTo>
                    <a:pt x="288239" y="0"/>
                  </a:lnTo>
                  <a:lnTo>
                    <a:pt x="288239" y="3451352"/>
                  </a:lnTo>
                  <a:lnTo>
                    <a:pt x="0" y="3451352"/>
                  </a:lnTo>
                  <a:close/>
                </a:path>
              </a:pathLst>
            </a:custGeom>
            <a:solidFill>
              <a:srgbClr val="680F17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88239" cy="34894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514487" y="1741836"/>
            <a:ext cx="6744813" cy="447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537"/>
              </a:lnSpc>
            </a:pPr>
            <a:r>
              <a:rPr lang="en-US" sz="2947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MANAGEMENT &amp; KEY MILESTONES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8768440" y="2710630"/>
            <a:ext cx="8490860" cy="5643691"/>
            <a:chOff x="0" y="0"/>
            <a:chExt cx="11321146" cy="7524922"/>
          </a:xfrm>
        </p:grpSpPr>
        <p:grpSp>
          <p:nvGrpSpPr>
            <p:cNvPr id="11" name="Group 11"/>
            <p:cNvGrpSpPr/>
            <p:nvPr/>
          </p:nvGrpSpPr>
          <p:grpSpPr>
            <a:xfrm>
              <a:off x="10809712" y="0"/>
              <a:ext cx="511434" cy="511434"/>
              <a:chOff x="0" y="0"/>
              <a:chExt cx="812800" cy="8128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11423"/>
              </a:solidFill>
            </p:spPr>
          </p:sp>
          <p:sp>
            <p:nvSpPr>
              <p:cNvPr id="13" name="TextBox 13"/>
              <p:cNvSpPr txBox="1"/>
              <p:nvPr/>
            </p:nvSpPr>
            <p:spPr>
              <a:xfrm>
                <a:off x="76200" y="-9525"/>
                <a:ext cx="660400" cy="746125"/>
              </a:xfrm>
              <a:prstGeom prst="rect">
                <a:avLst/>
              </a:prstGeom>
            </p:spPr>
            <p:txBody>
              <a:bodyPr lIns="34657" tIns="34657" rIns="34657" bIns="34657" rtlCol="0" anchor="ctr"/>
              <a:lstStyle/>
              <a:p>
                <a:pPr marL="0" lvl="0" indent="0"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4" name="TextBox 14"/>
            <p:cNvSpPr txBox="1"/>
            <p:nvPr/>
          </p:nvSpPr>
          <p:spPr>
            <a:xfrm>
              <a:off x="4915456" y="7364"/>
              <a:ext cx="5735587" cy="5782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3089"/>
                </a:lnSpc>
              </a:pPr>
              <a:r>
                <a:rPr lang="en-US" sz="2574" b="1">
                  <a:solidFill>
                    <a:srgbClr val="111423"/>
                  </a:solidFill>
                  <a:latin typeface="Agrandir Bold"/>
                  <a:ea typeface="Agrandir Bold"/>
                  <a:cs typeface="Agrandir Bold"/>
                  <a:sym typeface="Agrandir Bold"/>
                </a:rPr>
                <a:t>FOUNDER PROFILE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10809712" y="2604279"/>
              <a:ext cx="511434" cy="511434"/>
              <a:chOff x="0" y="0"/>
              <a:chExt cx="812800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11423"/>
              </a:solidFill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76200" y="19050"/>
                <a:ext cx="660400" cy="717550"/>
              </a:xfrm>
              <a:prstGeom prst="rect">
                <a:avLst/>
              </a:prstGeom>
            </p:spPr>
            <p:txBody>
              <a:bodyPr lIns="34657" tIns="34657" rIns="34657" bIns="34657" rtlCol="0" anchor="ctr"/>
              <a:lstStyle/>
              <a:p>
                <a:pPr marL="0" lvl="0" indent="0"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4915456" y="2567699"/>
              <a:ext cx="5735588" cy="521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3089"/>
                </a:lnSpc>
              </a:pPr>
              <a:r>
                <a:rPr lang="en-US" sz="2574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EARLY MILESTONES</a:t>
              </a:r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10809712" y="5036161"/>
              <a:ext cx="511434" cy="511434"/>
              <a:chOff x="0" y="0"/>
              <a:chExt cx="812800" cy="81280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11423"/>
              </a:solidFill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76200" y="19050"/>
                <a:ext cx="660400" cy="717550"/>
              </a:xfrm>
              <a:prstGeom prst="rect">
                <a:avLst/>
              </a:prstGeom>
            </p:spPr>
            <p:txBody>
              <a:bodyPr lIns="34657" tIns="34657" rIns="34657" bIns="34657" rtlCol="0" anchor="ctr"/>
              <a:lstStyle/>
              <a:p>
                <a:pPr marL="0" lvl="0" indent="0"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2" name="TextBox 22"/>
            <p:cNvSpPr txBox="1"/>
            <p:nvPr/>
          </p:nvSpPr>
          <p:spPr>
            <a:xfrm>
              <a:off x="4915456" y="5227042"/>
              <a:ext cx="5735588" cy="521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3089"/>
                </a:lnSpc>
              </a:pPr>
              <a:r>
                <a:rPr lang="en-US" sz="2574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GROWTH &amp; EXPANSION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764360"/>
              <a:ext cx="10651043" cy="13744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001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Deon Isaac – Founder &amp; CEO, skilled across all trades, operating as sole trader initially. Brings hands-on expertise in decorating, plumbing, electrical, flooring, and installation. Committed to quality, transparency, and community-focused service delivery.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3062789"/>
              <a:ext cx="10651043" cy="20689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001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Month 1: Secure funding, purchase tools &amp; equipment, obtain insurance and legal registrations.</a:t>
              </a:r>
            </a:p>
            <a:p>
              <a:pPr marL="0" lvl="0" indent="0" algn="r">
                <a:lnSpc>
                  <a:spcPts val="2001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Month 2: Launch website &amp; social media channels, begin local marketing campaigns.</a:t>
              </a:r>
            </a:p>
            <a:p>
              <a:pPr marL="0" lvl="0" indent="0" algn="r">
                <a:lnSpc>
                  <a:spcPts val="2001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Month 3: Achieve break-even target of 10 jobs/month generating £1,800 monthly revenue.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5797954"/>
              <a:ext cx="10651043" cy="17269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001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Month 6: Establish supplier partnerships, expand service area to </a:t>
              </a:r>
              <a:r>
                <a:rPr lang="en-US" sz="2000" dirty="0" err="1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neighbouring</a:t>
              </a: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 districts.</a:t>
              </a:r>
            </a:p>
            <a:p>
              <a:pPr marL="0" lvl="0" indent="0" algn="r">
                <a:lnSpc>
                  <a:spcPts val="2001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Month 12: Recruit 2 full-time operatives and 1 apprentice; launch quarterly community outreach </a:t>
              </a:r>
              <a:r>
                <a:rPr lang="en-US" sz="2000" dirty="0" err="1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programme</a:t>
              </a: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 for elderly and disabled residents.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12880100" y="8738351"/>
            <a:ext cx="9502252" cy="1548649"/>
          </a:xfrm>
          <a:custGeom>
            <a:avLst/>
            <a:gdLst/>
            <a:ahLst/>
            <a:cxnLst/>
            <a:rect l="l" t="t" r="r" b="b"/>
            <a:pathLst>
              <a:path w="9502252" h="1548649">
                <a:moveTo>
                  <a:pt x="0" y="0"/>
                </a:moveTo>
                <a:lnTo>
                  <a:pt x="9502253" y="0"/>
                </a:lnTo>
                <a:lnTo>
                  <a:pt x="9502253" y="1548649"/>
                </a:lnTo>
                <a:lnTo>
                  <a:pt x="0" y="154864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0000"/>
            </a:blip>
            <a:stretch>
              <a:fillRect t="-3549" b="-3549"/>
            </a:stretch>
          </a:blipFill>
        </p:spPr>
      </p:sp>
      <p:grpSp>
        <p:nvGrpSpPr>
          <p:cNvPr id="27" name="Group 27"/>
          <p:cNvGrpSpPr/>
          <p:nvPr/>
        </p:nvGrpSpPr>
        <p:grpSpPr>
          <a:xfrm>
            <a:off x="13557116" y="9258300"/>
            <a:ext cx="7877745" cy="5908309"/>
            <a:chOff x="0" y="0"/>
            <a:chExt cx="812800" cy="6096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75131A"/>
            </a:solidFill>
            <a:ln cap="sq">
              <a:noFill/>
              <a:prstDash val="solid"/>
              <a:miter/>
            </a:ln>
          </p:spPr>
        </p:sp>
        <p:sp>
          <p:nvSpPr>
            <p:cNvPr id="29" name="TextBox 29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2880100" y="9777870"/>
            <a:ext cx="7877745" cy="5908309"/>
            <a:chOff x="0" y="0"/>
            <a:chExt cx="812800" cy="6096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111423"/>
            </a:solidFill>
            <a:ln cap="sq">
              <a:noFill/>
              <a:prstDash val="solid"/>
              <a:miter/>
            </a:ln>
          </p:spPr>
        </p:sp>
        <p:sp>
          <p:nvSpPr>
            <p:cNvPr id="32" name="TextBox 32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7710970" y="727108"/>
            <a:ext cx="9548330" cy="261215"/>
            <a:chOff x="0" y="0"/>
            <a:chExt cx="12731107" cy="348287"/>
          </a:xfrm>
        </p:grpSpPr>
        <p:sp>
          <p:nvSpPr>
            <p:cNvPr id="34" name="TextBox 34"/>
            <p:cNvSpPr txBox="1"/>
            <p:nvPr/>
          </p:nvSpPr>
          <p:spPr>
            <a:xfrm>
              <a:off x="7142965" y="-38100"/>
              <a:ext cx="2019371" cy="3863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402"/>
                </a:lnSpc>
              </a:pPr>
              <a:r>
                <a:rPr lang="en-US" sz="1715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Project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711736" y="-38100"/>
              <a:ext cx="2019371" cy="3863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402"/>
                </a:lnSpc>
              </a:pPr>
              <a:r>
                <a:rPr lang="en-US" sz="1715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Contact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38100"/>
              <a:ext cx="2019371" cy="3863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402"/>
                </a:lnSpc>
              </a:pPr>
              <a:r>
                <a:rPr lang="en-US" sz="1715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Home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3574193" y="-38100"/>
              <a:ext cx="2019371" cy="3863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402"/>
                </a:lnSpc>
              </a:pPr>
              <a:r>
                <a:rPr lang="en-US" sz="1715" b="1">
                  <a:solidFill>
                    <a:srgbClr val="111423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About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1660321">
            <a:off x="9708291" y="-1331344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1" y="0"/>
                </a:lnTo>
                <a:lnTo>
                  <a:pt x="11183821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-1413340" y="8603549"/>
            <a:ext cx="17067256" cy="1309502"/>
            <a:chOff x="0" y="0"/>
            <a:chExt cx="4495080" cy="34488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495080" cy="344889"/>
            </a:xfrm>
            <a:custGeom>
              <a:avLst/>
              <a:gdLst/>
              <a:ahLst/>
              <a:cxnLst/>
              <a:rect l="l" t="t" r="r" b="b"/>
              <a:pathLst>
                <a:path w="4495080" h="344889">
                  <a:moveTo>
                    <a:pt x="0" y="0"/>
                  </a:moveTo>
                  <a:lnTo>
                    <a:pt x="4495080" y="0"/>
                  </a:lnTo>
                  <a:lnTo>
                    <a:pt x="4495080" y="344889"/>
                  </a:lnTo>
                  <a:lnTo>
                    <a:pt x="0" y="344889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495080" cy="3829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489472" y="2920152"/>
            <a:ext cx="12328886" cy="9246665"/>
            <a:chOff x="0" y="0"/>
            <a:chExt cx="16438515" cy="12328886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16438515" cy="12328886"/>
              <a:chOff x="0" y="0"/>
              <a:chExt cx="812800" cy="6096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812800" cy="6096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609600">
                    <a:moveTo>
                      <a:pt x="609600" y="0"/>
                    </a:moveTo>
                    <a:lnTo>
                      <a:pt x="0" y="0"/>
                    </a:lnTo>
                    <a:lnTo>
                      <a:pt x="203200" y="609600"/>
                    </a:lnTo>
                    <a:lnTo>
                      <a:pt x="812800" y="609600"/>
                    </a:lnTo>
                    <a:lnTo>
                      <a:pt x="609600" y="0"/>
                    </a:lnTo>
                    <a:close/>
                  </a:path>
                </a:pathLst>
              </a:custGeom>
              <a:solidFill>
                <a:srgbClr val="75131A"/>
              </a:solidFill>
            </p:spPr>
          </p:sp>
          <p:sp>
            <p:nvSpPr>
              <p:cNvPr id="10" name="TextBox 10"/>
              <p:cNvSpPr txBox="1"/>
              <p:nvPr/>
            </p:nvSpPr>
            <p:spPr>
              <a:xfrm>
                <a:off x="101600" y="-38100"/>
                <a:ext cx="609600" cy="6477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60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1312531" y="984398"/>
              <a:ext cx="13813453" cy="10360089"/>
              <a:chOff x="0" y="0"/>
              <a:chExt cx="812800" cy="6096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812800" cy="6096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609600">
                    <a:moveTo>
                      <a:pt x="609600" y="0"/>
                    </a:moveTo>
                    <a:lnTo>
                      <a:pt x="0" y="0"/>
                    </a:lnTo>
                    <a:lnTo>
                      <a:pt x="203200" y="609600"/>
                    </a:lnTo>
                    <a:lnTo>
                      <a:pt x="812800" y="609600"/>
                    </a:lnTo>
                    <a:lnTo>
                      <a:pt x="60960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/>
                </a:stretch>
              </a:blipFill>
            </p:spPr>
          </p:sp>
        </p:grpSp>
      </p:grpSp>
      <p:grpSp>
        <p:nvGrpSpPr>
          <p:cNvPr id="13" name="Group 13"/>
          <p:cNvGrpSpPr/>
          <p:nvPr/>
        </p:nvGrpSpPr>
        <p:grpSpPr>
          <a:xfrm>
            <a:off x="7710970" y="877904"/>
            <a:ext cx="9548330" cy="211510"/>
            <a:chOff x="0" y="0"/>
            <a:chExt cx="12731107" cy="282014"/>
          </a:xfrm>
        </p:grpSpPr>
        <p:sp>
          <p:nvSpPr>
            <p:cNvPr id="14" name="TextBox 14"/>
            <p:cNvSpPr txBox="1"/>
            <p:nvPr/>
          </p:nvSpPr>
          <p:spPr>
            <a:xfrm>
              <a:off x="7142965" y="-28575"/>
              <a:ext cx="2019371" cy="3105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991"/>
                </a:lnSpc>
              </a:pPr>
              <a:r>
                <a:rPr lang="en-US" sz="1422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Project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0711736" y="-28575"/>
              <a:ext cx="2019371" cy="3105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1991"/>
                </a:lnSpc>
              </a:pPr>
              <a:r>
                <a:rPr lang="en-US" sz="1422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Contact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2019371" cy="3105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991"/>
                </a:lnSpc>
              </a:pPr>
              <a:r>
                <a:rPr lang="en-US" sz="1422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Home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3574193" y="-28575"/>
              <a:ext cx="2019371" cy="3105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991"/>
                </a:lnSpc>
              </a:pPr>
              <a:r>
                <a:rPr lang="en-US" sz="1422" b="1">
                  <a:solidFill>
                    <a:srgbClr val="111423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About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028700" y="1692612"/>
            <a:ext cx="6744813" cy="428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36"/>
              </a:lnSpc>
            </a:pPr>
            <a:r>
              <a:rPr lang="en-US" sz="2863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FINANCIAL PLAN (YEAR 1)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028700" y="2555174"/>
            <a:ext cx="6968790" cy="3977726"/>
            <a:chOff x="0" y="-19050"/>
            <a:chExt cx="9291721" cy="5303631"/>
          </a:xfrm>
        </p:grpSpPr>
        <p:sp>
          <p:nvSpPr>
            <p:cNvPr id="20" name="TextBox 20"/>
            <p:cNvSpPr txBox="1"/>
            <p:nvPr/>
          </p:nvSpPr>
          <p:spPr>
            <a:xfrm>
              <a:off x="0" y="-19050"/>
              <a:ext cx="2554532" cy="3680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2121"/>
                </a:lnSpc>
              </a:pPr>
              <a:r>
                <a:rPr lang="en-US" sz="1767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Start-Up Capital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1138932"/>
              <a:ext cx="2855715" cy="3680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121"/>
                </a:lnSpc>
              </a:pPr>
              <a:r>
                <a:rPr lang="en-US" sz="1767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Revenue Per Job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365637"/>
              <a:ext cx="9291721" cy="5565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563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Total: £1,800 | Tools &amp; Equipment: £900 | Insurance &amp; Legal: £250 | Materials: £300 | Marketing: £350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1493980"/>
              <a:ext cx="9291721" cy="8549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563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Average revenue per job: £180 | Break-even achieved at just 2 jobs per month | Positive cash flow projected from Month 2 onwards.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2776098"/>
              <a:ext cx="9291721" cy="8549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563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Break-even reached by Month 3 | Steady client base of 10 jobs/month generating £1,800 monthly revenue | Low overhead keeps costs manageable.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4429647"/>
              <a:ext cx="9291721" cy="8549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563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Projected Year 1 Revenue: £27,900 | Projected Year 1 Costs: £13,740 | Net Profit: £14,160 | Strong return on initial £1,800 investment.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2389113"/>
              <a:ext cx="3643586" cy="3680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121"/>
                </a:lnSpc>
              </a:pPr>
              <a:r>
                <a:rPr lang="en-US" sz="1767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Break-Even Point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3664163"/>
              <a:ext cx="2368948" cy="7170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121"/>
                </a:lnSpc>
              </a:pPr>
              <a:r>
                <a:rPr lang="en-US" sz="1767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Year 1 Projections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710970" y="727149"/>
            <a:ext cx="9548330" cy="219174"/>
            <a:chOff x="0" y="0"/>
            <a:chExt cx="12731107" cy="292232"/>
          </a:xfrm>
        </p:grpSpPr>
        <p:sp>
          <p:nvSpPr>
            <p:cNvPr id="4" name="TextBox 4"/>
            <p:cNvSpPr txBox="1"/>
            <p:nvPr/>
          </p:nvSpPr>
          <p:spPr>
            <a:xfrm>
              <a:off x="7142965" y="-28575"/>
              <a:ext cx="2019371" cy="3208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094"/>
                </a:lnSpc>
              </a:pPr>
              <a:r>
                <a:rPr lang="en-US" sz="1496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Project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0711736" y="-28575"/>
              <a:ext cx="2019371" cy="3208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094"/>
                </a:lnSpc>
              </a:pPr>
              <a:r>
                <a:rPr lang="en-US" sz="1496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Contact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28575"/>
              <a:ext cx="2019371" cy="3208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094"/>
                </a:lnSpc>
              </a:pPr>
              <a:r>
                <a:rPr lang="en-US" sz="1496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Home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3574193" y="-28575"/>
              <a:ext cx="2019371" cy="3208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094"/>
                </a:lnSpc>
              </a:pPr>
              <a:r>
                <a:rPr lang="en-US" sz="1496" b="1">
                  <a:solidFill>
                    <a:srgbClr val="111423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About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429046" y="1967779"/>
            <a:ext cx="11429909" cy="783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120"/>
              </a:lnSpc>
            </a:pPr>
            <a:r>
              <a:rPr lang="en-US" sz="5100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OPERATIONS &amp; EXPANSION PLAN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5221" y="3587495"/>
            <a:ext cx="502887" cy="525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108"/>
              </a:lnSpc>
            </a:pPr>
            <a:r>
              <a:rPr lang="en-US" sz="2934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1.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35385" y="5245836"/>
            <a:ext cx="412722" cy="525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108"/>
              </a:lnSpc>
            </a:pPr>
            <a:r>
              <a:rPr lang="en-US" sz="2934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2.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35385" y="6904176"/>
            <a:ext cx="412722" cy="525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108"/>
              </a:lnSpc>
            </a:pPr>
            <a:r>
              <a:rPr lang="en-US" sz="2934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3.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08491" y="3644645"/>
            <a:ext cx="5182671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13"/>
              </a:lnSpc>
            </a:pPr>
            <a:r>
              <a:rPr lang="en-US" sz="2511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UK Health &amp; Safety Compliance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08491" y="4124130"/>
            <a:ext cx="6778377" cy="1086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64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Full compliance with UK health &amp; safety regulations on all jobs. Risk assessments conducted prior to each project, with appropriate PPE and safe working practices enforced at all times.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008491" y="5786457"/>
            <a:ext cx="6778377" cy="1086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64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Eco-friendly materials </a:t>
            </a:r>
            <a:r>
              <a:rPr lang="en-US" sz="2000" dirty="0" err="1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prioritised</a:t>
            </a: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including low-VOC paints, energy-efficient fixtures, and locally sourced supplies. Responsible waste management and recycling on every job site.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008491" y="6961326"/>
            <a:ext cx="4255605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13"/>
              </a:lnSpc>
            </a:pPr>
            <a:r>
              <a:rPr lang="en-US" sz="2511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Quality Assurance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008491" y="7573496"/>
            <a:ext cx="6778377" cy="807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64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Post-job quality checks completed on all work before sign-off. Client satisfaction reviewed after every project to maintain a 4.8/5 rating and drive repeat business.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08491" y="5306973"/>
            <a:ext cx="5036265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13"/>
              </a:lnSpc>
            </a:pPr>
            <a:r>
              <a:rPr lang="en-US" sz="2511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Sustainable Sourcing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299702" y="3587495"/>
            <a:ext cx="522862" cy="525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108"/>
              </a:lnSpc>
              <a:spcBef>
                <a:spcPct val="0"/>
              </a:spcBef>
            </a:pPr>
            <a:r>
              <a:rPr lang="en-US" sz="2934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4.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254898" y="5245836"/>
            <a:ext cx="567667" cy="525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108"/>
              </a:lnSpc>
              <a:spcBef>
                <a:spcPct val="0"/>
              </a:spcBef>
            </a:pPr>
            <a:r>
              <a:rPr lang="en-US" sz="2934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5.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409842" y="6904176"/>
            <a:ext cx="412722" cy="525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108"/>
              </a:lnSpc>
              <a:spcBef>
                <a:spcPct val="0"/>
              </a:spcBef>
            </a:pPr>
            <a:r>
              <a:rPr lang="en-US" sz="2934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6.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142998" y="3644645"/>
            <a:ext cx="4443598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13"/>
              </a:lnSpc>
            </a:pPr>
            <a:r>
              <a:rPr lang="en-US" sz="2511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Technology Stack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142998" y="4048310"/>
            <a:ext cx="6662356" cy="1086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64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Professional website for bookings and enquiries, cloud-based accounting for financial tracking, mobile communication tools for scheduling, and energy-efficient equipment throughout operations.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142998" y="5363838"/>
            <a:ext cx="3358370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13"/>
              </a:lnSpc>
            </a:pPr>
            <a:r>
              <a:rPr lang="en-US" sz="2511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Year 1 &amp; 2 Expansion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142998" y="5843322"/>
            <a:ext cx="6662356" cy="1086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64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Year 1: Build strong local reputation and client base. Year 2: Extend service coverage to 3 </a:t>
            </a:r>
            <a:r>
              <a:rPr lang="en-US" sz="2000" dirty="0" err="1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neighbouring</a:t>
            </a: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towns, grow team with 2 operatives and 1 apprentice, and add specialist services.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42998" y="6961326"/>
            <a:ext cx="3358370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13"/>
              </a:lnSpc>
            </a:pPr>
            <a:r>
              <a:rPr lang="en-US" sz="2511" b="1">
                <a:solidFill>
                  <a:srgbClr val="111423"/>
                </a:solidFill>
                <a:latin typeface="Poppins Bold"/>
                <a:ea typeface="Poppins Bold"/>
                <a:cs typeface="Poppins Bold"/>
                <a:sym typeface="Poppins Bold"/>
              </a:rPr>
              <a:t>Long-Term Vision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142998" y="7383946"/>
            <a:ext cx="6999781" cy="1086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64"/>
              </a:lnSpc>
            </a:pP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Establish </a:t>
            </a:r>
            <a:r>
              <a:rPr lang="en-US" sz="2000" dirty="0" err="1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Jaring</a:t>
            </a: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Solutions as a </a:t>
            </a:r>
            <a:r>
              <a:rPr lang="en-US" sz="2000" dirty="0" err="1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recognised</a:t>
            </a:r>
            <a:r>
              <a:rPr lang="en-US" sz="2000" dirty="0">
                <a:solidFill>
                  <a:srgbClr val="111423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regional brand with a strong community presence, sustained ethical practices, and consistent delivery of high-quality property maintenance services.</a:t>
            </a:r>
          </a:p>
        </p:txBody>
      </p:sp>
      <p:sp>
        <p:nvSpPr>
          <p:cNvPr id="27" name="Freeform 27"/>
          <p:cNvSpPr/>
          <p:nvPr/>
        </p:nvSpPr>
        <p:spPr>
          <a:xfrm rot="1660321">
            <a:off x="-7050742" y="-6836032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1" y="0"/>
                </a:lnTo>
                <a:lnTo>
                  <a:pt x="11183821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 rot="1660321">
            <a:off x="14447369" y="1326222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1" y="0"/>
                </a:lnTo>
                <a:lnTo>
                  <a:pt x="11183821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</p:sp>
      <p:sp>
        <p:nvSpPr>
          <p:cNvPr id="3" name="Freeform 3"/>
          <p:cNvSpPr/>
          <p:nvPr/>
        </p:nvSpPr>
        <p:spPr>
          <a:xfrm rot="1660321">
            <a:off x="1608757" y="-4733008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2" y="0"/>
                </a:lnTo>
                <a:lnTo>
                  <a:pt x="11183822" y="12949688"/>
                </a:lnTo>
                <a:lnTo>
                  <a:pt x="0" y="129496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-1554212" y="0"/>
            <a:ext cx="10322652" cy="10322652"/>
            <a:chOff x="63500" y="63500"/>
            <a:chExt cx="1130300" cy="1130300"/>
          </a:xfrm>
        </p:grpSpPr>
        <p:sp>
          <p:nvSpPr>
            <p:cNvPr id="5" name="Freeform 5"/>
            <p:cNvSpPr/>
            <p:nvPr/>
          </p:nvSpPr>
          <p:spPr>
            <a:xfrm>
              <a:off x="63500" y="63500"/>
              <a:ext cx="1130300" cy="1130300"/>
            </a:xfrm>
            <a:custGeom>
              <a:avLst/>
              <a:gdLst/>
              <a:ahLst/>
              <a:cxnLst/>
              <a:rect l="l" t="t" r="r" b="b"/>
              <a:pathLst>
                <a:path w="1130300" h="1130300">
                  <a:moveTo>
                    <a:pt x="0" y="0"/>
                  </a:moveTo>
                  <a:lnTo>
                    <a:pt x="0" y="1130300"/>
                  </a:lnTo>
                  <a:lnTo>
                    <a:pt x="1130300" y="1130300"/>
                  </a:lnTo>
                  <a:lnTo>
                    <a:pt x="52070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 rot="-1705739">
            <a:off x="5983065" y="-1408675"/>
            <a:ext cx="1094409" cy="13104350"/>
            <a:chOff x="0" y="0"/>
            <a:chExt cx="288239" cy="345135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88239" cy="3451352"/>
            </a:xfrm>
            <a:custGeom>
              <a:avLst/>
              <a:gdLst/>
              <a:ahLst/>
              <a:cxnLst/>
              <a:rect l="l" t="t" r="r" b="b"/>
              <a:pathLst>
                <a:path w="288239" h="3451352">
                  <a:moveTo>
                    <a:pt x="0" y="0"/>
                  </a:moveTo>
                  <a:lnTo>
                    <a:pt x="288239" y="0"/>
                  </a:lnTo>
                  <a:lnTo>
                    <a:pt x="288239" y="3451352"/>
                  </a:lnTo>
                  <a:lnTo>
                    <a:pt x="0" y="3451352"/>
                  </a:lnTo>
                  <a:close/>
                </a:path>
              </a:pathLst>
            </a:custGeom>
            <a:solidFill>
              <a:srgbClr val="680F17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88239" cy="34894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514487" y="1741836"/>
            <a:ext cx="6744813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826"/>
              </a:lnSpc>
            </a:pPr>
            <a:r>
              <a:rPr lang="en-US" sz="4022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SUMMARY &amp; NEXT STEPS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8768440" y="2710630"/>
            <a:ext cx="8490860" cy="5560219"/>
            <a:chOff x="0" y="0"/>
            <a:chExt cx="11321146" cy="7413625"/>
          </a:xfrm>
        </p:grpSpPr>
        <p:grpSp>
          <p:nvGrpSpPr>
            <p:cNvPr id="11" name="Group 11"/>
            <p:cNvGrpSpPr/>
            <p:nvPr/>
          </p:nvGrpSpPr>
          <p:grpSpPr>
            <a:xfrm>
              <a:off x="10809712" y="0"/>
              <a:ext cx="511434" cy="511434"/>
              <a:chOff x="0" y="0"/>
              <a:chExt cx="812800" cy="8128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11423"/>
              </a:solidFill>
            </p:spPr>
          </p:sp>
          <p:sp>
            <p:nvSpPr>
              <p:cNvPr id="13" name="TextBox 13"/>
              <p:cNvSpPr txBox="1"/>
              <p:nvPr/>
            </p:nvSpPr>
            <p:spPr>
              <a:xfrm>
                <a:off x="76200" y="-9525"/>
                <a:ext cx="660400" cy="746125"/>
              </a:xfrm>
              <a:prstGeom prst="rect">
                <a:avLst/>
              </a:prstGeom>
            </p:spPr>
            <p:txBody>
              <a:bodyPr lIns="34657" tIns="34657" rIns="34657" bIns="34657" rtlCol="0" anchor="ctr"/>
              <a:lstStyle/>
              <a:p>
                <a:pPr marL="0" lvl="0" indent="0"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4" name="TextBox 14"/>
            <p:cNvSpPr txBox="1"/>
            <p:nvPr/>
          </p:nvSpPr>
          <p:spPr>
            <a:xfrm>
              <a:off x="4915456" y="7364"/>
              <a:ext cx="5735587" cy="5782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3089"/>
                </a:lnSpc>
              </a:pPr>
              <a:r>
                <a:rPr lang="en-US" sz="2574" b="1">
                  <a:solidFill>
                    <a:srgbClr val="111423"/>
                  </a:solidFill>
                  <a:latin typeface="Agrandir Bold"/>
                  <a:ea typeface="Agrandir Bold"/>
                  <a:cs typeface="Agrandir Bold"/>
                  <a:sym typeface="Agrandir Bold"/>
                </a:rPr>
                <a:t>STRONG FOUNDATION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10809712" y="2604279"/>
              <a:ext cx="511434" cy="511434"/>
              <a:chOff x="0" y="0"/>
              <a:chExt cx="812800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11423"/>
              </a:solidFill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76200" y="19050"/>
                <a:ext cx="660400" cy="717550"/>
              </a:xfrm>
              <a:prstGeom prst="rect">
                <a:avLst/>
              </a:prstGeom>
            </p:spPr>
            <p:txBody>
              <a:bodyPr lIns="34657" tIns="34657" rIns="34657" bIns="34657" rtlCol="0" anchor="ctr"/>
              <a:lstStyle/>
              <a:p>
                <a:pPr marL="0" lvl="0" indent="0"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4915456" y="2668792"/>
              <a:ext cx="5735587" cy="521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3089"/>
                </a:lnSpc>
              </a:pPr>
              <a:r>
                <a:rPr lang="en-US" sz="2574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CLEAR GROWTH PATH</a:t>
              </a:r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10809712" y="5036161"/>
              <a:ext cx="511434" cy="511434"/>
              <a:chOff x="0" y="0"/>
              <a:chExt cx="812800" cy="81280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11423"/>
              </a:solidFill>
            </p:spPr>
          </p:sp>
          <p:sp>
            <p:nvSpPr>
              <p:cNvPr id="21" name="TextBox 21"/>
              <p:cNvSpPr txBox="1"/>
              <p:nvPr/>
            </p:nvSpPr>
            <p:spPr>
              <a:xfrm>
                <a:off x="76200" y="19050"/>
                <a:ext cx="660400" cy="717550"/>
              </a:xfrm>
              <a:prstGeom prst="rect">
                <a:avLst/>
              </a:prstGeom>
            </p:spPr>
            <p:txBody>
              <a:bodyPr lIns="34657" tIns="34657" rIns="34657" bIns="34657" rtlCol="0" anchor="ctr"/>
              <a:lstStyle/>
              <a:p>
                <a:pPr marL="0" lvl="0" indent="0"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2" name="TextBox 22"/>
            <p:cNvSpPr txBox="1"/>
            <p:nvPr/>
          </p:nvSpPr>
          <p:spPr>
            <a:xfrm>
              <a:off x="4915456" y="5100675"/>
              <a:ext cx="5735587" cy="521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3089"/>
                </a:lnSpc>
              </a:pPr>
              <a:r>
                <a:rPr lang="en-US" sz="2574" b="1">
                  <a:solidFill>
                    <a:srgbClr val="111423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NEXT STEPS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754835"/>
              <a:ext cx="10651043" cy="1625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330"/>
                </a:lnSpc>
              </a:pPr>
              <a:r>
                <a:rPr lang="en-US" sz="2000" dirty="0" err="1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Jaring</a:t>
              </a: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 Solutions is built on a strong commitment to sustainability, community support, and ethical practices. Eco-friendly materials, transparent pricing, and a focus on vulnerable residents set us apart in the local market.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3356545"/>
              <a:ext cx="10651043" cy="117981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330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With break-even projected by Month 3 and Year 1 revenue forecast of £27,900, the business has a clear and realistic path to financial stability and steady growth into neighboring towns within 18 months.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5788428"/>
              <a:ext cx="10651043" cy="1625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330"/>
                </a:lnSpc>
              </a:pPr>
              <a:r>
                <a:rPr lang="en-US" sz="2000" dirty="0">
                  <a:solidFill>
                    <a:srgbClr val="111423"/>
                  </a:solidFill>
                  <a:latin typeface="Arial" panose="020B0604020202020204" pitchFamily="34" charset="0"/>
                  <a:ea typeface="Agrandir"/>
                  <a:cs typeface="Arial" panose="020B0604020202020204" pitchFamily="34" charset="0"/>
                  <a:sym typeface="Agrandir"/>
                </a:rPr>
                <a:t>Execute funding and purchase equipment. Launch website, social media, and marketing campaigns. Begin operations, build brand awareness, and establish supplier partnerships to drive long-term growth.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12880100" y="8738351"/>
            <a:ext cx="9502252" cy="1548649"/>
          </a:xfrm>
          <a:custGeom>
            <a:avLst/>
            <a:gdLst/>
            <a:ahLst/>
            <a:cxnLst/>
            <a:rect l="l" t="t" r="r" b="b"/>
            <a:pathLst>
              <a:path w="9502252" h="1548649">
                <a:moveTo>
                  <a:pt x="0" y="0"/>
                </a:moveTo>
                <a:lnTo>
                  <a:pt x="9502253" y="0"/>
                </a:lnTo>
                <a:lnTo>
                  <a:pt x="9502253" y="1548649"/>
                </a:lnTo>
                <a:lnTo>
                  <a:pt x="0" y="154864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0000"/>
            </a:blip>
            <a:stretch>
              <a:fillRect t="-3549" b="-3549"/>
            </a:stretch>
          </a:blipFill>
        </p:spPr>
      </p:sp>
      <p:grpSp>
        <p:nvGrpSpPr>
          <p:cNvPr id="27" name="Group 27"/>
          <p:cNvGrpSpPr/>
          <p:nvPr/>
        </p:nvGrpSpPr>
        <p:grpSpPr>
          <a:xfrm>
            <a:off x="13557116" y="9258300"/>
            <a:ext cx="7877745" cy="5908309"/>
            <a:chOff x="0" y="0"/>
            <a:chExt cx="812800" cy="6096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75131A"/>
            </a:solidFill>
            <a:ln cap="sq">
              <a:noFill/>
              <a:prstDash val="solid"/>
              <a:miter/>
            </a:ln>
          </p:spPr>
        </p:sp>
        <p:sp>
          <p:nvSpPr>
            <p:cNvPr id="29" name="TextBox 29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2880100" y="9777870"/>
            <a:ext cx="7877745" cy="5908309"/>
            <a:chOff x="0" y="0"/>
            <a:chExt cx="812800" cy="6096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111423"/>
            </a:solidFill>
            <a:ln cap="sq">
              <a:noFill/>
              <a:prstDash val="solid"/>
              <a:miter/>
            </a:ln>
          </p:spPr>
        </p:sp>
        <p:sp>
          <p:nvSpPr>
            <p:cNvPr id="32" name="TextBox 32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7710970" y="727108"/>
            <a:ext cx="9548330" cy="301661"/>
            <a:chOff x="0" y="0"/>
            <a:chExt cx="12731107" cy="402214"/>
          </a:xfrm>
        </p:grpSpPr>
        <p:sp>
          <p:nvSpPr>
            <p:cNvPr id="34" name="TextBox 34"/>
            <p:cNvSpPr txBox="1"/>
            <p:nvPr/>
          </p:nvSpPr>
          <p:spPr>
            <a:xfrm>
              <a:off x="7142965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798"/>
                </a:lnSpc>
              </a:pPr>
              <a:r>
                <a:rPr lang="en-US" sz="199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Project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711736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lnSpc>
                  <a:spcPts val="2798"/>
                </a:lnSpc>
              </a:pPr>
              <a:r>
                <a:rPr lang="en-US" sz="199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Contact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798"/>
                </a:lnSpc>
              </a:pPr>
              <a:r>
                <a:rPr lang="en-US" sz="1998">
                  <a:solidFill>
                    <a:srgbClr val="111423"/>
                  </a:solidFill>
                  <a:latin typeface="Montserrat"/>
                  <a:ea typeface="Montserrat"/>
                  <a:cs typeface="Montserrat"/>
                  <a:sym typeface="Montserrat"/>
                </a:rPr>
                <a:t>Home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3574193" y="-28575"/>
              <a:ext cx="2019371" cy="430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798"/>
                </a:lnSpc>
              </a:pPr>
              <a:r>
                <a:rPr lang="en-US" sz="1998" b="1">
                  <a:solidFill>
                    <a:srgbClr val="111423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About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</p:sp>
      <p:sp>
        <p:nvSpPr>
          <p:cNvPr id="3" name="Freeform 3"/>
          <p:cNvSpPr/>
          <p:nvPr/>
        </p:nvSpPr>
        <p:spPr>
          <a:xfrm rot="1660321">
            <a:off x="-280588" y="-2569260"/>
            <a:ext cx="11183821" cy="12949688"/>
          </a:xfrm>
          <a:custGeom>
            <a:avLst/>
            <a:gdLst/>
            <a:ahLst/>
            <a:cxnLst/>
            <a:rect l="l" t="t" r="r" b="b"/>
            <a:pathLst>
              <a:path w="11183821" h="12949688">
                <a:moveTo>
                  <a:pt x="0" y="0"/>
                </a:moveTo>
                <a:lnTo>
                  <a:pt x="11183821" y="0"/>
                </a:lnTo>
                <a:lnTo>
                  <a:pt x="11183821" y="12949687"/>
                </a:lnTo>
                <a:lnTo>
                  <a:pt x="0" y="129496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0989736" y="1215447"/>
            <a:ext cx="10474809" cy="7856106"/>
            <a:chOff x="0" y="0"/>
            <a:chExt cx="13966412" cy="10474809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13966412" cy="10474809"/>
              <a:chOff x="0" y="0"/>
              <a:chExt cx="812800" cy="6096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812800" cy="6096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609600">
                    <a:moveTo>
                      <a:pt x="609600" y="0"/>
                    </a:moveTo>
                    <a:lnTo>
                      <a:pt x="0" y="0"/>
                    </a:lnTo>
                    <a:lnTo>
                      <a:pt x="203200" y="609600"/>
                    </a:lnTo>
                    <a:lnTo>
                      <a:pt x="812800" y="609600"/>
                    </a:lnTo>
                    <a:lnTo>
                      <a:pt x="609600" y="0"/>
                    </a:lnTo>
                    <a:close/>
                  </a:path>
                </a:pathLst>
              </a:custGeom>
              <a:solidFill>
                <a:srgbClr val="75131A"/>
              </a:solidFill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101600" y="-38100"/>
                <a:ext cx="609600" cy="6477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1115146" y="836360"/>
              <a:ext cx="11736119" cy="8802089"/>
              <a:chOff x="0" y="0"/>
              <a:chExt cx="812800" cy="6096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812800" cy="6096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609600">
                    <a:moveTo>
                      <a:pt x="609600" y="0"/>
                    </a:moveTo>
                    <a:lnTo>
                      <a:pt x="0" y="0"/>
                    </a:lnTo>
                    <a:lnTo>
                      <a:pt x="203200" y="609600"/>
                    </a:lnTo>
                    <a:lnTo>
                      <a:pt x="812800" y="609600"/>
                    </a:lnTo>
                    <a:lnTo>
                      <a:pt x="60960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6198" r="-6198"/>
                </a:stretch>
              </a:blipFill>
            </p:spPr>
          </p:sp>
        </p:grpSp>
      </p:grpSp>
      <p:sp>
        <p:nvSpPr>
          <p:cNvPr id="10" name="Freeform 10"/>
          <p:cNvSpPr/>
          <p:nvPr/>
        </p:nvSpPr>
        <p:spPr>
          <a:xfrm rot="4199015">
            <a:off x="4509172" y="9771907"/>
            <a:ext cx="8872470" cy="1548649"/>
          </a:xfrm>
          <a:custGeom>
            <a:avLst/>
            <a:gdLst/>
            <a:ahLst/>
            <a:cxnLst/>
            <a:rect l="l" t="t" r="r" b="b"/>
            <a:pathLst>
              <a:path w="8872470" h="1548649">
                <a:moveTo>
                  <a:pt x="0" y="0"/>
                </a:moveTo>
                <a:lnTo>
                  <a:pt x="8872470" y="0"/>
                </a:lnTo>
                <a:lnTo>
                  <a:pt x="8872470" y="1548649"/>
                </a:lnTo>
                <a:lnTo>
                  <a:pt x="0" y="154864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0000"/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7511210" y="6716009"/>
            <a:ext cx="7877745" cy="5908309"/>
            <a:chOff x="0" y="0"/>
            <a:chExt cx="812800" cy="6096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75131A"/>
            </a:solidFill>
            <a:ln cap="sq">
              <a:noFill/>
              <a:prstDash val="solid"/>
              <a:miter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rot="4082316">
            <a:off x="6457170" y="2490174"/>
            <a:ext cx="8872470" cy="1548649"/>
          </a:xfrm>
          <a:custGeom>
            <a:avLst/>
            <a:gdLst/>
            <a:ahLst/>
            <a:cxnLst/>
            <a:rect l="l" t="t" r="r" b="b"/>
            <a:pathLst>
              <a:path w="8872470" h="1548649">
                <a:moveTo>
                  <a:pt x="0" y="0"/>
                </a:moveTo>
                <a:lnTo>
                  <a:pt x="8872471" y="0"/>
                </a:lnTo>
                <a:lnTo>
                  <a:pt x="8872471" y="1548649"/>
                </a:lnTo>
                <a:lnTo>
                  <a:pt x="0" y="154864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0000"/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 rot="4082316">
            <a:off x="8834378" y="9051060"/>
            <a:ext cx="8872470" cy="1548649"/>
          </a:xfrm>
          <a:custGeom>
            <a:avLst/>
            <a:gdLst/>
            <a:ahLst/>
            <a:cxnLst/>
            <a:rect l="l" t="t" r="r" b="b"/>
            <a:pathLst>
              <a:path w="8872470" h="1548649">
                <a:moveTo>
                  <a:pt x="0" y="0"/>
                </a:moveTo>
                <a:lnTo>
                  <a:pt x="8872470" y="0"/>
                </a:lnTo>
                <a:lnTo>
                  <a:pt x="8872470" y="1548649"/>
                </a:lnTo>
                <a:lnTo>
                  <a:pt x="0" y="154864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0000"/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4082316">
            <a:off x="7966475" y="6549854"/>
            <a:ext cx="8872470" cy="1548649"/>
          </a:xfrm>
          <a:custGeom>
            <a:avLst/>
            <a:gdLst/>
            <a:ahLst/>
            <a:cxnLst/>
            <a:rect l="l" t="t" r="r" b="b"/>
            <a:pathLst>
              <a:path w="8872470" h="1548649">
                <a:moveTo>
                  <a:pt x="0" y="0"/>
                </a:moveTo>
                <a:lnTo>
                  <a:pt x="8872471" y="0"/>
                </a:lnTo>
                <a:lnTo>
                  <a:pt x="8872471" y="1548650"/>
                </a:lnTo>
                <a:lnTo>
                  <a:pt x="0" y="154865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90000"/>
            </a:blip>
            <a:stretch>
              <a:fillRect/>
            </a:stretch>
          </a:blipFill>
        </p:spPr>
      </p:sp>
      <p:grpSp>
        <p:nvGrpSpPr>
          <p:cNvPr id="17" name="Group 17"/>
          <p:cNvGrpSpPr/>
          <p:nvPr/>
        </p:nvGrpSpPr>
        <p:grpSpPr>
          <a:xfrm rot="-1164340">
            <a:off x="11304237" y="-2044455"/>
            <a:ext cx="1100173" cy="13834731"/>
            <a:chOff x="0" y="0"/>
            <a:chExt cx="289757" cy="364371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89757" cy="3643715"/>
            </a:xfrm>
            <a:custGeom>
              <a:avLst/>
              <a:gdLst/>
              <a:ahLst/>
              <a:cxnLst/>
              <a:rect l="l" t="t" r="r" b="b"/>
              <a:pathLst>
                <a:path w="289757" h="3643715">
                  <a:moveTo>
                    <a:pt x="0" y="0"/>
                  </a:moveTo>
                  <a:lnTo>
                    <a:pt x="289757" y="0"/>
                  </a:lnTo>
                  <a:lnTo>
                    <a:pt x="289757" y="3643715"/>
                  </a:lnTo>
                  <a:lnTo>
                    <a:pt x="0" y="3643715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89757" cy="3681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-2880100" y="3553606"/>
            <a:ext cx="5486400" cy="8229600"/>
          </a:xfrm>
          <a:custGeom>
            <a:avLst/>
            <a:gdLst/>
            <a:ahLst/>
            <a:cxnLst/>
            <a:rect l="l" t="t" r="r" b="b"/>
            <a:pathLst>
              <a:path w="5486400" h="8229600">
                <a:moveTo>
                  <a:pt x="0" y="0"/>
                </a:moveTo>
                <a:lnTo>
                  <a:pt x="5486400" y="0"/>
                </a:lnTo>
                <a:lnTo>
                  <a:pt x="54864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-352289" y="6382306"/>
            <a:ext cx="9884690" cy="4163926"/>
          </a:xfrm>
          <a:custGeom>
            <a:avLst/>
            <a:gdLst/>
            <a:ahLst/>
            <a:cxnLst/>
            <a:rect l="l" t="t" r="r" b="b"/>
            <a:pathLst>
              <a:path w="9884690" h="4163926">
                <a:moveTo>
                  <a:pt x="0" y="0"/>
                </a:moveTo>
                <a:lnTo>
                  <a:pt x="9884690" y="0"/>
                </a:lnTo>
                <a:lnTo>
                  <a:pt x="9884690" y="4163926"/>
                </a:lnTo>
                <a:lnTo>
                  <a:pt x="0" y="416392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grpSp>
        <p:nvGrpSpPr>
          <p:cNvPr id="22" name="Group 22"/>
          <p:cNvGrpSpPr/>
          <p:nvPr/>
        </p:nvGrpSpPr>
        <p:grpSpPr>
          <a:xfrm>
            <a:off x="7511210" y="3483363"/>
            <a:ext cx="4042381" cy="3031786"/>
            <a:chOff x="0" y="0"/>
            <a:chExt cx="812800" cy="6096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solidFill>
              <a:srgbClr val="111423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101600" y="-38100"/>
              <a:ext cx="609600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028700" y="1501103"/>
            <a:ext cx="7143896" cy="15180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416"/>
              </a:lnSpc>
              <a:spcBef>
                <a:spcPct val="0"/>
              </a:spcBef>
            </a:pPr>
            <a:r>
              <a:rPr lang="en-US" sz="8869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THANK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28700" y="2669326"/>
            <a:ext cx="4282623" cy="1560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722"/>
              </a:lnSpc>
              <a:spcBef>
                <a:spcPct val="0"/>
              </a:spcBef>
            </a:pPr>
            <a:r>
              <a:rPr lang="en-US" sz="9087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YOU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8700" y="3984647"/>
            <a:ext cx="6482510" cy="2595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87"/>
              </a:lnSpc>
            </a:pPr>
            <a:r>
              <a:rPr lang="en-US" sz="1490" b="1">
                <a:solidFill>
                  <a:srgbClr val="0E1411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DEON ISAAC | FOUNDER &amp; CEO | QUESTIONS &amp; DISCUSSION WELCOME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670717" y="2932591"/>
            <a:ext cx="1723369" cy="550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38"/>
              </a:lnSpc>
            </a:pPr>
            <a:r>
              <a:rPr lang="en-US" sz="4251" b="1">
                <a:solidFill>
                  <a:srgbClr val="111423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2026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Jaring Solutions: Handyman &amp; Property Maintenance Plan</dc:title>
  <cp:lastModifiedBy>Deon Isaac (2514289)</cp:lastModifiedBy>
  <cp:revision>2</cp:revision>
  <dcterms:created xsi:type="dcterms:W3CDTF">2006-08-16T00:00:00Z</dcterms:created>
  <dcterms:modified xsi:type="dcterms:W3CDTF">2026-08-10T01:50:13Z</dcterms:modified>
  <dc:identifier>DAHR2c_67QU</dc:identifier>
</cp:coreProperties>
</file>