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media/image10.svg" ContentType="image/svg+xml"/>
  <Override PartName="/ppt/media/image12.svg" ContentType="image/svg+xml"/>
  <Override PartName="/ppt/media/image15.svg" ContentType="image/svg+xml"/>
  <Override PartName="/ppt/media/image3.svg" ContentType="image/svg+xml"/>
  <Override PartName="/ppt/media/image5.svg" ContentType="image/svg+xml"/>
  <Override PartName="/ppt/media/image8.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18288000" cy="10287000"/>
  <p:notesSz cx="6858000" cy="9144000"/>
  <p:embeddedFontLst>
    <p:embeddedFont>
      <p:font typeface="Calibri" panose="020F050202020403020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showGuides="1">
      <p:cViewPr varScale="1">
        <p:scale>
          <a:sx n="52" d="100"/>
          <a:sy n="52" d="100"/>
        </p:scale>
        <p:origin x="850"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font" Target="fonts/font4.fntdata"/><Relationship Id="rId26" Type="http://schemas.openxmlformats.org/officeDocument/2006/relationships/font" Target="fonts/font3.fntdata"/><Relationship Id="rId25" Type="http://schemas.openxmlformats.org/officeDocument/2006/relationships/font" Target="fonts/font2.fntdata"/><Relationship Id="rId24" Type="http://schemas.openxmlformats.org/officeDocument/2006/relationships/font" Target="fonts/font1.fntdata"/><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svg"/><Relationship Id="rId4" Type="http://schemas.openxmlformats.org/officeDocument/2006/relationships/image" Target="../media/image4.png"/><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13.jpeg"/><Relationship Id="rId7" Type="http://schemas.openxmlformats.org/officeDocument/2006/relationships/image" Target="../media/image12.svg"/><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2.svg"/><Relationship Id="rId4" Type="http://schemas.openxmlformats.org/officeDocument/2006/relationships/image" Target="../media/image11.png"/><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17.jpeg"/><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18.jpeg"/><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7.xml"/><Relationship Id="rId7" Type="http://schemas.openxmlformats.org/officeDocument/2006/relationships/image" Target="../media/image20.jpeg"/><Relationship Id="rId6" Type="http://schemas.openxmlformats.org/officeDocument/2006/relationships/image" Target="../media/image19.png"/><Relationship Id="rId5" Type="http://schemas.openxmlformats.org/officeDocument/2006/relationships/image" Target="../media/image3.svg"/><Relationship Id="rId4" Type="http://schemas.openxmlformats.org/officeDocument/2006/relationships/image" Target="../media/image2.png"/><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1.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2.png"/><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3.png"/><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12.svg"/><Relationship Id="rId4" Type="http://schemas.openxmlformats.org/officeDocument/2006/relationships/image" Target="../media/image11.png"/><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7.jpeg"/></Relationships>
</file>

<file path=ppt/slides/_rels/slide17.xml.rels><?xml version="1.0" encoding="UTF-8" standalone="yes"?>
<Relationships xmlns="http://schemas.openxmlformats.org/package/2006/relationships"><Relationship Id="rId9" Type="http://schemas.openxmlformats.org/officeDocument/2006/relationships/hyperlink" Target="https://www.nhsemployers.org/articles/agenda-change" TargetMode="External"/><Relationship Id="rId8" Type="http://schemas.openxmlformats.org/officeDocument/2006/relationships/hyperlink" Target="https://ifs.org.uk/publications/recent-trends-public-sector-pay" TargetMode="External"/><Relationship Id="rId7" Type="http://schemas.openxmlformats.org/officeDocument/2006/relationships/hyperlink" Target="https://www.emerald.com/jmtm/article/doi/10.1108/JMTM-08-2025-0824/1343973" TargetMode="External"/><Relationship Id="rId6" Type="http://schemas.openxmlformats.org/officeDocument/2006/relationships/hyperlink" Target="https://www.elgaronline.com/edcollchap/book/9781802205718/book-part-9781802205718-31.xml" TargetMode="External"/><Relationship Id="rId5" Type="http://schemas.openxmlformats.org/officeDocument/2006/relationships/hyperlink" Target="https://cms.nhsstaffsurveys.com/app/reports/2023/RTH-benchmark-2023.pdf" TargetMode="External"/><Relationship Id="rId4" Type="http://schemas.openxmlformats.org/officeDocument/2006/relationships/hyperlink" Target="https://www.cipd.org/globalassets/media/knowledge/knowledge-hub/reports/2018-pdfs/reward-management-report-2023_tcm18-51630.pdf" TargetMode="External"/><Relationship Id="rId3" Type="http://schemas.openxmlformats.org/officeDocument/2006/relationships/hyperlink" Target="https://www.emerald.com/ijcma/article-abstract/doi/10.1108/IJCMA-03-2025-0094/1300553" TargetMode="External"/><Relationship Id="rId2" Type="http://schemas.openxmlformats.org/officeDocument/2006/relationships/hyperlink" Target="https://www.researchgate.net/profile/Alpha-Ibrahim-Bangura/publication/398367013_Evaluating_the_Effectiveness_of_Performance-Based_Compensation_Systems_on_Employee_Motivation_in_Modern_Workplaces_CITATION/links/6932e3b97e61d05b530bf32f/Evaluating-the-Effectiveness-of-Performance-Based-Compensation-Systems-on-Employee-Motivation-in-Modern-Workplaces-CITATION.pdf" TargetMode="External"/><Relationship Id="rId13" Type="http://schemas.openxmlformats.org/officeDocument/2006/relationships/slideLayout" Target="../slideLayouts/slideLayout7.xml"/><Relationship Id="rId12" Type="http://schemas.openxmlformats.org/officeDocument/2006/relationships/hyperlink" Target="https://www.statista.com/statistics/679898/number-of-nhs-hchs-workforce-by-staff-group-england/" TargetMode="External"/><Relationship Id="rId11" Type="http://schemas.openxmlformats.org/officeDocument/2006/relationships/hyperlink" Target="https://www.researchgate.net/profile/Shilpa-Shinde-2/publication/392508199_From_Perceived_Inequity_to_Retention_Leveraging_Equity_Theory_in_Contemporary_Workforce_Management/links/684656d06b5a287c3049f591/From-Perceived-Inequity-to-Retention-Leveraging-Equity-Theory-in-Contemporary-Workforce-Management.pdf" TargetMode="External"/><Relationship Id="rId10" Type="http://schemas.openxmlformats.org/officeDocument/2006/relationships/hyperlink" Target="https://www.nhsemployers.org/toolkits/flexible-working-toolkit-line-managers" TargetMode="External"/><Relationship Id="rId1" Type="http://schemas.openxmlformats.org/officeDocument/2006/relationships/hyperlink" Target="https://www.researchgate.net/profile/Idris-Adesina/publication/391580088_Strategic_Reward_and_Recognition_Systems_Driving_Employee_Engagement_and_Retention_in_Talent_Management_Practices/links/6822ea9a8a76251f22e14a41/Strategic-Reward-and-Recognition-Systems-Driving-Employee-Engagement-and-Retention-in-Talent-Management-Practices.pdf" TargetMode="Externa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866460" y="2352539"/>
            <a:ext cx="5409742" cy="7934461"/>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a:p>
        </p:txBody>
      </p:sp>
      <p:grpSp>
        <p:nvGrpSpPr>
          <p:cNvPr id="3" name="Group 3"/>
          <p:cNvGrpSpPr/>
          <p:nvPr/>
        </p:nvGrpSpPr>
        <p:grpSpPr>
          <a:xfrm>
            <a:off x="1765203" y="1810011"/>
            <a:ext cx="8921847" cy="8476989"/>
            <a:chOff x="0" y="0"/>
            <a:chExt cx="2349787" cy="2367302"/>
          </a:xfrm>
        </p:grpSpPr>
        <p:sp>
          <p:nvSpPr>
            <p:cNvPr id="4" name="Freeform 4"/>
            <p:cNvSpPr/>
            <p:nvPr/>
          </p:nvSpPr>
          <p:spPr>
            <a:xfrm>
              <a:off x="0" y="0"/>
              <a:ext cx="2349787" cy="2367302"/>
            </a:xfrm>
            <a:custGeom>
              <a:avLst/>
              <a:gdLst/>
              <a:ahLst/>
              <a:cxn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2349787" cy="2433977"/>
            </a:xfrm>
            <a:prstGeom prst="rect">
              <a:avLst/>
            </a:prstGeom>
          </p:spPr>
          <p:txBody>
            <a:bodyPr lIns="50800" tIns="50800" rIns="50800" bIns="50800" rtlCol="0" anchor="ctr"/>
            <a:lstStyle/>
            <a:p>
              <a:pPr algn="ctr">
                <a:lnSpc>
                  <a:spcPts val="3360"/>
                </a:lnSpc>
              </a:pPr>
            </a:p>
          </p:txBody>
        </p:sp>
      </p:grpSp>
      <p:grpSp>
        <p:nvGrpSpPr>
          <p:cNvPr id="6" name="Group 6"/>
          <p:cNvGrpSpPr/>
          <p:nvPr/>
        </p:nvGrpSpPr>
        <p:grpSpPr>
          <a:xfrm>
            <a:off x="7324998" y="76200"/>
            <a:ext cx="11292002" cy="10231744"/>
            <a:chOff x="0" y="0"/>
            <a:chExt cx="2986230" cy="2965909"/>
          </a:xfrm>
        </p:grpSpPr>
        <p:sp>
          <p:nvSpPr>
            <p:cNvPr id="7" name="Freeform 7"/>
            <p:cNvSpPr/>
            <p:nvPr/>
          </p:nvSpPr>
          <p:spPr>
            <a:xfrm>
              <a:off x="0" y="0"/>
              <a:ext cx="2986230" cy="2965909"/>
            </a:xfrm>
            <a:custGeom>
              <a:avLst/>
              <a:gdLst/>
              <a:ahLst/>
              <a:cxnLst/>
              <a:rect l="l" t="t" r="r" b="b"/>
              <a:pathLst>
                <a:path w="2986230" h="2965909">
                  <a:moveTo>
                    <a:pt x="0" y="0"/>
                  </a:moveTo>
                  <a:lnTo>
                    <a:pt x="2986230" y="0"/>
                  </a:lnTo>
                  <a:lnTo>
                    <a:pt x="2986230"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8" name="TextBox 8"/>
            <p:cNvSpPr txBox="1"/>
            <p:nvPr/>
          </p:nvSpPr>
          <p:spPr>
            <a:xfrm>
              <a:off x="0" y="-66675"/>
              <a:ext cx="2986230" cy="3032584"/>
            </a:xfrm>
            <a:prstGeom prst="rect">
              <a:avLst/>
            </a:prstGeom>
          </p:spPr>
          <p:txBody>
            <a:bodyPr lIns="50800" tIns="50800" rIns="50800" bIns="50800" rtlCol="0" anchor="ctr"/>
            <a:lstStyle/>
            <a:p>
              <a:pPr algn="ctr">
                <a:lnSpc>
                  <a:spcPts val="3360"/>
                </a:lnSpc>
              </a:pPr>
            </a:p>
          </p:txBody>
        </p:sp>
      </p:grpSp>
      <p:grpSp>
        <p:nvGrpSpPr>
          <p:cNvPr id="12" name="Group 12"/>
          <p:cNvGrpSpPr/>
          <p:nvPr/>
        </p:nvGrpSpPr>
        <p:grpSpPr>
          <a:xfrm>
            <a:off x="8555756" y="544814"/>
            <a:ext cx="9503644" cy="8789686"/>
            <a:chOff x="0" y="0"/>
            <a:chExt cx="1126214" cy="406400"/>
          </a:xfrm>
        </p:grpSpPr>
        <p:sp>
          <p:nvSpPr>
            <p:cNvPr id="13" name="Freeform 13"/>
            <p:cNvSpPr/>
            <p:nvPr/>
          </p:nvSpPr>
          <p:spPr>
            <a:xfrm>
              <a:off x="0" y="0"/>
              <a:ext cx="1126214" cy="406400"/>
            </a:xfrm>
            <a:custGeom>
              <a:avLst/>
              <a:gdLst/>
              <a:ahLst/>
              <a:cxnLst/>
              <a:rect l="l" t="t" r="r" b="b"/>
              <a:pathLst>
                <a:path w="1126214" h="406400">
                  <a:moveTo>
                    <a:pt x="923014" y="0"/>
                  </a:moveTo>
                  <a:cubicBezTo>
                    <a:pt x="1035238" y="0"/>
                    <a:pt x="1126214" y="90976"/>
                    <a:pt x="1126214" y="203200"/>
                  </a:cubicBezTo>
                  <a:cubicBezTo>
                    <a:pt x="1126214" y="315424"/>
                    <a:pt x="1035238" y="406400"/>
                    <a:pt x="923014" y="406400"/>
                  </a:cubicBezTo>
                  <a:lnTo>
                    <a:pt x="203200" y="406400"/>
                  </a:lnTo>
                  <a:cubicBezTo>
                    <a:pt x="90976" y="406400"/>
                    <a:pt x="0" y="315424"/>
                    <a:pt x="0" y="203200"/>
                  </a:cubicBezTo>
                  <a:cubicBezTo>
                    <a:pt x="0" y="90976"/>
                    <a:pt x="90976" y="0"/>
                    <a:pt x="203200" y="0"/>
                  </a:cubicBezTo>
                  <a:close/>
                </a:path>
              </a:pathLst>
            </a:custGeom>
            <a:solidFill>
              <a:srgbClr val="7F674C"/>
            </a:solidFill>
          </p:spPr>
          <p:txBody>
            <a:bodyPr/>
            <a:lstStyle/>
            <a:p>
              <a:endParaRPr lang="en-IN"/>
            </a:p>
          </p:txBody>
        </p:sp>
        <p:sp>
          <p:nvSpPr>
            <p:cNvPr id="14" name="TextBox 14"/>
            <p:cNvSpPr txBox="1"/>
            <p:nvPr/>
          </p:nvSpPr>
          <p:spPr>
            <a:xfrm>
              <a:off x="0" y="-66675"/>
              <a:ext cx="1126214" cy="473075"/>
            </a:xfrm>
            <a:prstGeom prst="rect">
              <a:avLst/>
            </a:prstGeom>
          </p:spPr>
          <p:txBody>
            <a:bodyPr lIns="50800" tIns="50800" rIns="50800" bIns="50800" rtlCol="0" anchor="ctr"/>
            <a:lstStyle/>
            <a:p>
              <a:pPr algn="ctr">
                <a:lnSpc>
                  <a:spcPts val="3360"/>
                </a:lnSpc>
              </a:pPr>
            </a:p>
          </p:txBody>
        </p:sp>
      </p:grpSp>
      <p:sp>
        <p:nvSpPr>
          <p:cNvPr id="15" name="Freeform 15"/>
          <p:cNvSpPr/>
          <p:nvPr/>
        </p:nvSpPr>
        <p:spPr>
          <a:xfrm>
            <a:off x="1258648" y="1065723"/>
            <a:ext cx="1032161" cy="1513147"/>
          </a:xfrm>
          <a:custGeom>
            <a:avLst/>
            <a:gdLst/>
            <a:ahLst/>
            <a:cxnLst/>
            <a:rect l="l" t="t" r="r" b="b"/>
            <a:pathLst>
              <a:path w="1032161" h="1513147">
                <a:moveTo>
                  <a:pt x="0" y="0"/>
                </a:moveTo>
                <a:lnTo>
                  <a:pt x="1032160" y="0"/>
                </a:lnTo>
                <a:lnTo>
                  <a:pt x="1032160" y="1513147"/>
                </a:lnTo>
                <a:lnTo>
                  <a:pt x="0" y="15131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7" name="Freeform 17"/>
          <p:cNvSpPr/>
          <p:nvPr/>
        </p:nvSpPr>
        <p:spPr>
          <a:xfrm>
            <a:off x="8555756" y="1682199"/>
            <a:ext cx="378232" cy="1793343"/>
          </a:xfrm>
          <a:custGeom>
            <a:avLst/>
            <a:gdLst/>
            <a:ahLst/>
            <a:cxnLst/>
            <a:rect l="l" t="t" r="r" b="b"/>
            <a:pathLst>
              <a:path w="378232" h="1793343">
                <a:moveTo>
                  <a:pt x="0" y="0"/>
                </a:moveTo>
                <a:lnTo>
                  <a:pt x="378232" y="0"/>
                </a:lnTo>
                <a:lnTo>
                  <a:pt x="378232" y="1793343"/>
                </a:lnTo>
                <a:lnTo>
                  <a:pt x="0" y="179334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4" name="TextBox 24"/>
          <p:cNvSpPr txBox="1"/>
          <p:nvPr/>
        </p:nvSpPr>
        <p:spPr>
          <a:xfrm>
            <a:off x="9525000" y="1171960"/>
            <a:ext cx="7943386" cy="8353425"/>
          </a:xfrm>
          <a:prstGeom prst="rect">
            <a:avLst/>
          </a:prstGeom>
        </p:spPr>
        <p:txBody>
          <a:bodyPr wrap="square" lIns="0" tIns="0" rIns="0" bIns="0" rtlCol="0" anchor="t">
            <a:spAutoFit/>
          </a:bodyPr>
          <a:lstStyle/>
          <a:p>
            <a:pPr algn="ctr">
              <a:lnSpc>
                <a:spcPct val="150000"/>
              </a:lnSpc>
            </a:pPr>
            <a:r>
              <a:rPr lang="en-GB" sz="4000" b="1" dirty="0">
                <a:solidFill>
                  <a:schemeClr val="bg1"/>
                </a:solidFill>
                <a:latin typeface="Times New Roman" panose="02020603050405020304" pitchFamily="18" charset="0"/>
                <a:cs typeface="Times New Roman" panose="02020603050405020304" pitchFamily="18" charset="0"/>
              </a:rPr>
              <a:t>Human Capital Management</a:t>
            </a:r>
            <a:endParaRPr lang="en-IN" sz="4000" dirty="0">
              <a:solidFill>
                <a:schemeClr val="bg1"/>
              </a:solidFill>
              <a:latin typeface="Times New Roman" panose="02020603050405020304" pitchFamily="18" charset="0"/>
              <a:cs typeface="Times New Roman" panose="02020603050405020304" pitchFamily="18" charset="0"/>
            </a:endParaRPr>
          </a:p>
          <a:p>
            <a:pPr algn="ctr">
              <a:lnSpc>
                <a:spcPct val="150000"/>
              </a:lnSpc>
            </a:pPr>
            <a:r>
              <a:rPr lang="en-GB" sz="4000" b="1" dirty="0">
                <a:solidFill>
                  <a:schemeClr val="bg1"/>
                </a:solidFill>
                <a:latin typeface="Times New Roman" panose="02020603050405020304" pitchFamily="18" charset="0"/>
                <a:cs typeface="Times New Roman" panose="02020603050405020304" pitchFamily="18" charset="0"/>
              </a:rPr>
              <a:t>Assessment component 2:</a:t>
            </a:r>
            <a:endParaRPr lang="en-IN" sz="4000" dirty="0">
              <a:solidFill>
                <a:schemeClr val="bg1"/>
              </a:solidFill>
              <a:latin typeface="Times New Roman" panose="02020603050405020304" pitchFamily="18" charset="0"/>
              <a:cs typeface="Times New Roman" panose="02020603050405020304" pitchFamily="18" charset="0"/>
            </a:endParaRPr>
          </a:p>
          <a:p>
            <a:pPr algn="ctr">
              <a:lnSpc>
                <a:spcPct val="150000"/>
              </a:lnSpc>
            </a:pPr>
            <a:r>
              <a:rPr lang="en-GB" sz="4000" b="1" dirty="0">
                <a:solidFill>
                  <a:schemeClr val="bg1"/>
                </a:solidFill>
                <a:latin typeface="Times New Roman" panose="02020603050405020304" pitchFamily="18" charset="0"/>
                <a:cs typeface="Times New Roman" panose="02020603050405020304" pitchFamily="18" charset="0"/>
              </a:rPr>
              <a:t>Group presentation: Human Capital Challenges in the NHS: </a:t>
            </a:r>
            <a:r>
              <a:rPr lang="en-GB" sz="4000" b="1" dirty="0">
                <a:solidFill>
                  <a:schemeClr val="bg1"/>
                </a:solidFill>
                <a:latin typeface="Times New Roman" panose="02020603050405020304" pitchFamily="18" charset="0"/>
                <a:cs typeface="Times New Roman" panose="02020603050405020304" pitchFamily="18" charset="0"/>
              </a:rPr>
              <a:t>An HRM Perspective</a:t>
            </a:r>
            <a:endParaRPr lang="en-GB" sz="4000" b="1" dirty="0">
              <a:solidFill>
                <a:schemeClr val="bg1"/>
              </a:solidFill>
              <a:latin typeface="Times New Roman" panose="02020603050405020304" pitchFamily="18" charset="0"/>
              <a:cs typeface="Times New Roman" panose="02020603050405020304" pitchFamily="18" charset="0"/>
            </a:endParaRPr>
          </a:p>
          <a:p>
            <a:pPr algn="ctr"/>
            <a:r>
              <a:rPr lang="en-US" sz="4000" b="1" dirty="0">
                <a:solidFill>
                  <a:schemeClr val="bg1"/>
                </a:solidFill>
                <a:latin typeface="Times New Roman" panose="02020603050405020304" pitchFamily="18" charset="0"/>
                <a:cs typeface="Times New Roman" panose="02020603050405020304" pitchFamily="18" charset="0"/>
              </a:rPr>
              <a:t>Chosen Focus Area: Compensation and Rewards</a:t>
            </a:r>
            <a:endParaRPr lang="en-US" sz="4000" b="1" dirty="0">
              <a:solidFill>
                <a:schemeClr val="bg1"/>
              </a:solidFill>
              <a:latin typeface="Times New Roman" panose="02020603050405020304" pitchFamily="18" charset="0"/>
              <a:cs typeface="Times New Roman" panose="02020603050405020304" pitchFamily="18" charset="0"/>
            </a:endParaRPr>
          </a:p>
          <a:p>
            <a:pPr algn="ctr"/>
            <a:r>
              <a:rPr lang="en-IN" altLang="en-US" sz="4000" b="1" dirty="0">
                <a:solidFill>
                  <a:schemeClr val="bg1"/>
                </a:solidFill>
                <a:latin typeface="Times New Roman" panose="02020603050405020304" pitchFamily="18" charset="0"/>
                <a:cs typeface="Times New Roman" panose="02020603050405020304" pitchFamily="18" charset="0"/>
              </a:rPr>
              <a:t>Kavya Raghuraman - 25193</a:t>
            </a:r>
            <a:r>
              <a:rPr lang="en-US" altLang="en-IN" sz="4000" b="1" dirty="0">
                <a:solidFill>
                  <a:schemeClr val="bg1"/>
                </a:solidFill>
                <a:latin typeface="Times New Roman" panose="02020603050405020304" pitchFamily="18" charset="0"/>
                <a:cs typeface="Times New Roman" panose="02020603050405020304" pitchFamily="18" charset="0"/>
              </a:rPr>
              <a:t>54</a:t>
            </a:r>
            <a:endParaRPr lang="en-US" sz="4800" dirty="0">
              <a:solidFill>
                <a:schemeClr val="bg1"/>
              </a:solidFill>
              <a:latin typeface="Times New Roman" panose="02020603050405020304" pitchFamily="18" charset="0"/>
              <a:cs typeface="Times New Roman" panose="02020603050405020304" pitchFamily="18" charset="0"/>
            </a:endParaRPr>
          </a:p>
          <a:p>
            <a:br>
              <a:rPr lang="en-US" sz="4800" dirty="0"/>
            </a:br>
            <a:endParaRPr lang="en-IN" sz="4800" dirty="0">
              <a:solidFill>
                <a:schemeClr val="bg1"/>
              </a:solidFill>
              <a:latin typeface="Times New Roman" panose="02020603050405020304" pitchFamily="18" charset="0"/>
              <a:cs typeface="Times New Roman" panose="02020603050405020304" pitchFamily="18" charset="0"/>
            </a:endParaRPr>
          </a:p>
          <a:p>
            <a:pPr algn="r">
              <a:lnSpc>
                <a:spcPts val="3220"/>
              </a:lnSpc>
            </a:pPr>
            <a:endParaRPr lang="en-US" sz="2300" dirty="0">
              <a:solidFill>
                <a:srgbClr val="FFFFFF"/>
              </a:solidFill>
              <a:latin typeface="Poppins" panose="00000500000000000000"/>
              <a:ea typeface="Poppins" panose="00000500000000000000"/>
              <a:cs typeface="Poppins" panose="00000500000000000000"/>
              <a:sym typeface="Poppins" panose="00000500000000000000"/>
            </a:endParaRPr>
          </a:p>
        </p:txBody>
      </p:sp>
      <p:pic>
        <p:nvPicPr>
          <p:cNvPr id="1026" name="Picture 2" descr="How human capital management will bring out the best in your business  Rouble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4005" y="1918588"/>
            <a:ext cx="5362197" cy="82598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a:p>
        </p:txBody>
      </p:sp>
      <p:grpSp>
        <p:nvGrpSpPr>
          <p:cNvPr id="3" name="Group 3"/>
          <p:cNvGrpSpPr/>
          <p:nvPr/>
        </p:nvGrpSpPr>
        <p:grpSpPr>
          <a:xfrm>
            <a:off x="1028700" y="718611"/>
            <a:ext cx="8921847" cy="8988350"/>
            <a:chOff x="0" y="0"/>
            <a:chExt cx="2349787" cy="2367302"/>
          </a:xfrm>
        </p:grpSpPr>
        <p:sp>
          <p:nvSpPr>
            <p:cNvPr id="4" name="Freeform 4"/>
            <p:cNvSpPr/>
            <p:nvPr/>
          </p:nvSpPr>
          <p:spPr>
            <a:xfrm>
              <a:off x="0" y="0"/>
              <a:ext cx="2349787" cy="2367302"/>
            </a:xfrm>
            <a:custGeom>
              <a:avLst/>
              <a:gdLst/>
              <a:ahLst/>
              <a:cxn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2349787" cy="2433977"/>
            </a:xfrm>
            <a:prstGeom prst="rect">
              <a:avLst/>
            </a:prstGeom>
          </p:spPr>
          <p:txBody>
            <a:bodyPr lIns="50800" tIns="50800" rIns="50800" bIns="50800" rtlCol="0" anchor="ctr"/>
            <a:lstStyle/>
            <a:p>
              <a:pPr algn="ctr">
                <a:lnSpc>
                  <a:spcPts val="3360"/>
                </a:lnSpc>
              </a:pPr>
            </a:p>
          </p:txBody>
        </p:sp>
      </p:grpSp>
      <p:grpSp>
        <p:nvGrpSpPr>
          <p:cNvPr id="6" name="Group 6"/>
          <p:cNvGrpSpPr/>
          <p:nvPr/>
        </p:nvGrpSpPr>
        <p:grpSpPr>
          <a:xfrm>
            <a:off x="5181600" y="-233457"/>
            <a:ext cx="13106400" cy="10520457"/>
            <a:chOff x="0" y="-66675"/>
            <a:chExt cx="3094102" cy="3032584"/>
          </a:xfrm>
        </p:grpSpPr>
        <p:sp>
          <p:nvSpPr>
            <p:cNvPr id="7" name="Freeform 7"/>
            <p:cNvSpPr/>
            <p:nvPr/>
          </p:nvSpPr>
          <p:spPr>
            <a:xfrm>
              <a:off x="341790" y="0"/>
              <a:ext cx="2752311" cy="2965909"/>
            </a:xfrm>
            <a:custGeom>
              <a:avLst/>
              <a:gdLst/>
              <a:ahLst/>
              <a:cxn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dirty="0"/>
            </a:p>
          </p:txBody>
        </p:sp>
        <p:sp>
          <p:nvSpPr>
            <p:cNvPr id="8" name="TextBox 8"/>
            <p:cNvSpPr txBox="1"/>
            <p:nvPr/>
          </p:nvSpPr>
          <p:spPr>
            <a:xfrm>
              <a:off x="0" y="-66675"/>
              <a:ext cx="3094102" cy="3032584"/>
            </a:xfrm>
            <a:prstGeom prst="rect">
              <a:avLst/>
            </a:prstGeom>
          </p:spPr>
          <p:txBody>
            <a:bodyPr lIns="50800" tIns="50800" rIns="50800" bIns="50800" rtlCol="0" anchor="ctr"/>
            <a:lstStyle/>
            <a:p>
              <a:pPr algn="ctr">
                <a:lnSpc>
                  <a:spcPts val="3360"/>
                </a:lnSpc>
              </a:pPr>
            </a:p>
          </p:txBody>
        </p:sp>
      </p:grpSp>
      <p:sp>
        <p:nvSpPr>
          <p:cNvPr id="9" name="Freeform 9"/>
          <p:cNvSpPr/>
          <p:nvPr/>
        </p:nvSpPr>
        <p:spPr>
          <a:xfrm>
            <a:off x="8312869" y="1098664"/>
            <a:ext cx="4175384" cy="4292451"/>
          </a:xfrm>
          <a:custGeom>
            <a:avLst/>
            <a:gdLst/>
            <a:ahLst/>
            <a:cxnLst/>
            <a:rect l="l" t="t" r="r" b="b"/>
            <a:pathLst>
              <a:path w="4175384" h="4292451">
                <a:moveTo>
                  <a:pt x="0" y="0"/>
                </a:moveTo>
                <a:lnTo>
                  <a:pt x="4175384" y="0"/>
                </a:lnTo>
                <a:lnTo>
                  <a:pt x="4175384" y="4292452"/>
                </a:lnTo>
                <a:lnTo>
                  <a:pt x="0" y="429245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2" name="Group 12"/>
          <p:cNvGrpSpPr/>
          <p:nvPr/>
        </p:nvGrpSpPr>
        <p:grpSpPr>
          <a:xfrm>
            <a:off x="8814351" y="1800518"/>
            <a:ext cx="687793" cy="68779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F674C"/>
            </a:solidFill>
          </p:spPr>
          <p:txBody>
            <a:bodyPr/>
            <a:lstStyle/>
            <a:p>
              <a:endParaRPr lang="en-IN"/>
            </a:p>
          </p:txBody>
        </p:sp>
        <p:sp>
          <p:nvSpPr>
            <p:cNvPr id="14" name="TextBox 14"/>
            <p:cNvSpPr txBox="1"/>
            <p:nvPr/>
          </p:nvSpPr>
          <p:spPr>
            <a:xfrm>
              <a:off x="76200" y="-9525"/>
              <a:ext cx="660400" cy="746125"/>
            </a:xfrm>
            <a:prstGeom prst="rect">
              <a:avLst/>
            </a:prstGeom>
          </p:spPr>
          <p:txBody>
            <a:bodyPr lIns="42543" tIns="42543" rIns="42543" bIns="42543" rtlCol="0" anchor="ctr"/>
            <a:lstStyle/>
            <a:p>
              <a:pPr algn="ctr">
                <a:lnSpc>
                  <a:spcPts val="2240"/>
                </a:lnSpc>
              </a:pPr>
            </a:p>
          </p:txBody>
        </p:sp>
      </p:grpSp>
      <p:sp>
        <p:nvSpPr>
          <p:cNvPr id="15" name="Freeform 15"/>
          <p:cNvSpPr/>
          <p:nvPr/>
        </p:nvSpPr>
        <p:spPr>
          <a:xfrm>
            <a:off x="8992681" y="1996823"/>
            <a:ext cx="331132" cy="331132"/>
          </a:xfrm>
          <a:custGeom>
            <a:avLst/>
            <a:gdLst/>
            <a:ahLst/>
            <a:cxnLst/>
            <a:rect l="l" t="t" r="r" b="b"/>
            <a:pathLst>
              <a:path w="331132" h="331132">
                <a:moveTo>
                  <a:pt x="0" y="0"/>
                </a:moveTo>
                <a:lnTo>
                  <a:pt x="331132" y="0"/>
                </a:lnTo>
                <a:lnTo>
                  <a:pt x="331132" y="331132"/>
                </a:lnTo>
                <a:lnTo>
                  <a:pt x="0" y="3311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16" name="Group 16"/>
          <p:cNvGrpSpPr/>
          <p:nvPr/>
        </p:nvGrpSpPr>
        <p:grpSpPr>
          <a:xfrm>
            <a:off x="8695259" y="3465733"/>
            <a:ext cx="687793" cy="68779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F674C"/>
            </a:solidFill>
          </p:spPr>
          <p:txBody>
            <a:bodyPr/>
            <a:lstStyle/>
            <a:p>
              <a:endParaRPr lang="en-IN"/>
            </a:p>
          </p:txBody>
        </p:sp>
        <p:sp>
          <p:nvSpPr>
            <p:cNvPr id="18" name="TextBox 18"/>
            <p:cNvSpPr txBox="1"/>
            <p:nvPr/>
          </p:nvSpPr>
          <p:spPr>
            <a:xfrm>
              <a:off x="76200" y="-9525"/>
              <a:ext cx="660400" cy="746125"/>
            </a:xfrm>
            <a:prstGeom prst="rect">
              <a:avLst/>
            </a:prstGeom>
          </p:spPr>
          <p:txBody>
            <a:bodyPr lIns="42543" tIns="42543" rIns="42543" bIns="42543" rtlCol="0" anchor="ctr"/>
            <a:lstStyle/>
            <a:p>
              <a:pPr algn="ctr">
                <a:lnSpc>
                  <a:spcPts val="2240"/>
                </a:lnSpc>
              </a:pPr>
            </a:p>
          </p:txBody>
        </p:sp>
      </p:grpSp>
      <p:sp>
        <p:nvSpPr>
          <p:cNvPr id="19" name="Freeform 19"/>
          <p:cNvSpPr/>
          <p:nvPr/>
        </p:nvSpPr>
        <p:spPr>
          <a:xfrm>
            <a:off x="8878832" y="3689017"/>
            <a:ext cx="331132" cy="331132"/>
          </a:xfrm>
          <a:custGeom>
            <a:avLst/>
            <a:gdLst/>
            <a:ahLst/>
            <a:cxnLst/>
            <a:rect l="l" t="t" r="r" b="b"/>
            <a:pathLst>
              <a:path w="331132" h="331132">
                <a:moveTo>
                  <a:pt x="0" y="0"/>
                </a:moveTo>
                <a:lnTo>
                  <a:pt x="331132" y="0"/>
                </a:lnTo>
                <a:lnTo>
                  <a:pt x="331132" y="331133"/>
                </a:lnTo>
                <a:lnTo>
                  <a:pt x="0" y="33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20" name="Group 20"/>
          <p:cNvGrpSpPr/>
          <p:nvPr/>
        </p:nvGrpSpPr>
        <p:grpSpPr>
          <a:xfrm>
            <a:off x="8816891" y="5923518"/>
            <a:ext cx="687793" cy="687793"/>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F674C"/>
            </a:solidFill>
          </p:spPr>
          <p:txBody>
            <a:bodyPr/>
            <a:lstStyle/>
            <a:p>
              <a:endParaRPr lang="en-IN"/>
            </a:p>
          </p:txBody>
        </p:sp>
        <p:sp>
          <p:nvSpPr>
            <p:cNvPr id="22" name="TextBox 22"/>
            <p:cNvSpPr txBox="1"/>
            <p:nvPr/>
          </p:nvSpPr>
          <p:spPr>
            <a:xfrm>
              <a:off x="76200" y="-9525"/>
              <a:ext cx="660400" cy="746125"/>
            </a:xfrm>
            <a:prstGeom prst="rect">
              <a:avLst/>
            </a:prstGeom>
          </p:spPr>
          <p:txBody>
            <a:bodyPr lIns="42543" tIns="42543" rIns="42543" bIns="42543" rtlCol="0" anchor="ctr"/>
            <a:lstStyle/>
            <a:p>
              <a:pPr algn="ctr">
                <a:lnSpc>
                  <a:spcPts val="2240"/>
                </a:lnSpc>
              </a:pPr>
            </a:p>
          </p:txBody>
        </p:sp>
      </p:grpSp>
      <p:sp>
        <p:nvSpPr>
          <p:cNvPr id="23" name="Freeform 23"/>
          <p:cNvSpPr/>
          <p:nvPr/>
        </p:nvSpPr>
        <p:spPr>
          <a:xfrm>
            <a:off x="8948739" y="6084366"/>
            <a:ext cx="331132" cy="331132"/>
          </a:xfrm>
          <a:custGeom>
            <a:avLst/>
            <a:gdLst/>
            <a:ahLst/>
            <a:cxnLst/>
            <a:rect l="l" t="t" r="r" b="b"/>
            <a:pathLst>
              <a:path w="331132" h="331132">
                <a:moveTo>
                  <a:pt x="0" y="0"/>
                </a:moveTo>
                <a:lnTo>
                  <a:pt x="331132" y="0"/>
                </a:lnTo>
                <a:lnTo>
                  <a:pt x="331132" y="331132"/>
                </a:lnTo>
                <a:lnTo>
                  <a:pt x="0" y="3311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7" name="Freeform 27"/>
          <p:cNvSpPr/>
          <p:nvPr/>
        </p:nvSpPr>
        <p:spPr>
          <a:xfrm>
            <a:off x="9481913" y="9225920"/>
            <a:ext cx="1428823" cy="236405"/>
          </a:xfrm>
          <a:custGeom>
            <a:avLst/>
            <a:gdLst/>
            <a:ahLst/>
            <a:cxnLst/>
            <a:rect l="l" t="t" r="r" b="b"/>
            <a:pathLst>
              <a:path w="1428823" h="236405">
                <a:moveTo>
                  <a:pt x="0" y="0"/>
                </a:moveTo>
                <a:lnTo>
                  <a:pt x="1428822" y="0"/>
                </a:lnTo>
                <a:lnTo>
                  <a:pt x="1428822" y="236405"/>
                </a:lnTo>
                <a:lnTo>
                  <a:pt x="0" y="23640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8" name="TextBox 28"/>
          <p:cNvSpPr txBox="1"/>
          <p:nvPr/>
        </p:nvSpPr>
        <p:spPr>
          <a:xfrm>
            <a:off x="9615993" y="1462621"/>
            <a:ext cx="7300407" cy="2003112"/>
          </a:xfrm>
          <a:prstGeom prst="rect">
            <a:avLst/>
          </a:prstGeom>
        </p:spPr>
        <p:txBody>
          <a:bodyPr wrap="square" lIns="0" tIns="0" rIns="0" bIns="0" rtlCol="0" anchor="t">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The NHS, or National Health Service, is associated with 1.3 million staff and serves as one of the largest employers globally (statista.com, 2025). </a:t>
            </a:r>
            <a:endParaRPr lang="en-IN" sz="2400" dirty="0">
              <a:latin typeface="Times New Roman" panose="02020603050405020304" pitchFamily="18" charset="0"/>
              <a:cs typeface="Times New Roman" panose="02020603050405020304" pitchFamily="18" charset="0"/>
            </a:endParaRPr>
          </a:p>
          <a:p>
            <a:pPr algn="l">
              <a:lnSpc>
                <a:spcPts val="2800"/>
              </a:lnSpc>
            </a:pPr>
            <a:endParaRPr lang="en-US" sz="2000" dirty="0">
              <a:solidFill>
                <a:srgbClr val="0B0A0A"/>
              </a:solidFill>
              <a:latin typeface="Poppins" panose="00000500000000000000"/>
              <a:ea typeface="Poppins" panose="00000500000000000000"/>
              <a:cs typeface="Poppins" panose="00000500000000000000"/>
              <a:sym typeface="Poppins" panose="00000500000000000000"/>
            </a:endParaRPr>
          </a:p>
        </p:txBody>
      </p:sp>
      <p:sp>
        <p:nvSpPr>
          <p:cNvPr id="29" name="TextBox 29"/>
          <p:cNvSpPr txBox="1"/>
          <p:nvPr/>
        </p:nvSpPr>
        <p:spPr>
          <a:xfrm>
            <a:off x="9679517" y="3422555"/>
            <a:ext cx="7327450" cy="2557110"/>
          </a:xfrm>
          <a:prstGeom prst="rect">
            <a:avLst/>
          </a:prstGeom>
        </p:spPr>
        <p:txBody>
          <a:bodyPr wrap="square" lIns="0" tIns="0" rIns="0" bIns="0" rtlCol="0" anchor="t">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This organisation is known for providing healthcare with the help of public funds, but in the current scenario is experiencing workforce shortages, burnout, and retention challenges due to poor Human Capital Management.</a:t>
            </a:r>
            <a:endParaRPr lang="en-IN" sz="2400" dirty="0">
              <a:latin typeface="Times New Roman" panose="02020603050405020304" pitchFamily="18" charset="0"/>
              <a:cs typeface="Times New Roman" panose="02020603050405020304" pitchFamily="18" charset="0"/>
            </a:endParaRPr>
          </a:p>
          <a:p>
            <a:pPr algn="l">
              <a:lnSpc>
                <a:spcPts val="2800"/>
              </a:lnSpc>
            </a:pPr>
            <a:endParaRPr lang="en-US" sz="2000" dirty="0">
              <a:solidFill>
                <a:srgbClr val="0B0A0A"/>
              </a:solidFill>
              <a:latin typeface="Poppins" panose="00000500000000000000"/>
              <a:ea typeface="Poppins" panose="00000500000000000000"/>
              <a:cs typeface="Poppins" panose="00000500000000000000"/>
              <a:sym typeface="Poppins" panose="00000500000000000000"/>
            </a:endParaRPr>
          </a:p>
        </p:txBody>
      </p:sp>
      <p:sp>
        <p:nvSpPr>
          <p:cNvPr id="30" name="TextBox 30"/>
          <p:cNvSpPr txBox="1"/>
          <p:nvPr/>
        </p:nvSpPr>
        <p:spPr>
          <a:xfrm>
            <a:off x="8796821" y="228936"/>
            <a:ext cx="6031075" cy="853632"/>
          </a:xfrm>
          <a:prstGeom prst="rect">
            <a:avLst/>
          </a:prstGeom>
        </p:spPr>
        <p:txBody>
          <a:bodyPr wrap="square" lIns="0" tIns="0" rIns="0" bIns="0" rtlCol="0" anchor="t">
            <a:spAutoFit/>
          </a:bodyPr>
          <a:lstStyle/>
          <a:p>
            <a:pPr algn="ctr">
              <a:lnSpc>
                <a:spcPts val="7480"/>
              </a:lnSpc>
            </a:pPr>
            <a:r>
              <a:rPr lang="en-GB" sz="4400" b="1" dirty="0">
                <a:latin typeface="Times New Roman" panose="02020603050405020304" pitchFamily="18" charset="0"/>
                <a:cs typeface="Times New Roman" panose="02020603050405020304" pitchFamily="18" charset="0"/>
              </a:rPr>
              <a:t>Introduction to the NHS</a:t>
            </a:r>
            <a:endParaRPr lang="en-IN" sz="4400" dirty="0">
              <a:latin typeface="Times New Roman" panose="02020603050405020304" pitchFamily="18" charset="0"/>
              <a:cs typeface="Times New Roman" panose="02020603050405020304" pitchFamily="18" charset="0"/>
            </a:endParaRPr>
          </a:p>
        </p:txBody>
      </p:sp>
      <p:sp>
        <p:nvSpPr>
          <p:cNvPr id="31" name="TextBox 31"/>
          <p:cNvSpPr txBox="1"/>
          <p:nvPr/>
        </p:nvSpPr>
        <p:spPr>
          <a:xfrm>
            <a:off x="9528258" y="5892211"/>
            <a:ext cx="7616742" cy="2149627"/>
          </a:xfrm>
          <a:prstGeom prst="rect">
            <a:avLst/>
          </a:prstGeom>
        </p:spPr>
        <p:txBody>
          <a:bodyPr wrap="square" lIns="0" tIns="0" rIns="0" bIns="0" rtlCol="0" anchor="t">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However, within the Human Capital Management strategies, rewards and compensation play a critical role in influencing satisfaction, retention, and employee motivation, and therefore making them an area of critical focus. </a:t>
            </a:r>
            <a:endParaRPr lang="en-IN" sz="2400" dirty="0">
              <a:latin typeface="Times New Roman" panose="02020603050405020304" pitchFamily="18" charset="0"/>
              <a:cs typeface="Times New Roman" panose="02020603050405020304" pitchFamily="18" charset="0"/>
            </a:endParaRPr>
          </a:p>
        </p:txBody>
      </p:sp>
      <p:pic>
        <p:nvPicPr>
          <p:cNvPr id="2050" name="Picture 2" descr="National Health Service (NHS) | Britannic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56396" y="852571"/>
            <a:ext cx="5294674" cy="86797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785554" y="800099"/>
            <a:ext cx="5131613" cy="8768289"/>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dirty="0"/>
          </a:p>
        </p:txBody>
      </p:sp>
      <p:grpSp>
        <p:nvGrpSpPr>
          <p:cNvPr id="3" name="Group 3"/>
          <p:cNvGrpSpPr/>
          <p:nvPr/>
        </p:nvGrpSpPr>
        <p:grpSpPr>
          <a:xfrm>
            <a:off x="8049320" y="718611"/>
            <a:ext cx="8921847" cy="8988350"/>
            <a:chOff x="0" y="0"/>
            <a:chExt cx="2349787" cy="2367302"/>
          </a:xfrm>
        </p:grpSpPr>
        <p:sp>
          <p:nvSpPr>
            <p:cNvPr id="4" name="Freeform 4"/>
            <p:cNvSpPr/>
            <p:nvPr/>
          </p:nvSpPr>
          <p:spPr>
            <a:xfrm>
              <a:off x="0" y="0"/>
              <a:ext cx="2349787" cy="2367302"/>
            </a:xfrm>
            <a:custGeom>
              <a:avLst/>
              <a:gdLst/>
              <a:ahLst/>
              <a:cxn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2349787" cy="2433977"/>
            </a:xfrm>
            <a:prstGeom prst="rect">
              <a:avLst/>
            </a:prstGeom>
          </p:spPr>
          <p:txBody>
            <a:bodyPr lIns="50800" tIns="50800" rIns="50800" bIns="50800" rtlCol="0" anchor="ctr"/>
            <a:lstStyle/>
            <a:p>
              <a:pPr algn="ctr">
                <a:lnSpc>
                  <a:spcPts val="3360"/>
                </a:lnSpc>
              </a:pPr>
            </a:p>
          </p:txBody>
        </p:sp>
      </p:grpSp>
      <p:grpSp>
        <p:nvGrpSpPr>
          <p:cNvPr id="6" name="Group 6"/>
          <p:cNvGrpSpPr/>
          <p:nvPr/>
        </p:nvGrpSpPr>
        <p:grpSpPr>
          <a:xfrm>
            <a:off x="0" y="-266700"/>
            <a:ext cx="11720878" cy="10553701"/>
            <a:chOff x="-33017" y="-66675"/>
            <a:chExt cx="3127119" cy="3037043"/>
          </a:xfrm>
        </p:grpSpPr>
        <p:sp>
          <p:nvSpPr>
            <p:cNvPr id="7" name="Freeform 7"/>
            <p:cNvSpPr/>
            <p:nvPr/>
          </p:nvSpPr>
          <p:spPr>
            <a:xfrm>
              <a:off x="-33017" y="4459"/>
              <a:ext cx="3094101" cy="2965909"/>
            </a:xfrm>
            <a:custGeom>
              <a:avLst/>
              <a:gdLst/>
              <a:ahLst/>
              <a:cxn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8" name="TextBox 8"/>
            <p:cNvSpPr txBox="1"/>
            <p:nvPr/>
          </p:nvSpPr>
          <p:spPr>
            <a:xfrm>
              <a:off x="0" y="-66675"/>
              <a:ext cx="3094102" cy="3032584"/>
            </a:xfrm>
            <a:prstGeom prst="rect">
              <a:avLst/>
            </a:prstGeom>
          </p:spPr>
          <p:txBody>
            <a:bodyPr lIns="50800" tIns="50800" rIns="50800" bIns="50800" rtlCol="0" anchor="ctr"/>
            <a:lstStyle/>
            <a:p>
              <a:pPr algn="ctr">
                <a:lnSpc>
                  <a:spcPts val="3360"/>
                </a:lnSpc>
              </a:pPr>
            </a:p>
          </p:txBody>
        </p:sp>
      </p:grpSp>
      <p:sp>
        <p:nvSpPr>
          <p:cNvPr id="9" name="Freeform 9"/>
          <p:cNvSpPr/>
          <p:nvPr/>
        </p:nvSpPr>
        <p:spPr>
          <a:xfrm>
            <a:off x="6105661" y="718611"/>
            <a:ext cx="7629157" cy="7843059"/>
          </a:xfrm>
          <a:custGeom>
            <a:avLst/>
            <a:gdLst/>
            <a:ahLst/>
            <a:cxnLst/>
            <a:rect l="l" t="t" r="r" b="b"/>
            <a:pathLst>
              <a:path w="7629157" h="7843059">
                <a:moveTo>
                  <a:pt x="0" y="0"/>
                </a:moveTo>
                <a:lnTo>
                  <a:pt x="7629157" y="0"/>
                </a:lnTo>
                <a:lnTo>
                  <a:pt x="7629157" y="7843058"/>
                </a:lnTo>
                <a:lnTo>
                  <a:pt x="0" y="7843058"/>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IN"/>
          </a:p>
        </p:txBody>
      </p:sp>
      <p:sp>
        <p:nvSpPr>
          <p:cNvPr id="17" name="Freeform 17"/>
          <p:cNvSpPr/>
          <p:nvPr/>
        </p:nvSpPr>
        <p:spPr>
          <a:xfrm>
            <a:off x="2115110" y="9225920"/>
            <a:ext cx="1428823" cy="236405"/>
          </a:xfrm>
          <a:custGeom>
            <a:avLst/>
            <a:gdLst/>
            <a:ahLst/>
            <a:cxnLst/>
            <a:rect l="l" t="t" r="r" b="b"/>
            <a:pathLst>
              <a:path w="1428823" h="236405">
                <a:moveTo>
                  <a:pt x="0" y="0"/>
                </a:moveTo>
                <a:lnTo>
                  <a:pt x="1428823" y="0"/>
                </a:lnTo>
                <a:lnTo>
                  <a:pt x="1428823" y="236405"/>
                </a:lnTo>
                <a:lnTo>
                  <a:pt x="0" y="2364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9" name="TextBox 19"/>
          <p:cNvSpPr txBox="1"/>
          <p:nvPr/>
        </p:nvSpPr>
        <p:spPr>
          <a:xfrm>
            <a:off x="228600" y="1751675"/>
            <a:ext cx="8762999" cy="6581610"/>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Within the NHS employment structure, it is noted that compensation includes salaries, pensions, and overtime payments.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 reward system, on the other hand, includes both financial and non-financial benefits, like recognition and career development opportunities.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Agenda for Change (</a:t>
            </a:r>
            <a:r>
              <a:rPr lang="en-GB" sz="2400" dirty="0" err="1">
                <a:latin typeface="Times New Roman" panose="02020603050405020304" pitchFamily="18" charset="0"/>
                <a:cs typeface="Times New Roman" panose="02020603050405020304" pitchFamily="18" charset="0"/>
              </a:rPr>
              <a:t>AfC</a:t>
            </a:r>
            <a:r>
              <a:rPr lang="en-GB" sz="2400" dirty="0">
                <a:latin typeface="Times New Roman" panose="02020603050405020304" pitchFamily="18" charset="0"/>
                <a:cs typeface="Times New Roman" panose="02020603050405020304" pitchFamily="18" charset="0"/>
              </a:rPr>
              <a:t>) system is followed by the organisation, which covers more than 90% of the NHS staff (nhsemployers.org, 2024).</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However, the standardised structure of rewards and compensation followed by the NHS limits the flexibility and reduces the alignment between performance, reward, and rapidly changing workforce expectations.</a:t>
            </a:r>
            <a:endParaRPr lang="en-IN" sz="2400" dirty="0">
              <a:latin typeface="Times New Roman" panose="02020603050405020304" pitchFamily="18" charset="0"/>
              <a:cs typeface="Times New Roman" panose="02020603050405020304" pitchFamily="18" charset="0"/>
            </a:endParaRPr>
          </a:p>
        </p:txBody>
      </p:sp>
      <p:sp>
        <p:nvSpPr>
          <p:cNvPr id="21" name="TextBox 21"/>
          <p:cNvSpPr txBox="1"/>
          <p:nvPr/>
        </p:nvSpPr>
        <p:spPr>
          <a:xfrm>
            <a:off x="29497" y="229387"/>
            <a:ext cx="11095703" cy="853632"/>
          </a:xfrm>
          <a:prstGeom prst="rect">
            <a:avLst/>
          </a:prstGeom>
        </p:spPr>
        <p:txBody>
          <a:bodyPr wrap="square" lIns="0" tIns="0" rIns="0" bIns="0" rtlCol="0" anchor="t">
            <a:spAutoFit/>
          </a:bodyPr>
          <a:lstStyle/>
          <a:p>
            <a:pPr algn="ctr">
              <a:lnSpc>
                <a:spcPts val="7480"/>
              </a:lnSpc>
            </a:pPr>
            <a:r>
              <a:rPr lang="en-GB" sz="4400" b="1" dirty="0">
                <a:latin typeface="Times New Roman" panose="02020603050405020304" pitchFamily="18" charset="0"/>
                <a:cs typeface="Times New Roman" panose="02020603050405020304" pitchFamily="18" charset="0"/>
              </a:rPr>
              <a:t>Compensation and Rewards in the NHS</a:t>
            </a:r>
            <a:endParaRPr lang="en-US" sz="4400" b="1" dirty="0">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pic>
        <p:nvPicPr>
          <p:cNvPr id="3074" name="Picture 2" descr="Demand for 'truly independent' pay recommendation for nurses | Nursing Tim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18658" y="800099"/>
            <a:ext cx="4682874" cy="87682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837" y="-8075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dirty="0"/>
          </a:p>
        </p:txBody>
      </p:sp>
      <p:grpSp>
        <p:nvGrpSpPr>
          <p:cNvPr id="3" name="Group 3"/>
          <p:cNvGrpSpPr/>
          <p:nvPr/>
        </p:nvGrpSpPr>
        <p:grpSpPr>
          <a:xfrm rot="-10800000">
            <a:off x="-4" y="-3"/>
            <a:ext cx="8813341" cy="10287001"/>
            <a:chOff x="0" y="0"/>
            <a:chExt cx="2803690" cy="2627216"/>
          </a:xfrm>
        </p:grpSpPr>
        <p:sp>
          <p:nvSpPr>
            <p:cNvPr id="4" name="Freeform 4"/>
            <p:cNvSpPr/>
            <p:nvPr/>
          </p:nvSpPr>
          <p:spPr>
            <a:xfrm>
              <a:off x="0" y="0"/>
              <a:ext cx="2803690" cy="2627216"/>
            </a:xfrm>
            <a:custGeom>
              <a:avLst/>
              <a:gdLst/>
              <a:ahLst/>
              <a:cxnLst/>
              <a:rect l="l" t="t" r="r" b="b"/>
              <a:pathLst>
                <a:path w="2803690" h="2627216">
                  <a:moveTo>
                    <a:pt x="0" y="0"/>
                  </a:moveTo>
                  <a:lnTo>
                    <a:pt x="2803690" y="0"/>
                  </a:lnTo>
                  <a:lnTo>
                    <a:pt x="2803690" y="2627216"/>
                  </a:lnTo>
                  <a:lnTo>
                    <a:pt x="0" y="2627216"/>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5" name="TextBox 5"/>
            <p:cNvSpPr txBox="1"/>
            <p:nvPr/>
          </p:nvSpPr>
          <p:spPr>
            <a:xfrm>
              <a:off x="0" y="-66675"/>
              <a:ext cx="2803690" cy="2693891"/>
            </a:xfrm>
            <a:prstGeom prst="rect">
              <a:avLst/>
            </a:prstGeom>
          </p:spPr>
          <p:txBody>
            <a:bodyPr lIns="50800" tIns="50800" rIns="50800" bIns="50800" rtlCol="0" anchor="ctr"/>
            <a:lstStyle/>
            <a:p>
              <a:pPr algn="ctr">
                <a:lnSpc>
                  <a:spcPts val="3360"/>
                </a:lnSpc>
              </a:pPr>
            </a:p>
          </p:txBody>
        </p:sp>
      </p:grpSp>
      <p:grpSp>
        <p:nvGrpSpPr>
          <p:cNvPr id="12" name="Group 12"/>
          <p:cNvGrpSpPr/>
          <p:nvPr/>
        </p:nvGrpSpPr>
        <p:grpSpPr>
          <a:xfrm>
            <a:off x="8943331" y="933159"/>
            <a:ext cx="9192269" cy="9163341"/>
            <a:chOff x="0" y="0"/>
            <a:chExt cx="2190214" cy="1396222"/>
          </a:xfrm>
        </p:grpSpPr>
        <p:sp>
          <p:nvSpPr>
            <p:cNvPr id="13" name="Freeform 13"/>
            <p:cNvSpPr/>
            <p:nvPr/>
          </p:nvSpPr>
          <p:spPr>
            <a:xfrm>
              <a:off x="0" y="0"/>
              <a:ext cx="2190214" cy="1396222"/>
            </a:xfrm>
            <a:custGeom>
              <a:avLst/>
              <a:gdLst/>
              <a:ahLst/>
              <a:cxnLst/>
              <a:rect l="l" t="t" r="r" b="b"/>
              <a:pathLst>
                <a:path w="2190214" h="1396222">
                  <a:moveTo>
                    <a:pt x="0" y="0"/>
                  </a:moveTo>
                  <a:lnTo>
                    <a:pt x="2190214" y="0"/>
                  </a:lnTo>
                  <a:lnTo>
                    <a:pt x="2190214" y="1396222"/>
                  </a:lnTo>
                  <a:lnTo>
                    <a:pt x="0" y="1396222"/>
                  </a:lnTo>
                  <a:close/>
                </a:path>
              </a:pathLst>
            </a:custGeom>
            <a:ln w="38100" cap="sq">
              <a:solidFill>
                <a:srgbClr val="7F674C"/>
              </a:solidFill>
              <a:prstDash val="solid"/>
              <a:miter/>
            </a:ln>
          </p:spPr>
          <p:txBody>
            <a:bodyPr/>
            <a:lstStyle/>
            <a:p>
              <a:endParaRPr lang="en-IN"/>
            </a:p>
          </p:txBody>
        </p:sp>
        <p:sp>
          <p:nvSpPr>
            <p:cNvPr id="14" name="TextBox 14"/>
            <p:cNvSpPr txBox="1"/>
            <p:nvPr/>
          </p:nvSpPr>
          <p:spPr>
            <a:xfrm>
              <a:off x="0" y="-66675"/>
              <a:ext cx="2190214" cy="1462897"/>
            </a:xfrm>
            <a:prstGeom prst="rect">
              <a:avLst/>
            </a:prstGeom>
          </p:spPr>
          <p:txBody>
            <a:bodyPr lIns="50800" tIns="50800" rIns="50800" bIns="50800" rtlCol="0" anchor="ctr"/>
            <a:lstStyle/>
            <a:p>
              <a:pPr algn="ctr">
                <a:lnSpc>
                  <a:spcPts val="3360"/>
                </a:lnSpc>
              </a:pPr>
            </a:p>
          </p:txBody>
        </p:sp>
      </p:grpSp>
      <p:sp>
        <p:nvSpPr>
          <p:cNvPr id="17" name="Freeform 17"/>
          <p:cNvSpPr/>
          <p:nvPr/>
        </p:nvSpPr>
        <p:spPr>
          <a:xfrm>
            <a:off x="16724170" y="7700681"/>
            <a:ext cx="1032161" cy="1513147"/>
          </a:xfrm>
          <a:custGeom>
            <a:avLst/>
            <a:gdLst/>
            <a:ahLst/>
            <a:cxnLst/>
            <a:rect l="l" t="t" r="r" b="b"/>
            <a:pathLst>
              <a:path w="1032161" h="1513147">
                <a:moveTo>
                  <a:pt x="0" y="0"/>
                </a:moveTo>
                <a:lnTo>
                  <a:pt x="1032160" y="0"/>
                </a:lnTo>
                <a:lnTo>
                  <a:pt x="1032160" y="1513147"/>
                </a:lnTo>
                <a:lnTo>
                  <a:pt x="0" y="15131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8" name="Freeform 18"/>
          <p:cNvSpPr/>
          <p:nvPr/>
        </p:nvSpPr>
        <p:spPr>
          <a:xfrm>
            <a:off x="8624935" y="8934858"/>
            <a:ext cx="674892" cy="989392"/>
          </a:xfrm>
          <a:custGeom>
            <a:avLst/>
            <a:gdLst/>
            <a:ahLst/>
            <a:cxnLst/>
            <a:rect l="l" t="t" r="r" b="b"/>
            <a:pathLst>
              <a:path w="674892" h="989392">
                <a:moveTo>
                  <a:pt x="0" y="0"/>
                </a:moveTo>
                <a:lnTo>
                  <a:pt x="674893" y="0"/>
                </a:lnTo>
                <a:lnTo>
                  <a:pt x="674893" y="989392"/>
                </a:lnTo>
                <a:lnTo>
                  <a:pt x="0" y="9893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9" name="TextBox 19"/>
          <p:cNvSpPr txBox="1"/>
          <p:nvPr/>
        </p:nvSpPr>
        <p:spPr>
          <a:xfrm>
            <a:off x="381001" y="1664155"/>
            <a:ext cx="8091534" cy="6581610"/>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Agenda for Change system, followed by the company, emphasises the following nine pay bands with incremental progression, which, according to Hossain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(2026), contributes to ensuring consistency, transparency, and internal equity across the NHS.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As per reports, the NHS maintains a centralised control across its reward structure, and the pay progression is mainly based on tenure rather than performance, which reduces adaptability (nhsemployers.org, 2026).</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rigidity, however, results in limiting the ability of the NHS to respond to labour shortages and retaining skilled professionals effectively. </a:t>
            </a:r>
            <a:endParaRPr lang="en-IN" sz="2400" dirty="0">
              <a:latin typeface="Times New Roman" panose="02020603050405020304" pitchFamily="18" charset="0"/>
              <a:cs typeface="Times New Roman" panose="02020603050405020304" pitchFamily="18" charset="0"/>
            </a:endParaRPr>
          </a:p>
        </p:txBody>
      </p:sp>
      <p:sp>
        <p:nvSpPr>
          <p:cNvPr id="22" name="TextBox 22"/>
          <p:cNvSpPr txBox="1"/>
          <p:nvPr/>
        </p:nvSpPr>
        <p:spPr>
          <a:xfrm>
            <a:off x="5791200" y="79527"/>
            <a:ext cx="8465355" cy="853632"/>
          </a:xfrm>
          <a:prstGeom prst="rect">
            <a:avLst/>
          </a:prstGeom>
        </p:spPr>
        <p:txBody>
          <a:bodyPr wrap="square" lIns="0" tIns="0" rIns="0" bIns="0" rtlCol="0" anchor="t">
            <a:spAutoFit/>
          </a:bodyPr>
          <a:lstStyle/>
          <a:p>
            <a:pPr algn="ctr">
              <a:lnSpc>
                <a:spcPts val="7480"/>
              </a:lnSpc>
            </a:pPr>
            <a:r>
              <a:rPr lang="en-GB" sz="4400" b="1" dirty="0">
                <a:latin typeface="Times New Roman" panose="02020603050405020304" pitchFamily="18" charset="0"/>
                <a:cs typeface="Times New Roman" panose="02020603050405020304" pitchFamily="18" charset="0"/>
              </a:rPr>
              <a:t>NHS Reward Structure</a:t>
            </a:r>
            <a:endParaRPr lang="en-US" sz="4400" b="1" dirty="0">
              <a:solidFill>
                <a:srgbClr val="0B0A0A"/>
              </a:solidFill>
              <a:latin typeface="Times New Roman" panose="02020603050405020304" pitchFamily="18" charset="0"/>
              <a:ea typeface="Agrandir Bold"/>
              <a:cs typeface="Times New Roman" panose="02020603050405020304" pitchFamily="18" charset="0"/>
              <a:sym typeface="Agrandir Bold"/>
            </a:endParaRPr>
          </a:p>
        </p:txBody>
      </p:sp>
      <p:pic>
        <p:nvPicPr>
          <p:cNvPr id="4098" name="Picture 2" descr="Rewards: Functions, Types, Examples, Intrinsic, Extrinsic - Paper Tyar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0" y="1012689"/>
            <a:ext cx="8877252" cy="89115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7946" y="-1618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a:p>
        </p:txBody>
      </p:sp>
      <p:grpSp>
        <p:nvGrpSpPr>
          <p:cNvPr id="3" name="Group 3"/>
          <p:cNvGrpSpPr/>
          <p:nvPr/>
        </p:nvGrpSpPr>
        <p:grpSpPr>
          <a:xfrm>
            <a:off x="1028700" y="2037729"/>
            <a:ext cx="8921847" cy="7830171"/>
            <a:chOff x="0" y="0"/>
            <a:chExt cx="2349787" cy="2367302"/>
          </a:xfrm>
        </p:grpSpPr>
        <p:sp>
          <p:nvSpPr>
            <p:cNvPr id="4" name="Freeform 4"/>
            <p:cNvSpPr/>
            <p:nvPr/>
          </p:nvSpPr>
          <p:spPr>
            <a:xfrm>
              <a:off x="0" y="0"/>
              <a:ext cx="2349787" cy="2367302"/>
            </a:xfrm>
            <a:custGeom>
              <a:avLst/>
              <a:gdLst/>
              <a:ahLst/>
              <a:cxn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2349787" cy="2433977"/>
            </a:xfrm>
            <a:prstGeom prst="rect">
              <a:avLst/>
            </a:prstGeom>
          </p:spPr>
          <p:txBody>
            <a:bodyPr lIns="50800" tIns="50800" rIns="50800" bIns="50800" rtlCol="0" anchor="ctr"/>
            <a:lstStyle/>
            <a:p>
              <a:pPr algn="ctr">
                <a:lnSpc>
                  <a:spcPts val="3360"/>
                </a:lnSpc>
              </a:pPr>
            </a:p>
          </p:txBody>
        </p:sp>
      </p:grpSp>
      <p:grpSp>
        <p:nvGrpSpPr>
          <p:cNvPr id="6" name="Group 6"/>
          <p:cNvGrpSpPr/>
          <p:nvPr/>
        </p:nvGrpSpPr>
        <p:grpSpPr>
          <a:xfrm>
            <a:off x="9144001" y="419100"/>
            <a:ext cx="9241946" cy="9867901"/>
            <a:chOff x="0" y="0"/>
            <a:chExt cx="3094102" cy="2965909"/>
          </a:xfrm>
        </p:grpSpPr>
        <p:sp>
          <p:nvSpPr>
            <p:cNvPr id="7" name="Freeform 7"/>
            <p:cNvSpPr/>
            <p:nvPr/>
          </p:nvSpPr>
          <p:spPr>
            <a:xfrm>
              <a:off x="0" y="0"/>
              <a:ext cx="3094101" cy="2965909"/>
            </a:xfrm>
            <a:custGeom>
              <a:avLst/>
              <a:gdLst/>
              <a:ahLst/>
              <a:cxn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8" name="TextBox 8"/>
            <p:cNvSpPr txBox="1"/>
            <p:nvPr/>
          </p:nvSpPr>
          <p:spPr>
            <a:xfrm>
              <a:off x="0" y="-66675"/>
              <a:ext cx="3094102" cy="3032584"/>
            </a:xfrm>
            <a:prstGeom prst="rect">
              <a:avLst/>
            </a:prstGeom>
          </p:spPr>
          <p:txBody>
            <a:bodyPr lIns="50800" tIns="50800" rIns="50800" bIns="50800" rtlCol="0" anchor="ctr"/>
            <a:lstStyle/>
            <a:p>
              <a:pPr algn="ctr">
                <a:lnSpc>
                  <a:spcPts val="3360"/>
                </a:lnSpc>
              </a:pPr>
            </a:p>
          </p:txBody>
        </p:sp>
      </p:grpSp>
      <p:sp>
        <p:nvSpPr>
          <p:cNvPr id="15" name="Freeform 15"/>
          <p:cNvSpPr/>
          <p:nvPr/>
        </p:nvSpPr>
        <p:spPr>
          <a:xfrm>
            <a:off x="6941292" y="3066829"/>
            <a:ext cx="479147" cy="479147"/>
          </a:xfrm>
          <a:custGeom>
            <a:avLst/>
            <a:gdLst/>
            <a:ahLst/>
            <a:cxnLst/>
            <a:rect l="l" t="t" r="r" b="b"/>
            <a:pathLst>
              <a:path w="479147" h="479147">
                <a:moveTo>
                  <a:pt x="0" y="0"/>
                </a:moveTo>
                <a:lnTo>
                  <a:pt x="479146" y="0"/>
                </a:lnTo>
                <a:lnTo>
                  <a:pt x="479146" y="479146"/>
                </a:lnTo>
                <a:lnTo>
                  <a:pt x="0" y="47914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9" name="Freeform 19"/>
          <p:cNvSpPr/>
          <p:nvPr/>
        </p:nvSpPr>
        <p:spPr>
          <a:xfrm>
            <a:off x="6941292" y="6172600"/>
            <a:ext cx="479147" cy="479147"/>
          </a:xfrm>
          <a:custGeom>
            <a:avLst/>
            <a:gdLst/>
            <a:ahLst/>
            <a:cxnLst/>
            <a:rect l="l" t="t" r="r" b="b"/>
            <a:pathLst>
              <a:path w="479147" h="479147">
                <a:moveTo>
                  <a:pt x="0" y="0"/>
                </a:moveTo>
                <a:lnTo>
                  <a:pt x="479146" y="0"/>
                </a:lnTo>
                <a:lnTo>
                  <a:pt x="479146" y="479147"/>
                </a:lnTo>
                <a:lnTo>
                  <a:pt x="0" y="4791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3" name="Freeform 23"/>
          <p:cNvSpPr/>
          <p:nvPr/>
        </p:nvSpPr>
        <p:spPr>
          <a:xfrm>
            <a:off x="2973571" y="3066829"/>
            <a:ext cx="479147" cy="479147"/>
          </a:xfrm>
          <a:custGeom>
            <a:avLst/>
            <a:gdLst/>
            <a:ahLst/>
            <a:cxnLst/>
            <a:rect l="l" t="t" r="r" b="b"/>
            <a:pathLst>
              <a:path w="479147" h="479147">
                <a:moveTo>
                  <a:pt x="0" y="0"/>
                </a:moveTo>
                <a:lnTo>
                  <a:pt x="479147" y="0"/>
                </a:lnTo>
                <a:lnTo>
                  <a:pt x="479147" y="479146"/>
                </a:lnTo>
                <a:lnTo>
                  <a:pt x="0" y="47914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7" name="Freeform 27"/>
          <p:cNvSpPr/>
          <p:nvPr/>
        </p:nvSpPr>
        <p:spPr>
          <a:xfrm>
            <a:off x="2973571" y="6172600"/>
            <a:ext cx="479147" cy="479147"/>
          </a:xfrm>
          <a:custGeom>
            <a:avLst/>
            <a:gdLst/>
            <a:ahLst/>
            <a:cxnLst/>
            <a:rect l="l" t="t" r="r" b="b"/>
            <a:pathLst>
              <a:path w="479147" h="479147">
                <a:moveTo>
                  <a:pt x="0" y="0"/>
                </a:moveTo>
                <a:lnTo>
                  <a:pt x="479147" y="0"/>
                </a:lnTo>
                <a:lnTo>
                  <a:pt x="479147" y="479147"/>
                </a:lnTo>
                <a:lnTo>
                  <a:pt x="0" y="4791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8" name="TextBox 28"/>
          <p:cNvSpPr txBox="1"/>
          <p:nvPr/>
        </p:nvSpPr>
        <p:spPr>
          <a:xfrm>
            <a:off x="9401994" y="3215283"/>
            <a:ext cx="8725956" cy="5473614"/>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employees at the NHS have been noted to experience stagnation in their wages, with real income levels declining up to 8% approximately since 2010 (ifs.org.uk, 2024).</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company offers limited performance-based incentives, and the workload is increasing with time without proportional compensation. This, in the opinion of Bangura, (2026), results in creating dissatisfaction while reducing motivation among staff.</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These issues have been particularly evident among Junior Doctors and nurses, which, in turn, is creating industrial action and widespread unrest across the healthcare sector. </a:t>
            </a:r>
            <a:endParaRPr lang="en-IN" sz="2400" dirty="0">
              <a:latin typeface="Times New Roman" panose="02020603050405020304" pitchFamily="18" charset="0"/>
              <a:cs typeface="Times New Roman" panose="02020603050405020304" pitchFamily="18" charset="0"/>
            </a:endParaRPr>
          </a:p>
        </p:txBody>
      </p:sp>
      <p:sp>
        <p:nvSpPr>
          <p:cNvPr id="37" name="TextBox 36"/>
          <p:cNvSpPr txBox="1"/>
          <p:nvPr/>
        </p:nvSpPr>
        <p:spPr>
          <a:xfrm>
            <a:off x="11568019" y="616863"/>
            <a:ext cx="5286839" cy="2400657"/>
          </a:xfrm>
          <a:prstGeom prst="rect">
            <a:avLst/>
          </a:prstGeom>
          <a:solidFill>
            <a:schemeClr val="accent2">
              <a:lumMod val="20000"/>
              <a:lumOff val="80000"/>
            </a:schemeClr>
          </a:solidFill>
        </p:spPr>
        <p:txBody>
          <a:bodyPr wrap="square" rtlCol="0">
            <a:spAutoFit/>
          </a:bodyPr>
          <a:lstStyle/>
          <a:p>
            <a:pPr algn="ctr">
              <a:lnSpc>
                <a:spcPct val="150000"/>
              </a:lnSpc>
            </a:pPr>
            <a:r>
              <a:rPr lang="en-GB" sz="4400" b="1" dirty="0">
                <a:latin typeface="Times New Roman" panose="02020603050405020304" pitchFamily="18" charset="0"/>
                <a:cs typeface="Times New Roman" panose="02020603050405020304" pitchFamily="18" charset="0"/>
              </a:rPr>
              <a:t>Key Challenges in NHS Compensation</a:t>
            </a:r>
            <a:endParaRPr lang="en-IN" sz="4400" dirty="0">
              <a:latin typeface="Times New Roman" panose="02020603050405020304" pitchFamily="18" charset="0"/>
              <a:cs typeface="Times New Roman" panose="02020603050405020304" pitchFamily="18" charset="0"/>
            </a:endParaRPr>
          </a:p>
          <a:p>
            <a:endParaRPr lang="en-IN" dirty="0"/>
          </a:p>
        </p:txBody>
      </p:sp>
      <p:pic>
        <p:nvPicPr>
          <p:cNvPr id="5124" name="Picture 4" descr="The 8 biggest challenges facing workshop owner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24590" y="2094079"/>
            <a:ext cx="7919407" cy="76214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a:p>
        </p:txBody>
      </p:sp>
      <p:grpSp>
        <p:nvGrpSpPr>
          <p:cNvPr id="3" name="Group 3"/>
          <p:cNvGrpSpPr/>
          <p:nvPr/>
        </p:nvGrpSpPr>
        <p:grpSpPr>
          <a:xfrm>
            <a:off x="11883711" y="4164489"/>
            <a:ext cx="6400390" cy="5565471"/>
            <a:chOff x="0" y="0"/>
            <a:chExt cx="2349787" cy="1465803"/>
          </a:xfrm>
        </p:grpSpPr>
        <p:sp>
          <p:nvSpPr>
            <p:cNvPr id="4" name="Freeform 4"/>
            <p:cNvSpPr/>
            <p:nvPr/>
          </p:nvSpPr>
          <p:spPr>
            <a:xfrm>
              <a:off x="0" y="0"/>
              <a:ext cx="2349787" cy="1465803"/>
            </a:xfrm>
            <a:custGeom>
              <a:avLst/>
              <a:gdLst/>
              <a:ahLst/>
              <a:cxnLst/>
              <a:rect l="l" t="t" r="r" b="b"/>
              <a:pathLst>
                <a:path w="2349787" h="1465803">
                  <a:moveTo>
                    <a:pt x="0" y="0"/>
                  </a:moveTo>
                  <a:lnTo>
                    <a:pt x="2349787" y="0"/>
                  </a:lnTo>
                  <a:lnTo>
                    <a:pt x="2349787" y="1465803"/>
                  </a:lnTo>
                  <a:lnTo>
                    <a:pt x="0" y="1465803"/>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2349787" cy="1532478"/>
            </a:xfrm>
            <a:prstGeom prst="rect">
              <a:avLst/>
            </a:prstGeom>
          </p:spPr>
          <p:txBody>
            <a:bodyPr lIns="50800" tIns="50800" rIns="50800" bIns="50800" rtlCol="0" anchor="ctr"/>
            <a:lstStyle/>
            <a:p>
              <a:pPr algn="ctr">
                <a:lnSpc>
                  <a:spcPts val="3360"/>
                </a:lnSpc>
              </a:pPr>
            </a:p>
          </p:txBody>
        </p:sp>
      </p:grpSp>
      <p:grpSp>
        <p:nvGrpSpPr>
          <p:cNvPr id="6" name="Group 6"/>
          <p:cNvGrpSpPr/>
          <p:nvPr/>
        </p:nvGrpSpPr>
        <p:grpSpPr>
          <a:xfrm>
            <a:off x="0" y="2501941"/>
            <a:ext cx="6536187" cy="5565471"/>
            <a:chOff x="0" y="0"/>
            <a:chExt cx="2349787" cy="1465803"/>
          </a:xfrm>
        </p:grpSpPr>
        <p:sp>
          <p:nvSpPr>
            <p:cNvPr id="7" name="Freeform 7"/>
            <p:cNvSpPr/>
            <p:nvPr/>
          </p:nvSpPr>
          <p:spPr>
            <a:xfrm>
              <a:off x="0" y="0"/>
              <a:ext cx="2349787" cy="1465803"/>
            </a:xfrm>
            <a:custGeom>
              <a:avLst/>
              <a:gdLst/>
              <a:ahLst/>
              <a:cxnLst/>
              <a:rect l="l" t="t" r="r" b="b"/>
              <a:pathLst>
                <a:path w="2349787" h="1465803">
                  <a:moveTo>
                    <a:pt x="0" y="0"/>
                  </a:moveTo>
                  <a:lnTo>
                    <a:pt x="2349787" y="0"/>
                  </a:lnTo>
                  <a:lnTo>
                    <a:pt x="2349787" y="1465803"/>
                  </a:lnTo>
                  <a:lnTo>
                    <a:pt x="0" y="1465803"/>
                  </a:lnTo>
                  <a:close/>
                </a:path>
              </a:pathLst>
            </a:custGeom>
            <a:ln w="38100" cap="sq">
              <a:solidFill>
                <a:srgbClr val="7F674C"/>
              </a:solidFill>
              <a:prstDash val="solid"/>
              <a:miter/>
            </a:ln>
          </p:spPr>
          <p:txBody>
            <a:bodyPr/>
            <a:lstStyle/>
            <a:p>
              <a:endParaRPr lang="en-IN"/>
            </a:p>
          </p:txBody>
        </p:sp>
        <p:sp>
          <p:nvSpPr>
            <p:cNvPr id="8" name="TextBox 8"/>
            <p:cNvSpPr txBox="1"/>
            <p:nvPr/>
          </p:nvSpPr>
          <p:spPr>
            <a:xfrm>
              <a:off x="0" y="-66675"/>
              <a:ext cx="2349787" cy="1532478"/>
            </a:xfrm>
            <a:prstGeom prst="rect">
              <a:avLst/>
            </a:prstGeom>
          </p:spPr>
          <p:txBody>
            <a:bodyPr lIns="50800" tIns="50800" rIns="50800" bIns="50800" rtlCol="0" anchor="ctr"/>
            <a:lstStyle/>
            <a:p>
              <a:pPr algn="ctr">
                <a:lnSpc>
                  <a:spcPts val="3360"/>
                </a:lnSpc>
              </a:pPr>
            </a:p>
          </p:txBody>
        </p:sp>
      </p:grpSp>
      <p:grpSp>
        <p:nvGrpSpPr>
          <p:cNvPr id="9" name="Group 9"/>
          <p:cNvGrpSpPr/>
          <p:nvPr/>
        </p:nvGrpSpPr>
        <p:grpSpPr>
          <a:xfrm>
            <a:off x="5486950" y="23758"/>
            <a:ext cx="8783028" cy="10239484"/>
            <a:chOff x="0" y="0"/>
            <a:chExt cx="3094102" cy="2965909"/>
          </a:xfrm>
        </p:grpSpPr>
        <p:sp>
          <p:nvSpPr>
            <p:cNvPr id="10" name="Freeform 10"/>
            <p:cNvSpPr/>
            <p:nvPr/>
          </p:nvSpPr>
          <p:spPr>
            <a:xfrm>
              <a:off x="0" y="0"/>
              <a:ext cx="3094101" cy="2965909"/>
            </a:xfrm>
            <a:custGeom>
              <a:avLst/>
              <a:gdLst/>
              <a:ahLst/>
              <a:cxn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11" name="TextBox 11"/>
            <p:cNvSpPr txBox="1"/>
            <p:nvPr/>
          </p:nvSpPr>
          <p:spPr>
            <a:xfrm>
              <a:off x="0" y="-66675"/>
              <a:ext cx="3094102" cy="3032584"/>
            </a:xfrm>
            <a:prstGeom prst="rect">
              <a:avLst/>
            </a:prstGeom>
          </p:spPr>
          <p:txBody>
            <a:bodyPr lIns="50800" tIns="50800" rIns="50800" bIns="50800" rtlCol="0" anchor="ctr"/>
            <a:lstStyle/>
            <a:p>
              <a:pPr algn="ctr">
                <a:lnSpc>
                  <a:spcPts val="3360"/>
                </a:lnSpc>
              </a:pPr>
            </a:p>
          </p:txBody>
        </p:sp>
      </p:grpSp>
      <p:sp>
        <p:nvSpPr>
          <p:cNvPr id="19" name="Freeform 19"/>
          <p:cNvSpPr/>
          <p:nvPr/>
        </p:nvSpPr>
        <p:spPr>
          <a:xfrm>
            <a:off x="6536187" y="166090"/>
            <a:ext cx="4175384" cy="4292451"/>
          </a:xfrm>
          <a:custGeom>
            <a:avLst/>
            <a:gdLst/>
            <a:ahLst/>
            <a:cxnLst/>
            <a:rect l="l" t="t" r="r" b="b"/>
            <a:pathLst>
              <a:path w="4175384" h="4292451">
                <a:moveTo>
                  <a:pt x="0" y="0"/>
                </a:moveTo>
                <a:lnTo>
                  <a:pt x="4175384" y="0"/>
                </a:lnTo>
                <a:lnTo>
                  <a:pt x="4175384" y="4292451"/>
                </a:lnTo>
                <a:lnTo>
                  <a:pt x="0" y="429245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0" name="TextBox 20"/>
          <p:cNvSpPr txBox="1"/>
          <p:nvPr/>
        </p:nvSpPr>
        <p:spPr>
          <a:xfrm>
            <a:off x="4867916" y="23758"/>
            <a:ext cx="9587676" cy="853632"/>
          </a:xfrm>
          <a:prstGeom prst="rect">
            <a:avLst/>
          </a:prstGeom>
        </p:spPr>
        <p:txBody>
          <a:bodyPr wrap="square" lIns="0" tIns="0" rIns="0" bIns="0" rtlCol="0" anchor="t">
            <a:spAutoFit/>
          </a:bodyPr>
          <a:lstStyle/>
          <a:p>
            <a:pPr algn="ctr">
              <a:lnSpc>
                <a:spcPts val="7480"/>
              </a:lnSpc>
            </a:pPr>
            <a:r>
              <a:rPr lang="en-GB" sz="4400" b="1" dirty="0">
                <a:latin typeface="Times New Roman" panose="02020603050405020304" pitchFamily="18" charset="0"/>
                <a:cs typeface="Times New Roman" panose="02020603050405020304" pitchFamily="18" charset="0"/>
              </a:rPr>
              <a:t>Impact of Compensation Issues</a:t>
            </a:r>
            <a:endParaRPr lang="en-US" sz="4400" b="1" dirty="0">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21" name="TextBox 21"/>
          <p:cNvSpPr txBox="1"/>
          <p:nvPr/>
        </p:nvSpPr>
        <p:spPr>
          <a:xfrm>
            <a:off x="6808341" y="1398586"/>
            <a:ext cx="6858000" cy="8243603"/>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Reports claim that only 32% of the NHS staff feel to be rewarded adequately (cms.nhsstaffsurveys.com, 2023).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has also been noted that poor compensation and reward strategies resulted in increasing the rate of absenteeism and turnover, and thereby increasing organisational costs.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Bhawna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(2026), further opined that greater reliance on temporary staff and dissatisfaction with compensation result in reduced employee morale and engagement.</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Ultimately, this demonstrates that these challenges result in reducing productivity while negatively impacting the quality of patient care and overall health services within the NHS system. </a:t>
            </a:r>
            <a:endParaRPr lang="en-IN" sz="2400" dirty="0">
              <a:latin typeface="Times New Roman" panose="02020603050405020304" pitchFamily="18" charset="0"/>
              <a:cs typeface="Times New Roman" panose="02020603050405020304" pitchFamily="18" charset="0"/>
            </a:endParaRPr>
          </a:p>
        </p:txBody>
      </p:sp>
      <p:sp>
        <p:nvSpPr>
          <p:cNvPr id="24" name="Freeform 24"/>
          <p:cNvSpPr/>
          <p:nvPr/>
        </p:nvSpPr>
        <p:spPr>
          <a:xfrm>
            <a:off x="16974861" y="3610331"/>
            <a:ext cx="782003" cy="1146416"/>
          </a:xfrm>
          <a:custGeom>
            <a:avLst/>
            <a:gdLst/>
            <a:ahLst/>
            <a:cxnLst/>
            <a:rect l="l" t="t" r="r" b="b"/>
            <a:pathLst>
              <a:path w="782003" h="1146416">
                <a:moveTo>
                  <a:pt x="0" y="0"/>
                </a:moveTo>
                <a:lnTo>
                  <a:pt x="782003" y="0"/>
                </a:lnTo>
                <a:lnTo>
                  <a:pt x="782003" y="1146416"/>
                </a:lnTo>
                <a:lnTo>
                  <a:pt x="0" y="114641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5" name="Freeform 25"/>
          <p:cNvSpPr/>
          <p:nvPr/>
        </p:nvSpPr>
        <p:spPr>
          <a:xfrm>
            <a:off x="-391001" y="7456104"/>
            <a:ext cx="782003" cy="1146416"/>
          </a:xfrm>
          <a:custGeom>
            <a:avLst/>
            <a:gdLst/>
            <a:ahLst/>
            <a:cxnLst/>
            <a:rect l="l" t="t" r="r" b="b"/>
            <a:pathLst>
              <a:path w="782003" h="1146416">
                <a:moveTo>
                  <a:pt x="0" y="0"/>
                </a:moveTo>
                <a:lnTo>
                  <a:pt x="782002" y="0"/>
                </a:lnTo>
                <a:lnTo>
                  <a:pt x="782002" y="1146416"/>
                </a:lnTo>
                <a:lnTo>
                  <a:pt x="0" y="114641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pic>
        <p:nvPicPr>
          <p:cNvPr id="32" name="Picture 31"/>
          <p:cNvPicPr>
            <a:picLocks noChangeAspect="1"/>
          </p:cNvPicPr>
          <p:nvPr/>
        </p:nvPicPr>
        <p:blipFill>
          <a:blip r:embed="rId6"/>
          <a:stretch>
            <a:fillRect/>
          </a:stretch>
        </p:blipFill>
        <p:spPr>
          <a:xfrm>
            <a:off x="304800" y="2896305"/>
            <a:ext cx="4955379" cy="4888754"/>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pic>
        <p:nvPicPr>
          <p:cNvPr id="6148" name="Picture 4" descr="Navigating Compensation Challenges in Volatile Markets | Gallagher –  Employee Experience &amp; Communication posted on the topic | LinkedI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455589" y="4305300"/>
            <a:ext cx="3642901" cy="53368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615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dirty="0"/>
          </a:p>
        </p:txBody>
      </p:sp>
      <p:grpSp>
        <p:nvGrpSpPr>
          <p:cNvPr id="3" name="Group 3"/>
          <p:cNvGrpSpPr/>
          <p:nvPr/>
        </p:nvGrpSpPr>
        <p:grpSpPr>
          <a:xfrm>
            <a:off x="582587" y="1562100"/>
            <a:ext cx="10161613" cy="7772400"/>
            <a:chOff x="0" y="0"/>
            <a:chExt cx="3022902" cy="776303"/>
          </a:xfrm>
        </p:grpSpPr>
        <p:sp>
          <p:nvSpPr>
            <p:cNvPr id="4" name="Freeform 4"/>
            <p:cNvSpPr/>
            <p:nvPr/>
          </p:nvSpPr>
          <p:spPr>
            <a:xfrm>
              <a:off x="0" y="0"/>
              <a:ext cx="3022902" cy="776303"/>
            </a:xfrm>
            <a:custGeom>
              <a:avLst/>
              <a:gdLst/>
              <a:ahLst/>
              <a:cxnLst/>
              <a:rect l="l" t="t" r="r" b="b"/>
              <a:pathLst>
                <a:path w="3022902" h="776303">
                  <a:moveTo>
                    <a:pt x="0" y="0"/>
                  </a:moveTo>
                  <a:lnTo>
                    <a:pt x="3022902" y="0"/>
                  </a:lnTo>
                  <a:lnTo>
                    <a:pt x="3022902" y="776303"/>
                  </a:lnTo>
                  <a:lnTo>
                    <a:pt x="0" y="776303"/>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3022902" cy="842978"/>
            </a:xfrm>
            <a:prstGeom prst="rect">
              <a:avLst/>
            </a:prstGeom>
          </p:spPr>
          <p:txBody>
            <a:bodyPr lIns="50800" tIns="50800" rIns="50800" bIns="50800" rtlCol="0" anchor="ctr"/>
            <a:lstStyle/>
            <a:p>
              <a:pPr algn="ctr">
                <a:lnSpc>
                  <a:spcPts val="3360"/>
                </a:lnSpc>
              </a:pPr>
            </a:p>
          </p:txBody>
        </p:sp>
      </p:grpSp>
      <p:sp>
        <p:nvSpPr>
          <p:cNvPr id="13" name="TextBox 13"/>
          <p:cNvSpPr txBox="1"/>
          <p:nvPr/>
        </p:nvSpPr>
        <p:spPr>
          <a:xfrm>
            <a:off x="7077595" y="492295"/>
            <a:ext cx="4575922" cy="786306"/>
          </a:xfrm>
          <a:prstGeom prst="rect">
            <a:avLst/>
          </a:prstGeom>
        </p:spPr>
        <p:txBody>
          <a:bodyPr lIns="0" tIns="0" rIns="0" bIns="0" rtlCol="0" anchor="t">
            <a:spAutoFit/>
          </a:bodyPr>
          <a:lstStyle/>
          <a:p>
            <a:pPr algn="ctr">
              <a:lnSpc>
                <a:spcPts val="6800"/>
              </a:lnSpc>
            </a:pPr>
            <a:r>
              <a:rPr lang="en-GB" sz="4400" b="1" dirty="0">
                <a:latin typeface="Times New Roman" panose="02020603050405020304" pitchFamily="18" charset="0"/>
                <a:cs typeface="Times New Roman" panose="02020603050405020304" pitchFamily="18" charset="0"/>
              </a:rPr>
              <a:t>Root Causes</a:t>
            </a:r>
            <a:endParaRPr lang="en-US" sz="4400" b="1" dirty="0">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14" name="TextBox 14"/>
          <p:cNvSpPr txBox="1"/>
          <p:nvPr/>
        </p:nvSpPr>
        <p:spPr>
          <a:xfrm>
            <a:off x="914400" y="1830298"/>
            <a:ext cx="9448800" cy="6581610"/>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NHS follows a centralised pay structure, which restricts organisational autonomy in making decisions.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HR strategies of the organisation lack innovation due to policy limitation and the presence of bureaucratic processes slows down compensation reform (Armstrong and Taylor, 2023).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issues associated with government funding also limit the growth of salary and reward flexibility.</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Culture also plays a critical role in public service, which reduces its focus on financial incentives.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Overall, this indicates that these structural policies and cultural practices collectively affect the compensation management of the organisation within the NHS workforce system effectively.</a:t>
            </a:r>
            <a:endParaRPr lang="en-IN" sz="2400" dirty="0">
              <a:latin typeface="Times New Roman" panose="02020603050405020304" pitchFamily="18" charset="0"/>
              <a:cs typeface="Times New Roman" panose="02020603050405020304" pitchFamily="18" charset="0"/>
            </a:endParaRPr>
          </a:p>
        </p:txBody>
      </p:sp>
      <p:pic>
        <p:nvPicPr>
          <p:cNvPr id="7172" name="Picture 4" descr="ROOT CAUSE ANALYSIS: EVERYTHING HAPPENS FOR A REASON(S) | Safety Resources  | Indianapol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6173" y="3055680"/>
            <a:ext cx="6457027" cy="49834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dirty="0"/>
          </a:p>
        </p:txBody>
      </p:sp>
      <p:sp>
        <p:nvSpPr>
          <p:cNvPr id="3" name="TextBox 3"/>
          <p:cNvSpPr txBox="1"/>
          <p:nvPr/>
        </p:nvSpPr>
        <p:spPr>
          <a:xfrm>
            <a:off x="3106344" y="174679"/>
            <a:ext cx="11255024" cy="920958"/>
          </a:xfrm>
          <a:prstGeom prst="rect">
            <a:avLst/>
          </a:prstGeom>
        </p:spPr>
        <p:txBody>
          <a:bodyPr wrap="square" lIns="0" tIns="0" rIns="0" bIns="0" rtlCol="0" anchor="t">
            <a:spAutoFit/>
          </a:bodyPr>
          <a:lstStyle/>
          <a:p>
            <a:pPr algn="ctr">
              <a:lnSpc>
                <a:spcPts val="8250"/>
              </a:lnSpc>
              <a:spcBef>
                <a:spcPct val="0"/>
              </a:spcBef>
            </a:pPr>
            <a:r>
              <a:rPr lang="en-GB" sz="4400" b="1" dirty="0">
                <a:latin typeface="Times New Roman" panose="02020603050405020304" pitchFamily="18" charset="0"/>
                <a:cs typeface="Times New Roman" panose="02020603050405020304" pitchFamily="18" charset="0"/>
              </a:rPr>
              <a:t>Theoretical Framework 1: Equity Theory</a:t>
            </a:r>
            <a:endParaRPr lang="en-IN" sz="4400" dirty="0">
              <a:latin typeface="Times New Roman" panose="02020603050405020304" pitchFamily="18" charset="0"/>
              <a:cs typeface="Times New Roman" panose="02020603050405020304" pitchFamily="18" charset="0"/>
            </a:endParaRPr>
          </a:p>
        </p:txBody>
      </p:sp>
      <p:sp>
        <p:nvSpPr>
          <p:cNvPr id="10" name="TextBox 10"/>
          <p:cNvSpPr txBox="1"/>
          <p:nvPr/>
        </p:nvSpPr>
        <p:spPr>
          <a:xfrm>
            <a:off x="815745" y="2095500"/>
            <a:ext cx="9289168" cy="6435031"/>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Staff belonging to the NHS perceive inequity due to the presence of high workload and insufficient financial rewards, with declining real wages, which is strengthening the perception of unfairness (</a:t>
            </a:r>
            <a:r>
              <a:rPr lang="en-GB" sz="2400" dirty="0" err="1">
                <a:latin typeface="Times New Roman" panose="02020603050405020304" pitchFamily="18" charset="0"/>
                <a:cs typeface="Times New Roman" panose="02020603050405020304" pitchFamily="18" charset="0"/>
              </a:rPr>
              <a:t>Exworthy</a:t>
            </a:r>
            <a:r>
              <a:rPr lang="en-GB" sz="2400" dirty="0">
                <a:latin typeface="Times New Roman" panose="02020603050405020304" pitchFamily="18" charset="0"/>
                <a:cs typeface="Times New Roman" panose="02020603050405020304" pitchFamily="18" charset="0"/>
              </a:rPr>
              <a:t> and Nash, 2024).</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As this imbalance is reducing motivation and job satisfaction, it is essential for employees to focus on responding through reduced effort, disengagement, or turnover to showcase the importance of an equitable compensation system in maintaining workforce stability.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Considering this, Shinde, (2025), with the support of the equity theory, suggests that employees emphasise fairness by comparing inputs and outputs with others.</a:t>
            </a:r>
            <a:endParaRPr lang="en-IN" sz="2400" dirty="0">
              <a:latin typeface="Times New Roman" panose="02020603050405020304" pitchFamily="18" charset="0"/>
              <a:cs typeface="Times New Roman" panose="02020603050405020304" pitchFamily="18" charset="0"/>
            </a:endParaRPr>
          </a:p>
          <a:p>
            <a:pPr algn="ctr">
              <a:lnSpc>
                <a:spcPts val="2800"/>
              </a:lnSpc>
            </a:pPr>
            <a:endParaRPr lang="en-US" sz="2000" dirty="0">
              <a:solidFill>
                <a:srgbClr val="0B0A0A"/>
              </a:solidFill>
              <a:latin typeface="Poppins" panose="00000500000000000000"/>
              <a:ea typeface="Poppins" panose="00000500000000000000"/>
              <a:cs typeface="Poppins" panose="00000500000000000000"/>
              <a:sym typeface="Poppins" panose="00000500000000000000"/>
            </a:endParaRPr>
          </a:p>
        </p:txBody>
      </p:sp>
      <p:pic>
        <p:nvPicPr>
          <p:cNvPr id="21" name="image2.png"/>
          <p:cNvPicPr/>
          <p:nvPr/>
        </p:nvPicPr>
        <p:blipFill>
          <a:blip r:embed="rId2"/>
          <a:srcRect b="11270"/>
          <a:stretch>
            <a:fillRect/>
          </a:stretch>
        </p:blipFill>
        <p:spPr>
          <a:xfrm>
            <a:off x="10736470" y="2247900"/>
            <a:ext cx="6890477" cy="5280059"/>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072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a:p>
        </p:txBody>
      </p:sp>
      <p:grpSp>
        <p:nvGrpSpPr>
          <p:cNvPr id="4" name="Group 4"/>
          <p:cNvGrpSpPr/>
          <p:nvPr/>
        </p:nvGrpSpPr>
        <p:grpSpPr>
          <a:xfrm>
            <a:off x="416338" y="2446070"/>
            <a:ext cx="9376834" cy="7650429"/>
            <a:chOff x="0" y="0"/>
            <a:chExt cx="2469619" cy="831458"/>
          </a:xfrm>
        </p:grpSpPr>
        <p:sp>
          <p:nvSpPr>
            <p:cNvPr id="5" name="Freeform 5"/>
            <p:cNvSpPr/>
            <p:nvPr/>
          </p:nvSpPr>
          <p:spPr>
            <a:xfrm>
              <a:off x="0" y="0"/>
              <a:ext cx="2469619" cy="831458"/>
            </a:xfrm>
            <a:custGeom>
              <a:avLst/>
              <a:gdLst/>
              <a:ahLst/>
              <a:cxnLst/>
              <a:rect l="l" t="t" r="r" b="b"/>
              <a:pathLst>
                <a:path w="2469619" h="831458">
                  <a:moveTo>
                    <a:pt x="0" y="0"/>
                  </a:moveTo>
                  <a:lnTo>
                    <a:pt x="2469619" y="0"/>
                  </a:lnTo>
                  <a:lnTo>
                    <a:pt x="2469619" y="831458"/>
                  </a:lnTo>
                  <a:lnTo>
                    <a:pt x="0" y="831458"/>
                  </a:lnTo>
                  <a:close/>
                </a:path>
              </a:pathLst>
            </a:custGeom>
            <a:ln w="38100" cap="sq">
              <a:solidFill>
                <a:srgbClr val="7F674C"/>
              </a:solidFill>
              <a:prstDash val="solid"/>
              <a:miter/>
            </a:ln>
          </p:spPr>
          <p:txBody>
            <a:bodyPr/>
            <a:lstStyle/>
            <a:p>
              <a:endParaRPr lang="en-IN"/>
            </a:p>
          </p:txBody>
        </p:sp>
        <p:sp>
          <p:nvSpPr>
            <p:cNvPr id="6" name="TextBox 6"/>
            <p:cNvSpPr txBox="1"/>
            <p:nvPr/>
          </p:nvSpPr>
          <p:spPr>
            <a:xfrm>
              <a:off x="0" y="-66675"/>
              <a:ext cx="2469619" cy="898133"/>
            </a:xfrm>
            <a:prstGeom prst="rect">
              <a:avLst/>
            </a:prstGeom>
          </p:spPr>
          <p:txBody>
            <a:bodyPr lIns="50800" tIns="50800" rIns="50800" bIns="50800" rtlCol="0" anchor="ctr"/>
            <a:lstStyle/>
            <a:p>
              <a:pPr algn="ctr">
                <a:lnSpc>
                  <a:spcPts val="3360"/>
                </a:lnSpc>
              </a:pPr>
            </a:p>
          </p:txBody>
        </p:sp>
      </p:grpSp>
      <p:grpSp>
        <p:nvGrpSpPr>
          <p:cNvPr id="7" name="Group 7"/>
          <p:cNvGrpSpPr/>
          <p:nvPr/>
        </p:nvGrpSpPr>
        <p:grpSpPr>
          <a:xfrm>
            <a:off x="0" y="-30726"/>
            <a:ext cx="18288000" cy="1945711"/>
            <a:chOff x="0" y="0"/>
            <a:chExt cx="5417498" cy="859097"/>
          </a:xfrm>
        </p:grpSpPr>
        <p:sp>
          <p:nvSpPr>
            <p:cNvPr id="8" name="Freeform 8"/>
            <p:cNvSpPr/>
            <p:nvPr/>
          </p:nvSpPr>
          <p:spPr>
            <a:xfrm>
              <a:off x="0" y="0"/>
              <a:ext cx="5417498" cy="859097"/>
            </a:xfrm>
            <a:custGeom>
              <a:avLst/>
              <a:gdLst/>
              <a:ahLst/>
              <a:cxnLst/>
              <a:rect l="l" t="t" r="r" b="b"/>
              <a:pathLst>
                <a:path w="5417498" h="859097">
                  <a:moveTo>
                    <a:pt x="0" y="0"/>
                  </a:moveTo>
                  <a:lnTo>
                    <a:pt x="5417498" y="0"/>
                  </a:lnTo>
                  <a:lnTo>
                    <a:pt x="5417498" y="859097"/>
                  </a:lnTo>
                  <a:lnTo>
                    <a:pt x="0" y="859097"/>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9" name="TextBox 9"/>
            <p:cNvSpPr txBox="1"/>
            <p:nvPr/>
          </p:nvSpPr>
          <p:spPr>
            <a:xfrm>
              <a:off x="0" y="-66675"/>
              <a:ext cx="5417498" cy="925772"/>
            </a:xfrm>
            <a:prstGeom prst="rect">
              <a:avLst/>
            </a:prstGeom>
          </p:spPr>
          <p:txBody>
            <a:bodyPr lIns="50800" tIns="50800" rIns="50800" bIns="50800" rtlCol="0" anchor="ctr"/>
            <a:lstStyle/>
            <a:p>
              <a:pPr algn="ctr">
                <a:lnSpc>
                  <a:spcPts val="3360"/>
                </a:lnSpc>
              </a:pPr>
            </a:p>
          </p:txBody>
        </p:sp>
      </p:grpSp>
      <p:sp>
        <p:nvSpPr>
          <p:cNvPr id="14" name="TextBox 14"/>
          <p:cNvSpPr txBox="1"/>
          <p:nvPr/>
        </p:nvSpPr>
        <p:spPr>
          <a:xfrm>
            <a:off x="5486400" y="-72513"/>
            <a:ext cx="8613544" cy="1815433"/>
          </a:xfrm>
          <a:prstGeom prst="rect">
            <a:avLst/>
          </a:prstGeom>
        </p:spPr>
        <p:txBody>
          <a:bodyPr wrap="square" lIns="0" tIns="0" rIns="0" bIns="0" rtlCol="0" anchor="t">
            <a:spAutoFit/>
          </a:bodyPr>
          <a:lstStyle/>
          <a:p>
            <a:pPr algn="ctr">
              <a:lnSpc>
                <a:spcPts val="7480"/>
              </a:lnSpc>
            </a:pPr>
            <a:r>
              <a:rPr lang="en-GB" sz="4400" b="1" dirty="0">
                <a:latin typeface="Times New Roman" panose="02020603050405020304" pitchFamily="18" charset="0"/>
                <a:cs typeface="Times New Roman" panose="02020603050405020304" pitchFamily="18" charset="0"/>
              </a:rPr>
              <a:t>Theoretical Framework 2: Herzberg’s Two-Factor Theory</a:t>
            </a:r>
            <a:endParaRPr lang="en-US" sz="4400" b="1" dirty="0">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23" name="TextBox 22"/>
          <p:cNvSpPr txBox="1"/>
          <p:nvPr/>
        </p:nvSpPr>
        <p:spPr>
          <a:xfrm>
            <a:off x="609600" y="2781300"/>
            <a:ext cx="9067800" cy="7017306"/>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inclusion of Herzberg’s Two Factor Theory contributes to distinguishing hygiene factors and motivators and assists in influencing satisfaction.</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Therefore, in the context of the NHS, salary and working conditions act as hygiene factors, with poor pay leading to creating dissatisfaction among health workers.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On the other hand, limited recognition and career growth result in reduced motivational drivers and state that ineffective reward systems are capable of weakening engagement (cipd.org, 2023).</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results in the employees of the NHS experiencing reduced commitment and a weakening performance level within the organisation (Adesina and </a:t>
            </a:r>
            <a:r>
              <a:rPr lang="en-GB" sz="2400" dirty="0" err="1">
                <a:latin typeface="Times New Roman" panose="02020603050405020304" pitchFamily="18" charset="0"/>
                <a:cs typeface="Times New Roman" panose="02020603050405020304" pitchFamily="18" charset="0"/>
              </a:rPr>
              <a:t>Egbuta</a:t>
            </a:r>
            <a:r>
              <a:rPr lang="en-GB" sz="2400" dirty="0">
                <a:latin typeface="Times New Roman" panose="02020603050405020304" pitchFamily="18" charset="0"/>
                <a:cs typeface="Times New Roman" panose="02020603050405020304" pitchFamily="18" charset="0"/>
              </a:rPr>
              <a:t>, 2025). </a:t>
            </a:r>
            <a:endParaRPr lang="en-IN" sz="2400" dirty="0">
              <a:latin typeface="Times New Roman" panose="02020603050405020304" pitchFamily="18" charset="0"/>
              <a:cs typeface="Times New Roman" panose="02020603050405020304" pitchFamily="18" charset="0"/>
            </a:endParaRPr>
          </a:p>
          <a:p>
            <a:endParaRPr lang="en-IN" dirty="0"/>
          </a:p>
        </p:txBody>
      </p:sp>
      <p:pic>
        <p:nvPicPr>
          <p:cNvPr id="24" name="image1.png"/>
          <p:cNvPicPr/>
          <p:nvPr/>
        </p:nvPicPr>
        <p:blipFill>
          <a:blip r:embed="rId2"/>
          <a:srcRect/>
          <a:stretch>
            <a:fillRect/>
          </a:stretch>
        </p:blipFill>
        <p:spPr>
          <a:xfrm>
            <a:off x="10209510" y="2247900"/>
            <a:ext cx="7662152" cy="7772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37" b="-37"/>
            </a:stretch>
          </a:blipFill>
        </p:spPr>
        <p:txBody>
          <a:bodyPr/>
          <a:lstStyle/>
          <a:p>
            <a:endParaRPr lang="en-IN"/>
          </a:p>
        </p:txBody>
      </p:sp>
      <p:grpSp>
        <p:nvGrpSpPr>
          <p:cNvPr id="3" name="Group 3"/>
          <p:cNvGrpSpPr/>
          <p:nvPr/>
        </p:nvGrpSpPr>
        <p:grpSpPr>
          <a:xfrm>
            <a:off x="1028700" y="718611"/>
            <a:ext cx="8921847" cy="8988350"/>
            <a:chOff x="0" y="0"/>
            <a:chExt cx="2349787" cy="2367302"/>
          </a:xfrm>
        </p:grpSpPr>
        <p:sp>
          <p:nvSpPr>
            <p:cNvPr id="4" name="Freeform 4"/>
            <p:cNvSpPr/>
            <p:nvPr/>
          </p:nvSpPr>
          <p:spPr>
            <a:xfrm>
              <a:off x="0" y="0"/>
              <a:ext cx="2349787" cy="2367302"/>
            </a:xfrm>
            <a:custGeom>
              <a:avLst/>
              <a:gdLst/>
              <a:ahLst/>
              <a:cxn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lstStyle/>
            <a:p>
              <a:endParaRPr lang="en-IN"/>
            </a:p>
          </p:txBody>
        </p:sp>
        <p:sp>
          <p:nvSpPr>
            <p:cNvPr id="5" name="TextBox 5"/>
            <p:cNvSpPr txBox="1"/>
            <p:nvPr/>
          </p:nvSpPr>
          <p:spPr>
            <a:xfrm>
              <a:off x="0" y="-66675"/>
              <a:ext cx="2349787" cy="2433977"/>
            </a:xfrm>
            <a:prstGeom prst="rect">
              <a:avLst/>
            </a:prstGeom>
          </p:spPr>
          <p:txBody>
            <a:bodyPr lIns="50800" tIns="50800" rIns="50800" bIns="50800" rtlCol="0" anchor="ctr"/>
            <a:lstStyle/>
            <a:p>
              <a:pPr algn="ctr">
                <a:lnSpc>
                  <a:spcPts val="3360"/>
                </a:lnSpc>
              </a:pPr>
            </a:p>
          </p:txBody>
        </p:sp>
      </p:grpSp>
      <p:grpSp>
        <p:nvGrpSpPr>
          <p:cNvPr id="6" name="Group 6"/>
          <p:cNvGrpSpPr/>
          <p:nvPr/>
        </p:nvGrpSpPr>
        <p:grpSpPr>
          <a:xfrm>
            <a:off x="7303635" y="-9525"/>
            <a:ext cx="11172825" cy="10287000"/>
            <a:chOff x="0" y="0"/>
            <a:chExt cx="2858322" cy="2965909"/>
          </a:xfrm>
        </p:grpSpPr>
        <p:sp>
          <p:nvSpPr>
            <p:cNvPr id="7" name="Freeform 7"/>
            <p:cNvSpPr/>
            <p:nvPr/>
          </p:nvSpPr>
          <p:spPr>
            <a:xfrm>
              <a:off x="0" y="0"/>
              <a:ext cx="2858322" cy="2965909"/>
            </a:xfrm>
            <a:custGeom>
              <a:avLst/>
              <a:gdLst/>
              <a:ahLst/>
              <a:cxnLst/>
              <a:rect l="l" t="t" r="r" b="b"/>
              <a:pathLst>
                <a:path w="2858322" h="2965909">
                  <a:moveTo>
                    <a:pt x="0" y="0"/>
                  </a:moveTo>
                  <a:lnTo>
                    <a:pt x="2858322" y="0"/>
                  </a:lnTo>
                  <a:lnTo>
                    <a:pt x="2858322"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lstStyle/>
            <a:p>
              <a:endParaRPr lang="en-IN"/>
            </a:p>
          </p:txBody>
        </p:sp>
        <p:sp>
          <p:nvSpPr>
            <p:cNvPr id="8" name="TextBox 8"/>
            <p:cNvSpPr txBox="1"/>
            <p:nvPr/>
          </p:nvSpPr>
          <p:spPr>
            <a:xfrm>
              <a:off x="0" y="-66675"/>
              <a:ext cx="2858322" cy="3032584"/>
            </a:xfrm>
            <a:prstGeom prst="rect">
              <a:avLst/>
            </a:prstGeom>
          </p:spPr>
          <p:txBody>
            <a:bodyPr lIns="50800" tIns="50800" rIns="50800" bIns="50800" rtlCol="0" anchor="ctr"/>
            <a:lstStyle/>
            <a:p>
              <a:pPr algn="ctr">
                <a:lnSpc>
                  <a:spcPts val="3360"/>
                </a:lnSpc>
              </a:pPr>
            </a:p>
          </p:txBody>
        </p:sp>
      </p:grpSp>
      <p:sp>
        <p:nvSpPr>
          <p:cNvPr id="15" name="Freeform 15"/>
          <p:cNvSpPr/>
          <p:nvPr/>
        </p:nvSpPr>
        <p:spPr>
          <a:xfrm>
            <a:off x="534332" y="-9525"/>
            <a:ext cx="1032161" cy="1513147"/>
          </a:xfrm>
          <a:custGeom>
            <a:avLst/>
            <a:gdLst/>
            <a:ahLst/>
            <a:cxnLst/>
            <a:rect l="l" t="t" r="r" b="b"/>
            <a:pathLst>
              <a:path w="1032161" h="1513147">
                <a:moveTo>
                  <a:pt x="0" y="0"/>
                </a:moveTo>
                <a:lnTo>
                  <a:pt x="1032161" y="0"/>
                </a:lnTo>
                <a:lnTo>
                  <a:pt x="1032161" y="1513147"/>
                </a:lnTo>
                <a:lnTo>
                  <a:pt x="0" y="15131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7" name="Freeform 17"/>
          <p:cNvSpPr/>
          <p:nvPr/>
        </p:nvSpPr>
        <p:spPr>
          <a:xfrm>
            <a:off x="9654411" y="9258300"/>
            <a:ext cx="1428823" cy="236405"/>
          </a:xfrm>
          <a:custGeom>
            <a:avLst/>
            <a:gdLst/>
            <a:ahLst/>
            <a:cxnLst/>
            <a:rect l="l" t="t" r="r" b="b"/>
            <a:pathLst>
              <a:path w="1428823" h="236405">
                <a:moveTo>
                  <a:pt x="0" y="0"/>
                </a:moveTo>
                <a:lnTo>
                  <a:pt x="1428822" y="0"/>
                </a:lnTo>
                <a:lnTo>
                  <a:pt x="1428822" y="236405"/>
                </a:lnTo>
                <a:lnTo>
                  <a:pt x="0" y="2364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2" name="TextBox 22"/>
          <p:cNvSpPr txBox="1"/>
          <p:nvPr/>
        </p:nvSpPr>
        <p:spPr>
          <a:xfrm>
            <a:off x="7048628" y="110304"/>
            <a:ext cx="11172825" cy="1972528"/>
          </a:xfrm>
          <a:prstGeom prst="rect">
            <a:avLst/>
          </a:prstGeom>
        </p:spPr>
        <p:txBody>
          <a:bodyPr wrap="square" lIns="0" tIns="0" rIns="0" bIns="0" rtlCol="0" anchor="t">
            <a:spAutoFit/>
          </a:bodyPr>
          <a:lstStyle/>
          <a:p>
            <a:pPr algn="ctr">
              <a:lnSpc>
                <a:spcPts val="8160"/>
              </a:lnSpc>
            </a:pPr>
            <a:r>
              <a:rPr lang="en-GB" sz="4400" b="1" dirty="0">
                <a:latin typeface="Times New Roman" panose="02020603050405020304" pitchFamily="18" charset="0"/>
                <a:cs typeface="Times New Roman" panose="02020603050405020304" pitchFamily="18" charset="0"/>
              </a:rPr>
              <a:t>Theoretical Framework 3: Psychological Contract</a:t>
            </a:r>
            <a:endParaRPr lang="en-US" sz="4400" b="1" dirty="0">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24" name="TextBox 24"/>
          <p:cNvSpPr txBox="1"/>
          <p:nvPr/>
        </p:nvSpPr>
        <p:spPr>
          <a:xfrm>
            <a:off x="8993736" y="2476769"/>
            <a:ext cx="9113290" cy="6507102"/>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mutual expectations between an employer and an employee, as per Korczynski, (2023), are referred to as the psychological contract.</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staff at the NHS generally expect fair pay structure, recognition, and manageable workloads, but increasing pressure and inadequate compensation are creating perceived contract breaches.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Also, breach of expectations contributes to reducing commitment and satisfaction, resulting in the presence of declining employee trust and engagement (Faizan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2025).</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in the opinion of </a:t>
            </a:r>
            <a:r>
              <a:rPr lang="en-GB" sz="2400" dirty="0" err="1">
                <a:latin typeface="Times New Roman" panose="02020603050405020304" pitchFamily="18" charset="0"/>
                <a:cs typeface="Times New Roman" panose="02020603050405020304" pitchFamily="18" charset="0"/>
              </a:rPr>
              <a:t>Onyejesi</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(2025), is resulting in increased turnover intention while weakening organisational loyalty among health care professionals in the NHS system. </a:t>
            </a:r>
            <a:endParaRPr lang="en-IN" sz="2400" dirty="0">
              <a:latin typeface="Times New Roman" panose="02020603050405020304" pitchFamily="18" charset="0"/>
              <a:cs typeface="Times New Roman" panose="02020603050405020304" pitchFamily="18" charset="0"/>
            </a:endParaRPr>
          </a:p>
          <a:p>
            <a:pPr algn="l">
              <a:lnSpc>
                <a:spcPts val="3355"/>
              </a:lnSpc>
            </a:pPr>
            <a:endParaRPr lang="en-US" sz="2400" spc="-47" dirty="0">
              <a:solidFill>
                <a:srgbClr val="0B0A0A"/>
              </a:solidFill>
              <a:latin typeface="Poppins" panose="00000500000000000000"/>
              <a:ea typeface="Poppins" panose="00000500000000000000"/>
              <a:cs typeface="Poppins" panose="00000500000000000000"/>
              <a:sym typeface="Poppins" panose="00000500000000000000"/>
            </a:endParaRPr>
          </a:p>
        </p:txBody>
      </p:sp>
      <p:pic>
        <p:nvPicPr>
          <p:cNvPr id="29" name="image3.png"/>
          <p:cNvPicPr/>
          <p:nvPr/>
        </p:nvPicPr>
        <p:blipFill>
          <a:blip r:embed="rId6"/>
          <a:srcRect/>
          <a:stretch>
            <a:fillRect/>
          </a:stretch>
        </p:blipFill>
        <p:spPr>
          <a:xfrm>
            <a:off x="1143000" y="952501"/>
            <a:ext cx="5979661" cy="854220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6477000" y="419100"/>
            <a:ext cx="6324600" cy="769441"/>
          </a:xfrm>
          <a:prstGeom prst="rect">
            <a:avLst/>
          </a:prstGeom>
          <a:solidFill>
            <a:schemeClr val="accent2">
              <a:lumMod val="20000"/>
              <a:lumOff val="80000"/>
            </a:schemeClr>
          </a:solidFill>
        </p:spPr>
        <p:txBody>
          <a:bodyPr wrap="square" rtlCol="0">
            <a:spAutoFit/>
          </a:bodyPr>
          <a:lstStyle/>
          <a:p>
            <a:pPr algn="ctr"/>
            <a:r>
              <a:rPr lang="en-GB" sz="4400" b="1" dirty="0">
                <a:latin typeface="Times New Roman" panose="02020603050405020304" pitchFamily="18" charset="0"/>
                <a:cs typeface="Times New Roman" panose="02020603050405020304" pitchFamily="18" charset="0"/>
              </a:rPr>
              <a:t>Critical Evaluation</a:t>
            </a:r>
            <a:endParaRPr lang="en-IN" sz="4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57200" y="1790700"/>
            <a:ext cx="7902677" cy="7781939"/>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Overall, it is noted that the NHS follows a compensation system that is aligned with the structure of the Agenda for Change system, which assists in ensuring transparency, equity, and consistency.</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 the opinion of Chikwe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(2024), this helps in supporting fairness and reducing discrimination across workforce roles.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However, Wojciechowski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(2025), argued that the presence of rigidity within the compensation system results in limiting responsiveness to labour market conditions and workforce demand.</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Also, the presence of poor performance-based rewards results in reduced motivation and engagement among the employees.</a:t>
            </a:r>
            <a:endParaRPr lang="en-IN" sz="2400" dirty="0">
              <a:latin typeface="Times New Roman" panose="02020603050405020304" pitchFamily="18" charset="0"/>
              <a:cs typeface="Times New Roman" panose="02020603050405020304" pitchFamily="18" charset="0"/>
            </a:endParaRPr>
          </a:p>
        </p:txBody>
      </p:sp>
      <p:pic>
        <p:nvPicPr>
          <p:cNvPr id="8194" name="Picture 2" descr="Critical thinking and evaluation techniques - Crew project"/>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9144000" y="1790700"/>
            <a:ext cx="8686800" cy="77819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7696200" y="647700"/>
            <a:ext cx="5486400" cy="769441"/>
          </a:xfrm>
          <a:prstGeom prst="rect">
            <a:avLst/>
          </a:prstGeom>
          <a:solidFill>
            <a:schemeClr val="accent2">
              <a:lumMod val="20000"/>
              <a:lumOff val="80000"/>
            </a:schemeClr>
          </a:solidFill>
        </p:spPr>
        <p:txBody>
          <a:bodyPr wrap="square" rtlCol="0">
            <a:spAutoFit/>
          </a:bodyPr>
          <a:lstStyle/>
          <a:p>
            <a:pPr algn="ctr"/>
            <a:r>
              <a:rPr lang="en-GB" sz="4400" b="1" dirty="0">
                <a:latin typeface="Times New Roman" panose="02020603050405020304" pitchFamily="18" charset="0"/>
                <a:cs typeface="Times New Roman" panose="02020603050405020304" pitchFamily="18" charset="0"/>
              </a:rPr>
              <a:t>Critical Evaluation </a:t>
            </a:r>
            <a:endParaRPr lang="en-IN" sz="4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685800" y="2171700"/>
            <a:ext cx="9906000" cy="5909310"/>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Reports have also claimed that declining real-time pay has resulted in weakening the levels of retention and job satisfaction.</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organisation also follows a centralised control over its compensation and reward structure, which, as per Atluri and Reddy, (2023), results in restricting innovation and HR flexibility across the reward management.</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Therefore, from a Human Capital Management perspective, this highlights a structural limitation in this system of the NHS that fails to align the compensation structure with performance and organisational goals and suggests that a more strategic, flexible, and performance-driven approach is required for enhancing workforce sustainability. </a:t>
            </a:r>
            <a:endParaRPr lang="en-IN" sz="2400" dirty="0">
              <a:latin typeface="Times New Roman" panose="02020603050405020304" pitchFamily="18" charset="0"/>
              <a:cs typeface="Times New Roman" panose="02020603050405020304" pitchFamily="18" charset="0"/>
            </a:endParaRPr>
          </a:p>
          <a:p>
            <a:endParaRPr lang="en-IN" dirty="0"/>
          </a:p>
        </p:txBody>
      </p:sp>
      <p:pic>
        <p:nvPicPr>
          <p:cNvPr id="9218" name="Picture 2" descr="Critical evaluation of sources | Karlstad University"/>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1353800" y="1790700"/>
            <a:ext cx="6553200" cy="7162800"/>
          </a:xfrm>
          <a:prstGeom prst="rect">
            <a:avLst/>
          </a:prstGeom>
          <a:ln w="228600" cap="sq" cmpd="thickThin">
            <a:solidFill>
              <a:srgbClr val="000000"/>
            </a:solidFill>
            <a:prstDash val="solid"/>
            <a:miter lim="800000"/>
            <a:headEnd/>
            <a:tailEnd/>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429000" y="266700"/>
            <a:ext cx="12801600" cy="2400657"/>
          </a:xfrm>
          <a:prstGeom prst="rect">
            <a:avLst/>
          </a:prstGeom>
          <a:solidFill>
            <a:schemeClr val="accent2">
              <a:lumMod val="20000"/>
              <a:lumOff val="80000"/>
            </a:schemeClr>
          </a:solidFill>
        </p:spPr>
        <p:txBody>
          <a:bodyPr wrap="square" rtlCol="0">
            <a:spAutoFit/>
          </a:bodyPr>
          <a:lstStyle/>
          <a:p>
            <a:pPr algn="ctr">
              <a:lnSpc>
                <a:spcPct val="150000"/>
              </a:lnSpc>
            </a:pPr>
            <a:r>
              <a:rPr lang="en-GB" sz="4400" b="1" dirty="0">
                <a:latin typeface="Times New Roman" panose="02020603050405020304" pitchFamily="18" charset="0"/>
                <a:cs typeface="Times New Roman" panose="02020603050405020304" pitchFamily="18" charset="0"/>
              </a:rPr>
              <a:t>Recommendation 1: Following the Flexible Pay System</a:t>
            </a:r>
            <a:endParaRPr lang="en-IN" sz="4400" dirty="0">
              <a:latin typeface="Times New Roman" panose="02020603050405020304" pitchFamily="18" charset="0"/>
              <a:cs typeface="Times New Roman" panose="02020603050405020304" pitchFamily="18" charset="0"/>
            </a:endParaRPr>
          </a:p>
          <a:p>
            <a:endParaRPr lang="en-IN" dirty="0"/>
          </a:p>
        </p:txBody>
      </p:sp>
      <p:sp>
        <p:nvSpPr>
          <p:cNvPr id="3" name="TextBox 2"/>
          <p:cNvSpPr txBox="1"/>
          <p:nvPr/>
        </p:nvSpPr>
        <p:spPr>
          <a:xfrm>
            <a:off x="457200" y="3467100"/>
            <a:ext cx="17449800" cy="4247317"/>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By aligning with the Expectancy Theory, McLean and Acharya, (2025), stated that employees feel motivated when effort leads to valued rewards.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Therefore, to address these issues, the NHS can focus on introducing performance-based pay and incentives alongside following the</a:t>
            </a:r>
            <a:r>
              <a:rPr lang="en-GB" sz="2400" b="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Agenda for Change system.</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organisation can also focus on linking rewards with measurable outcomes, like monitoring the quality and efficiency of patient care, and can contribute to improving productivity, motivation, and accountability.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Additionally, to maintain fairness and avoid bias, </a:t>
            </a:r>
            <a:r>
              <a:rPr lang="en-GB" sz="2400" dirty="0" err="1">
                <a:latin typeface="Times New Roman" panose="02020603050405020304" pitchFamily="18" charset="0"/>
                <a:cs typeface="Times New Roman" panose="02020603050405020304" pitchFamily="18" charset="0"/>
              </a:rPr>
              <a:t>Dhabliya</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(2024), assert that following the evaluation criteria is necessary.</a:t>
            </a:r>
            <a:endParaRPr lang="en-IN" sz="2400" dirty="0">
              <a:latin typeface="Times New Roman" panose="02020603050405020304" pitchFamily="18" charset="0"/>
              <a:cs typeface="Times New Roman" panose="02020603050405020304" pitchFamily="18" charset="0"/>
            </a:endParaRPr>
          </a:p>
          <a:p>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5257800" y="419100"/>
            <a:ext cx="8915400" cy="2002023"/>
          </a:xfrm>
          <a:prstGeom prst="rect">
            <a:avLst/>
          </a:prstGeom>
          <a:solidFill>
            <a:schemeClr val="accent2">
              <a:lumMod val="20000"/>
              <a:lumOff val="80000"/>
            </a:schemeClr>
          </a:solidFill>
          <a:ln>
            <a:solidFill>
              <a:schemeClr val="accent1"/>
            </a:solidFill>
          </a:ln>
        </p:spPr>
        <p:txBody>
          <a:bodyPr wrap="square" rtlCol="0">
            <a:spAutoFit/>
          </a:bodyPr>
          <a:lstStyle/>
          <a:p>
            <a:pPr algn="ctr">
              <a:lnSpc>
                <a:spcPct val="150000"/>
              </a:lnSpc>
            </a:pPr>
            <a:r>
              <a:rPr lang="en-GB" sz="4400" b="1" dirty="0">
                <a:latin typeface="Times New Roman" panose="02020603050405020304" pitchFamily="18" charset="0"/>
                <a:cs typeface="Times New Roman" panose="02020603050405020304" pitchFamily="18" charset="0"/>
              </a:rPr>
              <a:t>Recommendation 2: Development of Total Reward Strategy</a:t>
            </a:r>
            <a:endParaRPr lang="en-IN" sz="4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81000" y="3751077"/>
            <a:ext cx="17221200" cy="3349956"/>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can also be suggested that the implementation of a holistic total rewards approach can contribute to combining both financial and non-financial benefits.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in the opinion of Elrayah and Semlali, (2023), can include flexible working, recognition programs, career development opportunities, and well-being initiatives, and contribute to improving engagement and retention through this integrated reward structure.</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approach also has the potential to enhance satisfaction and employee value perception while addressing intrinsic motivation, organisational performance, and improving long-term workforce stability. </a:t>
            </a:r>
            <a:endParaRPr lang="en-IN"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219200" y="114300"/>
            <a:ext cx="16306800" cy="2400657"/>
          </a:xfrm>
          <a:prstGeom prst="rect">
            <a:avLst/>
          </a:prstGeom>
          <a:solidFill>
            <a:schemeClr val="accent2">
              <a:lumMod val="20000"/>
              <a:lumOff val="80000"/>
            </a:schemeClr>
          </a:solidFill>
        </p:spPr>
        <p:txBody>
          <a:bodyPr wrap="square" rtlCol="0">
            <a:spAutoFit/>
          </a:bodyPr>
          <a:lstStyle/>
          <a:p>
            <a:pPr algn="ctr">
              <a:lnSpc>
                <a:spcPct val="150000"/>
              </a:lnSpc>
            </a:pPr>
            <a:r>
              <a:rPr lang="en-GB" sz="4400" b="1" dirty="0">
                <a:latin typeface="Times New Roman" panose="02020603050405020304" pitchFamily="18" charset="0"/>
                <a:cs typeface="Times New Roman" panose="02020603050405020304" pitchFamily="18" charset="0"/>
              </a:rPr>
              <a:t>Recommendation 3: Pay Flexibility, Review and Market Benchmarking</a:t>
            </a:r>
            <a:endParaRPr lang="en-IN" sz="4400" dirty="0">
              <a:latin typeface="Times New Roman" panose="02020603050405020304" pitchFamily="18" charset="0"/>
              <a:cs typeface="Times New Roman" panose="02020603050405020304" pitchFamily="18" charset="0"/>
            </a:endParaRPr>
          </a:p>
          <a:p>
            <a:endParaRPr lang="en-IN" dirty="0"/>
          </a:p>
        </p:txBody>
      </p:sp>
      <p:sp>
        <p:nvSpPr>
          <p:cNvPr id="3" name="TextBox 2"/>
          <p:cNvSpPr txBox="1"/>
          <p:nvPr/>
        </p:nvSpPr>
        <p:spPr>
          <a:xfrm>
            <a:off x="457200" y="3086100"/>
            <a:ext cx="17373600" cy="4801314"/>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Also, to address the issues that the NHS is experiencing, the company can focus on conducting regular pay benchmarking by comparing with the private healthcare and international standards.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organisation can also emphasise adjusting salaries to maintain a balance with inflation and labour market demand.</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NHS can also opt for decentralising certain pay decisions to improve responsiveness at the organisational level.</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Considering the reports, it can also be suggested that maintaining competitive pay can help in the improvement of recruitment and retention.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Also, maintaining a balance with greater flexibility allows the organisation to attract and retain skilled professionals for critical roles (Eng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2025).</a:t>
            </a:r>
            <a:endParaRPr lang="en-IN" sz="2400" dirty="0">
              <a:latin typeface="Times New Roman" panose="02020603050405020304" pitchFamily="18" charset="0"/>
              <a:cs typeface="Times New Roman" panose="02020603050405020304" pitchFamily="18" charset="0"/>
            </a:endParaRPr>
          </a:p>
          <a:p>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6096000" y="342900"/>
            <a:ext cx="7010400" cy="1046440"/>
          </a:xfrm>
          <a:prstGeom prst="rect">
            <a:avLst/>
          </a:prstGeom>
          <a:solidFill>
            <a:schemeClr val="accent2">
              <a:lumMod val="20000"/>
              <a:lumOff val="80000"/>
            </a:schemeClr>
          </a:solidFill>
        </p:spPr>
        <p:txBody>
          <a:bodyPr wrap="square" rtlCol="0">
            <a:spAutoFit/>
          </a:bodyPr>
          <a:lstStyle/>
          <a:p>
            <a:pPr algn="ctr"/>
            <a:r>
              <a:rPr lang="en-GB" sz="4400" b="1" dirty="0">
                <a:latin typeface="Times New Roman" panose="02020603050405020304" pitchFamily="18" charset="0"/>
                <a:cs typeface="Times New Roman" panose="02020603050405020304" pitchFamily="18" charset="0"/>
              </a:rPr>
              <a:t>Conclusion</a:t>
            </a:r>
            <a:endParaRPr lang="en-IN" sz="4400" dirty="0">
              <a:latin typeface="Times New Roman" panose="02020603050405020304" pitchFamily="18" charset="0"/>
              <a:cs typeface="Times New Roman" panose="02020603050405020304" pitchFamily="18" charset="0"/>
            </a:endParaRPr>
          </a:p>
          <a:p>
            <a:endParaRPr lang="en-IN" dirty="0"/>
          </a:p>
        </p:txBody>
      </p:sp>
      <p:sp>
        <p:nvSpPr>
          <p:cNvPr id="3" name="TextBox 2"/>
          <p:cNvSpPr txBox="1"/>
          <p:nvPr/>
        </p:nvSpPr>
        <p:spPr>
          <a:xfrm>
            <a:off x="533400" y="2324100"/>
            <a:ext cx="11353800" cy="5909310"/>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compensation and reward system followed by the NHS ensures fairness, but lacks flexibility and strategic alignment.</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Several challenges and issues, like limited incentives, dissatisfaction, and structural rigidity, are also present, which negatively impact retention, motivation, and service delivery.</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Considering this, it has been suggested that the implementation of performance-based pay, Total Reward Strategies, and market-aligned compensation can help in enhancing workforce sustainability.</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has also been pointed out that developing a strategic approach to Human Capital Management can help in supporting organisational effectiveness for the long term.</a:t>
            </a:r>
            <a:endParaRPr lang="en-IN" sz="2400" dirty="0">
              <a:latin typeface="Times New Roman" panose="02020603050405020304" pitchFamily="18" charset="0"/>
              <a:cs typeface="Times New Roman" panose="02020603050405020304" pitchFamily="18" charset="0"/>
            </a:endParaRPr>
          </a:p>
          <a:p>
            <a:endParaRPr lang="en-IN" dirty="0"/>
          </a:p>
        </p:txBody>
      </p:sp>
      <p:pic>
        <p:nvPicPr>
          <p:cNvPr id="10242" name="Picture 2" descr="2,677 Complete Conclusion Royalty-Free Images, Stock Photos &amp; Pictures |  Shutterstock"/>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2420600" y="1866900"/>
            <a:ext cx="5562600" cy="65532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1104900"/>
            <a:ext cx="17830800" cy="8216900"/>
          </a:xfrm>
          <a:prstGeom prst="rect">
            <a:avLst/>
          </a:prstGeom>
          <a:noFill/>
        </p:spPr>
        <p:txBody>
          <a:bodyPr wrap="square" rtlCol="0">
            <a:spAutoFit/>
          </a:bodyPr>
          <a:lstStyle/>
          <a:p>
            <a:pPr algn="just"/>
            <a:endParaRPr lang="en-IN"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Adesina, I.A. and </a:t>
            </a:r>
            <a:r>
              <a:rPr lang="en-GB" dirty="0" err="1">
                <a:latin typeface="Times New Roman" panose="02020603050405020304" pitchFamily="18" charset="0"/>
                <a:cs typeface="Times New Roman" panose="02020603050405020304" pitchFamily="18" charset="0"/>
              </a:rPr>
              <a:t>Egbuta</a:t>
            </a:r>
            <a:r>
              <a:rPr lang="en-GB" dirty="0">
                <a:latin typeface="Times New Roman" panose="02020603050405020304" pitchFamily="18" charset="0"/>
                <a:cs typeface="Times New Roman" panose="02020603050405020304" pitchFamily="18" charset="0"/>
              </a:rPr>
              <a:t>, O.U., (2025). Strategic reward and recognition systems: Driving employee engagement and retention in talent management practices. </a:t>
            </a:r>
            <a:r>
              <a:rPr lang="en-GB" i="1" dirty="0">
                <a:latin typeface="Times New Roman" panose="02020603050405020304" pitchFamily="18" charset="0"/>
                <a:cs typeface="Times New Roman" panose="02020603050405020304" pitchFamily="18" charset="0"/>
              </a:rPr>
              <a:t>Journal of Economics, Finance and Management Studies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8</a:t>
            </a:r>
            <a:r>
              <a:rPr lang="en-GB" dirty="0">
                <a:latin typeface="Times New Roman" panose="02020603050405020304" pitchFamily="18" charset="0"/>
                <a:cs typeface="Times New Roman" panose="02020603050405020304" pitchFamily="18" charset="0"/>
              </a:rPr>
              <a:t>(5), pp.2715-2724. [Available at:</a:t>
            </a:r>
            <a:r>
              <a:rPr lang="en-GB" dirty="0">
                <a:latin typeface="Times New Roman" panose="02020603050405020304" pitchFamily="18" charset="0"/>
                <a:cs typeface="Times New Roman" panose="02020603050405020304" pitchFamily="18" charset="0"/>
                <a:hlinkClick r:id="rId1"/>
              </a:rPr>
              <a:t> </a:t>
            </a:r>
            <a:r>
              <a:rPr lang="en-GB" u="sng" dirty="0">
                <a:latin typeface="Times New Roman" panose="02020603050405020304" pitchFamily="18" charset="0"/>
                <a:cs typeface="Times New Roman" panose="02020603050405020304" pitchFamily="18" charset="0"/>
                <a:hlinkClick r:id="rId1"/>
              </a:rPr>
              <a:t>https://www.researchgate.net/profile/Idris-Adesina/publication/391580088_Strategic_Reward_and_Recognition_Systems_Driving_Employee_Engagement_and_Retention_in_Talent_Management_Practices/links/6822ea9a8a76251f22e14a41/Strategic-Reward-and-Recognition-Systems-Driving-Employee-Engagement-and-Retention-in-Talent-Management-Practices.pdf</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Armstrong, M. and Taylor, S. (2023) </a:t>
            </a:r>
            <a:r>
              <a:rPr lang="en-GB" i="1" dirty="0">
                <a:latin typeface="Times New Roman" panose="02020603050405020304" pitchFamily="18" charset="0"/>
                <a:cs typeface="Times New Roman" panose="02020603050405020304" pitchFamily="18" charset="0"/>
              </a:rPr>
              <a:t>Armstrong’s Handbook of Human Resource Management Practice</a:t>
            </a:r>
            <a:r>
              <a:rPr lang="en-GB" dirty="0">
                <a:latin typeface="Times New Roman" panose="02020603050405020304" pitchFamily="18" charset="0"/>
                <a:cs typeface="Times New Roman" panose="02020603050405020304" pitchFamily="18" charset="0"/>
              </a:rPr>
              <a:t>. 16th </a:t>
            </a:r>
            <a:r>
              <a:rPr lang="en-GB" dirty="0" err="1">
                <a:latin typeface="Times New Roman" panose="02020603050405020304" pitchFamily="18" charset="0"/>
                <a:cs typeface="Times New Roman" panose="02020603050405020304" pitchFamily="18" charset="0"/>
              </a:rPr>
              <a:t>edn</a:t>
            </a:r>
            <a:r>
              <a:rPr lang="en-GB" dirty="0">
                <a:latin typeface="Times New Roman" panose="02020603050405020304" pitchFamily="18" charset="0"/>
                <a:cs typeface="Times New Roman" panose="02020603050405020304" pitchFamily="18" charset="0"/>
              </a:rPr>
              <a:t>. London: Kogan Page.</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Bangura, A.I., (2026). Evaluating the Effectiveness of Performance-Based Compensation Systems on Employee Motivation in Modern Workplaces. </a:t>
            </a:r>
            <a:r>
              <a:rPr lang="en-GB" i="1" dirty="0">
                <a:latin typeface="Times New Roman" panose="02020603050405020304" pitchFamily="18" charset="0"/>
                <a:cs typeface="Times New Roman" panose="02020603050405020304" pitchFamily="18" charset="0"/>
              </a:rPr>
              <a:t>International Journal of Science and Business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49</a:t>
            </a:r>
            <a:r>
              <a:rPr lang="en-GB" dirty="0">
                <a:latin typeface="Times New Roman" panose="02020603050405020304" pitchFamily="18" charset="0"/>
                <a:cs typeface="Times New Roman" panose="02020603050405020304" pitchFamily="18" charset="0"/>
              </a:rPr>
              <a:t>(1), pp.96-113. [Available at:</a:t>
            </a:r>
            <a:r>
              <a:rPr lang="en-GB" dirty="0">
                <a:latin typeface="Times New Roman" panose="02020603050405020304" pitchFamily="18" charset="0"/>
                <a:cs typeface="Times New Roman" panose="02020603050405020304" pitchFamily="18" charset="0"/>
                <a:hlinkClick r:id="rId2"/>
              </a:rPr>
              <a:t> </a:t>
            </a:r>
            <a:r>
              <a:rPr lang="en-GB" u="sng" dirty="0">
                <a:latin typeface="Times New Roman" panose="02020603050405020304" pitchFamily="18" charset="0"/>
                <a:cs typeface="Times New Roman" panose="02020603050405020304" pitchFamily="18" charset="0"/>
                <a:hlinkClick r:id="rId2"/>
              </a:rPr>
              <a:t>https://www.researchgate.net/profile/Alpha-Ibrahim-Bangura/publication/398367013_Evaluating_the_Effectiveness_of_Performance-Based_Compensation_Systems_on_Employee_Motivation_in_Modern_Workplaces_CITATION/links/6932e3b97e61d05b530bf32f/Evaluating-the-Effectiveness-of-Performance-Based-Compensation-Systems-on-Employee-Motivation-in-Modern-Workplaces-CITATION.pdf</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Bhawna, B., Dogra, P. and Akram, U.,(2026). Navigating workplace stress: the link between abusive supervision, work-leisure imbalance, and quiet quitting. </a:t>
            </a:r>
            <a:r>
              <a:rPr lang="en-GB" i="1" dirty="0">
                <a:latin typeface="Times New Roman" panose="02020603050405020304" pitchFamily="18" charset="0"/>
                <a:cs typeface="Times New Roman" panose="02020603050405020304" pitchFamily="18" charset="0"/>
              </a:rPr>
              <a:t>International Journal of Conflict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37</a:t>
            </a:r>
            <a:r>
              <a:rPr lang="en-GB" dirty="0">
                <a:latin typeface="Times New Roman" panose="02020603050405020304" pitchFamily="18" charset="0"/>
                <a:cs typeface="Times New Roman" panose="02020603050405020304" pitchFamily="18" charset="0"/>
              </a:rPr>
              <a:t>(1), pp.199-220. [Available at:</a:t>
            </a:r>
            <a:r>
              <a:rPr lang="en-GB" dirty="0">
                <a:latin typeface="Times New Roman" panose="02020603050405020304" pitchFamily="18" charset="0"/>
                <a:cs typeface="Times New Roman" panose="02020603050405020304" pitchFamily="18" charset="0"/>
                <a:hlinkClick r:id="rId3"/>
              </a:rPr>
              <a:t> </a:t>
            </a:r>
            <a:r>
              <a:rPr lang="en-GB" u="sng" dirty="0">
                <a:latin typeface="Times New Roman" panose="02020603050405020304" pitchFamily="18" charset="0"/>
                <a:cs typeface="Times New Roman" panose="02020603050405020304" pitchFamily="18" charset="0"/>
                <a:hlinkClick r:id="rId3"/>
              </a:rPr>
              <a:t>https://www.emerald.com/ijcma/article-abstract/doi/10.1108/IJCMA-03-2025-0094/1300553</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cipd.org, (2023), reward-management-report-2023. [Available at:  </a:t>
            </a:r>
            <a:r>
              <a:rPr lang="en-GB" u="sng" dirty="0">
                <a:latin typeface="Times New Roman" panose="02020603050405020304" pitchFamily="18" charset="0"/>
                <a:cs typeface="Times New Roman" panose="02020603050405020304" pitchFamily="18" charset="0"/>
                <a:hlinkClick r:id="rId4"/>
              </a:rPr>
              <a:t>https://www.cipd.org/globalassets/media/knowledge/knowledge-hub/reports/2018-pdfs/reward-management-report-2023_tcm18-51630.pdf</a:t>
            </a:r>
            <a:r>
              <a:rPr lang="en-GB" dirty="0">
                <a:latin typeface="Times New Roman" panose="02020603050405020304" pitchFamily="18" charset="0"/>
                <a:cs typeface="Times New Roman" panose="02020603050405020304" pitchFamily="18" charset="0"/>
              </a:rPr>
              <a:t>]. [Accessed on: 03.04.2026]</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cms.nhsstaffsurveys.com, (2023), RTH-benchmark-2023. [Available at:</a:t>
            </a:r>
            <a:r>
              <a:rPr lang="en-GB" dirty="0">
                <a:latin typeface="Times New Roman" panose="02020603050405020304" pitchFamily="18" charset="0"/>
                <a:cs typeface="Times New Roman" panose="02020603050405020304" pitchFamily="18" charset="0"/>
                <a:hlinkClick r:id="rId5"/>
              </a:rPr>
              <a:t> </a:t>
            </a:r>
            <a:r>
              <a:rPr lang="en-GB" u="sng" dirty="0">
                <a:latin typeface="Times New Roman" panose="02020603050405020304" pitchFamily="18" charset="0"/>
                <a:cs typeface="Times New Roman" panose="02020603050405020304" pitchFamily="18" charset="0"/>
                <a:hlinkClick r:id="rId5"/>
              </a:rPr>
              <a:t>https://cms.nhsstaffsurveys.com/app/reports/2023/RTH-benchmark-2023.pdf</a:t>
            </a:r>
            <a:r>
              <a:rPr lang="en-GB" dirty="0">
                <a:latin typeface="Times New Roman" panose="02020603050405020304" pitchFamily="18" charset="0"/>
                <a:cs typeface="Times New Roman" panose="02020603050405020304" pitchFamily="18" charset="0"/>
              </a:rPr>
              <a:t>]. [Accessed on: 03.04.2026]</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Exworthy</a:t>
            </a:r>
            <a:r>
              <a:rPr lang="en-GB" dirty="0">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latin typeface="Times New Roman" panose="02020603050405020304" pitchFamily="18" charset="0"/>
                <a:cs typeface="Times New Roman" panose="02020603050405020304" pitchFamily="18" charset="0"/>
              </a:rPr>
              <a:t>Research Handbook on Contemporary Human Resource Management for Health Care</a:t>
            </a:r>
            <a:r>
              <a:rPr lang="en-GB" dirty="0">
                <a:latin typeface="Times New Roman" panose="02020603050405020304" pitchFamily="18" charset="0"/>
                <a:cs typeface="Times New Roman" panose="02020603050405020304" pitchFamily="18" charset="0"/>
              </a:rPr>
              <a:t> (pp. 318-334). Edward Elgar Publishing. [Available at:</a:t>
            </a:r>
            <a:r>
              <a:rPr lang="en-GB" dirty="0">
                <a:latin typeface="Times New Roman" panose="02020603050405020304" pitchFamily="18" charset="0"/>
                <a:cs typeface="Times New Roman" panose="02020603050405020304" pitchFamily="18" charset="0"/>
                <a:hlinkClick r:id="rId6"/>
              </a:rPr>
              <a:t> </a:t>
            </a:r>
            <a:r>
              <a:rPr lang="en-GB" u="sng" dirty="0">
                <a:latin typeface="Times New Roman" panose="02020603050405020304" pitchFamily="18" charset="0"/>
                <a:cs typeface="Times New Roman" panose="02020603050405020304" pitchFamily="18" charset="0"/>
                <a:hlinkClick r:id="rId6"/>
              </a:rPr>
              <a:t>https://www.elgaronline.com/edcollchap/book/9781802205718/book-part-9781802205718-31.xml</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Hossain, M.N., Hidayat-</a:t>
            </a:r>
            <a:r>
              <a:rPr lang="en-GB" dirty="0" err="1">
                <a:latin typeface="Times New Roman" panose="02020603050405020304" pitchFamily="18" charset="0"/>
                <a:cs typeface="Times New Roman" panose="02020603050405020304" pitchFamily="18" charset="0"/>
              </a:rPr>
              <a:t>ur</a:t>
            </a:r>
            <a:r>
              <a:rPr lang="en-GB" dirty="0">
                <a:latin typeface="Times New Roman" panose="02020603050405020304" pitchFamily="18" charset="0"/>
                <a:cs typeface="Times New Roman" panose="02020603050405020304" pitchFamily="18" charset="0"/>
              </a:rPr>
              <a:t>-Rehman, I., Bao, Y. and Hoque, M.R., (2026). Shaping digital maturity in smart factories: the impact of employee voice, well-being, and resistance. </a:t>
            </a:r>
            <a:r>
              <a:rPr lang="en-GB" i="1" dirty="0">
                <a:latin typeface="Times New Roman" panose="02020603050405020304" pitchFamily="18" charset="0"/>
                <a:cs typeface="Times New Roman" panose="02020603050405020304" pitchFamily="18" charset="0"/>
              </a:rPr>
              <a:t>Journal of Manufacturing Technology Management</a:t>
            </a:r>
            <a:r>
              <a:rPr lang="en-GB" dirty="0">
                <a:latin typeface="Times New Roman" panose="02020603050405020304" pitchFamily="18" charset="0"/>
                <a:cs typeface="Times New Roman" panose="02020603050405020304" pitchFamily="18" charset="0"/>
              </a:rPr>
              <a:t>, pp.1-23. [Available at:</a:t>
            </a:r>
            <a:r>
              <a:rPr lang="en-GB" dirty="0">
                <a:latin typeface="Times New Roman" panose="02020603050405020304" pitchFamily="18" charset="0"/>
                <a:cs typeface="Times New Roman" panose="02020603050405020304" pitchFamily="18" charset="0"/>
                <a:hlinkClick r:id="rId7"/>
              </a:rPr>
              <a:t> </a:t>
            </a:r>
            <a:r>
              <a:rPr lang="en-GB" u="sng" dirty="0">
                <a:latin typeface="Times New Roman" panose="02020603050405020304" pitchFamily="18" charset="0"/>
                <a:cs typeface="Times New Roman" panose="02020603050405020304" pitchFamily="18" charset="0"/>
                <a:hlinkClick r:id="rId7"/>
              </a:rPr>
              <a:t>https://www.emerald.com/jmtm/article/doi/10.1108/JMTM-08-2025-0824/1343973</a:t>
            </a: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ifs.org.uk, (2024), recent-trends-public-sector-pay. [Available at:</a:t>
            </a:r>
            <a:r>
              <a:rPr lang="en-GB" dirty="0">
                <a:latin typeface="Times New Roman" panose="02020603050405020304" pitchFamily="18" charset="0"/>
                <a:cs typeface="Times New Roman" panose="02020603050405020304" pitchFamily="18" charset="0"/>
                <a:hlinkClick r:id="rId8"/>
              </a:rPr>
              <a:t> </a:t>
            </a:r>
            <a:r>
              <a:rPr lang="en-GB" u="sng" dirty="0">
                <a:latin typeface="Times New Roman" panose="02020603050405020304" pitchFamily="18" charset="0"/>
                <a:cs typeface="Times New Roman" panose="02020603050405020304" pitchFamily="18" charset="0"/>
                <a:hlinkClick r:id="rId8"/>
              </a:rPr>
              <a:t>https://ifs.org.uk/publications/recent-trends-public-sector-pay</a:t>
            </a:r>
            <a:r>
              <a:rPr lang="en-GB" dirty="0">
                <a:latin typeface="Times New Roman" panose="02020603050405020304" pitchFamily="18" charset="0"/>
                <a:cs typeface="Times New Roman" panose="02020603050405020304" pitchFamily="18" charset="0"/>
              </a:rPr>
              <a:t>]. [Accessed on: 03.04.2026]</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nhsemployers.org, (2024), agenda-change. [Available at:</a:t>
            </a:r>
            <a:r>
              <a:rPr lang="en-GB" dirty="0">
                <a:latin typeface="Times New Roman" panose="02020603050405020304" pitchFamily="18" charset="0"/>
                <a:cs typeface="Times New Roman" panose="02020603050405020304" pitchFamily="18" charset="0"/>
                <a:hlinkClick r:id="rId9"/>
              </a:rPr>
              <a:t> </a:t>
            </a:r>
            <a:r>
              <a:rPr lang="en-GB" u="sng" dirty="0">
                <a:latin typeface="Times New Roman" panose="02020603050405020304" pitchFamily="18" charset="0"/>
                <a:cs typeface="Times New Roman" panose="02020603050405020304" pitchFamily="18" charset="0"/>
                <a:hlinkClick r:id="rId9"/>
              </a:rPr>
              <a:t>https://www.nhsemployers.org/articles/agenda-change</a:t>
            </a:r>
            <a:r>
              <a:rPr lang="en-GB" dirty="0">
                <a:latin typeface="Times New Roman" panose="02020603050405020304" pitchFamily="18" charset="0"/>
                <a:cs typeface="Times New Roman" panose="02020603050405020304" pitchFamily="18" charset="0"/>
              </a:rPr>
              <a:t>]. [Accessed on: 03.04.2026]</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nhsemployers.org, (2026), flexible-working-toolkit-line-managers. [Available at:</a:t>
            </a:r>
            <a:r>
              <a:rPr lang="en-GB" dirty="0">
                <a:latin typeface="Times New Roman" panose="02020603050405020304" pitchFamily="18" charset="0"/>
                <a:cs typeface="Times New Roman" panose="02020603050405020304" pitchFamily="18" charset="0"/>
                <a:hlinkClick r:id="rId10"/>
              </a:rPr>
              <a:t> </a:t>
            </a:r>
            <a:r>
              <a:rPr lang="en-GB" u="sng" dirty="0">
                <a:latin typeface="Times New Roman" panose="02020603050405020304" pitchFamily="18" charset="0"/>
                <a:cs typeface="Times New Roman" panose="02020603050405020304" pitchFamily="18" charset="0"/>
                <a:hlinkClick r:id="rId10"/>
              </a:rPr>
              <a:t>https://www.nhsemployers.org/toolkits/flexible-working-toolkit-line-managers</a:t>
            </a:r>
            <a:r>
              <a:rPr lang="en-GB" dirty="0">
                <a:latin typeface="Times New Roman" panose="02020603050405020304" pitchFamily="18" charset="0"/>
                <a:cs typeface="Times New Roman" panose="02020603050405020304" pitchFamily="18" charset="0"/>
              </a:rPr>
              <a:t>]. [Accessed on: 03.04.2026]</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Shinde, S., (2025). From Perceived Inequity to Retention: Leveraging Equity Theory in Contemporary Workforce Management. </a:t>
            </a:r>
            <a:r>
              <a:rPr lang="en-GB" i="1" dirty="0">
                <a:latin typeface="Times New Roman" panose="02020603050405020304" pitchFamily="18" charset="0"/>
                <a:cs typeface="Times New Roman" panose="02020603050405020304" pitchFamily="18" charset="0"/>
              </a:rPr>
              <a:t>RESEARCH REVIEW International Journal of Multidisciplinary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(4), pp.292-300. [Available at:</a:t>
            </a:r>
            <a:r>
              <a:rPr lang="en-GB" dirty="0">
                <a:latin typeface="Times New Roman" panose="02020603050405020304" pitchFamily="18" charset="0"/>
                <a:cs typeface="Times New Roman" panose="02020603050405020304" pitchFamily="18" charset="0"/>
                <a:hlinkClick r:id="rId11"/>
              </a:rPr>
              <a:t> </a:t>
            </a:r>
            <a:r>
              <a:rPr lang="en-GB" u="sng" dirty="0">
                <a:latin typeface="Times New Roman" panose="02020603050405020304" pitchFamily="18" charset="0"/>
                <a:cs typeface="Times New Roman" panose="02020603050405020304" pitchFamily="18" charset="0"/>
                <a:hlinkClick r:id="rId11"/>
              </a:rPr>
              <a:t>https://www.researchgate.net/profile/Shilpa-Shinde-2/publication/392508199_From_Perceived_Inequity_to_Retention_Leveraging_Equity_Theory_in_Contemporary_Workforce_Management/links/684656d06b5a287c3049f591/From-Perceived-Inequity-to-Retention-Leveraging-Equity-Theory-in-Contemporary-Workforce-Management.pdf</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statista.com, (2025), number-of-</a:t>
            </a:r>
            <a:r>
              <a:rPr lang="en-GB" dirty="0" err="1">
                <a:latin typeface="Times New Roman" panose="02020603050405020304" pitchFamily="18" charset="0"/>
                <a:cs typeface="Times New Roman" panose="02020603050405020304" pitchFamily="18" charset="0"/>
              </a:rPr>
              <a:t>nhs</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hchs</a:t>
            </a:r>
            <a:r>
              <a:rPr lang="en-GB" dirty="0">
                <a:latin typeface="Times New Roman" panose="02020603050405020304" pitchFamily="18" charset="0"/>
                <a:cs typeface="Times New Roman" panose="02020603050405020304" pitchFamily="18" charset="0"/>
              </a:rPr>
              <a:t>-workforce. [Available at:</a:t>
            </a:r>
            <a:r>
              <a:rPr lang="en-GB" dirty="0">
                <a:latin typeface="Times New Roman" panose="02020603050405020304" pitchFamily="18" charset="0"/>
                <a:cs typeface="Times New Roman" panose="02020603050405020304" pitchFamily="18" charset="0"/>
                <a:hlinkClick r:id="rId12"/>
              </a:rPr>
              <a:t> </a:t>
            </a:r>
            <a:r>
              <a:rPr lang="en-GB" u="sng" dirty="0">
                <a:latin typeface="Times New Roman" panose="02020603050405020304" pitchFamily="18" charset="0"/>
                <a:cs typeface="Times New Roman" panose="02020603050405020304" pitchFamily="18" charset="0"/>
                <a:hlinkClick r:id="rId12"/>
              </a:rPr>
              <a:t>https://www.statista.com/statistics/679898/number-of-nhs-hchs-workforce-by-staff-group-england/</a:t>
            </a:r>
            <a:r>
              <a:rPr lang="en-GB" dirty="0">
                <a:latin typeface="Times New Roman" panose="02020603050405020304" pitchFamily="18" charset="0"/>
                <a:cs typeface="Times New Roman" panose="02020603050405020304" pitchFamily="18" charset="0"/>
              </a:rPr>
              <a:t>]. [Accessed on: 03.04.2026]</a:t>
            </a:r>
            <a:endParaRPr lang="en-IN" dirty="0">
              <a:latin typeface="Times New Roman" panose="02020603050405020304" pitchFamily="18" charset="0"/>
              <a:cs typeface="Times New Roman" panose="02020603050405020304" pitchFamily="18" charset="0"/>
            </a:endParaRPr>
          </a:p>
          <a:p>
            <a:endParaRPr lang="en-IN" dirty="0"/>
          </a:p>
        </p:txBody>
      </p:sp>
      <p:sp>
        <p:nvSpPr>
          <p:cNvPr id="3" name="TextBox 2"/>
          <p:cNvSpPr txBox="1"/>
          <p:nvPr/>
        </p:nvSpPr>
        <p:spPr>
          <a:xfrm>
            <a:off x="7696200" y="114300"/>
            <a:ext cx="5410200" cy="769441"/>
          </a:xfrm>
          <a:prstGeom prst="rect">
            <a:avLst/>
          </a:prstGeom>
          <a:solidFill>
            <a:schemeClr val="accent2">
              <a:lumMod val="20000"/>
              <a:lumOff val="80000"/>
            </a:schemeClr>
          </a:solidFill>
        </p:spPr>
        <p:txBody>
          <a:bodyPr wrap="square" rtlCol="0">
            <a:spAutoFit/>
          </a:bodyPr>
          <a:lstStyle/>
          <a:p>
            <a:pPr algn="ctr"/>
            <a:r>
              <a:rPr lang="en-IN" sz="4400" b="1" dirty="0">
                <a:latin typeface="Times New Roman" panose="02020603050405020304" pitchFamily="18" charset="0"/>
                <a:cs typeface="Times New Roman" panose="02020603050405020304" pitchFamily="18" charset="0"/>
              </a:rPr>
              <a:t>References</a:t>
            </a:r>
            <a:endParaRPr lang="en-IN" sz="44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1"/>
          <a:stretch>
            <a:fillRect/>
          </a:stretch>
        </p:blipFill>
        <p:spPr>
          <a:xfrm>
            <a:off x="533400" y="419100"/>
            <a:ext cx="17221200" cy="94488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14215</Words>
  <Application>WPS Presentation</Application>
  <PresentationFormat>Custom</PresentationFormat>
  <Paragraphs>141</Paragraphs>
  <Slides>18</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18</vt:i4>
      </vt:variant>
    </vt:vector>
  </HeadingPairs>
  <TitlesOfParts>
    <vt:vector size="29" baseType="lpstr">
      <vt:lpstr>Arial</vt:lpstr>
      <vt:lpstr>SimSun</vt:lpstr>
      <vt:lpstr>Wingdings</vt:lpstr>
      <vt:lpstr>Times New Roman</vt:lpstr>
      <vt:lpstr>Poppins</vt:lpstr>
      <vt:lpstr>Agrandir Bold</vt:lpstr>
      <vt:lpstr>Segoe Print</vt:lpstr>
      <vt:lpstr>Calibri</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Neutral Modern Skincare Pitch Deck Presentation</dc:title>
  <dc:creator>Kavya Group</dc:creator>
  <cp:lastModifiedBy>91951</cp:lastModifiedBy>
  <cp:revision>5</cp:revision>
  <dcterms:created xsi:type="dcterms:W3CDTF">2006-08-16T00:00:00Z</dcterms:created>
  <dcterms:modified xsi:type="dcterms:W3CDTF">2026-08-10T23:55:15Z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1033-12.1.0.28032</vt:lpwstr>
  </property>
  <property fmtid="{D5CDD505-2E9C-101B-9397-08002B2CF9AE}" pid="3" name="ICV">
    <vt:lpwstr>AAFB30F7E5134F8FA1FF5AE09A5B9C51_12</vt:lpwstr>
  </property>
</Properties>
</file>