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62EEF2-8E1A-4E3A-81EA-3F45BCD41A1F}" type="datetimeFigureOut">
              <a:rPr lang="en-GB" smtClean="0"/>
              <a:t>14/12/2024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B7B0658-B334-4574-96B4-DF920409C033}"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97442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62EEF2-8E1A-4E3A-81EA-3F45BCD41A1F}" type="datetimeFigureOut">
              <a:rPr lang="en-GB" smtClean="0"/>
              <a:t>14/12/2024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B0658-B334-4574-96B4-DF920409C033}"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8170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62EEF2-8E1A-4E3A-81EA-3F45BCD41A1F}" type="datetimeFigureOut">
              <a:rPr lang="en-GB" smtClean="0"/>
              <a:t>14/12/2024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B0658-B334-4574-96B4-DF920409C033}"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187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62EEF2-8E1A-4E3A-81EA-3F45BCD41A1F}" type="datetimeFigureOut">
              <a:rPr lang="en-GB" smtClean="0"/>
              <a:t>14/12/2024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7B0658-B334-4574-96B4-DF920409C033}"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0267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62EEF2-8E1A-4E3A-81EA-3F45BCD41A1F}" type="datetimeFigureOut">
              <a:rPr lang="en-GB" smtClean="0"/>
              <a:t>14/12/2024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7B0658-B334-4574-96B4-DF920409C033}"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1588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62EEF2-8E1A-4E3A-81EA-3F45BCD41A1F}" type="datetimeFigureOut">
              <a:rPr lang="en-GB" smtClean="0"/>
              <a:t>14/12/2024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7B0658-B334-4574-96B4-DF920409C033}"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4719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62EEF2-8E1A-4E3A-81EA-3F45BCD41A1F}" type="datetimeFigureOut">
              <a:rPr lang="en-GB" smtClean="0"/>
              <a:t>14/12/2024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7B0658-B334-4574-96B4-DF920409C033}" type="slidenum">
              <a:rPr lang="en-GB" smtClean="0"/>
              <a:t>‹#›</a:t>
            </a:fld>
            <a:endParaRPr lang="en-GB"/>
          </a:p>
        </p:txBody>
      </p:sp>
    </p:spTree>
    <p:extLst>
      <p:ext uri="{BB962C8B-B14F-4D97-AF65-F5344CB8AC3E}">
        <p14:creationId xmlns:p14="http://schemas.microsoft.com/office/powerpoint/2010/main" val="611973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62EEF2-8E1A-4E3A-81EA-3F45BCD41A1F}" type="datetimeFigureOut">
              <a:rPr lang="en-GB" smtClean="0"/>
              <a:t>14/12/2024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7B0658-B334-4574-96B4-DF920409C033}"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537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B62EEF2-8E1A-4E3A-81EA-3F45BCD41A1F}" type="datetimeFigureOut">
              <a:rPr lang="en-GB" smtClean="0"/>
              <a:t>14/12/2024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B7B0658-B334-4574-96B4-DF920409C033}"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3435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62EEF2-8E1A-4E3A-81EA-3F45BCD41A1F}" type="datetimeFigureOut">
              <a:rPr lang="en-GB" smtClean="0"/>
              <a:t>14/12/2024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B0658-B334-4574-96B4-DF920409C033}"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216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62EEF2-8E1A-4E3A-81EA-3F45BCD41A1F}" type="datetimeFigureOut">
              <a:rPr lang="en-GB" smtClean="0"/>
              <a:t>14/12/2024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B0658-B334-4574-96B4-DF920409C033}"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6192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B62EEF2-8E1A-4E3A-81EA-3F45BCD41A1F}" type="datetimeFigureOut">
              <a:rPr lang="en-GB" smtClean="0"/>
              <a:t>14/12/2024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B7B0658-B334-4574-96B4-DF920409C033}"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692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jp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influencermarketinghub.com/tiktok-stats/" TargetMode="External"/><Relationship Id="rId2" Type="http://schemas.openxmlformats.org/officeDocument/2006/relationships/hyperlink" Target="https://doi.org/10.46630/msae.2.2023.02" TargetMode="External"/><Relationship Id="rId1" Type="http://schemas.openxmlformats.org/officeDocument/2006/relationships/slideLayout" Target="../slideLayouts/slideLayout2.xml"/><Relationship Id="rId5" Type="http://schemas.openxmlformats.org/officeDocument/2006/relationships/hyperlink" Target="https://datareportal.com/social-media-users" TargetMode="External"/><Relationship Id="rId4" Type="http://schemas.openxmlformats.org/officeDocument/2006/relationships/hyperlink" Target="https://centarzamedije.fpn.bg.ac.rs/informisanje-u-digitalnom-okruzenju-u-srbij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846310-0B3D-402C-B392-09061F938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A3A86-D41C-4CFC-896C-D90661C52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C7F97F1-BFA7-7608-3A35-65F4D88C912E}"/>
              </a:ext>
            </a:extLst>
          </p:cNvPr>
          <p:cNvSpPr>
            <a:spLocks noGrp="1"/>
          </p:cNvSpPr>
          <p:nvPr>
            <p:ph type="ctrTitle"/>
          </p:nvPr>
        </p:nvSpPr>
        <p:spPr>
          <a:xfrm>
            <a:off x="1776729" y="4459039"/>
            <a:ext cx="8643011" cy="551528"/>
          </a:xfrm>
        </p:spPr>
        <p:txBody>
          <a:bodyPr>
            <a:noAutofit/>
          </a:bodyPr>
          <a:lstStyle/>
          <a:p>
            <a:r>
              <a:rPr lang="en-US" sz="4800" dirty="0">
                <a:solidFill>
                  <a:srgbClr val="00B050"/>
                </a:solidFill>
                <a:latin typeface="Arial Black" panose="020B0A04020102020204" pitchFamily="34" charset="0"/>
              </a:rPr>
              <a:t>TikTok for Business</a:t>
            </a:r>
            <a:endParaRPr lang="en-GB" sz="4800" dirty="0">
              <a:solidFill>
                <a:srgbClr val="00B050"/>
              </a:solidFill>
              <a:latin typeface="Arial Black" panose="020B0A04020102020204" pitchFamily="34" charset="0"/>
            </a:endParaRPr>
          </a:p>
        </p:txBody>
      </p:sp>
      <p:sp>
        <p:nvSpPr>
          <p:cNvPr id="3" name="Subtitle 2">
            <a:extLst>
              <a:ext uri="{FF2B5EF4-FFF2-40B4-BE49-F238E27FC236}">
                <a16:creationId xmlns:a16="http://schemas.microsoft.com/office/drawing/2014/main" id="{AF2B91B4-7F5C-A1D6-D781-2091F7DC5F98}"/>
              </a:ext>
            </a:extLst>
          </p:cNvPr>
          <p:cNvSpPr>
            <a:spLocks noGrp="1"/>
          </p:cNvSpPr>
          <p:nvPr>
            <p:ph type="subTitle" idx="1"/>
          </p:nvPr>
        </p:nvSpPr>
        <p:spPr>
          <a:xfrm>
            <a:off x="1776729" y="5016709"/>
            <a:ext cx="8643011" cy="457219"/>
          </a:xfrm>
        </p:spPr>
        <p:txBody>
          <a:bodyPr>
            <a:noAutofit/>
          </a:bodyPr>
          <a:lstStyle/>
          <a:p>
            <a:r>
              <a:rPr lang="en-US" sz="2400" dirty="0">
                <a:solidFill>
                  <a:srgbClr val="00B050"/>
                </a:solidFill>
                <a:latin typeface="Arial Black" panose="020B0A04020102020204" pitchFamily="34" charset="0"/>
              </a:rPr>
              <a:t>Presentation</a:t>
            </a:r>
            <a:r>
              <a:rPr lang="en-US" sz="2400" dirty="0">
                <a:latin typeface="Arial Black" panose="020B0A04020102020204" pitchFamily="34" charset="0"/>
              </a:rPr>
              <a:t> </a:t>
            </a:r>
            <a:endParaRPr lang="en-GB" sz="2400" dirty="0">
              <a:latin typeface="Arial Black" panose="020B0A04020102020204" pitchFamily="34" charset="0"/>
            </a:endParaRPr>
          </a:p>
        </p:txBody>
      </p:sp>
      <p:grpSp>
        <p:nvGrpSpPr>
          <p:cNvPr id="13" name="Group 12">
            <a:extLst>
              <a:ext uri="{FF2B5EF4-FFF2-40B4-BE49-F238E27FC236}">
                <a16:creationId xmlns:a16="http://schemas.microsoft.com/office/drawing/2014/main" id="{654F6C91-B667-4929-B60B-158C21B9ED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5672" y="323838"/>
            <a:ext cx="9299965" cy="3652791"/>
            <a:chOff x="7639235" y="600024"/>
            <a:chExt cx="3898557" cy="5222486"/>
          </a:xfrm>
        </p:grpSpPr>
        <p:sp>
          <p:nvSpPr>
            <p:cNvPr id="14" name="Rectangle 13">
              <a:extLst>
                <a:ext uri="{FF2B5EF4-FFF2-40B4-BE49-F238E27FC236}">
                  <a16:creationId xmlns:a16="http://schemas.microsoft.com/office/drawing/2014/main" id="{82188BD8-D89F-4620-9999-A7EA52237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9235" y="600024"/>
              <a:ext cx="3898557" cy="522248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3BE6818-79E6-4683-9F8E-9DE0B4BCF3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0263" y="1062693"/>
              <a:ext cx="3635738" cy="4292341"/>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8625CFE8-376B-9C83-7369-F6CEF902A355}"/>
              </a:ext>
            </a:extLst>
          </p:cNvPr>
          <p:cNvPicPr>
            <a:picLocks noChangeAspect="1"/>
          </p:cNvPicPr>
          <p:nvPr/>
        </p:nvPicPr>
        <p:blipFill>
          <a:blip r:embed="rId2"/>
          <a:srcRect t="35133" r="2" b="12120"/>
          <a:stretch/>
        </p:blipFill>
        <p:spPr>
          <a:xfrm>
            <a:off x="2079933" y="963739"/>
            <a:ext cx="8020655" cy="2369223"/>
          </a:xfrm>
          <a:prstGeom prst="rect">
            <a:avLst/>
          </a:prstGeom>
        </p:spPr>
      </p:pic>
      <p:cxnSp>
        <p:nvCxnSpPr>
          <p:cNvPr id="17" name="Straight Connector 16">
            <a:extLst>
              <a:ext uri="{FF2B5EF4-FFF2-40B4-BE49-F238E27FC236}">
                <a16:creationId xmlns:a16="http://schemas.microsoft.com/office/drawing/2014/main" id="{E412F86B-0657-48B2-BD05-BF3EED4DC9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5027185"/>
            <a:ext cx="864301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9" name="Picture 18">
            <a:extLst>
              <a:ext uri="{FF2B5EF4-FFF2-40B4-BE49-F238E27FC236}">
                <a16:creationId xmlns:a16="http://schemas.microsoft.com/office/drawing/2014/main" id="{BD64DB3A-631F-479A-B041-4C1E38B76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54FB2A90-ACBA-4B96-98AD-8BB04A8B1D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3691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F0BDCE-BB62-4DC7-B00E-1382A20EC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D1C53B29-B0D0-42FB-9FFF-ACF647D853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8938" y="1847088"/>
            <a:ext cx="283152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1541584-F388-6FB7-1B8C-4E05300BB6C8}"/>
              </a:ext>
            </a:extLst>
          </p:cNvPr>
          <p:cNvSpPr>
            <a:spLocks noGrp="1"/>
          </p:cNvSpPr>
          <p:nvPr>
            <p:ph type="title"/>
          </p:nvPr>
        </p:nvSpPr>
        <p:spPr>
          <a:xfrm>
            <a:off x="448730" y="1193614"/>
            <a:ext cx="3708050" cy="1049235"/>
          </a:xfrm>
        </p:spPr>
        <p:txBody>
          <a:bodyPr>
            <a:normAutofit/>
          </a:bodyPr>
          <a:lstStyle/>
          <a:p>
            <a:r>
              <a:rPr lang="en-US" sz="2800" dirty="0">
                <a:solidFill>
                  <a:srgbClr val="00B050"/>
                </a:solidFill>
                <a:latin typeface="Arial Black" panose="020B0A04020102020204" pitchFamily="34" charset="0"/>
              </a:rPr>
              <a:t>Introduction</a:t>
            </a:r>
            <a:r>
              <a:rPr lang="en-US" sz="2700" dirty="0"/>
              <a:t> </a:t>
            </a:r>
            <a:endParaRPr lang="en-GB" sz="2700" dirty="0"/>
          </a:p>
        </p:txBody>
      </p:sp>
      <p:sp>
        <p:nvSpPr>
          <p:cNvPr id="16" name="Rectangle 15">
            <a:extLst>
              <a:ext uri="{FF2B5EF4-FFF2-40B4-BE49-F238E27FC236}">
                <a16:creationId xmlns:a16="http://schemas.microsoft.com/office/drawing/2014/main" id="{111DC2D9-452E-4E6C-B8E1-1A31BB2E1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F181678C-1100-08CC-87EF-64B166632490}"/>
              </a:ext>
            </a:extLst>
          </p:cNvPr>
          <p:cNvSpPr>
            <a:spLocks noGrp="1"/>
          </p:cNvSpPr>
          <p:nvPr>
            <p:ph idx="1"/>
          </p:nvPr>
        </p:nvSpPr>
        <p:spPr>
          <a:xfrm>
            <a:off x="656624" y="2015732"/>
            <a:ext cx="2828026" cy="3287567"/>
          </a:xfrm>
        </p:spPr>
        <p:txBody>
          <a:bodyPr>
            <a:normAutofit/>
          </a:bodyPr>
          <a:lstStyle/>
          <a:p>
            <a:pPr>
              <a:lnSpc>
                <a:spcPct val="110000"/>
              </a:lnSpc>
            </a:pPr>
            <a:r>
              <a:rPr lang="en-US" sz="1400" dirty="0">
                <a:latin typeface="Arial" panose="020B0604020202020204" pitchFamily="34" charset="0"/>
                <a:cs typeface="Arial" panose="020B0604020202020204" pitchFamily="34" charset="0"/>
              </a:rPr>
              <a:t>TikTok's short-form video format, active global user community, algorithmic content delivery, mobile-first orientation, and authentic brand storytelling are key factors in its success in emerging markets.</a:t>
            </a:r>
            <a:endParaRPr lang="en-GB" sz="1400" dirty="0">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511EA79B-3A90-4ECB-9E55-D340C4E75A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19" name="Rectangle 18">
              <a:extLst>
                <a:ext uri="{FF2B5EF4-FFF2-40B4-BE49-F238E27FC236}">
                  <a16:creationId xmlns:a16="http://schemas.microsoft.com/office/drawing/2014/main" id="{BA77BA22-3895-46C9-B491-985C5BFDDF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C1DAA9A-FEBF-4E28-A800-0E76422A83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7" name="Picture 6">
            <a:extLst>
              <a:ext uri="{FF2B5EF4-FFF2-40B4-BE49-F238E27FC236}">
                <a16:creationId xmlns:a16="http://schemas.microsoft.com/office/drawing/2014/main" id="{B59449E3-C73C-1E74-C982-F21C375B7BA0}"/>
              </a:ext>
            </a:extLst>
          </p:cNvPr>
          <p:cNvPicPr>
            <a:picLocks noChangeAspect="1"/>
          </p:cNvPicPr>
          <p:nvPr/>
        </p:nvPicPr>
        <p:blipFill>
          <a:blip r:embed="rId2"/>
          <a:srcRect l="17647" r="20383"/>
          <a:stretch/>
        </p:blipFill>
        <p:spPr>
          <a:xfrm>
            <a:off x="4631497" y="1116345"/>
            <a:ext cx="2395870" cy="3866172"/>
          </a:xfrm>
          <a:prstGeom prst="rect">
            <a:avLst/>
          </a:prstGeom>
        </p:spPr>
      </p:pic>
      <p:pic>
        <p:nvPicPr>
          <p:cNvPr id="4" name="Picture 3">
            <a:extLst>
              <a:ext uri="{FF2B5EF4-FFF2-40B4-BE49-F238E27FC236}">
                <a16:creationId xmlns:a16="http://schemas.microsoft.com/office/drawing/2014/main" id="{58B93556-810E-18E6-ABAB-255ECDD867DD}"/>
              </a:ext>
            </a:extLst>
          </p:cNvPr>
          <p:cNvPicPr>
            <a:picLocks noChangeAspect="1"/>
          </p:cNvPicPr>
          <p:nvPr/>
        </p:nvPicPr>
        <p:blipFill>
          <a:blip r:embed="rId3"/>
          <a:srcRect l="10049" r="21861" b="-3"/>
          <a:stretch/>
        </p:blipFill>
        <p:spPr>
          <a:xfrm>
            <a:off x="7193175" y="1116345"/>
            <a:ext cx="1776365" cy="1846778"/>
          </a:xfrm>
          <a:prstGeom prst="rect">
            <a:avLst/>
          </a:prstGeom>
        </p:spPr>
      </p:pic>
      <p:pic>
        <p:nvPicPr>
          <p:cNvPr id="5" name="Picture 4">
            <a:extLst>
              <a:ext uri="{FF2B5EF4-FFF2-40B4-BE49-F238E27FC236}">
                <a16:creationId xmlns:a16="http://schemas.microsoft.com/office/drawing/2014/main" id="{C817DD26-CAEA-D837-8679-28CB2E0C06B1}"/>
              </a:ext>
            </a:extLst>
          </p:cNvPr>
          <p:cNvPicPr>
            <a:picLocks noChangeAspect="1"/>
          </p:cNvPicPr>
          <p:nvPr/>
        </p:nvPicPr>
        <p:blipFill>
          <a:blip r:embed="rId4"/>
          <a:srcRect l="16011" r="22932" b="-2"/>
          <a:stretch/>
        </p:blipFill>
        <p:spPr>
          <a:xfrm>
            <a:off x="9135364" y="1116345"/>
            <a:ext cx="1776365" cy="1846778"/>
          </a:xfrm>
          <a:prstGeom prst="rect">
            <a:avLst/>
          </a:prstGeom>
        </p:spPr>
      </p:pic>
      <p:pic>
        <p:nvPicPr>
          <p:cNvPr id="6" name="Picture 5">
            <a:extLst>
              <a:ext uri="{FF2B5EF4-FFF2-40B4-BE49-F238E27FC236}">
                <a16:creationId xmlns:a16="http://schemas.microsoft.com/office/drawing/2014/main" id="{928BA031-CE50-78CC-CDD3-0A49BA249549}"/>
              </a:ext>
            </a:extLst>
          </p:cNvPr>
          <p:cNvPicPr>
            <a:picLocks noChangeAspect="1"/>
          </p:cNvPicPr>
          <p:nvPr/>
        </p:nvPicPr>
        <p:blipFill>
          <a:blip r:embed="rId5"/>
          <a:srcRect t="19164" r="1" b="1102"/>
          <a:stretch/>
        </p:blipFill>
        <p:spPr>
          <a:xfrm>
            <a:off x="7191078" y="3131726"/>
            <a:ext cx="3720651" cy="1848937"/>
          </a:xfrm>
          <a:prstGeom prst="rect">
            <a:avLst/>
          </a:prstGeom>
        </p:spPr>
      </p:pic>
      <p:pic>
        <p:nvPicPr>
          <p:cNvPr id="22" name="Picture 21">
            <a:extLst>
              <a:ext uri="{FF2B5EF4-FFF2-40B4-BE49-F238E27FC236}">
                <a16:creationId xmlns:a16="http://schemas.microsoft.com/office/drawing/2014/main" id="{9048A785-1CEE-4D9F-BE53-3382B11DAA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787D4842-D794-49A1-84EC-F82562A30E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1553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14ACE6A-74AC-4B74-8632-7708BA975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1884801A-E0FA-4BF2-A364-55D515F60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93DD1B0-58CF-846D-77A8-0E1C25B6887A}"/>
              </a:ext>
            </a:extLst>
          </p:cNvPr>
          <p:cNvSpPr>
            <a:spLocks noGrp="1"/>
          </p:cNvSpPr>
          <p:nvPr>
            <p:ph type="title"/>
          </p:nvPr>
        </p:nvSpPr>
        <p:spPr>
          <a:xfrm>
            <a:off x="1451579" y="804519"/>
            <a:ext cx="5550357" cy="1049235"/>
          </a:xfrm>
        </p:spPr>
        <p:txBody>
          <a:bodyPr>
            <a:normAutofit/>
          </a:bodyPr>
          <a:lstStyle/>
          <a:p>
            <a:r>
              <a:rPr lang="en-US" dirty="0">
                <a:solidFill>
                  <a:srgbClr val="00B050"/>
                </a:solidFill>
                <a:latin typeface="Arial Black" panose="020B0A04020102020204" pitchFamily="34" charset="0"/>
              </a:rPr>
              <a:t>Key Benefits of Leveraging TikTok</a:t>
            </a:r>
            <a:endParaRPr lang="en-GB" dirty="0">
              <a:solidFill>
                <a:srgbClr val="00B050"/>
              </a:solidFill>
              <a:latin typeface="Arial Black" panose="020B0A04020102020204" pitchFamily="34" charset="0"/>
            </a:endParaRPr>
          </a:p>
        </p:txBody>
      </p:sp>
      <p:sp>
        <p:nvSpPr>
          <p:cNvPr id="26" name="Rectangle 25">
            <a:extLst>
              <a:ext uri="{FF2B5EF4-FFF2-40B4-BE49-F238E27FC236}">
                <a16:creationId xmlns:a16="http://schemas.microsoft.com/office/drawing/2014/main" id="{7A451E6B-0B58-4784-B975-4B31BE72D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00DFAA43-B054-5337-57AC-810E7E86EE8D}"/>
              </a:ext>
            </a:extLst>
          </p:cNvPr>
          <p:cNvSpPr>
            <a:spLocks noGrp="1"/>
          </p:cNvSpPr>
          <p:nvPr>
            <p:ph idx="1"/>
          </p:nvPr>
        </p:nvSpPr>
        <p:spPr>
          <a:xfrm>
            <a:off x="1451579" y="2015732"/>
            <a:ext cx="5550357" cy="3450613"/>
          </a:xfrm>
        </p:spPr>
        <p:txBody>
          <a:bodyPr>
            <a:normAutofit/>
          </a:bodyPr>
          <a:lstStyle/>
          <a:p>
            <a:pPr>
              <a:lnSpc>
                <a:spcPct val="110000"/>
              </a:lnSpc>
            </a:pPr>
            <a:r>
              <a:rPr lang="en-US" sz="1400" b="1" dirty="0">
                <a:latin typeface="Arial" panose="020B0604020202020204" pitchFamily="34" charset="0"/>
                <a:cs typeface="Arial" panose="020B0604020202020204" pitchFamily="34" charset="0"/>
              </a:rPr>
              <a:t>Viral Potential in Brand Marketing</a:t>
            </a:r>
          </a:p>
          <a:p>
            <a:pPr marL="457200" lvl="1" indent="0">
              <a:lnSpc>
                <a:spcPct val="110000"/>
              </a:lnSpc>
              <a:buNone/>
            </a:pPr>
            <a:r>
              <a:rPr lang="en-US" sz="1200" dirty="0">
                <a:latin typeface="Arial" panose="020B0604020202020204" pitchFamily="34" charset="0"/>
                <a:cs typeface="Arial" panose="020B0604020202020204" pitchFamily="34" charset="0"/>
              </a:rPr>
              <a:t>Rapid viral potential amplifies brand messages.</a:t>
            </a:r>
          </a:p>
          <a:p>
            <a:pPr marL="457200" lvl="1" indent="0">
              <a:lnSpc>
                <a:spcPct val="110000"/>
              </a:lnSpc>
              <a:buNone/>
            </a:pPr>
            <a:r>
              <a:rPr lang="en-US" sz="1200" dirty="0">
                <a:latin typeface="Arial" panose="020B0604020202020204" pitchFamily="34" charset="0"/>
                <a:cs typeface="Arial" panose="020B0604020202020204" pitchFamily="34" charset="0"/>
              </a:rPr>
              <a:t>Creative tools like filters and AR effects enable differentiated narratives.</a:t>
            </a:r>
          </a:p>
          <a:p>
            <a:pPr marL="457200" lvl="1" indent="0">
              <a:lnSpc>
                <a:spcPct val="110000"/>
              </a:lnSpc>
              <a:buNone/>
            </a:pPr>
            <a:r>
              <a:rPr lang="en-US" sz="1200" dirty="0">
                <a:latin typeface="Arial" panose="020B0604020202020204" pitchFamily="34" charset="0"/>
                <a:cs typeface="Arial" panose="020B0604020202020204" pitchFamily="34" charset="0"/>
              </a:rPr>
              <a:t>Influencer partnerships boost credibility and niche communities.</a:t>
            </a:r>
          </a:p>
          <a:p>
            <a:pPr marL="457200" lvl="1" indent="0">
              <a:lnSpc>
                <a:spcPct val="110000"/>
              </a:lnSpc>
              <a:buNone/>
            </a:pPr>
            <a:r>
              <a:rPr lang="en-US" sz="1200" dirty="0">
                <a:latin typeface="Arial" panose="020B0604020202020204" pitchFamily="34" charset="0"/>
                <a:cs typeface="Arial" panose="020B0604020202020204" pitchFamily="34" charset="0"/>
              </a:rPr>
              <a:t>Low advertising costs offer cost-effective brand building.</a:t>
            </a:r>
          </a:p>
          <a:p>
            <a:pPr marL="457200" lvl="1" indent="0">
              <a:lnSpc>
                <a:spcPct val="110000"/>
              </a:lnSpc>
              <a:buNone/>
            </a:pPr>
            <a:r>
              <a:rPr lang="en-US" sz="1200" dirty="0">
                <a:latin typeface="Arial" panose="020B0604020202020204" pitchFamily="34" charset="0"/>
                <a:cs typeface="Arial" panose="020B0604020202020204" pitchFamily="34" charset="0"/>
              </a:rPr>
              <a:t>Continuous content innovation boosts user engagement and loyalty.</a:t>
            </a:r>
            <a:endParaRPr lang="en-GB" sz="1200" dirty="0">
              <a:latin typeface="Arial" panose="020B0604020202020204" pitchFamily="34" charset="0"/>
              <a:cs typeface="Arial" panose="020B0604020202020204" pitchFamily="34" charset="0"/>
            </a:endParaRPr>
          </a:p>
        </p:txBody>
      </p:sp>
      <p:grpSp>
        <p:nvGrpSpPr>
          <p:cNvPr id="27" name="Group 26">
            <a:extLst>
              <a:ext uri="{FF2B5EF4-FFF2-40B4-BE49-F238E27FC236}">
                <a16:creationId xmlns:a16="http://schemas.microsoft.com/office/drawing/2014/main" id="{0D09AF3B-54D9-4FC2-8ED2-C214912350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8" name="Rectangle 27">
              <a:extLst>
                <a:ext uri="{FF2B5EF4-FFF2-40B4-BE49-F238E27FC236}">
                  <a16:creationId xmlns:a16="http://schemas.microsoft.com/office/drawing/2014/main" id="{1DDE2D8C-A878-4E88-8FB8-E745D10CC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7C93815-71A7-4772-9135-A8EC4A0ECA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AF458A94-8414-EACB-3370-B1091E9F61E1}"/>
              </a:ext>
            </a:extLst>
          </p:cNvPr>
          <p:cNvPicPr>
            <a:picLocks noChangeAspect="1"/>
          </p:cNvPicPr>
          <p:nvPr/>
        </p:nvPicPr>
        <p:blipFill>
          <a:blip r:embed="rId2"/>
          <a:srcRect l="21917" r="10938" b="1"/>
          <a:stretch/>
        </p:blipFill>
        <p:spPr>
          <a:xfrm>
            <a:off x="8116373" y="1116344"/>
            <a:ext cx="2799103" cy="2219725"/>
          </a:xfrm>
          <a:prstGeom prst="rect">
            <a:avLst/>
          </a:prstGeom>
        </p:spPr>
      </p:pic>
      <p:pic>
        <p:nvPicPr>
          <p:cNvPr id="5" name="Picture 4">
            <a:extLst>
              <a:ext uri="{FF2B5EF4-FFF2-40B4-BE49-F238E27FC236}">
                <a16:creationId xmlns:a16="http://schemas.microsoft.com/office/drawing/2014/main" id="{A980C69D-2E10-5C1C-CA84-6947C6B9B66B}"/>
              </a:ext>
            </a:extLst>
          </p:cNvPr>
          <p:cNvPicPr>
            <a:picLocks noChangeAspect="1"/>
          </p:cNvPicPr>
          <p:nvPr/>
        </p:nvPicPr>
        <p:blipFill>
          <a:blip r:embed="rId3"/>
          <a:srcRect t="15929" r="2" b="24107"/>
          <a:stretch/>
        </p:blipFill>
        <p:spPr>
          <a:xfrm>
            <a:off x="8116373" y="3500660"/>
            <a:ext cx="2799103" cy="1481855"/>
          </a:xfrm>
          <a:prstGeom prst="rect">
            <a:avLst/>
          </a:prstGeom>
        </p:spPr>
      </p:pic>
      <p:pic>
        <p:nvPicPr>
          <p:cNvPr id="30" name="Picture 29">
            <a:extLst>
              <a:ext uri="{FF2B5EF4-FFF2-40B4-BE49-F238E27FC236}">
                <a16:creationId xmlns:a16="http://schemas.microsoft.com/office/drawing/2014/main" id="{E62F36A4-21EB-4D0B-9B80-AE52824B9C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74524D25-E99A-44A8-B213-8E88B84B6F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0523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F38CBB2-04B5-4ED2-92CA-ABA779049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99ECE436-E5C5-4600-9DAE-6A66A788E0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6C4602B-0F0A-983A-DF0A-34A67B8DC834}"/>
              </a:ext>
            </a:extLst>
          </p:cNvPr>
          <p:cNvSpPr>
            <a:spLocks noGrp="1"/>
          </p:cNvSpPr>
          <p:nvPr>
            <p:ph type="title"/>
          </p:nvPr>
        </p:nvSpPr>
        <p:spPr>
          <a:xfrm>
            <a:off x="1059443" y="804519"/>
            <a:ext cx="5942493" cy="1049235"/>
          </a:xfrm>
        </p:spPr>
        <p:txBody>
          <a:bodyPr>
            <a:noAutofit/>
          </a:bodyPr>
          <a:lstStyle/>
          <a:p>
            <a:r>
              <a:rPr lang="en-GB" dirty="0">
                <a:solidFill>
                  <a:srgbClr val="00B050"/>
                </a:solidFill>
                <a:latin typeface="Arial Black" panose="020B0A04020102020204" pitchFamily="34" charset="0"/>
              </a:rPr>
              <a:t>Potential Drawbacks for Businesses</a:t>
            </a:r>
          </a:p>
        </p:txBody>
      </p:sp>
      <p:sp>
        <p:nvSpPr>
          <p:cNvPr id="15" name="Rectangle 14">
            <a:extLst>
              <a:ext uri="{FF2B5EF4-FFF2-40B4-BE49-F238E27FC236}">
                <a16:creationId xmlns:a16="http://schemas.microsoft.com/office/drawing/2014/main" id="{A81BF76C-52E4-494B-86F2-4CBAC20E3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4F19A143-8EAB-9FF1-CD7F-B53FE1022D4E}"/>
              </a:ext>
            </a:extLst>
          </p:cNvPr>
          <p:cNvSpPr>
            <a:spLocks noGrp="1"/>
          </p:cNvSpPr>
          <p:nvPr>
            <p:ph idx="1"/>
          </p:nvPr>
        </p:nvSpPr>
        <p:spPr>
          <a:xfrm>
            <a:off x="1451579" y="2015732"/>
            <a:ext cx="5550357" cy="3450613"/>
          </a:xfrm>
        </p:spPr>
        <p:txBody>
          <a:bodyPr>
            <a:normAutofit/>
          </a:bodyPr>
          <a:lstStyle/>
          <a:p>
            <a:r>
              <a:rPr lang="en-US" sz="1400" dirty="0">
                <a:latin typeface="Arial" panose="020B0604020202020204" pitchFamily="34" charset="0"/>
                <a:cs typeface="Arial" panose="020B0604020202020204" pitchFamily="34" charset="0"/>
              </a:rPr>
              <a:t>Rapid content turnover, limited standardized analytics, intense competition, and reliance on viral trends can hinder brand messaging consistency, while continuous learning and strategy adjustments may be necessary due to evolving advertising tools.</a:t>
            </a:r>
            <a:endParaRPr lang="en-GB" sz="1400" dirty="0">
              <a:latin typeface="Arial" panose="020B0604020202020204" pitchFamily="34" charset="0"/>
              <a:cs typeface="Arial" panose="020B0604020202020204" pitchFamily="34" charset="0"/>
            </a:endParaRPr>
          </a:p>
        </p:txBody>
      </p:sp>
      <p:grpSp>
        <p:nvGrpSpPr>
          <p:cNvPr id="17" name="Group 16">
            <a:extLst>
              <a:ext uri="{FF2B5EF4-FFF2-40B4-BE49-F238E27FC236}">
                <a16:creationId xmlns:a16="http://schemas.microsoft.com/office/drawing/2014/main" id="{CD0703AE-95DE-4C43-8272-BB33A5AD46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8" name="Rectangle 17">
              <a:extLst>
                <a:ext uri="{FF2B5EF4-FFF2-40B4-BE49-F238E27FC236}">
                  <a16:creationId xmlns:a16="http://schemas.microsoft.com/office/drawing/2014/main" id="{2FF4B413-F360-4A9A-8F55-79C3961709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29C2B7-6BA1-4DC0-8ED1-044AFBE47E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4609032A-A90C-509B-F806-8C5C8245580F}"/>
              </a:ext>
            </a:extLst>
          </p:cNvPr>
          <p:cNvPicPr>
            <a:picLocks noChangeAspect="1"/>
          </p:cNvPicPr>
          <p:nvPr/>
        </p:nvPicPr>
        <p:blipFill>
          <a:blip r:embed="rId2"/>
          <a:srcRect l="10085" r="10396" b="4"/>
          <a:stretch/>
        </p:blipFill>
        <p:spPr>
          <a:xfrm>
            <a:off x="8116373" y="1116344"/>
            <a:ext cx="2799103" cy="1850789"/>
          </a:xfrm>
          <a:prstGeom prst="rect">
            <a:avLst/>
          </a:prstGeom>
        </p:spPr>
      </p:pic>
      <p:pic>
        <p:nvPicPr>
          <p:cNvPr id="6" name="Picture 5">
            <a:extLst>
              <a:ext uri="{FF2B5EF4-FFF2-40B4-BE49-F238E27FC236}">
                <a16:creationId xmlns:a16="http://schemas.microsoft.com/office/drawing/2014/main" id="{E640CDA6-087E-CF3E-03BA-636064C7E6AB}"/>
              </a:ext>
            </a:extLst>
          </p:cNvPr>
          <p:cNvPicPr>
            <a:picLocks noChangeAspect="1"/>
          </p:cNvPicPr>
          <p:nvPr/>
        </p:nvPicPr>
        <p:blipFill>
          <a:blip r:embed="rId3"/>
          <a:srcRect t="2059" r="-4" b="48348"/>
          <a:stretch/>
        </p:blipFill>
        <p:spPr>
          <a:xfrm>
            <a:off x="8116373" y="3131726"/>
            <a:ext cx="2799103" cy="1850790"/>
          </a:xfrm>
          <a:prstGeom prst="rect">
            <a:avLst/>
          </a:prstGeom>
        </p:spPr>
      </p:pic>
      <p:pic>
        <p:nvPicPr>
          <p:cNvPr id="21" name="Picture 20">
            <a:extLst>
              <a:ext uri="{FF2B5EF4-FFF2-40B4-BE49-F238E27FC236}">
                <a16:creationId xmlns:a16="http://schemas.microsoft.com/office/drawing/2014/main" id="{0C24E7C2-F39B-4280-9B81-F15BBD93C3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F381DAA9-C4BA-4BB3-8F4B-3BC4B43EB3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7759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A042132-EF3E-4DCA-8B23-D054AFC9F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6561942-7576-4906-820D-5DBB2DEE7B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7828458-AC39-053D-9757-F60ABA4F794A}"/>
              </a:ext>
            </a:extLst>
          </p:cNvPr>
          <p:cNvSpPr>
            <a:spLocks noGrp="1"/>
          </p:cNvSpPr>
          <p:nvPr>
            <p:ph type="title"/>
          </p:nvPr>
        </p:nvSpPr>
        <p:spPr>
          <a:xfrm>
            <a:off x="1451579" y="804519"/>
            <a:ext cx="5861779" cy="1049235"/>
          </a:xfrm>
        </p:spPr>
        <p:txBody>
          <a:bodyPr>
            <a:normAutofit fontScale="90000"/>
          </a:bodyPr>
          <a:lstStyle/>
          <a:p>
            <a:r>
              <a:rPr lang="en-GB" dirty="0">
                <a:solidFill>
                  <a:srgbClr val="00B050"/>
                </a:solidFill>
                <a:latin typeface="Arial Black" panose="020B0A04020102020204" pitchFamily="34" charset="0"/>
              </a:rPr>
              <a:t>Ethical Considerations of TikTok</a:t>
            </a:r>
          </a:p>
        </p:txBody>
      </p:sp>
      <p:sp>
        <p:nvSpPr>
          <p:cNvPr id="27" name="Rectangle 26">
            <a:extLst>
              <a:ext uri="{FF2B5EF4-FFF2-40B4-BE49-F238E27FC236}">
                <a16:creationId xmlns:a16="http://schemas.microsoft.com/office/drawing/2014/main" id="{76E2642F-6025-4B22-A283-9B60F4765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EC52B92A-3EC8-F207-9A16-FB7EFD6278A7}"/>
              </a:ext>
            </a:extLst>
          </p:cNvPr>
          <p:cNvSpPr>
            <a:spLocks noGrp="1"/>
          </p:cNvSpPr>
          <p:nvPr>
            <p:ph idx="1"/>
          </p:nvPr>
        </p:nvSpPr>
        <p:spPr>
          <a:xfrm>
            <a:off x="1451579" y="2015732"/>
            <a:ext cx="5550357" cy="3450613"/>
          </a:xfrm>
        </p:spPr>
        <p:txBody>
          <a:bodyPr>
            <a:normAutofit/>
          </a:bodyPr>
          <a:lstStyle/>
          <a:p>
            <a:pPr>
              <a:lnSpc>
                <a:spcPct val="110000"/>
              </a:lnSpc>
            </a:pPr>
            <a:r>
              <a:rPr lang="en-US" sz="1400" b="1" dirty="0">
                <a:latin typeface="Arial" panose="020B0604020202020204" pitchFamily="34" charset="0"/>
                <a:cs typeface="Arial" panose="020B0604020202020204" pitchFamily="34" charset="0"/>
              </a:rPr>
              <a:t>Data Privacy Concerns in Content Marketing</a:t>
            </a:r>
          </a:p>
          <a:p>
            <a:pPr marL="457200" lvl="1" indent="0">
              <a:lnSpc>
                <a:spcPct val="110000"/>
              </a:lnSpc>
              <a:buNone/>
            </a:pPr>
            <a:r>
              <a:rPr lang="en-US" sz="1200" dirty="0">
                <a:latin typeface="Arial" panose="020B0604020202020204" pitchFamily="34" charset="0"/>
                <a:cs typeface="Arial" panose="020B0604020202020204" pitchFamily="34" charset="0"/>
              </a:rPr>
              <a:t>Extensive data collection and algorithmic targeting raise privacy issues.</a:t>
            </a:r>
          </a:p>
          <a:p>
            <a:pPr marL="457200" lvl="1" indent="0">
              <a:lnSpc>
                <a:spcPct val="110000"/>
              </a:lnSpc>
              <a:buNone/>
            </a:pPr>
            <a:r>
              <a:rPr lang="en-US" sz="1200" dirty="0">
                <a:latin typeface="Arial" panose="020B0604020202020204" pitchFamily="34" charset="0"/>
                <a:cs typeface="Arial" panose="020B0604020202020204" pitchFamily="34" charset="0"/>
              </a:rPr>
              <a:t>Cultural appropriation and stereotyping issues may arise in trend-driven content.</a:t>
            </a:r>
          </a:p>
          <a:p>
            <a:pPr marL="457200" lvl="1" indent="0">
              <a:lnSpc>
                <a:spcPct val="110000"/>
              </a:lnSpc>
              <a:buNone/>
            </a:pPr>
            <a:r>
              <a:rPr lang="en-US" sz="1200" dirty="0">
                <a:latin typeface="Arial" panose="020B0604020202020204" pitchFamily="34" charset="0"/>
                <a:cs typeface="Arial" panose="020B0604020202020204" pitchFamily="34" charset="0"/>
              </a:rPr>
              <a:t>Ethical questions arise from exposure of younger audiences to inappropriate   marketing messages.</a:t>
            </a:r>
          </a:p>
          <a:p>
            <a:pPr marL="457200" lvl="1" indent="0">
              <a:lnSpc>
                <a:spcPct val="110000"/>
              </a:lnSpc>
              <a:buNone/>
            </a:pPr>
            <a:r>
              <a:rPr lang="en-US" sz="1200" dirty="0">
                <a:latin typeface="Arial" panose="020B0604020202020204" pitchFamily="34" charset="0"/>
                <a:cs typeface="Arial" panose="020B0604020202020204" pitchFamily="34" charset="0"/>
              </a:rPr>
              <a:t>Brand responsibility to ensure transparent influencer partnerships and disclosures.</a:t>
            </a:r>
          </a:p>
          <a:p>
            <a:pPr marL="457200" lvl="1" indent="0">
              <a:lnSpc>
                <a:spcPct val="110000"/>
              </a:lnSpc>
              <a:buNone/>
            </a:pPr>
            <a:r>
              <a:rPr lang="en-US" sz="1200" dirty="0">
                <a:latin typeface="Arial" panose="020B0604020202020204" pitchFamily="34" charset="0"/>
                <a:cs typeface="Arial" panose="020B0604020202020204" pitchFamily="34" charset="0"/>
              </a:rPr>
              <a:t>Respect for intellectual property rights in music, effects, and content usage.</a:t>
            </a:r>
            <a:endParaRPr lang="en-GB" sz="1200" dirty="0">
              <a:latin typeface="Arial" panose="020B0604020202020204" pitchFamily="34" charset="0"/>
              <a:cs typeface="Arial" panose="020B0604020202020204" pitchFamily="34" charset="0"/>
            </a:endParaRPr>
          </a:p>
        </p:txBody>
      </p:sp>
      <p:grpSp>
        <p:nvGrpSpPr>
          <p:cNvPr id="28" name="Group 27">
            <a:extLst>
              <a:ext uri="{FF2B5EF4-FFF2-40B4-BE49-F238E27FC236}">
                <a16:creationId xmlns:a16="http://schemas.microsoft.com/office/drawing/2014/main" id="{447C2785-96A0-48E9-A4E1-3E0DD3C4B6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9" name="Rectangle 28">
              <a:extLst>
                <a:ext uri="{FF2B5EF4-FFF2-40B4-BE49-F238E27FC236}">
                  <a16:creationId xmlns:a16="http://schemas.microsoft.com/office/drawing/2014/main" id="{4719DBFA-503D-4176-91F9-F52649711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63365FB-D39D-4CCB-B9D7-70896EA52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2D87176B-036A-46E9-88B6-B602D3C1C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3869" y="976036"/>
            <a:ext cx="3122837" cy="4138331"/>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8922F95-9359-304F-5725-763824702B9C}"/>
              </a:ext>
            </a:extLst>
          </p:cNvPr>
          <p:cNvPicPr>
            <a:picLocks noChangeAspect="1"/>
          </p:cNvPicPr>
          <p:nvPr/>
        </p:nvPicPr>
        <p:blipFill>
          <a:blip r:embed="rId2"/>
          <a:stretch>
            <a:fillRect/>
          </a:stretch>
        </p:blipFill>
        <p:spPr>
          <a:xfrm>
            <a:off x="8116373" y="1257990"/>
            <a:ext cx="2799103" cy="1567497"/>
          </a:xfrm>
          <a:prstGeom prst="rect">
            <a:avLst/>
          </a:prstGeom>
        </p:spPr>
      </p:pic>
      <p:pic>
        <p:nvPicPr>
          <p:cNvPr id="5" name="Picture 4">
            <a:extLst>
              <a:ext uri="{FF2B5EF4-FFF2-40B4-BE49-F238E27FC236}">
                <a16:creationId xmlns:a16="http://schemas.microsoft.com/office/drawing/2014/main" id="{74679971-61EE-35FB-EEF3-DDB0BAB5B662}"/>
              </a:ext>
            </a:extLst>
          </p:cNvPr>
          <p:cNvPicPr>
            <a:picLocks noChangeAspect="1"/>
          </p:cNvPicPr>
          <p:nvPr/>
        </p:nvPicPr>
        <p:blipFill>
          <a:blip r:embed="rId3"/>
          <a:stretch>
            <a:fillRect/>
          </a:stretch>
        </p:blipFill>
        <p:spPr>
          <a:xfrm>
            <a:off x="8116373" y="3346238"/>
            <a:ext cx="2799103" cy="1421766"/>
          </a:xfrm>
          <a:prstGeom prst="rect">
            <a:avLst/>
          </a:prstGeom>
        </p:spPr>
      </p:pic>
      <p:pic>
        <p:nvPicPr>
          <p:cNvPr id="32" name="Picture 31">
            <a:extLst>
              <a:ext uri="{FF2B5EF4-FFF2-40B4-BE49-F238E27FC236}">
                <a16:creationId xmlns:a16="http://schemas.microsoft.com/office/drawing/2014/main" id="{AC34D715-F6AF-42BD-B021-F46BF6B549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EA5196A3-0319-4C04-B5B6-D1359F52F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3776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7" name="Group 26">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632237" y="482171"/>
            <a:chExt cx="6104331" cy="5149101"/>
          </a:xfrm>
        </p:grpSpPr>
        <p:sp>
          <p:nvSpPr>
            <p:cNvPr id="14" name="Rectangle 13">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84450"/>
            <a:ext cx="5145580"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8B839DA-1070-B614-DEE3-D5B241983FFC}"/>
              </a:ext>
            </a:extLst>
          </p:cNvPr>
          <p:cNvSpPr>
            <a:spLocks noGrp="1"/>
          </p:cNvSpPr>
          <p:nvPr>
            <p:ph type="title"/>
          </p:nvPr>
        </p:nvSpPr>
        <p:spPr>
          <a:xfrm>
            <a:off x="7218028" y="81982"/>
            <a:ext cx="4973971" cy="1771774"/>
          </a:xfrm>
        </p:spPr>
        <p:txBody>
          <a:bodyPr>
            <a:noAutofit/>
          </a:bodyPr>
          <a:lstStyle/>
          <a:p>
            <a:r>
              <a:rPr lang="en-US" dirty="0">
                <a:solidFill>
                  <a:srgbClr val="00B050"/>
                </a:solidFill>
                <a:latin typeface="Arial Black" panose="020B0A04020102020204" pitchFamily="34" charset="0"/>
              </a:rPr>
              <a:t>Strategic Recommendations for Ethical &amp; Effective Use</a:t>
            </a:r>
            <a:endParaRPr lang="en-GB" dirty="0">
              <a:solidFill>
                <a:srgbClr val="00B050"/>
              </a:solidFill>
              <a:latin typeface="Arial Black" panose="020B0A04020102020204" pitchFamily="34" charset="0"/>
            </a:endParaRPr>
          </a:p>
        </p:txBody>
      </p:sp>
      <p:pic>
        <p:nvPicPr>
          <p:cNvPr id="4" name="Picture 3">
            <a:extLst>
              <a:ext uri="{FF2B5EF4-FFF2-40B4-BE49-F238E27FC236}">
                <a16:creationId xmlns:a16="http://schemas.microsoft.com/office/drawing/2014/main" id="{FE3B396F-A8E6-A66F-31DB-3F2C6B4E46F3}"/>
              </a:ext>
            </a:extLst>
          </p:cNvPr>
          <p:cNvPicPr>
            <a:picLocks noChangeAspect="1"/>
          </p:cNvPicPr>
          <p:nvPr/>
        </p:nvPicPr>
        <p:blipFill>
          <a:blip r:embed="rId2"/>
          <a:stretch>
            <a:fillRect/>
          </a:stretch>
        </p:blipFill>
        <p:spPr>
          <a:xfrm>
            <a:off x="1271223" y="1601887"/>
            <a:ext cx="4825148" cy="2895088"/>
          </a:xfrm>
          <a:prstGeom prst="rect">
            <a:avLst/>
          </a:prstGeom>
        </p:spPr>
      </p:pic>
      <p:sp>
        <p:nvSpPr>
          <p:cNvPr id="3" name="Content Placeholder 2">
            <a:extLst>
              <a:ext uri="{FF2B5EF4-FFF2-40B4-BE49-F238E27FC236}">
                <a16:creationId xmlns:a16="http://schemas.microsoft.com/office/drawing/2014/main" id="{33157179-0CF1-7E1E-8377-5C5431120E78}"/>
              </a:ext>
            </a:extLst>
          </p:cNvPr>
          <p:cNvSpPr>
            <a:spLocks noGrp="1"/>
          </p:cNvSpPr>
          <p:nvPr>
            <p:ph idx="1"/>
          </p:nvPr>
        </p:nvSpPr>
        <p:spPr>
          <a:xfrm>
            <a:off x="7218029" y="2434196"/>
            <a:ext cx="3520368" cy="3032149"/>
          </a:xfrm>
        </p:spPr>
        <p:txBody>
          <a:bodyPr>
            <a:normAutofit/>
          </a:bodyPr>
          <a:lstStyle/>
          <a:p>
            <a:pPr>
              <a:lnSpc>
                <a:spcPct val="110000"/>
              </a:lnSpc>
            </a:pPr>
            <a:r>
              <a:rPr lang="en-GB" sz="1400" b="1" dirty="0">
                <a:latin typeface="Arial" panose="020B0604020202020204" pitchFamily="34" charset="0"/>
                <a:cs typeface="Arial" panose="020B0604020202020204" pitchFamily="34" charset="0"/>
              </a:rPr>
              <a:t>Content Strategy Development</a:t>
            </a:r>
          </a:p>
          <a:p>
            <a:pPr marL="457200" lvl="1" indent="0">
              <a:lnSpc>
                <a:spcPct val="110000"/>
              </a:lnSpc>
              <a:buNone/>
            </a:pPr>
            <a:r>
              <a:rPr lang="en-GB" sz="1200" dirty="0">
                <a:latin typeface="Arial" panose="020B0604020202020204" pitchFamily="34" charset="0"/>
                <a:cs typeface="Arial" panose="020B0604020202020204" pitchFamily="34" charset="0"/>
              </a:rPr>
              <a:t>Tailor content to brand values and ethics.</a:t>
            </a:r>
          </a:p>
          <a:p>
            <a:pPr marL="457200" lvl="1" indent="0">
              <a:lnSpc>
                <a:spcPct val="110000"/>
              </a:lnSpc>
              <a:buNone/>
            </a:pPr>
            <a:r>
              <a:rPr lang="en-GB" sz="1200" dirty="0">
                <a:latin typeface="Arial" panose="020B0604020202020204" pitchFamily="34" charset="0"/>
                <a:cs typeface="Arial" panose="020B0604020202020204" pitchFamily="34" charset="0"/>
              </a:rPr>
              <a:t>Use platform analytics for user privacy.</a:t>
            </a:r>
          </a:p>
          <a:p>
            <a:pPr marL="457200" lvl="1" indent="0">
              <a:lnSpc>
                <a:spcPct val="110000"/>
              </a:lnSpc>
              <a:buNone/>
            </a:pPr>
            <a:r>
              <a:rPr lang="en-GB" sz="1200" dirty="0">
                <a:latin typeface="Arial" panose="020B0604020202020204" pitchFamily="34" charset="0"/>
                <a:cs typeface="Arial" panose="020B0604020202020204" pitchFamily="34" charset="0"/>
              </a:rPr>
              <a:t>Engage authentic influencers for audience alignment.</a:t>
            </a:r>
          </a:p>
          <a:p>
            <a:pPr marL="457200" lvl="1" indent="0">
              <a:lnSpc>
                <a:spcPct val="110000"/>
              </a:lnSpc>
              <a:buNone/>
            </a:pPr>
            <a:r>
              <a:rPr lang="en-GB" sz="1200" dirty="0">
                <a:latin typeface="Arial" panose="020B0604020202020204" pitchFamily="34" charset="0"/>
                <a:cs typeface="Arial" panose="020B0604020202020204" pitchFamily="34" charset="0"/>
              </a:rPr>
              <a:t>Experiment with diverse content formats.</a:t>
            </a:r>
          </a:p>
          <a:p>
            <a:pPr marL="457200" lvl="1" indent="0">
              <a:lnSpc>
                <a:spcPct val="110000"/>
              </a:lnSpc>
              <a:buNone/>
            </a:pPr>
            <a:r>
              <a:rPr lang="en-GB" sz="1200" dirty="0">
                <a:latin typeface="Arial" panose="020B0604020202020204" pitchFamily="34" charset="0"/>
                <a:cs typeface="Arial" panose="020B0604020202020204" pitchFamily="34" charset="0"/>
              </a:rPr>
              <a:t>Monitor platform policy updates and industry guidelines.</a:t>
            </a:r>
          </a:p>
        </p:txBody>
      </p:sp>
      <p:pic>
        <p:nvPicPr>
          <p:cNvPr id="31" name="Picture 30">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1797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06B69-A4C5-E9C3-95AB-AD1828A1B382}"/>
              </a:ext>
            </a:extLst>
          </p:cNvPr>
          <p:cNvSpPr>
            <a:spLocks noGrp="1"/>
          </p:cNvSpPr>
          <p:nvPr>
            <p:ph type="title"/>
          </p:nvPr>
        </p:nvSpPr>
        <p:spPr>
          <a:xfrm>
            <a:off x="1519796" y="804519"/>
            <a:ext cx="9535058" cy="1049235"/>
          </a:xfrm>
        </p:spPr>
        <p:txBody>
          <a:bodyPr/>
          <a:lstStyle/>
          <a:p>
            <a:r>
              <a:rPr lang="en-US" dirty="0">
                <a:solidFill>
                  <a:srgbClr val="00B050"/>
                </a:solidFill>
                <a:latin typeface="Arial Black" panose="020B0A04020102020204" pitchFamily="34" charset="0"/>
              </a:rPr>
              <a:t>References </a:t>
            </a:r>
            <a:endParaRPr lang="en-GB" dirty="0">
              <a:solidFill>
                <a:srgbClr val="00B050"/>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A5A50552-8C54-8DD3-81DC-81137739FEB9}"/>
              </a:ext>
            </a:extLst>
          </p:cNvPr>
          <p:cNvSpPr>
            <a:spLocks noGrp="1"/>
          </p:cNvSpPr>
          <p:nvPr>
            <p:ph idx="1"/>
          </p:nvPr>
        </p:nvSpPr>
        <p:spPr/>
        <p:txBody>
          <a:bodyPr>
            <a:normAutofit fontScale="70000" lnSpcReduction="20000"/>
          </a:bodyPr>
          <a:lstStyle/>
          <a:p>
            <a:r>
              <a:rPr lang="en-US" dirty="0">
                <a:latin typeface="Arial" panose="020B0604020202020204" pitchFamily="34" charset="0"/>
                <a:cs typeface="Arial" panose="020B0604020202020204" pitchFamily="34" charset="0"/>
              </a:rPr>
              <a:t>De </a:t>
            </a:r>
            <a:r>
              <a:rPr lang="en-US" dirty="0" err="1">
                <a:latin typeface="Arial" panose="020B0604020202020204" pitchFamily="34" charset="0"/>
                <a:cs typeface="Arial" panose="020B0604020202020204" pitchFamily="34" charset="0"/>
              </a:rPr>
              <a:t>Veirman</a:t>
            </a:r>
            <a:r>
              <a:rPr lang="en-US" dirty="0">
                <a:latin typeface="Arial" panose="020B0604020202020204" pitchFamily="34" charset="0"/>
                <a:cs typeface="Arial" panose="020B0604020202020204" pitchFamily="34" charset="0"/>
              </a:rPr>
              <a:t>, M., </a:t>
            </a:r>
            <a:r>
              <a:rPr lang="en-US" dirty="0" err="1">
                <a:latin typeface="Arial" panose="020B0604020202020204" pitchFamily="34" charset="0"/>
                <a:cs typeface="Arial" panose="020B0604020202020204" pitchFamily="34" charset="0"/>
              </a:rPr>
              <a:t>Cauberghe</a:t>
            </a:r>
            <a:r>
              <a:rPr lang="en-US" dirty="0">
                <a:latin typeface="Arial" panose="020B0604020202020204" pitchFamily="34" charset="0"/>
                <a:cs typeface="Arial" panose="020B0604020202020204" pitchFamily="34" charset="0"/>
              </a:rPr>
              <a:t>, V., &amp; </a:t>
            </a:r>
            <a:r>
              <a:rPr lang="en-US" dirty="0" err="1">
                <a:latin typeface="Arial" panose="020B0604020202020204" pitchFamily="34" charset="0"/>
                <a:cs typeface="Arial" panose="020B0604020202020204" pitchFamily="34" charset="0"/>
              </a:rPr>
              <a:t>Hudders</a:t>
            </a:r>
            <a:r>
              <a:rPr lang="en-US" dirty="0">
                <a:latin typeface="Arial" panose="020B0604020202020204" pitchFamily="34" charset="0"/>
                <a:cs typeface="Arial" panose="020B0604020202020204" pitchFamily="34" charset="0"/>
              </a:rPr>
              <a:t>, L. (2017). Marketing through Instagram influencers: Impact of number of followers and product divergence on brand attitude</a:t>
            </a:r>
            <a:r>
              <a:rPr lang="en-US" i="1" dirty="0">
                <a:latin typeface="Arial" panose="020B0604020202020204" pitchFamily="34" charset="0"/>
                <a:cs typeface="Arial" panose="020B0604020202020204" pitchFamily="34" charset="0"/>
              </a:rPr>
              <a:t>. International Journal of Advertising, 36</a:t>
            </a:r>
            <a:r>
              <a:rPr lang="en-US" dirty="0">
                <a:latin typeface="Arial" panose="020B0604020202020204" pitchFamily="34" charset="0"/>
                <a:cs typeface="Arial" panose="020B0604020202020204" pitchFamily="34" charset="0"/>
              </a:rPr>
              <a:t>(5), 798-828.</a:t>
            </a:r>
          </a:p>
          <a:p>
            <a:r>
              <a:rPr lang="en-US" dirty="0">
                <a:latin typeface="Arial" panose="020B0604020202020204" pitchFamily="34" charset="0"/>
                <a:cs typeface="Arial" panose="020B0604020202020204" pitchFamily="34" charset="0"/>
              </a:rPr>
              <a:t>Dwivedi, Y.K., </a:t>
            </a:r>
            <a:r>
              <a:rPr lang="en-US" dirty="0" err="1">
                <a:latin typeface="Arial" panose="020B0604020202020204" pitchFamily="34" charset="0"/>
                <a:cs typeface="Arial" panose="020B0604020202020204" pitchFamily="34" charset="0"/>
              </a:rPr>
              <a:t>Ismagilova</a:t>
            </a:r>
            <a:r>
              <a:rPr lang="en-US" dirty="0">
                <a:latin typeface="Arial" panose="020B0604020202020204" pitchFamily="34" charset="0"/>
                <a:cs typeface="Arial" panose="020B0604020202020204" pitchFamily="34" charset="0"/>
              </a:rPr>
              <a:t>, E., Hughes, D.L. et al. (2021). Setting the future of digital and social media marketing research: Perspectives and research propositions. </a:t>
            </a:r>
            <a:r>
              <a:rPr lang="en-US" i="1" dirty="0">
                <a:latin typeface="Arial" panose="020B0604020202020204" pitchFamily="34" charset="0"/>
                <a:cs typeface="Arial" panose="020B0604020202020204" pitchFamily="34" charset="0"/>
              </a:rPr>
              <a:t>International Journal of Information Management, 59</a:t>
            </a:r>
            <a:r>
              <a:rPr lang="en-US" dirty="0">
                <a:latin typeface="Arial" panose="020B0604020202020204" pitchFamily="34" charset="0"/>
                <a:cs typeface="Arial" panose="020B0604020202020204" pitchFamily="34" charset="0"/>
              </a:rPr>
              <a:t>, 102168.</a:t>
            </a:r>
          </a:p>
          <a:p>
            <a:r>
              <a:rPr lang="en-US" dirty="0">
                <a:latin typeface="Arial" panose="020B0604020202020204" pitchFamily="34" charset="0"/>
                <a:cs typeface="Arial" panose="020B0604020202020204" pitchFamily="34" charset="0"/>
              </a:rPr>
              <a:t>Fishbein, M., &amp; Ajzen, I. (1975). </a:t>
            </a:r>
            <a:r>
              <a:rPr lang="en-US" i="1" dirty="0">
                <a:latin typeface="Arial" panose="020B0604020202020204" pitchFamily="34" charset="0"/>
                <a:cs typeface="Arial" panose="020B0604020202020204" pitchFamily="34" charset="0"/>
              </a:rPr>
              <a:t>Belief, Attitude, Intention and Behavior: An Introduction to Theory and Research</a:t>
            </a:r>
            <a:r>
              <a:rPr lang="en-US" dirty="0">
                <a:latin typeface="Arial" panose="020B0604020202020204" pitchFamily="34" charset="0"/>
                <a:cs typeface="Arial" panose="020B0604020202020204" pitchFamily="34" charset="0"/>
              </a:rPr>
              <a:t>. Addison-Wesley.</a:t>
            </a:r>
          </a:p>
          <a:p>
            <a:r>
              <a:rPr lang="en-US" dirty="0" err="1">
                <a:latin typeface="Arial" panose="020B0604020202020204" pitchFamily="34" charset="0"/>
                <a:cs typeface="Arial" panose="020B0604020202020204" pitchFamily="34" charset="0"/>
              </a:rPr>
              <a:t>Stamenković</a:t>
            </a:r>
            <a:r>
              <a:rPr lang="en-US" dirty="0">
                <a:latin typeface="Arial" panose="020B0604020202020204" pitchFamily="34" charset="0"/>
                <a:cs typeface="Arial" panose="020B0604020202020204" pitchFamily="34" charset="0"/>
              </a:rPr>
              <a:t>, I., &amp; Mitrovic, M. (2023). The motivation for using the social media platform TikTok from the perspective of the uses and gratifications theory. </a:t>
            </a:r>
            <a:r>
              <a:rPr lang="en-US" dirty="0">
                <a:latin typeface="Arial" panose="020B0604020202020204" pitchFamily="34" charset="0"/>
                <a:cs typeface="Arial" panose="020B0604020202020204" pitchFamily="34" charset="0"/>
                <a:hlinkClick r:id="rId2"/>
              </a:rPr>
              <a:t>https://doi.org/10.46630/msae.2.2023.02</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https://influencermarketinghub.com/tiktok-stats/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4"/>
              </a:rPr>
              <a:t>https://centarzamedije.fpn.bg.ac.rs/informisanje-u-digitalnom-okruzenju-u-srbiji/</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5"/>
              </a:rPr>
              <a:t>https://datareportal.com/social-media-users</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7242116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47</TotalTime>
  <Words>436</Words>
  <Application>Microsoft Office PowerPoint</Application>
  <PresentationFormat>Widescreen</PresentationFormat>
  <Paragraphs>35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Arial Black</vt:lpstr>
      <vt:lpstr>Gill Sans MT</vt:lpstr>
      <vt:lpstr>Gallery</vt:lpstr>
      <vt:lpstr>TikTok for Business</vt:lpstr>
      <vt:lpstr>Introduction </vt:lpstr>
      <vt:lpstr>Key Benefits of Leveraging TikTok</vt:lpstr>
      <vt:lpstr>Potential Drawbacks for Businesses</vt:lpstr>
      <vt:lpstr>Ethical Considerations of TikTok</vt:lpstr>
      <vt:lpstr>Strategic Recommendations for Ethical &amp; Effective Use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1</cp:revision>
  <dcterms:created xsi:type="dcterms:W3CDTF">2024-12-14T21:52:39Z</dcterms:created>
  <dcterms:modified xsi:type="dcterms:W3CDTF">2024-12-14T22:39:54Z</dcterms:modified>
</cp:coreProperties>
</file>