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
  </p:notesMasterIdLst>
  <p:sldIdLst>
    <p:sldId id="256" r:id="rId2"/>
  </p:sldIdLst>
  <p:sldSz cx="15113000" cy="21374100"/>
  <p:notesSz cx="6858000" cy="9144000"/>
  <p:embeddedFontLst>
    <p:embeddedFont>
      <p:font typeface="Helvetica World" panose="020B0604020202020204" charset="-128"/>
      <p:regular r:id="rId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33" d="100"/>
          <a:sy n="33" d="100"/>
        </p:scale>
        <p:origin x="1860" y="-1464"/>
      </p:cViewPr>
      <p:guideLst>
        <p:guide orient="horz" pos="2160"/>
        <p:guide pos="2880"/>
      </p:guideLst>
    </p:cSldViewPr>
  </p:slideViewPr>
  <p:outlineViewPr>
    <p:cViewPr>
      <p:scale>
        <a:sx n="33" d="100"/>
        <a:sy n="33" d="100"/>
      </p:scale>
      <p:origin x="0" y="0"/>
    </p:cViewPr>
  </p:outlineViewPr>
  <p:notesTextViewPr>
    <p:cViewPr>
      <p:scale>
        <a:sx n="100" d="100"/>
        <a:sy n="100" d="100"/>
      </p:scale>
      <p:origin x="0" y="-582"/>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font" Target="fonts/font1.fntdata"/></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B36604-31A5-430B-BB35-1B735AC62A32}" type="doc">
      <dgm:prSet loTypeId="urn:microsoft.com/office/officeart/2005/8/layout/process1" loCatId="process" qsTypeId="urn:microsoft.com/office/officeart/2005/8/quickstyle/simple1" qsCatId="simple" csTypeId="urn:microsoft.com/office/officeart/2005/8/colors/colorful5" csCatId="colorful" phldr="1"/>
      <dgm:spPr/>
      <dgm:t>
        <a:bodyPr/>
        <a:lstStyle/>
        <a:p>
          <a:endParaRPr lang="en-US"/>
        </a:p>
      </dgm:t>
    </dgm:pt>
    <dgm:pt modelId="{889C6016-33D9-4E87-B9DF-9159985BBFB6}">
      <dgm:prSet phldrT="[Text]"/>
      <dgm:spPr/>
      <dgm:t>
        <a:bodyPr/>
        <a:lstStyle/>
        <a:p>
          <a:pPr>
            <a:buNone/>
          </a:pPr>
          <a:r>
            <a:rPr lang="en-US" dirty="0">
              <a:solidFill>
                <a:schemeClr val="tx1"/>
              </a:solidFill>
              <a:latin typeface="Times New Roman" panose="02020603050405020304" pitchFamily="18" charset="0"/>
              <a:ea typeface="Helvetica World" panose="020B0604020202020204" charset="-128"/>
              <a:cs typeface="Times New Roman" panose="02020603050405020304" pitchFamily="18" charset="0"/>
            </a:rPr>
            <a:t>Reduces carbon emissions</a:t>
          </a:r>
        </a:p>
      </dgm:t>
    </dgm:pt>
    <dgm:pt modelId="{B452A081-CB90-43D1-9E7F-DF5E68A5D2A3}" type="parTrans" cxnId="{A1671645-B806-4759-8749-49C8F2893CD3}">
      <dgm:prSet/>
      <dgm:spPr/>
      <dgm:t>
        <a:bodyPr/>
        <a:lstStyle/>
        <a:p>
          <a:endParaRPr lang="en-US">
            <a:solidFill>
              <a:schemeClr val="tx1"/>
            </a:solidFill>
            <a:latin typeface="Helvetica World" panose="020B0604020202020204" charset="-128"/>
            <a:ea typeface="Helvetica World" panose="020B0604020202020204" charset="-128"/>
            <a:cs typeface="Helvetica World" panose="020B0604020202020204" charset="-128"/>
          </a:endParaRPr>
        </a:p>
      </dgm:t>
    </dgm:pt>
    <dgm:pt modelId="{2E16FE3D-939A-4E7A-A08E-55DC5604C462}" type="sibTrans" cxnId="{A1671645-B806-4759-8749-49C8F2893CD3}">
      <dgm:prSet/>
      <dgm:spPr/>
      <dgm:t>
        <a:bodyPr/>
        <a:lstStyle/>
        <a:p>
          <a:endParaRPr lang="en-US">
            <a:solidFill>
              <a:schemeClr val="tx1"/>
            </a:solidFill>
            <a:latin typeface="Helvetica World" panose="020B0604020202020204" charset="-128"/>
            <a:ea typeface="Helvetica World" panose="020B0604020202020204" charset="-128"/>
            <a:cs typeface="Helvetica World" panose="020B0604020202020204" charset="-128"/>
          </a:endParaRPr>
        </a:p>
      </dgm:t>
    </dgm:pt>
    <dgm:pt modelId="{24D4B4A4-0649-4E0E-BEC5-442D3CF58585}">
      <dgm:prSet phldrT="[Text]"/>
      <dgm:spPr/>
      <dgm:t>
        <a:bodyPr/>
        <a:lstStyle/>
        <a:p>
          <a:pPr>
            <a:buNone/>
          </a:pPr>
          <a:r>
            <a:rPr lang="en-US" dirty="0">
              <a:solidFill>
                <a:schemeClr val="tx1"/>
              </a:solidFill>
              <a:latin typeface="Times New Roman" panose="02020603050405020304" pitchFamily="18" charset="0"/>
              <a:ea typeface="Helvetica World" panose="020B0604020202020204" charset="-128"/>
              <a:cs typeface="Times New Roman" panose="02020603050405020304" pitchFamily="18" charset="0"/>
            </a:rPr>
            <a:t>Promotes clean transport</a:t>
          </a:r>
        </a:p>
      </dgm:t>
    </dgm:pt>
    <dgm:pt modelId="{0A4D34C6-9845-499B-8A07-665C56D23F52}" type="parTrans" cxnId="{E85410B5-F527-4DC9-8DC4-C576BF962834}">
      <dgm:prSet/>
      <dgm:spPr/>
      <dgm:t>
        <a:bodyPr/>
        <a:lstStyle/>
        <a:p>
          <a:endParaRPr lang="en-US">
            <a:solidFill>
              <a:schemeClr val="tx1"/>
            </a:solidFill>
            <a:latin typeface="Helvetica World" panose="020B0604020202020204" charset="-128"/>
            <a:ea typeface="Helvetica World" panose="020B0604020202020204" charset="-128"/>
            <a:cs typeface="Helvetica World" panose="020B0604020202020204" charset="-128"/>
          </a:endParaRPr>
        </a:p>
      </dgm:t>
    </dgm:pt>
    <dgm:pt modelId="{2D372379-C95A-4962-A48E-0831E4950051}" type="sibTrans" cxnId="{E85410B5-F527-4DC9-8DC4-C576BF962834}">
      <dgm:prSet/>
      <dgm:spPr/>
      <dgm:t>
        <a:bodyPr/>
        <a:lstStyle/>
        <a:p>
          <a:endParaRPr lang="en-US">
            <a:solidFill>
              <a:schemeClr val="tx1"/>
            </a:solidFill>
            <a:latin typeface="Helvetica World" panose="020B0604020202020204" charset="-128"/>
            <a:ea typeface="Helvetica World" panose="020B0604020202020204" charset="-128"/>
            <a:cs typeface="Helvetica World" panose="020B0604020202020204" charset="-128"/>
          </a:endParaRPr>
        </a:p>
      </dgm:t>
    </dgm:pt>
    <dgm:pt modelId="{95624715-B096-4493-ABB8-32AF1E0A7C15}">
      <dgm:prSet phldrT="[Text]"/>
      <dgm:spPr/>
      <dgm:t>
        <a:bodyPr/>
        <a:lstStyle/>
        <a:p>
          <a:pPr>
            <a:buNone/>
          </a:pPr>
          <a:r>
            <a:rPr lang="en-US" dirty="0">
              <a:solidFill>
                <a:schemeClr val="tx1"/>
              </a:solidFill>
              <a:latin typeface="Times New Roman" panose="02020603050405020304" pitchFamily="18" charset="0"/>
              <a:ea typeface="Helvetica World" panose="020B0604020202020204" charset="-128"/>
              <a:cs typeface="Times New Roman" panose="02020603050405020304" pitchFamily="18" charset="0"/>
            </a:rPr>
            <a:t>Encourages </a:t>
          </a:r>
          <a:r>
            <a:rPr lang="en-US">
              <a:solidFill>
                <a:schemeClr val="tx1"/>
              </a:solidFill>
              <a:latin typeface="Times New Roman" panose="02020603050405020304" pitchFamily="18" charset="0"/>
              <a:ea typeface="Helvetica World" panose="020B0604020202020204" charset="-128"/>
              <a:cs typeface="Times New Roman" panose="02020603050405020304" pitchFamily="18" charset="0"/>
            </a:rPr>
            <a:t>EV adoption</a:t>
          </a:r>
          <a:endParaRPr lang="en-US" dirty="0">
            <a:solidFill>
              <a:schemeClr val="tx1"/>
            </a:solidFill>
            <a:latin typeface="Times New Roman" panose="02020603050405020304" pitchFamily="18" charset="0"/>
            <a:ea typeface="Helvetica World" panose="020B0604020202020204" charset="-128"/>
            <a:cs typeface="Times New Roman" panose="02020603050405020304" pitchFamily="18" charset="0"/>
          </a:endParaRPr>
        </a:p>
      </dgm:t>
    </dgm:pt>
    <dgm:pt modelId="{A13AAC7A-746A-4A1C-8281-050777619DFF}" type="parTrans" cxnId="{5976BB09-F52E-4A5E-B88A-5CA681D7B245}">
      <dgm:prSet/>
      <dgm:spPr/>
      <dgm:t>
        <a:bodyPr/>
        <a:lstStyle/>
        <a:p>
          <a:endParaRPr lang="en-US">
            <a:solidFill>
              <a:schemeClr val="tx1"/>
            </a:solidFill>
            <a:latin typeface="Helvetica World" panose="020B0604020202020204" charset="-128"/>
            <a:ea typeface="Helvetica World" panose="020B0604020202020204" charset="-128"/>
            <a:cs typeface="Helvetica World" panose="020B0604020202020204" charset="-128"/>
          </a:endParaRPr>
        </a:p>
      </dgm:t>
    </dgm:pt>
    <dgm:pt modelId="{6E8BC7EE-16C9-4579-ADEF-5DF4520407D1}" type="sibTrans" cxnId="{5976BB09-F52E-4A5E-B88A-5CA681D7B245}">
      <dgm:prSet/>
      <dgm:spPr/>
      <dgm:t>
        <a:bodyPr/>
        <a:lstStyle/>
        <a:p>
          <a:endParaRPr lang="en-US">
            <a:solidFill>
              <a:schemeClr val="tx1"/>
            </a:solidFill>
            <a:latin typeface="Helvetica World" panose="020B0604020202020204" charset="-128"/>
            <a:ea typeface="Helvetica World" panose="020B0604020202020204" charset="-128"/>
            <a:cs typeface="Helvetica World" panose="020B0604020202020204" charset="-128"/>
          </a:endParaRPr>
        </a:p>
      </dgm:t>
    </dgm:pt>
    <dgm:pt modelId="{37BB3D43-955D-4A4D-B85A-8A28CAE469B0}">
      <dgm:prSet phldrT="[Text]"/>
      <dgm:spPr/>
      <dgm:t>
        <a:bodyPr/>
        <a:lstStyle/>
        <a:p>
          <a:pPr>
            <a:buNone/>
          </a:pPr>
          <a:r>
            <a:rPr lang="en-US" dirty="0">
              <a:solidFill>
                <a:schemeClr val="tx1"/>
              </a:solidFill>
              <a:latin typeface="Times New Roman" panose="02020603050405020304" pitchFamily="18" charset="0"/>
              <a:ea typeface="Helvetica World" panose="020B0604020202020204" charset="-128"/>
              <a:cs typeface="Times New Roman" panose="02020603050405020304" pitchFamily="18" charset="0"/>
            </a:rPr>
            <a:t>Supports Climate Action</a:t>
          </a:r>
        </a:p>
      </dgm:t>
    </dgm:pt>
    <dgm:pt modelId="{D80C496B-A4F3-4A79-8E4E-6F24EF6B348D}" type="parTrans" cxnId="{0C713958-97F0-40CA-A737-2CF6FBEA853D}">
      <dgm:prSet/>
      <dgm:spPr/>
      <dgm:t>
        <a:bodyPr/>
        <a:lstStyle/>
        <a:p>
          <a:endParaRPr lang="en-US">
            <a:solidFill>
              <a:schemeClr val="tx1"/>
            </a:solidFill>
            <a:latin typeface="Helvetica World" panose="020B0604020202020204" charset="-128"/>
            <a:ea typeface="Helvetica World" panose="020B0604020202020204" charset="-128"/>
            <a:cs typeface="Helvetica World" panose="020B0604020202020204" charset="-128"/>
          </a:endParaRPr>
        </a:p>
      </dgm:t>
    </dgm:pt>
    <dgm:pt modelId="{D1C0151F-3D32-4F84-B7E7-3D85FDFB1B3E}" type="sibTrans" cxnId="{0C713958-97F0-40CA-A737-2CF6FBEA853D}">
      <dgm:prSet/>
      <dgm:spPr/>
      <dgm:t>
        <a:bodyPr/>
        <a:lstStyle/>
        <a:p>
          <a:endParaRPr lang="en-US">
            <a:solidFill>
              <a:schemeClr val="tx1"/>
            </a:solidFill>
            <a:latin typeface="Helvetica World" panose="020B0604020202020204" charset="-128"/>
            <a:ea typeface="Helvetica World" panose="020B0604020202020204" charset="-128"/>
            <a:cs typeface="Helvetica World" panose="020B0604020202020204" charset="-128"/>
          </a:endParaRPr>
        </a:p>
      </dgm:t>
    </dgm:pt>
    <dgm:pt modelId="{AE7C0D70-3D60-4BD1-A0E2-9EED33D987C8}">
      <dgm:prSet phldrT="[Text]"/>
      <dgm:spPr/>
      <dgm:t>
        <a:bodyPr/>
        <a:lstStyle/>
        <a:p>
          <a:pPr>
            <a:buNone/>
          </a:pPr>
          <a:r>
            <a:rPr lang="en-US">
              <a:solidFill>
                <a:schemeClr val="tx1"/>
              </a:solidFill>
              <a:latin typeface="Times New Roman" panose="02020603050405020304" pitchFamily="18" charset="0"/>
              <a:ea typeface="Helvetica World" panose="020B0604020202020204" charset="-128"/>
              <a:cs typeface="Times New Roman" panose="02020603050405020304" pitchFamily="18" charset="0"/>
            </a:rPr>
            <a:t>Sustainable Cities</a:t>
          </a:r>
          <a:endParaRPr lang="en-US" dirty="0">
            <a:solidFill>
              <a:schemeClr val="tx1"/>
            </a:solidFill>
            <a:latin typeface="Times New Roman" panose="02020603050405020304" pitchFamily="18" charset="0"/>
            <a:ea typeface="Helvetica World" panose="020B0604020202020204" charset="-128"/>
            <a:cs typeface="Times New Roman" panose="02020603050405020304" pitchFamily="18" charset="0"/>
          </a:endParaRPr>
        </a:p>
      </dgm:t>
    </dgm:pt>
    <dgm:pt modelId="{FC8109B0-FD27-444D-A355-55CAD23754CE}" type="parTrans" cxnId="{494CC355-06A2-4CFE-969D-E9013EB84BE3}">
      <dgm:prSet/>
      <dgm:spPr/>
      <dgm:t>
        <a:bodyPr/>
        <a:lstStyle/>
        <a:p>
          <a:endParaRPr lang="en-US">
            <a:solidFill>
              <a:schemeClr val="tx1"/>
            </a:solidFill>
            <a:latin typeface="Helvetica World" panose="020B0604020202020204" charset="-128"/>
            <a:ea typeface="Helvetica World" panose="020B0604020202020204" charset="-128"/>
            <a:cs typeface="Helvetica World" panose="020B0604020202020204" charset="-128"/>
          </a:endParaRPr>
        </a:p>
      </dgm:t>
    </dgm:pt>
    <dgm:pt modelId="{59900149-42E6-4E66-94DA-089DD390170D}" type="sibTrans" cxnId="{494CC355-06A2-4CFE-969D-E9013EB84BE3}">
      <dgm:prSet/>
      <dgm:spPr/>
      <dgm:t>
        <a:bodyPr/>
        <a:lstStyle/>
        <a:p>
          <a:endParaRPr lang="en-US">
            <a:solidFill>
              <a:schemeClr val="tx1"/>
            </a:solidFill>
            <a:latin typeface="Helvetica World" panose="020B0604020202020204" charset="-128"/>
            <a:ea typeface="Helvetica World" panose="020B0604020202020204" charset="-128"/>
            <a:cs typeface="Helvetica World" panose="020B0604020202020204" charset="-128"/>
          </a:endParaRPr>
        </a:p>
      </dgm:t>
    </dgm:pt>
    <dgm:pt modelId="{B93F9579-6D63-4930-9D94-9DED98D0C36C}">
      <dgm:prSet phldrT="[Text]"/>
      <dgm:spPr/>
      <dgm:t>
        <a:bodyPr/>
        <a:lstStyle/>
        <a:p>
          <a:pPr>
            <a:buNone/>
          </a:pPr>
          <a:r>
            <a:rPr lang="en-US" dirty="0">
              <a:solidFill>
                <a:schemeClr val="tx1"/>
              </a:solidFill>
              <a:latin typeface="Times New Roman" panose="02020603050405020304" pitchFamily="18" charset="0"/>
              <a:ea typeface="Helvetica World" panose="020B0604020202020204" charset="-128"/>
              <a:cs typeface="Times New Roman" panose="02020603050405020304" pitchFamily="18" charset="0"/>
            </a:rPr>
            <a:t>Clean Energy transition</a:t>
          </a:r>
        </a:p>
      </dgm:t>
    </dgm:pt>
    <dgm:pt modelId="{982F7C9F-1CD7-40F1-AA66-8FA1D43C2536}" type="parTrans" cxnId="{89E1511D-C389-46C4-9992-D94CCD9DCFC8}">
      <dgm:prSet/>
      <dgm:spPr/>
      <dgm:t>
        <a:bodyPr/>
        <a:lstStyle/>
        <a:p>
          <a:endParaRPr lang="en-US">
            <a:solidFill>
              <a:schemeClr val="tx1"/>
            </a:solidFill>
            <a:latin typeface="Helvetica World" panose="020B0604020202020204" charset="-128"/>
            <a:ea typeface="Helvetica World" panose="020B0604020202020204" charset="-128"/>
            <a:cs typeface="Helvetica World" panose="020B0604020202020204" charset="-128"/>
          </a:endParaRPr>
        </a:p>
      </dgm:t>
    </dgm:pt>
    <dgm:pt modelId="{34E36765-20A2-4B44-B071-32B568D7DD0D}" type="sibTrans" cxnId="{89E1511D-C389-46C4-9992-D94CCD9DCFC8}">
      <dgm:prSet/>
      <dgm:spPr/>
      <dgm:t>
        <a:bodyPr/>
        <a:lstStyle/>
        <a:p>
          <a:endParaRPr lang="en-US">
            <a:solidFill>
              <a:schemeClr val="tx1"/>
            </a:solidFill>
            <a:latin typeface="Helvetica World" panose="020B0604020202020204" charset="-128"/>
            <a:ea typeface="Helvetica World" panose="020B0604020202020204" charset="-128"/>
            <a:cs typeface="Helvetica World" panose="020B0604020202020204" charset="-128"/>
          </a:endParaRPr>
        </a:p>
      </dgm:t>
    </dgm:pt>
    <dgm:pt modelId="{C1A91A8C-7253-4025-A98A-E94646D33244}" type="pres">
      <dgm:prSet presAssocID="{19B36604-31A5-430B-BB35-1B735AC62A32}" presName="Name0" presStyleCnt="0">
        <dgm:presLayoutVars>
          <dgm:dir/>
          <dgm:resizeHandles val="exact"/>
        </dgm:presLayoutVars>
      </dgm:prSet>
      <dgm:spPr/>
    </dgm:pt>
    <dgm:pt modelId="{71B6A548-E7B4-4B1F-9E9D-1E7F0877B0A5}" type="pres">
      <dgm:prSet presAssocID="{889C6016-33D9-4E87-B9DF-9159985BBFB6}" presName="node" presStyleLbl="node1" presStyleIdx="0" presStyleCnt="3">
        <dgm:presLayoutVars>
          <dgm:bulletEnabled val="1"/>
        </dgm:presLayoutVars>
      </dgm:prSet>
      <dgm:spPr/>
    </dgm:pt>
    <dgm:pt modelId="{7638AF15-7F42-4917-8FA7-B1BD651F2C5B}" type="pres">
      <dgm:prSet presAssocID="{2E16FE3D-939A-4E7A-A08E-55DC5604C462}" presName="sibTrans" presStyleLbl="sibTrans2D1" presStyleIdx="0" presStyleCnt="2"/>
      <dgm:spPr/>
    </dgm:pt>
    <dgm:pt modelId="{3773C4DB-9143-43A7-9552-E43D3C9AF17C}" type="pres">
      <dgm:prSet presAssocID="{2E16FE3D-939A-4E7A-A08E-55DC5604C462}" presName="connectorText" presStyleLbl="sibTrans2D1" presStyleIdx="0" presStyleCnt="2"/>
      <dgm:spPr/>
    </dgm:pt>
    <dgm:pt modelId="{01BFF09F-039C-40EB-987E-46A6E755A6D8}" type="pres">
      <dgm:prSet presAssocID="{24D4B4A4-0649-4E0E-BEC5-442D3CF58585}" presName="node" presStyleLbl="node1" presStyleIdx="1" presStyleCnt="3">
        <dgm:presLayoutVars>
          <dgm:bulletEnabled val="1"/>
        </dgm:presLayoutVars>
      </dgm:prSet>
      <dgm:spPr/>
    </dgm:pt>
    <dgm:pt modelId="{CABD7A91-3A06-4EE5-AB71-AEEFF79A9588}" type="pres">
      <dgm:prSet presAssocID="{2D372379-C95A-4962-A48E-0831E4950051}" presName="sibTrans" presStyleLbl="sibTrans2D1" presStyleIdx="1" presStyleCnt="2"/>
      <dgm:spPr/>
    </dgm:pt>
    <dgm:pt modelId="{0A6EF6C6-4AFC-4F63-9F5C-43C402491CC5}" type="pres">
      <dgm:prSet presAssocID="{2D372379-C95A-4962-A48E-0831E4950051}" presName="connectorText" presStyleLbl="sibTrans2D1" presStyleIdx="1" presStyleCnt="2"/>
      <dgm:spPr/>
    </dgm:pt>
    <dgm:pt modelId="{400C4B3C-BE50-4312-AC98-1B33BEA52353}" type="pres">
      <dgm:prSet presAssocID="{95624715-B096-4493-ABB8-32AF1E0A7C15}" presName="node" presStyleLbl="node1" presStyleIdx="2" presStyleCnt="3">
        <dgm:presLayoutVars>
          <dgm:bulletEnabled val="1"/>
        </dgm:presLayoutVars>
      </dgm:prSet>
      <dgm:spPr/>
    </dgm:pt>
  </dgm:ptLst>
  <dgm:cxnLst>
    <dgm:cxn modelId="{5976BB09-F52E-4A5E-B88A-5CA681D7B245}" srcId="{19B36604-31A5-430B-BB35-1B735AC62A32}" destId="{95624715-B096-4493-ABB8-32AF1E0A7C15}" srcOrd="2" destOrd="0" parTransId="{A13AAC7A-746A-4A1C-8281-050777619DFF}" sibTransId="{6E8BC7EE-16C9-4579-ADEF-5DF4520407D1}"/>
    <dgm:cxn modelId="{89E1511D-C389-46C4-9992-D94CCD9DCFC8}" srcId="{95624715-B096-4493-ABB8-32AF1E0A7C15}" destId="{B93F9579-6D63-4930-9D94-9DED98D0C36C}" srcOrd="0" destOrd="0" parTransId="{982F7C9F-1CD7-40F1-AA66-8FA1D43C2536}" sibTransId="{34E36765-20A2-4B44-B071-32B568D7DD0D}"/>
    <dgm:cxn modelId="{FE04821E-AFF4-4F81-8A20-DBFE59C902CD}" type="presOf" srcId="{24D4B4A4-0649-4E0E-BEC5-442D3CF58585}" destId="{01BFF09F-039C-40EB-987E-46A6E755A6D8}" srcOrd="0" destOrd="0" presId="urn:microsoft.com/office/officeart/2005/8/layout/process1"/>
    <dgm:cxn modelId="{0E531F23-8082-4D80-B946-B38054F04031}" type="presOf" srcId="{19B36604-31A5-430B-BB35-1B735AC62A32}" destId="{C1A91A8C-7253-4025-A98A-E94646D33244}" srcOrd="0" destOrd="0" presId="urn:microsoft.com/office/officeart/2005/8/layout/process1"/>
    <dgm:cxn modelId="{ED408F2B-1A9A-46FC-B388-7E963B66F270}" type="presOf" srcId="{2E16FE3D-939A-4E7A-A08E-55DC5604C462}" destId="{7638AF15-7F42-4917-8FA7-B1BD651F2C5B}" srcOrd="0" destOrd="0" presId="urn:microsoft.com/office/officeart/2005/8/layout/process1"/>
    <dgm:cxn modelId="{DBEB4F34-3F34-49BA-899E-AFB02CB474B4}" type="presOf" srcId="{2E16FE3D-939A-4E7A-A08E-55DC5604C462}" destId="{3773C4DB-9143-43A7-9552-E43D3C9AF17C}" srcOrd="1" destOrd="0" presId="urn:microsoft.com/office/officeart/2005/8/layout/process1"/>
    <dgm:cxn modelId="{A1671645-B806-4759-8749-49C8F2893CD3}" srcId="{19B36604-31A5-430B-BB35-1B735AC62A32}" destId="{889C6016-33D9-4E87-B9DF-9159985BBFB6}" srcOrd="0" destOrd="0" parTransId="{B452A081-CB90-43D1-9E7F-DF5E68A5D2A3}" sibTransId="{2E16FE3D-939A-4E7A-A08E-55DC5604C462}"/>
    <dgm:cxn modelId="{494CC355-06A2-4CFE-969D-E9013EB84BE3}" srcId="{24D4B4A4-0649-4E0E-BEC5-442D3CF58585}" destId="{AE7C0D70-3D60-4BD1-A0E2-9EED33D987C8}" srcOrd="0" destOrd="0" parTransId="{FC8109B0-FD27-444D-A355-55CAD23754CE}" sibTransId="{59900149-42E6-4E66-94DA-089DD390170D}"/>
    <dgm:cxn modelId="{F0C67A56-43C6-4A7D-A61F-4EFA4FBC10AC}" type="presOf" srcId="{37BB3D43-955D-4A4D-B85A-8A28CAE469B0}" destId="{71B6A548-E7B4-4B1F-9E9D-1E7F0877B0A5}" srcOrd="0" destOrd="1" presId="urn:microsoft.com/office/officeart/2005/8/layout/process1"/>
    <dgm:cxn modelId="{0C713958-97F0-40CA-A737-2CF6FBEA853D}" srcId="{889C6016-33D9-4E87-B9DF-9159985BBFB6}" destId="{37BB3D43-955D-4A4D-B85A-8A28CAE469B0}" srcOrd="0" destOrd="0" parTransId="{D80C496B-A4F3-4A79-8E4E-6F24EF6B348D}" sibTransId="{D1C0151F-3D32-4F84-B7E7-3D85FDFB1B3E}"/>
    <dgm:cxn modelId="{700B15A4-818B-4616-B82D-ED1A228FA49F}" type="presOf" srcId="{2D372379-C95A-4962-A48E-0831E4950051}" destId="{0A6EF6C6-4AFC-4F63-9F5C-43C402491CC5}" srcOrd="1" destOrd="0" presId="urn:microsoft.com/office/officeart/2005/8/layout/process1"/>
    <dgm:cxn modelId="{E85410B5-F527-4DC9-8DC4-C576BF962834}" srcId="{19B36604-31A5-430B-BB35-1B735AC62A32}" destId="{24D4B4A4-0649-4E0E-BEC5-442D3CF58585}" srcOrd="1" destOrd="0" parTransId="{0A4D34C6-9845-499B-8A07-665C56D23F52}" sibTransId="{2D372379-C95A-4962-A48E-0831E4950051}"/>
    <dgm:cxn modelId="{6B6ECDCD-EE29-45F5-8D06-94546B40551B}" type="presOf" srcId="{889C6016-33D9-4E87-B9DF-9159985BBFB6}" destId="{71B6A548-E7B4-4B1F-9E9D-1E7F0877B0A5}" srcOrd="0" destOrd="0" presId="urn:microsoft.com/office/officeart/2005/8/layout/process1"/>
    <dgm:cxn modelId="{5874A0DA-ED55-4FC0-8AF6-AC47B48C4E80}" type="presOf" srcId="{95624715-B096-4493-ABB8-32AF1E0A7C15}" destId="{400C4B3C-BE50-4312-AC98-1B33BEA52353}" srcOrd="0" destOrd="0" presId="urn:microsoft.com/office/officeart/2005/8/layout/process1"/>
    <dgm:cxn modelId="{E43440E3-E218-4EC1-AFD1-C757CEE900C3}" type="presOf" srcId="{B93F9579-6D63-4930-9D94-9DED98D0C36C}" destId="{400C4B3C-BE50-4312-AC98-1B33BEA52353}" srcOrd="0" destOrd="1" presId="urn:microsoft.com/office/officeart/2005/8/layout/process1"/>
    <dgm:cxn modelId="{4BFD48E3-6868-4AFA-ACC5-58A2C88528F7}" type="presOf" srcId="{2D372379-C95A-4962-A48E-0831E4950051}" destId="{CABD7A91-3A06-4EE5-AB71-AEEFF79A9588}" srcOrd="0" destOrd="0" presId="urn:microsoft.com/office/officeart/2005/8/layout/process1"/>
    <dgm:cxn modelId="{502EC3F9-FC77-40A3-9EAA-9E92182533A8}" type="presOf" srcId="{AE7C0D70-3D60-4BD1-A0E2-9EED33D987C8}" destId="{01BFF09F-039C-40EB-987E-46A6E755A6D8}" srcOrd="0" destOrd="1" presId="urn:microsoft.com/office/officeart/2005/8/layout/process1"/>
    <dgm:cxn modelId="{AC575EF4-618F-4B84-BA5D-9C4AE390A5B8}" type="presParOf" srcId="{C1A91A8C-7253-4025-A98A-E94646D33244}" destId="{71B6A548-E7B4-4B1F-9E9D-1E7F0877B0A5}" srcOrd="0" destOrd="0" presId="urn:microsoft.com/office/officeart/2005/8/layout/process1"/>
    <dgm:cxn modelId="{AFA8C55F-2A20-4A6E-BA72-CE7E5A93C814}" type="presParOf" srcId="{C1A91A8C-7253-4025-A98A-E94646D33244}" destId="{7638AF15-7F42-4917-8FA7-B1BD651F2C5B}" srcOrd="1" destOrd="0" presId="urn:microsoft.com/office/officeart/2005/8/layout/process1"/>
    <dgm:cxn modelId="{939CA59D-1B4D-4740-994C-63FDB6B3023D}" type="presParOf" srcId="{7638AF15-7F42-4917-8FA7-B1BD651F2C5B}" destId="{3773C4DB-9143-43A7-9552-E43D3C9AF17C}" srcOrd="0" destOrd="0" presId="urn:microsoft.com/office/officeart/2005/8/layout/process1"/>
    <dgm:cxn modelId="{C00D92C7-101F-4500-AD1D-2DF978A7330C}" type="presParOf" srcId="{C1A91A8C-7253-4025-A98A-E94646D33244}" destId="{01BFF09F-039C-40EB-987E-46A6E755A6D8}" srcOrd="2" destOrd="0" presId="urn:microsoft.com/office/officeart/2005/8/layout/process1"/>
    <dgm:cxn modelId="{6B0DD4AF-6927-4E41-BA6E-FC250228D396}" type="presParOf" srcId="{C1A91A8C-7253-4025-A98A-E94646D33244}" destId="{CABD7A91-3A06-4EE5-AB71-AEEFF79A9588}" srcOrd="3" destOrd="0" presId="urn:microsoft.com/office/officeart/2005/8/layout/process1"/>
    <dgm:cxn modelId="{F79C7102-147A-40F0-8E7C-009E4ACEB525}" type="presParOf" srcId="{CABD7A91-3A06-4EE5-AB71-AEEFF79A9588}" destId="{0A6EF6C6-4AFC-4F63-9F5C-43C402491CC5}" srcOrd="0" destOrd="0" presId="urn:microsoft.com/office/officeart/2005/8/layout/process1"/>
    <dgm:cxn modelId="{E38ABC18-1C63-4BB1-8BFF-E2EBF0AB0756}" type="presParOf" srcId="{C1A91A8C-7253-4025-A98A-E94646D33244}" destId="{400C4B3C-BE50-4312-AC98-1B33BEA52353}" srcOrd="4" destOrd="0" presId="urn:microsoft.com/office/officeart/2005/8/layout/process1"/>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B6A548-E7B4-4B1F-9E9D-1E7F0877B0A5}">
      <dsp:nvSpPr>
        <dsp:cNvPr id="0" name=""/>
        <dsp:cNvSpPr/>
      </dsp:nvSpPr>
      <dsp:spPr>
        <a:xfrm>
          <a:off x="6861" y="0"/>
          <a:ext cx="2050867" cy="1201408"/>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solidFill>
                <a:schemeClr val="tx1"/>
              </a:solidFill>
              <a:latin typeface="Times New Roman" panose="02020603050405020304" pitchFamily="18" charset="0"/>
              <a:ea typeface="Helvetica World" panose="020B0604020202020204" charset="-128"/>
              <a:cs typeface="Times New Roman" panose="02020603050405020304" pitchFamily="18" charset="0"/>
            </a:rPr>
            <a:t>Reduces carbon emissions</a:t>
          </a:r>
        </a:p>
        <a:p>
          <a:pPr marL="114300" lvl="1" indent="-114300" algn="l" defTabSz="666750">
            <a:lnSpc>
              <a:spcPct val="90000"/>
            </a:lnSpc>
            <a:spcBef>
              <a:spcPct val="0"/>
            </a:spcBef>
            <a:spcAft>
              <a:spcPct val="15000"/>
            </a:spcAft>
            <a:buNone/>
          </a:pPr>
          <a:r>
            <a:rPr lang="en-US" sz="1500" kern="1200" dirty="0">
              <a:solidFill>
                <a:schemeClr val="tx1"/>
              </a:solidFill>
              <a:latin typeface="Times New Roman" panose="02020603050405020304" pitchFamily="18" charset="0"/>
              <a:ea typeface="Helvetica World" panose="020B0604020202020204" charset="-128"/>
              <a:cs typeface="Times New Roman" panose="02020603050405020304" pitchFamily="18" charset="0"/>
            </a:rPr>
            <a:t>Supports Climate Action</a:t>
          </a:r>
        </a:p>
      </dsp:txBody>
      <dsp:txXfrm>
        <a:off x="42049" y="35188"/>
        <a:ext cx="1980491" cy="1131032"/>
      </dsp:txXfrm>
    </dsp:sp>
    <dsp:sp modelId="{7638AF15-7F42-4917-8FA7-B1BD651F2C5B}">
      <dsp:nvSpPr>
        <dsp:cNvPr id="0" name=""/>
        <dsp:cNvSpPr/>
      </dsp:nvSpPr>
      <dsp:spPr>
        <a:xfrm>
          <a:off x="2262816" y="346396"/>
          <a:ext cx="434783" cy="508615"/>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solidFill>
              <a:schemeClr val="tx1"/>
            </a:solidFill>
            <a:latin typeface="Helvetica World" panose="020B0604020202020204" charset="-128"/>
            <a:ea typeface="Helvetica World" panose="020B0604020202020204" charset="-128"/>
            <a:cs typeface="Helvetica World" panose="020B0604020202020204" charset="-128"/>
          </a:endParaRPr>
        </a:p>
      </dsp:txBody>
      <dsp:txXfrm>
        <a:off x="2262816" y="448119"/>
        <a:ext cx="304348" cy="305169"/>
      </dsp:txXfrm>
    </dsp:sp>
    <dsp:sp modelId="{01BFF09F-039C-40EB-987E-46A6E755A6D8}">
      <dsp:nvSpPr>
        <dsp:cNvPr id="0" name=""/>
        <dsp:cNvSpPr/>
      </dsp:nvSpPr>
      <dsp:spPr>
        <a:xfrm>
          <a:off x="2878076" y="0"/>
          <a:ext cx="2050867" cy="1201408"/>
        </a:xfrm>
        <a:prstGeom prst="roundRect">
          <a:avLst>
            <a:gd name="adj" fmla="val 10000"/>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solidFill>
                <a:schemeClr val="tx1"/>
              </a:solidFill>
              <a:latin typeface="Times New Roman" panose="02020603050405020304" pitchFamily="18" charset="0"/>
              <a:ea typeface="Helvetica World" panose="020B0604020202020204" charset="-128"/>
              <a:cs typeface="Times New Roman" panose="02020603050405020304" pitchFamily="18" charset="0"/>
            </a:rPr>
            <a:t>Promotes clean transport</a:t>
          </a:r>
        </a:p>
        <a:p>
          <a:pPr marL="114300" lvl="1" indent="-114300" algn="l" defTabSz="666750">
            <a:lnSpc>
              <a:spcPct val="90000"/>
            </a:lnSpc>
            <a:spcBef>
              <a:spcPct val="0"/>
            </a:spcBef>
            <a:spcAft>
              <a:spcPct val="15000"/>
            </a:spcAft>
            <a:buNone/>
          </a:pPr>
          <a:r>
            <a:rPr lang="en-US" sz="1500" kern="1200">
              <a:solidFill>
                <a:schemeClr val="tx1"/>
              </a:solidFill>
              <a:latin typeface="Times New Roman" panose="02020603050405020304" pitchFamily="18" charset="0"/>
              <a:ea typeface="Helvetica World" panose="020B0604020202020204" charset="-128"/>
              <a:cs typeface="Times New Roman" panose="02020603050405020304" pitchFamily="18" charset="0"/>
            </a:rPr>
            <a:t>Sustainable Cities</a:t>
          </a:r>
          <a:endParaRPr lang="en-US" sz="1500" kern="1200" dirty="0">
            <a:solidFill>
              <a:schemeClr val="tx1"/>
            </a:solidFill>
            <a:latin typeface="Times New Roman" panose="02020603050405020304" pitchFamily="18" charset="0"/>
            <a:ea typeface="Helvetica World" panose="020B0604020202020204" charset="-128"/>
            <a:cs typeface="Times New Roman" panose="02020603050405020304" pitchFamily="18" charset="0"/>
          </a:endParaRPr>
        </a:p>
      </dsp:txBody>
      <dsp:txXfrm>
        <a:off x="2913264" y="35188"/>
        <a:ext cx="1980491" cy="1131032"/>
      </dsp:txXfrm>
    </dsp:sp>
    <dsp:sp modelId="{CABD7A91-3A06-4EE5-AB71-AEEFF79A9588}">
      <dsp:nvSpPr>
        <dsp:cNvPr id="0" name=""/>
        <dsp:cNvSpPr/>
      </dsp:nvSpPr>
      <dsp:spPr>
        <a:xfrm>
          <a:off x="5134031" y="346396"/>
          <a:ext cx="434783" cy="508615"/>
        </a:xfrm>
        <a:prstGeom prst="rightArrow">
          <a:avLst>
            <a:gd name="adj1" fmla="val 60000"/>
            <a:gd name="adj2" fmla="val 50000"/>
          </a:avLst>
        </a:prstGeom>
        <a:solidFill>
          <a:schemeClr val="accent5">
            <a:hueOff val="-9933876"/>
            <a:satOff val="39811"/>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solidFill>
              <a:schemeClr val="tx1"/>
            </a:solidFill>
            <a:latin typeface="Helvetica World" panose="020B0604020202020204" charset="-128"/>
            <a:ea typeface="Helvetica World" panose="020B0604020202020204" charset="-128"/>
            <a:cs typeface="Helvetica World" panose="020B0604020202020204" charset="-128"/>
          </a:endParaRPr>
        </a:p>
      </dsp:txBody>
      <dsp:txXfrm>
        <a:off x="5134031" y="448119"/>
        <a:ext cx="304348" cy="305169"/>
      </dsp:txXfrm>
    </dsp:sp>
    <dsp:sp modelId="{400C4B3C-BE50-4312-AC98-1B33BEA52353}">
      <dsp:nvSpPr>
        <dsp:cNvPr id="0" name=""/>
        <dsp:cNvSpPr/>
      </dsp:nvSpPr>
      <dsp:spPr>
        <a:xfrm>
          <a:off x="5749291" y="0"/>
          <a:ext cx="2050867" cy="1201408"/>
        </a:xfrm>
        <a:prstGeom prst="roundRect">
          <a:avLst>
            <a:gd name="adj" fmla="val 10000"/>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solidFill>
                <a:schemeClr val="tx1"/>
              </a:solidFill>
              <a:latin typeface="Times New Roman" panose="02020603050405020304" pitchFamily="18" charset="0"/>
              <a:ea typeface="Helvetica World" panose="020B0604020202020204" charset="-128"/>
              <a:cs typeface="Times New Roman" panose="02020603050405020304" pitchFamily="18" charset="0"/>
            </a:rPr>
            <a:t>Encourages </a:t>
          </a:r>
          <a:r>
            <a:rPr lang="en-US" sz="1900" kern="1200">
              <a:solidFill>
                <a:schemeClr val="tx1"/>
              </a:solidFill>
              <a:latin typeface="Times New Roman" panose="02020603050405020304" pitchFamily="18" charset="0"/>
              <a:ea typeface="Helvetica World" panose="020B0604020202020204" charset="-128"/>
              <a:cs typeface="Times New Roman" panose="02020603050405020304" pitchFamily="18" charset="0"/>
            </a:rPr>
            <a:t>EV adoption</a:t>
          </a:r>
          <a:endParaRPr lang="en-US" sz="1900" kern="1200" dirty="0">
            <a:solidFill>
              <a:schemeClr val="tx1"/>
            </a:solidFill>
            <a:latin typeface="Times New Roman" panose="02020603050405020304" pitchFamily="18" charset="0"/>
            <a:ea typeface="Helvetica World" panose="020B0604020202020204" charset="-128"/>
            <a:cs typeface="Times New Roman" panose="02020603050405020304" pitchFamily="18" charset="0"/>
          </a:endParaRPr>
        </a:p>
        <a:p>
          <a:pPr marL="114300" lvl="1" indent="-114300" algn="l" defTabSz="666750">
            <a:lnSpc>
              <a:spcPct val="90000"/>
            </a:lnSpc>
            <a:spcBef>
              <a:spcPct val="0"/>
            </a:spcBef>
            <a:spcAft>
              <a:spcPct val="15000"/>
            </a:spcAft>
            <a:buNone/>
          </a:pPr>
          <a:r>
            <a:rPr lang="en-US" sz="1500" kern="1200" dirty="0">
              <a:solidFill>
                <a:schemeClr val="tx1"/>
              </a:solidFill>
              <a:latin typeface="Times New Roman" panose="02020603050405020304" pitchFamily="18" charset="0"/>
              <a:ea typeface="Helvetica World" panose="020B0604020202020204" charset="-128"/>
              <a:cs typeface="Times New Roman" panose="02020603050405020304" pitchFamily="18" charset="0"/>
            </a:rPr>
            <a:t>Clean Energy transition</a:t>
          </a:r>
        </a:p>
      </dsp:txBody>
      <dsp:txXfrm>
        <a:off x="5784479" y="35188"/>
        <a:ext cx="1980491" cy="1131032"/>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6E5ABF-36FD-4E26-A040-76D5E67634CC}" type="datetimeFigureOut">
              <a:rPr lang="en-US" smtClean="0"/>
              <a:t>4/4/26</a:t>
            </a:fld>
            <a:endParaRPr lang="en-US"/>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C93743-D0C3-47C9-BDE2-845F7DBB5742}" type="slidenum">
              <a:rPr lang="en-US" smtClean="0"/>
              <a:t>‹#›</a:t>
            </a:fld>
            <a:endParaRPr lang="en-US"/>
          </a:p>
        </p:txBody>
      </p:sp>
    </p:spTree>
    <p:extLst>
      <p:ext uri="{BB962C8B-B14F-4D97-AF65-F5344CB8AC3E}">
        <p14:creationId xmlns:p14="http://schemas.microsoft.com/office/powerpoint/2010/main" val="15640761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project investigates Ather Energy, which operates as a premium electric vehicle company in India that develops intelligent scooters and sophisticated charging infrastructure. Through its innovative approach the company established itself as a trusted brand which developed the Ather 450 series with their advanced performance capabilities and connected technology features. The proposed brand extension into electric motorcycles is a logical step, allowing Ather to expand into a larger market segment while leveraging its existing technology and brand equity. The current trends in India show increasing EV adoption and government incentives and rising fuel prices and the need for sustainable mobility solutions. The extension supports sustainability goals through its capacity to decrease carbon emissions and increase clean energy consumption. </a:t>
            </a:r>
            <a:r>
              <a:rPr lang="en-US"/>
              <a:t>Ather strengthens its market position through this strategy which improves its environmentally friendly brand reputation while creating new business prospects in India’s developing electric vehicle market.</a:t>
            </a:r>
          </a:p>
        </p:txBody>
      </p:sp>
      <p:sp>
        <p:nvSpPr>
          <p:cNvPr id="4" name="Slide Number Placeholder 3"/>
          <p:cNvSpPr>
            <a:spLocks noGrp="1"/>
          </p:cNvSpPr>
          <p:nvPr>
            <p:ph type="sldNum" sz="quarter" idx="5"/>
          </p:nvPr>
        </p:nvSpPr>
        <p:spPr/>
        <p:txBody>
          <a:bodyPr/>
          <a:lstStyle/>
          <a:p>
            <a:fld id="{66C93743-D0C3-47C9-BDE2-845F7DBB5742}" type="slidenum">
              <a:rPr lang="en-US" smtClean="0"/>
              <a:t>1</a:t>
            </a:fld>
            <a:endParaRPr lang="en-US"/>
          </a:p>
        </p:txBody>
      </p:sp>
    </p:spTree>
    <p:extLst>
      <p:ext uri="{BB962C8B-B14F-4D97-AF65-F5344CB8AC3E}">
        <p14:creationId xmlns:p14="http://schemas.microsoft.com/office/powerpoint/2010/main" val="34470821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4/4/26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4/4/26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4/4/26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4/4/26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atherenergy.com" TargetMode="External"/><Relationship Id="rId13" Type="http://schemas.openxmlformats.org/officeDocument/2006/relationships/diagramLayout" Target="../diagrams/layout1.xml"/><Relationship Id="rId3" Type="http://schemas.openxmlformats.org/officeDocument/2006/relationships/image" Target="../media/image1.png"/><Relationship Id="rId7" Type="http://schemas.openxmlformats.org/officeDocument/2006/relationships/hyperlink" Target="https://growthx.club/blog/ather-energy-business-model" TargetMode="External"/><Relationship Id="rId12" Type="http://schemas.openxmlformats.org/officeDocument/2006/relationships/diagramData" Target="../diagrams/data1.xml"/><Relationship Id="rId2" Type="http://schemas.openxmlformats.org/officeDocument/2006/relationships/notesSlide" Target="../notesSlides/notesSlide1.xml"/><Relationship Id="rId16" Type="http://schemas.microsoft.com/office/2007/relationships/diagramDrawing" Target="../diagrams/drawing1.xml"/><Relationship Id="rId1" Type="http://schemas.openxmlformats.org/officeDocument/2006/relationships/slideLayout" Target="../slideLayouts/slideLayout7.xml"/><Relationship Id="rId6" Type="http://schemas.openxmlformats.org/officeDocument/2006/relationships/hyperlink" Target="https://media.atherenergy.com/Annual-Report-FY-23-24.pdf" TargetMode="External"/><Relationship Id="rId11" Type="http://schemas.openxmlformats.org/officeDocument/2006/relationships/image" Target="../media/image5.jpeg"/><Relationship Id="rId5" Type="http://schemas.openxmlformats.org/officeDocument/2006/relationships/hyperlink" Target="https://ieefa.org/articles/indias-ev-evolution-impact-government-subsidies-over-10-years" TargetMode="External"/><Relationship Id="rId15" Type="http://schemas.openxmlformats.org/officeDocument/2006/relationships/diagramColors" Target="../diagrams/colors1.xml"/><Relationship Id="rId10" Type="http://schemas.openxmlformats.org/officeDocument/2006/relationships/image" Target="../media/image4.png"/><Relationship Id="rId4" Type="http://schemas.openxmlformats.org/officeDocument/2006/relationships/image" Target="../media/image2.png"/><Relationship Id="rId9" Type="http://schemas.openxmlformats.org/officeDocument/2006/relationships/image" Target="../media/image3.jpeg"/><Relationship Id="rId1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03936" y="0"/>
            <a:ext cx="15927871" cy="5742669"/>
            <a:chOff x="0" y="0"/>
            <a:chExt cx="3210982" cy="2058043"/>
          </a:xfrm>
        </p:grpSpPr>
        <p:sp>
          <p:nvSpPr>
            <p:cNvPr id="3" name="Freeform 3"/>
            <p:cNvSpPr/>
            <p:nvPr/>
          </p:nvSpPr>
          <p:spPr>
            <a:xfrm>
              <a:off x="0" y="0"/>
              <a:ext cx="3210982" cy="2058043"/>
            </a:xfrm>
            <a:custGeom>
              <a:avLst/>
              <a:gdLst/>
              <a:ahLst/>
              <a:cxnLst/>
              <a:rect l="l" t="t" r="r" b="b"/>
              <a:pathLst>
                <a:path w="3210982" h="2058043">
                  <a:moveTo>
                    <a:pt x="0" y="0"/>
                  </a:moveTo>
                  <a:lnTo>
                    <a:pt x="3210982" y="0"/>
                  </a:lnTo>
                  <a:lnTo>
                    <a:pt x="3210982" y="2058043"/>
                  </a:lnTo>
                  <a:lnTo>
                    <a:pt x="0" y="2058043"/>
                  </a:lnTo>
                  <a:close/>
                </a:path>
              </a:pathLst>
            </a:custGeom>
            <a:solidFill>
              <a:srgbClr val="2668D4"/>
            </a:solidFill>
            <a:ln cap="sq">
              <a:noFill/>
              <a:prstDash val="solid"/>
              <a:miter/>
            </a:ln>
          </p:spPr>
        </p:sp>
        <p:sp>
          <p:nvSpPr>
            <p:cNvPr id="4" name="TextBox 4"/>
            <p:cNvSpPr txBox="1"/>
            <p:nvPr/>
          </p:nvSpPr>
          <p:spPr>
            <a:xfrm>
              <a:off x="0" y="-57150"/>
              <a:ext cx="3210982" cy="2115193"/>
            </a:xfrm>
            <a:prstGeom prst="rect">
              <a:avLst/>
            </a:prstGeom>
          </p:spPr>
          <p:txBody>
            <a:bodyPr lIns="50800" tIns="50800" rIns="50800" bIns="50800" rtlCol="0" anchor="ctr"/>
            <a:lstStyle/>
            <a:p>
              <a:pPr algn="ctr">
                <a:lnSpc>
                  <a:spcPts val="4060"/>
                </a:lnSpc>
              </a:pPr>
              <a:endParaRPr>
                <a:latin typeface="Times New Roman" panose="02020603050405020304" pitchFamily="18" charset="0"/>
                <a:cs typeface="Times New Roman" panose="02020603050405020304" pitchFamily="18" charset="0"/>
              </a:endParaRPr>
            </a:p>
          </p:txBody>
        </p:sp>
      </p:grpSp>
      <p:grpSp>
        <p:nvGrpSpPr>
          <p:cNvPr id="6" name="Group 6"/>
          <p:cNvGrpSpPr/>
          <p:nvPr/>
        </p:nvGrpSpPr>
        <p:grpSpPr>
          <a:xfrm>
            <a:off x="-403935" y="5479045"/>
            <a:ext cx="7963935" cy="5213777"/>
            <a:chOff x="0" y="0"/>
            <a:chExt cx="1478219" cy="967751"/>
          </a:xfrm>
        </p:grpSpPr>
        <p:sp>
          <p:nvSpPr>
            <p:cNvPr id="7" name="Freeform 7"/>
            <p:cNvSpPr/>
            <p:nvPr/>
          </p:nvSpPr>
          <p:spPr>
            <a:xfrm>
              <a:off x="0" y="0"/>
              <a:ext cx="1478219" cy="967751"/>
            </a:xfrm>
            <a:custGeom>
              <a:avLst/>
              <a:gdLst/>
              <a:ahLst/>
              <a:cxnLst/>
              <a:rect l="l" t="t" r="r" b="b"/>
              <a:pathLst>
                <a:path w="1478219" h="967751">
                  <a:moveTo>
                    <a:pt x="0" y="0"/>
                  </a:moveTo>
                  <a:lnTo>
                    <a:pt x="1478219" y="0"/>
                  </a:lnTo>
                  <a:lnTo>
                    <a:pt x="1478219" y="967751"/>
                  </a:lnTo>
                  <a:lnTo>
                    <a:pt x="0" y="967751"/>
                  </a:lnTo>
                  <a:close/>
                </a:path>
              </a:pathLst>
            </a:custGeom>
            <a:solidFill>
              <a:srgbClr val="FFFFFF"/>
            </a:solidFill>
            <a:ln cap="sq">
              <a:noFill/>
              <a:prstDash val="solid"/>
              <a:miter/>
            </a:ln>
          </p:spPr>
        </p:sp>
        <p:sp>
          <p:nvSpPr>
            <p:cNvPr id="8" name="TextBox 8"/>
            <p:cNvSpPr txBox="1"/>
            <p:nvPr/>
          </p:nvSpPr>
          <p:spPr>
            <a:xfrm>
              <a:off x="0" y="-57150"/>
              <a:ext cx="1478219" cy="1024901"/>
            </a:xfrm>
            <a:prstGeom prst="rect">
              <a:avLst/>
            </a:prstGeom>
          </p:spPr>
          <p:txBody>
            <a:bodyPr lIns="50800" tIns="50800" rIns="50800" bIns="50800" rtlCol="0" anchor="ctr"/>
            <a:lstStyle/>
            <a:p>
              <a:pPr algn="ctr">
                <a:lnSpc>
                  <a:spcPts val="4060"/>
                </a:lnSpc>
              </a:pPr>
              <a:endParaRPr>
                <a:latin typeface="Times New Roman" panose="02020603050405020304" pitchFamily="18" charset="0"/>
                <a:cs typeface="Times New Roman" panose="02020603050405020304" pitchFamily="18" charset="0"/>
              </a:endParaRPr>
            </a:p>
          </p:txBody>
        </p:sp>
      </p:grpSp>
      <p:grpSp>
        <p:nvGrpSpPr>
          <p:cNvPr id="9" name="Group 9"/>
          <p:cNvGrpSpPr/>
          <p:nvPr/>
        </p:nvGrpSpPr>
        <p:grpSpPr>
          <a:xfrm>
            <a:off x="7560000" y="5479045"/>
            <a:ext cx="7963935" cy="5213777"/>
            <a:chOff x="0" y="0"/>
            <a:chExt cx="1478219" cy="967751"/>
          </a:xfrm>
        </p:grpSpPr>
        <p:sp>
          <p:nvSpPr>
            <p:cNvPr id="10" name="Freeform 10"/>
            <p:cNvSpPr/>
            <p:nvPr/>
          </p:nvSpPr>
          <p:spPr>
            <a:xfrm>
              <a:off x="0" y="0"/>
              <a:ext cx="1478219" cy="967751"/>
            </a:xfrm>
            <a:custGeom>
              <a:avLst/>
              <a:gdLst/>
              <a:ahLst/>
              <a:cxnLst/>
              <a:rect l="l" t="t" r="r" b="b"/>
              <a:pathLst>
                <a:path w="1478219" h="967751">
                  <a:moveTo>
                    <a:pt x="0" y="0"/>
                  </a:moveTo>
                  <a:lnTo>
                    <a:pt x="1478219" y="0"/>
                  </a:lnTo>
                  <a:lnTo>
                    <a:pt x="1478219" y="967751"/>
                  </a:lnTo>
                  <a:lnTo>
                    <a:pt x="0" y="967751"/>
                  </a:lnTo>
                  <a:close/>
                </a:path>
              </a:pathLst>
            </a:custGeom>
            <a:solidFill>
              <a:srgbClr val="3AB8F3"/>
            </a:solidFill>
            <a:ln cap="sq">
              <a:noFill/>
              <a:prstDash val="solid"/>
              <a:miter/>
            </a:ln>
          </p:spPr>
        </p:sp>
        <p:sp>
          <p:nvSpPr>
            <p:cNvPr id="11" name="TextBox 11"/>
            <p:cNvSpPr txBox="1"/>
            <p:nvPr/>
          </p:nvSpPr>
          <p:spPr>
            <a:xfrm>
              <a:off x="0" y="-57150"/>
              <a:ext cx="1478219" cy="1024901"/>
            </a:xfrm>
            <a:prstGeom prst="rect">
              <a:avLst/>
            </a:prstGeom>
          </p:spPr>
          <p:txBody>
            <a:bodyPr lIns="50800" tIns="50800" rIns="50800" bIns="50800" rtlCol="0" anchor="ctr"/>
            <a:lstStyle/>
            <a:p>
              <a:pPr algn="ctr">
                <a:lnSpc>
                  <a:spcPts val="4060"/>
                </a:lnSpc>
              </a:pPr>
              <a:endParaRPr>
                <a:latin typeface="Times New Roman" panose="02020603050405020304" pitchFamily="18" charset="0"/>
                <a:cs typeface="Times New Roman" panose="02020603050405020304" pitchFamily="18" charset="0"/>
              </a:endParaRPr>
            </a:p>
          </p:txBody>
        </p:sp>
      </p:grpSp>
      <p:grpSp>
        <p:nvGrpSpPr>
          <p:cNvPr id="12" name="Group 12"/>
          <p:cNvGrpSpPr/>
          <p:nvPr/>
        </p:nvGrpSpPr>
        <p:grpSpPr>
          <a:xfrm>
            <a:off x="-403935" y="10692823"/>
            <a:ext cx="7963935" cy="5213777"/>
            <a:chOff x="0" y="0"/>
            <a:chExt cx="1478219" cy="967751"/>
          </a:xfrm>
        </p:grpSpPr>
        <p:sp>
          <p:nvSpPr>
            <p:cNvPr id="13" name="Freeform 13"/>
            <p:cNvSpPr/>
            <p:nvPr/>
          </p:nvSpPr>
          <p:spPr>
            <a:xfrm>
              <a:off x="0" y="0"/>
              <a:ext cx="1478219" cy="967751"/>
            </a:xfrm>
            <a:custGeom>
              <a:avLst/>
              <a:gdLst/>
              <a:ahLst/>
              <a:cxnLst/>
              <a:rect l="l" t="t" r="r" b="b"/>
              <a:pathLst>
                <a:path w="1478219" h="967751">
                  <a:moveTo>
                    <a:pt x="0" y="0"/>
                  </a:moveTo>
                  <a:lnTo>
                    <a:pt x="1478219" y="0"/>
                  </a:lnTo>
                  <a:lnTo>
                    <a:pt x="1478219" y="967751"/>
                  </a:lnTo>
                  <a:lnTo>
                    <a:pt x="0" y="967751"/>
                  </a:lnTo>
                  <a:close/>
                </a:path>
              </a:pathLst>
            </a:custGeom>
            <a:solidFill>
              <a:srgbClr val="00B65E"/>
            </a:solidFill>
            <a:ln cap="sq">
              <a:noFill/>
              <a:prstDash val="solid"/>
              <a:miter/>
            </a:ln>
          </p:spPr>
        </p:sp>
        <p:sp>
          <p:nvSpPr>
            <p:cNvPr id="14" name="TextBox 14"/>
            <p:cNvSpPr txBox="1"/>
            <p:nvPr/>
          </p:nvSpPr>
          <p:spPr>
            <a:xfrm>
              <a:off x="0" y="-57150"/>
              <a:ext cx="1478219" cy="1024901"/>
            </a:xfrm>
            <a:prstGeom prst="rect">
              <a:avLst/>
            </a:prstGeom>
          </p:spPr>
          <p:txBody>
            <a:bodyPr lIns="50800" tIns="50800" rIns="50800" bIns="50800" rtlCol="0" anchor="ctr"/>
            <a:lstStyle/>
            <a:p>
              <a:pPr algn="ctr">
                <a:lnSpc>
                  <a:spcPts val="4060"/>
                </a:lnSpc>
              </a:pPr>
              <a:endParaRPr>
                <a:latin typeface="Times New Roman" panose="02020603050405020304" pitchFamily="18" charset="0"/>
                <a:cs typeface="Times New Roman" panose="02020603050405020304" pitchFamily="18" charset="0"/>
              </a:endParaRPr>
            </a:p>
          </p:txBody>
        </p:sp>
      </p:grpSp>
      <p:grpSp>
        <p:nvGrpSpPr>
          <p:cNvPr id="15" name="Group 15"/>
          <p:cNvGrpSpPr/>
          <p:nvPr/>
        </p:nvGrpSpPr>
        <p:grpSpPr>
          <a:xfrm>
            <a:off x="7560000" y="10692823"/>
            <a:ext cx="7963935" cy="5213777"/>
            <a:chOff x="0" y="0"/>
            <a:chExt cx="1478219" cy="967751"/>
          </a:xfrm>
        </p:grpSpPr>
        <p:sp>
          <p:nvSpPr>
            <p:cNvPr id="16" name="Freeform 16"/>
            <p:cNvSpPr/>
            <p:nvPr/>
          </p:nvSpPr>
          <p:spPr>
            <a:xfrm>
              <a:off x="0" y="0"/>
              <a:ext cx="1478219" cy="967751"/>
            </a:xfrm>
            <a:custGeom>
              <a:avLst/>
              <a:gdLst/>
              <a:ahLst/>
              <a:cxnLst/>
              <a:rect l="l" t="t" r="r" b="b"/>
              <a:pathLst>
                <a:path w="1478219" h="967751">
                  <a:moveTo>
                    <a:pt x="0" y="0"/>
                  </a:moveTo>
                  <a:lnTo>
                    <a:pt x="1478219" y="0"/>
                  </a:lnTo>
                  <a:lnTo>
                    <a:pt x="1478219" y="967751"/>
                  </a:lnTo>
                  <a:lnTo>
                    <a:pt x="0" y="967751"/>
                  </a:lnTo>
                  <a:close/>
                </a:path>
              </a:pathLst>
            </a:custGeom>
            <a:solidFill>
              <a:srgbClr val="2668D4"/>
            </a:solidFill>
            <a:ln cap="sq">
              <a:noFill/>
              <a:prstDash val="solid"/>
              <a:miter/>
            </a:ln>
          </p:spPr>
        </p:sp>
        <p:sp>
          <p:nvSpPr>
            <p:cNvPr id="17" name="TextBox 17"/>
            <p:cNvSpPr txBox="1"/>
            <p:nvPr/>
          </p:nvSpPr>
          <p:spPr>
            <a:xfrm>
              <a:off x="0" y="-57150"/>
              <a:ext cx="1478219" cy="1024901"/>
            </a:xfrm>
            <a:prstGeom prst="rect">
              <a:avLst/>
            </a:prstGeom>
          </p:spPr>
          <p:txBody>
            <a:bodyPr lIns="50800" tIns="50800" rIns="50800" bIns="50800" rtlCol="0" anchor="ctr"/>
            <a:lstStyle/>
            <a:p>
              <a:pPr algn="ctr">
                <a:lnSpc>
                  <a:spcPts val="4060"/>
                </a:lnSpc>
              </a:pPr>
              <a:endParaRPr>
                <a:latin typeface="Times New Roman" panose="02020603050405020304" pitchFamily="18" charset="0"/>
                <a:cs typeface="Times New Roman" panose="02020603050405020304" pitchFamily="18" charset="0"/>
              </a:endParaRPr>
            </a:p>
          </p:txBody>
        </p:sp>
      </p:grpSp>
      <p:grpSp>
        <p:nvGrpSpPr>
          <p:cNvPr id="18" name="Group 18"/>
          <p:cNvGrpSpPr/>
          <p:nvPr/>
        </p:nvGrpSpPr>
        <p:grpSpPr>
          <a:xfrm>
            <a:off x="-403936" y="15906600"/>
            <a:ext cx="10153906" cy="6282348"/>
            <a:chOff x="0" y="0"/>
            <a:chExt cx="2000408" cy="1166093"/>
          </a:xfrm>
        </p:grpSpPr>
        <p:sp>
          <p:nvSpPr>
            <p:cNvPr id="19" name="Freeform 19"/>
            <p:cNvSpPr/>
            <p:nvPr/>
          </p:nvSpPr>
          <p:spPr>
            <a:xfrm>
              <a:off x="0" y="0"/>
              <a:ext cx="2000408" cy="1166093"/>
            </a:xfrm>
            <a:custGeom>
              <a:avLst/>
              <a:gdLst/>
              <a:ahLst/>
              <a:cxnLst/>
              <a:rect l="l" t="t" r="r" b="b"/>
              <a:pathLst>
                <a:path w="2000408" h="1166093">
                  <a:moveTo>
                    <a:pt x="0" y="0"/>
                  </a:moveTo>
                  <a:lnTo>
                    <a:pt x="2000408" y="0"/>
                  </a:lnTo>
                  <a:lnTo>
                    <a:pt x="2000408" y="1166093"/>
                  </a:lnTo>
                  <a:lnTo>
                    <a:pt x="0" y="1166093"/>
                  </a:lnTo>
                  <a:close/>
                </a:path>
              </a:pathLst>
            </a:custGeom>
            <a:solidFill>
              <a:srgbClr val="BFC5D9"/>
            </a:solidFill>
            <a:ln cap="sq">
              <a:noFill/>
              <a:prstDash val="solid"/>
              <a:miter/>
            </a:ln>
          </p:spPr>
        </p:sp>
        <p:sp>
          <p:nvSpPr>
            <p:cNvPr id="20" name="TextBox 20"/>
            <p:cNvSpPr txBox="1"/>
            <p:nvPr/>
          </p:nvSpPr>
          <p:spPr>
            <a:xfrm>
              <a:off x="0" y="-57150"/>
              <a:ext cx="2000408" cy="1223243"/>
            </a:xfrm>
            <a:prstGeom prst="rect">
              <a:avLst/>
            </a:prstGeom>
          </p:spPr>
          <p:txBody>
            <a:bodyPr lIns="50800" tIns="50800" rIns="50800" bIns="50800" rtlCol="0" anchor="ctr"/>
            <a:lstStyle/>
            <a:p>
              <a:pPr algn="ctr">
                <a:lnSpc>
                  <a:spcPts val="4060"/>
                </a:lnSpc>
              </a:pPr>
              <a:endParaRPr>
                <a:latin typeface="Times New Roman" panose="02020603050405020304" pitchFamily="18" charset="0"/>
                <a:cs typeface="Times New Roman" panose="02020603050405020304" pitchFamily="18" charset="0"/>
              </a:endParaRPr>
            </a:p>
          </p:txBody>
        </p:sp>
      </p:grpSp>
      <p:grpSp>
        <p:nvGrpSpPr>
          <p:cNvPr id="21" name="Group 21"/>
          <p:cNvGrpSpPr/>
          <p:nvPr/>
        </p:nvGrpSpPr>
        <p:grpSpPr>
          <a:xfrm>
            <a:off x="9586234" y="15906600"/>
            <a:ext cx="5937702" cy="6282348"/>
            <a:chOff x="0" y="0"/>
            <a:chExt cx="1102121" cy="1166093"/>
          </a:xfrm>
        </p:grpSpPr>
        <p:sp>
          <p:nvSpPr>
            <p:cNvPr id="22" name="Freeform 22"/>
            <p:cNvSpPr/>
            <p:nvPr/>
          </p:nvSpPr>
          <p:spPr>
            <a:xfrm>
              <a:off x="0" y="0"/>
              <a:ext cx="1102121" cy="1166093"/>
            </a:xfrm>
            <a:custGeom>
              <a:avLst/>
              <a:gdLst/>
              <a:ahLst/>
              <a:cxnLst/>
              <a:rect l="l" t="t" r="r" b="b"/>
              <a:pathLst>
                <a:path w="1102121" h="1166093">
                  <a:moveTo>
                    <a:pt x="0" y="0"/>
                  </a:moveTo>
                  <a:lnTo>
                    <a:pt x="1102121" y="0"/>
                  </a:lnTo>
                  <a:lnTo>
                    <a:pt x="1102121" y="1166093"/>
                  </a:lnTo>
                  <a:lnTo>
                    <a:pt x="0" y="1166093"/>
                  </a:lnTo>
                  <a:close/>
                </a:path>
              </a:pathLst>
            </a:custGeom>
            <a:solidFill>
              <a:srgbClr val="FFFFFF"/>
            </a:solidFill>
            <a:ln cap="sq">
              <a:noFill/>
              <a:prstDash val="solid"/>
              <a:miter/>
            </a:ln>
          </p:spPr>
        </p:sp>
        <p:sp>
          <p:nvSpPr>
            <p:cNvPr id="23" name="TextBox 23"/>
            <p:cNvSpPr txBox="1"/>
            <p:nvPr/>
          </p:nvSpPr>
          <p:spPr>
            <a:xfrm>
              <a:off x="0" y="-57150"/>
              <a:ext cx="1102121" cy="1223243"/>
            </a:xfrm>
            <a:prstGeom prst="rect">
              <a:avLst/>
            </a:prstGeom>
          </p:spPr>
          <p:txBody>
            <a:bodyPr lIns="50800" tIns="50800" rIns="50800" bIns="50800" rtlCol="0" anchor="ctr"/>
            <a:lstStyle/>
            <a:p>
              <a:pPr algn="ctr">
                <a:lnSpc>
                  <a:spcPts val="4060"/>
                </a:lnSpc>
              </a:pPr>
              <a:endParaRPr>
                <a:latin typeface="Times New Roman" panose="02020603050405020304" pitchFamily="18" charset="0"/>
                <a:cs typeface="Times New Roman" panose="02020603050405020304" pitchFamily="18" charset="0"/>
              </a:endParaRPr>
            </a:p>
          </p:txBody>
        </p:sp>
      </p:grpSp>
      <p:sp>
        <p:nvSpPr>
          <p:cNvPr id="26" name="TextBox 26"/>
          <p:cNvSpPr txBox="1"/>
          <p:nvPr/>
        </p:nvSpPr>
        <p:spPr>
          <a:xfrm>
            <a:off x="916628" y="1785721"/>
            <a:ext cx="7146799" cy="2257028"/>
          </a:xfrm>
          <a:prstGeom prst="rect">
            <a:avLst/>
          </a:prstGeom>
        </p:spPr>
        <p:txBody>
          <a:bodyPr lIns="0" tIns="0" rIns="0" bIns="0" rtlCol="0" anchor="t">
            <a:spAutoFit/>
          </a:bodyPr>
          <a:lstStyle/>
          <a:p>
            <a:pPr algn="l">
              <a:lnSpc>
                <a:spcPts val="8847"/>
              </a:lnSpc>
            </a:pPr>
            <a:r>
              <a:rPr lang="en-US" sz="9830" b="1" dirty="0">
                <a:solidFill>
                  <a:srgbClr val="FFFFFF"/>
                </a:solidFill>
                <a:latin typeface="Times New Roman" panose="02020603050405020304" pitchFamily="18" charset="0"/>
                <a:ea typeface="Helvetica World Bold"/>
                <a:cs typeface="Times New Roman" panose="02020603050405020304" pitchFamily="18" charset="0"/>
                <a:sym typeface="Helvetica World Bold"/>
              </a:rPr>
              <a:t>    </a:t>
            </a:r>
            <a:r>
              <a:rPr lang="en-US" sz="9830" b="1" dirty="0" err="1">
                <a:solidFill>
                  <a:srgbClr val="FFFFFF"/>
                </a:solidFill>
                <a:latin typeface="Times New Roman" panose="02020603050405020304" pitchFamily="18" charset="0"/>
                <a:ea typeface="Helvetica World Bold"/>
                <a:cs typeface="Times New Roman" panose="02020603050405020304" pitchFamily="18" charset="0"/>
                <a:sym typeface="Helvetica World Bold"/>
              </a:rPr>
              <a:t>Ather</a:t>
            </a:r>
            <a:r>
              <a:rPr lang="en-US" sz="9830" b="1" dirty="0">
                <a:solidFill>
                  <a:srgbClr val="FFFFFF"/>
                </a:solidFill>
                <a:latin typeface="Times New Roman" panose="02020603050405020304" pitchFamily="18" charset="0"/>
                <a:ea typeface="Helvetica World Bold"/>
                <a:cs typeface="Times New Roman" panose="02020603050405020304" pitchFamily="18" charset="0"/>
                <a:sym typeface="Helvetica World Bold"/>
              </a:rPr>
              <a:t> Energy</a:t>
            </a:r>
          </a:p>
        </p:txBody>
      </p:sp>
      <p:sp>
        <p:nvSpPr>
          <p:cNvPr id="28" name="Freeform 28"/>
          <p:cNvSpPr/>
          <p:nvPr/>
        </p:nvSpPr>
        <p:spPr>
          <a:xfrm>
            <a:off x="916628" y="1651229"/>
            <a:ext cx="1330702" cy="1330702"/>
          </a:xfrm>
          <a:custGeom>
            <a:avLst/>
            <a:gdLst/>
            <a:ahLst/>
            <a:cxnLst/>
            <a:rect l="l" t="t" r="r" b="b"/>
            <a:pathLst>
              <a:path w="1330702" h="1330702">
                <a:moveTo>
                  <a:pt x="0" y="0"/>
                </a:moveTo>
                <a:lnTo>
                  <a:pt x="1330702" y="0"/>
                </a:lnTo>
                <a:lnTo>
                  <a:pt x="1330702" y="1330702"/>
                </a:lnTo>
                <a:lnTo>
                  <a:pt x="0" y="1330702"/>
                </a:lnTo>
                <a:lnTo>
                  <a:pt x="0" y="0"/>
                </a:lnTo>
                <a:close/>
              </a:path>
            </a:pathLst>
          </a:custGeom>
          <a:blipFill>
            <a:blip r:embed="rId3"/>
            <a:stretch>
              <a:fillRect/>
            </a:stretch>
          </a:blipFill>
        </p:spPr>
      </p:sp>
      <p:sp>
        <p:nvSpPr>
          <p:cNvPr id="29" name="Freeform 29"/>
          <p:cNvSpPr/>
          <p:nvPr/>
        </p:nvSpPr>
        <p:spPr>
          <a:xfrm>
            <a:off x="6804374" y="-1101666"/>
            <a:ext cx="7559252" cy="7793043"/>
          </a:xfrm>
          <a:custGeom>
            <a:avLst/>
            <a:gdLst/>
            <a:ahLst/>
            <a:cxnLst/>
            <a:rect l="l" t="t" r="r" b="b"/>
            <a:pathLst>
              <a:path w="7559252" h="7793043">
                <a:moveTo>
                  <a:pt x="0" y="0"/>
                </a:moveTo>
                <a:lnTo>
                  <a:pt x="7559252" y="0"/>
                </a:lnTo>
                <a:lnTo>
                  <a:pt x="7559252" y="7793043"/>
                </a:lnTo>
                <a:lnTo>
                  <a:pt x="0" y="7793043"/>
                </a:lnTo>
                <a:lnTo>
                  <a:pt x="0" y="0"/>
                </a:lnTo>
                <a:close/>
              </a:path>
            </a:pathLst>
          </a:custGeom>
          <a:blipFill>
            <a:blip r:embed="rId4"/>
            <a:stretch>
              <a:fillRect/>
            </a:stretch>
          </a:blipFill>
        </p:spPr>
      </p:sp>
      <p:sp>
        <p:nvSpPr>
          <p:cNvPr id="30" name="TextBox 30"/>
          <p:cNvSpPr txBox="1"/>
          <p:nvPr/>
        </p:nvSpPr>
        <p:spPr>
          <a:xfrm>
            <a:off x="916628" y="933450"/>
            <a:ext cx="6316707" cy="538609"/>
          </a:xfrm>
          <a:prstGeom prst="rect">
            <a:avLst/>
          </a:prstGeom>
        </p:spPr>
        <p:txBody>
          <a:bodyPr lIns="0" tIns="0" rIns="0" bIns="0" rtlCol="0" anchor="t">
            <a:spAutoFit/>
          </a:bodyPr>
          <a:lstStyle/>
          <a:p>
            <a:pPr algn="l">
              <a:lnSpc>
                <a:spcPts val="4183"/>
              </a:lnSpc>
            </a:pPr>
            <a:r>
              <a:rPr lang="en-US" sz="4647">
                <a:solidFill>
                  <a:srgbClr val="FFFFFF"/>
                </a:solidFill>
                <a:latin typeface="Times New Roman" panose="02020603050405020304" pitchFamily="18" charset="0"/>
                <a:ea typeface="Helvetica World"/>
                <a:cs typeface="Times New Roman" panose="02020603050405020304" pitchFamily="18" charset="0"/>
                <a:sym typeface="Helvetica World"/>
              </a:rPr>
              <a:t>Brand Extension Project </a:t>
            </a:r>
          </a:p>
        </p:txBody>
      </p:sp>
      <p:sp>
        <p:nvSpPr>
          <p:cNvPr id="31" name="TextBox 31"/>
          <p:cNvSpPr txBox="1"/>
          <p:nvPr/>
        </p:nvSpPr>
        <p:spPr>
          <a:xfrm>
            <a:off x="916628" y="5943939"/>
            <a:ext cx="4622204" cy="461665"/>
          </a:xfrm>
          <a:prstGeom prst="rect">
            <a:avLst/>
          </a:prstGeom>
        </p:spPr>
        <p:txBody>
          <a:bodyPr lIns="0" tIns="0" rIns="0" bIns="0" rtlCol="0" anchor="t">
            <a:spAutoFit/>
          </a:bodyPr>
          <a:lstStyle/>
          <a:p>
            <a:pPr algn="l">
              <a:lnSpc>
                <a:spcPts val="3595"/>
              </a:lnSpc>
            </a:pPr>
            <a:r>
              <a:rPr lang="en-US" sz="3595" b="1">
                <a:solidFill>
                  <a:srgbClr val="2668D4"/>
                </a:solidFill>
                <a:latin typeface="Times New Roman" panose="02020603050405020304" pitchFamily="18" charset="0"/>
                <a:ea typeface="Helvetica World Bold"/>
                <a:cs typeface="Times New Roman" panose="02020603050405020304" pitchFamily="18" charset="0"/>
                <a:sym typeface="Helvetica World Bold"/>
              </a:rPr>
              <a:t>1. INTRODUCTION</a:t>
            </a:r>
          </a:p>
        </p:txBody>
      </p:sp>
      <p:sp>
        <p:nvSpPr>
          <p:cNvPr id="32" name="TextBox 32"/>
          <p:cNvSpPr txBox="1"/>
          <p:nvPr/>
        </p:nvSpPr>
        <p:spPr>
          <a:xfrm>
            <a:off x="916628" y="6620286"/>
            <a:ext cx="3274737" cy="2958074"/>
          </a:xfrm>
          <a:prstGeom prst="rect">
            <a:avLst/>
          </a:prstGeom>
        </p:spPr>
        <p:txBody>
          <a:bodyPr lIns="0" tIns="0" rIns="0" bIns="0" rtlCol="0" anchor="t">
            <a:spAutoFit/>
          </a:bodyPr>
          <a:lstStyle/>
          <a:p>
            <a:pPr marL="388934" lvl="1" indent="-194467" algn="just">
              <a:lnSpc>
                <a:spcPts val="2341"/>
              </a:lnSpc>
              <a:buFont typeface="Arial"/>
              <a:buChar char="•"/>
            </a:pPr>
            <a:r>
              <a:rPr lang="en-US" sz="1801" dirty="0">
                <a:solidFill>
                  <a:srgbClr val="2668D4"/>
                </a:solidFill>
                <a:latin typeface="Times New Roman" panose="02020603050405020304" pitchFamily="18" charset="0"/>
                <a:ea typeface="Helvetica World"/>
                <a:cs typeface="Times New Roman" panose="02020603050405020304" pitchFamily="18" charset="0"/>
                <a:sym typeface="Helvetica World"/>
              </a:rPr>
              <a:t>Founded: 2013, India</a:t>
            </a:r>
          </a:p>
          <a:p>
            <a:pPr marL="388934" lvl="1" indent="-194467" algn="just">
              <a:lnSpc>
                <a:spcPts val="2341"/>
              </a:lnSpc>
              <a:buFont typeface="Arial"/>
              <a:buChar char="•"/>
            </a:pPr>
            <a:r>
              <a:rPr lang="en-US" sz="1801" dirty="0">
                <a:solidFill>
                  <a:srgbClr val="2668D4"/>
                </a:solidFill>
                <a:latin typeface="Times New Roman" panose="02020603050405020304" pitchFamily="18" charset="0"/>
                <a:ea typeface="Helvetica World"/>
                <a:cs typeface="Times New Roman" panose="02020603050405020304" pitchFamily="18" charset="0"/>
                <a:sym typeface="Helvetica World"/>
              </a:rPr>
              <a:t>Founders: Tarun Mehta &amp; Swapnil Jain (Ather Energy, 2025)</a:t>
            </a:r>
          </a:p>
          <a:p>
            <a:pPr marL="388934" lvl="1" indent="-194467" algn="just">
              <a:lnSpc>
                <a:spcPts val="2341"/>
              </a:lnSpc>
              <a:buFont typeface="Arial"/>
              <a:buChar char="•"/>
            </a:pPr>
            <a:r>
              <a:rPr lang="en-US" sz="1801" dirty="0">
                <a:solidFill>
                  <a:srgbClr val="2668D4"/>
                </a:solidFill>
                <a:latin typeface="Times New Roman" panose="02020603050405020304" pitchFamily="18" charset="0"/>
                <a:ea typeface="Helvetica World"/>
                <a:cs typeface="Times New Roman" panose="02020603050405020304" pitchFamily="18" charset="0"/>
                <a:sym typeface="Helvetica World"/>
              </a:rPr>
              <a:t>HQ: Bengaluru</a:t>
            </a:r>
          </a:p>
          <a:p>
            <a:pPr marL="388934" lvl="1" indent="-194467" algn="just">
              <a:lnSpc>
                <a:spcPts val="2341"/>
              </a:lnSpc>
              <a:buFont typeface="Arial"/>
              <a:buChar char="•"/>
            </a:pPr>
            <a:r>
              <a:rPr lang="en-US" sz="1801" dirty="0">
                <a:solidFill>
                  <a:srgbClr val="2668D4"/>
                </a:solidFill>
                <a:latin typeface="Times New Roman" panose="02020603050405020304" pitchFamily="18" charset="0"/>
                <a:ea typeface="Helvetica World"/>
                <a:cs typeface="Times New Roman" panose="02020603050405020304" pitchFamily="18" charset="0"/>
                <a:sym typeface="Helvetica World"/>
              </a:rPr>
              <a:t>Industry: Electric Vehicles (EV)</a:t>
            </a:r>
          </a:p>
          <a:p>
            <a:pPr marL="388934" lvl="1" indent="-194467" algn="just">
              <a:lnSpc>
                <a:spcPts val="2341"/>
              </a:lnSpc>
              <a:buFont typeface="Arial"/>
              <a:buChar char="•"/>
            </a:pPr>
            <a:r>
              <a:rPr lang="en-US" sz="1801" dirty="0">
                <a:solidFill>
                  <a:srgbClr val="2668D4"/>
                </a:solidFill>
                <a:latin typeface="Times New Roman" panose="02020603050405020304" pitchFamily="18" charset="0"/>
                <a:ea typeface="Helvetica World"/>
                <a:cs typeface="Times New Roman" panose="02020603050405020304" pitchFamily="18" charset="0"/>
                <a:sym typeface="Helvetica World"/>
              </a:rPr>
              <a:t>Positioning: Premium smart EV brand</a:t>
            </a:r>
          </a:p>
          <a:p>
            <a:pPr algn="just">
              <a:lnSpc>
                <a:spcPts val="2341"/>
              </a:lnSpc>
            </a:pPr>
            <a:endParaRPr lang="en-US" sz="1801" dirty="0">
              <a:solidFill>
                <a:srgbClr val="2668D4"/>
              </a:solidFill>
              <a:latin typeface="Times New Roman" panose="02020603050405020304" pitchFamily="18" charset="0"/>
              <a:ea typeface="Helvetica World"/>
              <a:cs typeface="Times New Roman" panose="02020603050405020304" pitchFamily="18" charset="0"/>
              <a:sym typeface="Helvetica World"/>
            </a:endParaRPr>
          </a:p>
        </p:txBody>
      </p:sp>
      <p:sp>
        <p:nvSpPr>
          <p:cNvPr id="33" name="TextBox 33"/>
          <p:cNvSpPr txBox="1"/>
          <p:nvPr/>
        </p:nvSpPr>
        <p:spPr>
          <a:xfrm>
            <a:off x="8229889" y="5943939"/>
            <a:ext cx="6133737" cy="923330"/>
          </a:xfrm>
          <a:prstGeom prst="rect">
            <a:avLst/>
          </a:prstGeom>
        </p:spPr>
        <p:txBody>
          <a:bodyPr wrap="square" lIns="0" tIns="0" rIns="0" bIns="0" rtlCol="0" anchor="t">
            <a:spAutoFit/>
          </a:bodyPr>
          <a:lstStyle/>
          <a:p>
            <a:pPr marL="388156" lvl="1" algn="l">
              <a:lnSpc>
                <a:spcPts val="3595"/>
              </a:lnSpc>
            </a:pPr>
            <a:r>
              <a:rPr lang="en-US" sz="3595" b="1" dirty="0">
                <a:solidFill>
                  <a:srgbClr val="01012C"/>
                </a:solidFill>
                <a:latin typeface="Times New Roman" panose="02020603050405020304" pitchFamily="18" charset="0"/>
                <a:ea typeface="Helvetica World Bold"/>
                <a:cs typeface="Times New Roman" panose="02020603050405020304" pitchFamily="18" charset="0"/>
                <a:sym typeface="Helvetica World Bold"/>
              </a:rPr>
              <a:t>2. KEY PRODUCTS  AND STASTICS</a:t>
            </a:r>
          </a:p>
        </p:txBody>
      </p:sp>
      <p:sp>
        <p:nvSpPr>
          <p:cNvPr id="34" name="TextBox 34"/>
          <p:cNvSpPr txBox="1"/>
          <p:nvPr/>
        </p:nvSpPr>
        <p:spPr>
          <a:xfrm>
            <a:off x="7791219" y="7021620"/>
            <a:ext cx="3778144" cy="1750094"/>
          </a:xfrm>
          <a:prstGeom prst="rect">
            <a:avLst/>
          </a:prstGeom>
        </p:spPr>
        <p:txBody>
          <a:bodyPr wrap="square" lIns="0" tIns="0" rIns="0" bIns="0" rtlCol="0" anchor="t">
            <a:spAutoFit/>
          </a:bodyPr>
          <a:lstStyle/>
          <a:p>
            <a:pPr marL="194467" lvl="1" algn="just">
              <a:lnSpc>
                <a:spcPts val="2341"/>
              </a:lnSpc>
            </a:pPr>
            <a:r>
              <a:rPr lang="en-US" sz="1801" b="1" i="1" dirty="0">
                <a:solidFill>
                  <a:srgbClr val="01012C"/>
                </a:solidFill>
                <a:latin typeface="Times New Roman" panose="02020603050405020304" pitchFamily="18" charset="0"/>
                <a:ea typeface="Helvetica World"/>
                <a:cs typeface="Times New Roman" panose="02020603050405020304" pitchFamily="18" charset="0"/>
                <a:sym typeface="Helvetica World"/>
              </a:rPr>
              <a:t>The Ather 450X : </a:t>
            </a:r>
          </a:p>
          <a:p>
            <a:pPr marL="388934" lvl="1" indent="-194467" algn="just">
              <a:lnSpc>
                <a:spcPts val="2341"/>
              </a:lnSpc>
              <a:buFont typeface="Arial"/>
              <a:buChar char="•"/>
            </a:pPr>
            <a:r>
              <a:rPr lang="en-US" sz="1801" dirty="0">
                <a:solidFill>
                  <a:srgbClr val="01012C"/>
                </a:solidFill>
                <a:latin typeface="Times New Roman" panose="02020603050405020304" pitchFamily="18" charset="0"/>
                <a:ea typeface="Helvetica World"/>
                <a:cs typeface="Times New Roman" panose="02020603050405020304" pitchFamily="18" charset="0"/>
                <a:sym typeface="Helvetica World"/>
              </a:rPr>
              <a:t>Electric scooters</a:t>
            </a:r>
          </a:p>
          <a:p>
            <a:pPr marL="388934" lvl="1" indent="-194467" algn="just">
              <a:lnSpc>
                <a:spcPts val="2341"/>
              </a:lnSpc>
              <a:buFont typeface="Arial"/>
              <a:buChar char="•"/>
            </a:pPr>
            <a:r>
              <a:rPr lang="en-US" sz="1801" dirty="0">
                <a:solidFill>
                  <a:srgbClr val="01012C"/>
                </a:solidFill>
                <a:latin typeface="Times New Roman" panose="02020603050405020304" pitchFamily="18" charset="0"/>
                <a:ea typeface="Helvetica World"/>
                <a:cs typeface="Times New Roman" panose="02020603050405020304" pitchFamily="18" charset="0"/>
                <a:sym typeface="Helvetica World"/>
              </a:rPr>
              <a:t>Smart dashboard (touchscreen)</a:t>
            </a:r>
          </a:p>
          <a:p>
            <a:pPr marL="388934" lvl="1" indent="-194467" algn="just">
              <a:lnSpc>
                <a:spcPts val="2341"/>
              </a:lnSpc>
              <a:buFont typeface="Arial"/>
              <a:buChar char="•"/>
            </a:pPr>
            <a:r>
              <a:rPr lang="en-US" sz="1801" dirty="0">
                <a:solidFill>
                  <a:srgbClr val="01012C"/>
                </a:solidFill>
                <a:latin typeface="Times New Roman" panose="02020603050405020304" pitchFamily="18" charset="0"/>
                <a:ea typeface="Helvetica World"/>
                <a:cs typeface="Times New Roman" panose="02020603050405020304" pitchFamily="18" charset="0"/>
                <a:sym typeface="Helvetica World"/>
              </a:rPr>
              <a:t>Connected features (app integration) (</a:t>
            </a:r>
            <a:r>
              <a:rPr lang="en-US" sz="1801" dirty="0" err="1">
                <a:solidFill>
                  <a:srgbClr val="01012C"/>
                </a:solidFill>
                <a:latin typeface="Times New Roman" panose="02020603050405020304" pitchFamily="18" charset="0"/>
                <a:ea typeface="Helvetica World"/>
                <a:cs typeface="Times New Roman" panose="02020603050405020304" pitchFamily="18" charset="0"/>
                <a:sym typeface="Helvetica World"/>
              </a:rPr>
              <a:t>GrowthX</a:t>
            </a:r>
            <a:r>
              <a:rPr lang="en-US" sz="1801" dirty="0">
                <a:solidFill>
                  <a:srgbClr val="01012C"/>
                </a:solidFill>
                <a:latin typeface="Times New Roman" panose="02020603050405020304" pitchFamily="18" charset="0"/>
                <a:ea typeface="Helvetica World"/>
                <a:cs typeface="Times New Roman" panose="02020603050405020304" pitchFamily="18" charset="0"/>
                <a:sym typeface="Helvetica World"/>
              </a:rPr>
              <a:t>, 2025)</a:t>
            </a:r>
          </a:p>
          <a:p>
            <a:pPr marL="388934" lvl="1" indent="-194467" algn="just">
              <a:lnSpc>
                <a:spcPts val="2341"/>
              </a:lnSpc>
              <a:buFont typeface="Arial"/>
              <a:buChar char="•"/>
            </a:pPr>
            <a:r>
              <a:rPr lang="en-US" sz="1801" dirty="0">
                <a:solidFill>
                  <a:srgbClr val="01012C"/>
                </a:solidFill>
                <a:latin typeface="Times New Roman" panose="02020603050405020304" pitchFamily="18" charset="0"/>
                <a:ea typeface="Helvetica World"/>
                <a:cs typeface="Times New Roman" panose="02020603050405020304" pitchFamily="18" charset="0"/>
                <a:sym typeface="Helvetica World"/>
              </a:rPr>
              <a:t>Fast charging network (Ather Grid)</a:t>
            </a:r>
          </a:p>
        </p:txBody>
      </p:sp>
      <p:sp>
        <p:nvSpPr>
          <p:cNvPr id="35" name="TextBox 35"/>
          <p:cNvSpPr txBox="1"/>
          <p:nvPr/>
        </p:nvSpPr>
        <p:spPr>
          <a:xfrm>
            <a:off x="916628" y="11159548"/>
            <a:ext cx="6125512" cy="461665"/>
          </a:xfrm>
          <a:prstGeom prst="rect">
            <a:avLst/>
          </a:prstGeom>
        </p:spPr>
        <p:txBody>
          <a:bodyPr lIns="0" tIns="0" rIns="0" bIns="0" rtlCol="0" anchor="t">
            <a:spAutoFit/>
          </a:bodyPr>
          <a:lstStyle/>
          <a:p>
            <a:pPr algn="l">
              <a:lnSpc>
                <a:spcPts val="3595"/>
              </a:lnSpc>
            </a:pPr>
            <a:r>
              <a:rPr lang="en-US" sz="3595" b="1">
                <a:solidFill>
                  <a:srgbClr val="01012C"/>
                </a:solidFill>
                <a:latin typeface="Times New Roman" panose="02020603050405020304" pitchFamily="18" charset="0"/>
                <a:ea typeface="Helvetica World Bold"/>
                <a:cs typeface="Times New Roman" panose="02020603050405020304" pitchFamily="18" charset="0"/>
                <a:sym typeface="Helvetica World Bold"/>
              </a:rPr>
              <a:t>3. BRAND EXTENSION</a:t>
            </a:r>
          </a:p>
        </p:txBody>
      </p:sp>
      <p:sp>
        <p:nvSpPr>
          <p:cNvPr id="36" name="TextBox 36"/>
          <p:cNvSpPr txBox="1"/>
          <p:nvPr/>
        </p:nvSpPr>
        <p:spPr>
          <a:xfrm>
            <a:off x="916628" y="11958035"/>
            <a:ext cx="6125512" cy="3843788"/>
          </a:xfrm>
          <a:prstGeom prst="rect">
            <a:avLst/>
          </a:prstGeom>
        </p:spPr>
        <p:txBody>
          <a:bodyPr lIns="0" tIns="0" rIns="0" bIns="0" rtlCol="0" anchor="t">
            <a:spAutoFit/>
          </a:bodyPr>
          <a:lstStyle/>
          <a:p>
            <a:pPr algn="just">
              <a:lnSpc>
                <a:spcPts val="2341"/>
              </a:lnSpc>
            </a:pPr>
            <a:r>
              <a:rPr lang="en-US" sz="1801" dirty="0">
                <a:solidFill>
                  <a:srgbClr val="01012C"/>
                </a:solidFill>
                <a:latin typeface="Times New Roman" panose="02020603050405020304" pitchFamily="18" charset="0"/>
                <a:ea typeface="Helvetica World"/>
                <a:cs typeface="Times New Roman" panose="02020603050405020304" pitchFamily="18" charset="0"/>
                <a:sym typeface="Helvetica World"/>
              </a:rPr>
              <a:t>Concept: Ather uses its current brand reputation to introduce </a:t>
            </a:r>
            <a:r>
              <a:rPr lang="en-US" sz="1801" b="1" i="1" dirty="0">
                <a:solidFill>
                  <a:srgbClr val="01012C"/>
                </a:solidFill>
                <a:latin typeface="Times New Roman" panose="02020603050405020304" pitchFamily="18" charset="0"/>
                <a:ea typeface="Helvetica World"/>
                <a:cs typeface="Times New Roman" panose="02020603050405020304" pitchFamily="18" charset="0"/>
                <a:sym typeface="Helvetica World"/>
              </a:rPr>
              <a:t>Ather 450X </a:t>
            </a:r>
            <a:r>
              <a:rPr lang="en-US" sz="1801" dirty="0">
                <a:solidFill>
                  <a:srgbClr val="01012C"/>
                </a:solidFill>
                <a:latin typeface="Times New Roman" panose="02020603050405020304" pitchFamily="18" charset="0"/>
                <a:ea typeface="Helvetica World"/>
                <a:cs typeface="Times New Roman" panose="02020603050405020304" pitchFamily="18" charset="0"/>
                <a:sym typeface="Helvetica World"/>
              </a:rPr>
              <a:t> in new markets. </a:t>
            </a:r>
          </a:p>
          <a:p>
            <a:pPr algn="just">
              <a:lnSpc>
                <a:spcPts val="2341"/>
              </a:lnSpc>
            </a:pPr>
            <a:endParaRPr lang="en-US" sz="1801" dirty="0">
              <a:solidFill>
                <a:srgbClr val="01012C"/>
              </a:solidFill>
              <a:latin typeface="Times New Roman" panose="02020603050405020304" pitchFamily="18" charset="0"/>
              <a:ea typeface="Helvetica World"/>
              <a:cs typeface="Times New Roman" panose="02020603050405020304" pitchFamily="18" charset="0"/>
              <a:sym typeface="Helvetica World"/>
            </a:endParaRPr>
          </a:p>
          <a:p>
            <a:pPr algn="just">
              <a:lnSpc>
                <a:spcPts val="2341"/>
              </a:lnSpc>
            </a:pPr>
            <a:r>
              <a:rPr lang="en-US" sz="1801" dirty="0">
                <a:solidFill>
                  <a:srgbClr val="01012C"/>
                </a:solidFill>
                <a:latin typeface="Times New Roman" panose="02020603050405020304" pitchFamily="18" charset="0"/>
                <a:ea typeface="Helvetica World"/>
                <a:cs typeface="Times New Roman" panose="02020603050405020304" pitchFamily="18" charset="0"/>
                <a:sym typeface="Helvetica World"/>
              </a:rPr>
              <a:t>logical Factor: The company Ather already has established its presence in the premium scooter market through its Ather 450X product.  The company competes with its rivals Ola Electric and TVS Motor Company (Ather Energy, 2025).</a:t>
            </a:r>
          </a:p>
          <a:p>
            <a:pPr algn="just">
              <a:lnSpc>
                <a:spcPts val="2341"/>
              </a:lnSpc>
            </a:pPr>
            <a:endParaRPr lang="en-US" sz="1801" dirty="0">
              <a:solidFill>
                <a:srgbClr val="01012C"/>
              </a:solidFill>
              <a:latin typeface="Times New Roman" panose="02020603050405020304" pitchFamily="18" charset="0"/>
              <a:ea typeface="Helvetica World"/>
              <a:cs typeface="Times New Roman" panose="02020603050405020304" pitchFamily="18" charset="0"/>
              <a:sym typeface="Helvetica World"/>
            </a:endParaRPr>
          </a:p>
          <a:p>
            <a:pPr algn="just">
              <a:lnSpc>
                <a:spcPts val="2341"/>
              </a:lnSpc>
            </a:pPr>
            <a:r>
              <a:rPr lang="en-US" sz="1801" dirty="0">
                <a:solidFill>
                  <a:srgbClr val="01012C"/>
                </a:solidFill>
                <a:latin typeface="Times New Roman" panose="02020603050405020304" pitchFamily="18" charset="0"/>
                <a:ea typeface="Helvetica World"/>
                <a:cs typeface="Times New Roman" panose="02020603050405020304" pitchFamily="18" charset="0"/>
                <a:sym typeface="Helvetica World"/>
              </a:rPr>
              <a:t>Technology of </a:t>
            </a:r>
            <a:r>
              <a:rPr lang="en-US" sz="1801" b="1" i="1" dirty="0">
                <a:solidFill>
                  <a:srgbClr val="01012C"/>
                </a:solidFill>
                <a:latin typeface="Times New Roman" panose="02020603050405020304" pitchFamily="18" charset="0"/>
                <a:ea typeface="Helvetica World"/>
                <a:cs typeface="Times New Roman" panose="02020603050405020304" pitchFamily="18" charset="0"/>
                <a:sym typeface="Helvetica World"/>
              </a:rPr>
              <a:t>Ather 450X </a:t>
            </a:r>
            <a:r>
              <a:rPr lang="en-US" sz="1801" dirty="0">
                <a:solidFill>
                  <a:srgbClr val="01012C"/>
                </a:solidFill>
                <a:latin typeface="Times New Roman" panose="02020603050405020304" pitchFamily="18" charset="0"/>
                <a:ea typeface="Helvetica World"/>
                <a:cs typeface="Times New Roman" panose="02020603050405020304" pitchFamily="18" charset="0"/>
                <a:sym typeface="Helvetica World"/>
              </a:rPr>
              <a:t>: </a:t>
            </a:r>
          </a:p>
          <a:p>
            <a:pPr marL="388934" lvl="1" indent="-194467" algn="just">
              <a:lnSpc>
                <a:spcPts val="2341"/>
              </a:lnSpc>
              <a:buFont typeface="Arial"/>
              <a:buChar char="•"/>
            </a:pPr>
            <a:r>
              <a:rPr lang="en-US" sz="1801" dirty="0">
                <a:solidFill>
                  <a:srgbClr val="01012C"/>
                </a:solidFill>
                <a:latin typeface="Times New Roman" panose="02020603050405020304" pitchFamily="18" charset="0"/>
                <a:ea typeface="Helvetica World"/>
                <a:cs typeface="Times New Roman" panose="02020603050405020304" pitchFamily="18" charset="0"/>
                <a:sym typeface="Helvetica World"/>
              </a:rPr>
              <a:t>Battery tech + software integration</a:t>
            </a:r>
          </a:p>
          <a:p>
            <a:pPr marL="388934" lvl="1" indent="-194467" algn="just">
              <a:lnSpc>
                <a:spcPts val="2341"/>
              </a:lnSpc>
              <a:buFont typeface="Arial"/>
              <a:buChar char="•"/>
            </a:pPr>
            <a:r>
              <a:rPr lang="en-US" sz="1801" dirty="0">
                <a:solidFill>
                  <a:srgbClr val="01012C"/>
                </a:solidFill>
                <a:latin typeface="Times New Roman" panose="02020603050405020304" pitchFamily="18" charset="0"/>
                <a:ea typeface="Helvetica World"/>
                <a:cs typeface="Times New Roman" panose="02020603050405020304" pitchFamily="18" charset="0"/>
                <a:sym typeface="Helvetica World"/>
              </a:rPr>
              <a:t>OTA updates (like smartphones)</a:t>
            </a:r>
          </a:p>
          <a:p>
            <a:pPr marL="388934" lvl="1" indent="-194467" algn="just">
              <a:lnSpc>
                <a:spcPts val="2341"/>
              </a:lnSpc>
              <a:buFont typeface="Arial"/>
              <a:buChar char="•"/>
            </a:pPr>
            <a:r>
              <a:rPr lang="en-US" sz="1801" dirty="0">
                <a:solidFill>
                  <a:srgbClr val="01012C"/>
                </a:solidFill>
                <a:latin typeface="Times New Roman" panose="02020603050405020304" pitchFamily="18" charset="0"/>
                <a:ea typeface="Helvetica World"/>
                <a:cs typeface="Times New Roman" panose="02020603050405020304" pitchFamily="18" charset="0"/>
                <a:sym typeface="Helvetica World"/>
              </a:rPr>
              <a:t>Smart mobility ecosystem</a:t>
            </a:r>
          </a:p>
          <a:p>
            <a:pPr algn="just">
              <a:lnSpc>
                <a:spcPts val="2341"/>
              </a:lnSpc>
            </a:pPr>
            <a:endParaRPr lang="en-US" sz="1801" dirty="0">
              <a:solidFill>
                <a:srgbClr val="01012C"/>
              </a:solidFill>
              <a:latin typeface="Times New Roman" panose="02020603050405020304" pitchFamily="18" charset="0"/>
              <a:ea typeface="Helvetica World"/>
              <a:cs typeface="Times New Roman" panose="02020603050405020304" pitchFamily="18" charset="0"/>
              <a:sym typeface="Helvetica World"/>
            </a:endParaRPr>
          </a:p>
        </p:txBody>
      </p:sp>
      <p:sp>
        <p:nvSpPr>
          <p:cNvPr id="37" name="TextBox 37"/>
          <p:cNvSpPr txBox="1"/>
          <p:nvPr/>
        </p:nvSpPr>
        <p:spPr>
          <a:xfrm>
            <a:off x="8229889" y="11207410"/>
            <a:ext cx="5132507" cy="461665"/>
          </a:xfrm>
          <a:prstGeom prst="rect">
            <a:avLst/>
          </a:prstGeom>
        </p:spPr>
        <p:txBody>
          <a:bodyPr lIns="0" tIns="0" rIns="0" bIns="0" rtlCol="0" anchor="t">
            <a:spAutoFit/>
          </a:bodyPr>
          <a:lstStyle/>
          <a:p>
            <a:pPr marL="388156" lvl="1" algn="l">
              <a:lnSpc>
                <a:spcPts val="3595"/>
              </a:lnSpc>
            </a:pPr>
            <a:r>
              <a:rPr lang="en-US" sz="3595" b="1" dirty="0">
                <a:solidFill>
                  <a:srgbClr val="FFFFFF"/>
                </a:solidFill>
                <a:latin typeface="Times New Roman" panose="02020603050405020304" pitchFamily="18" charset="0"/>
                <a:ea typeface="Helvetica World Bold"/>
                <a:cs typeface="Times New Roman" panose="02020603050405020304" pitchFamily="18" charset="0"/>
                <a:sym typeface="Helvetica World Bold"/>
              </a:rPr>
              <a:t>4. CURRENT TRENDS</a:t>
            </a:r>
          </a:p>
        </p:txBody>
      </p:sp>
      <p:sp>
        <p:nvSpPr>
          <p:cNvPr id="38" name="TextBox 38"/>
          <p:cNvSpPr txBox="1"/>
          <p:nvPr/>
        </p:nvSpPr>
        <p:spPr>
          <a:xfrm>
            <a:off x="8494571" y="11852274"/>
            <a:ext cx="6618429" cy="2343911"/>
          </a:xfrm>
          <a:prstGeom prst="rect">
            <a:avLst/>
          </a:prstGeom>
        </p:spPr>
        <p:txBody>
          <a:bodyPr wrap="square" lIns="0" tIns="0" rIns="0" bIns="0" rtlCol="0" anchor="t">
            <a:spAutoFit/>
          </a:bodyPr>
          <a:lstStyle/>
          <a:p>
            <a:pPr algn="just">
              <a:lnSpc>
                <a:spcPts val="2341"/>
              </a:lnSpc>
            </a:pPr>
            <a:r>
              <a:rPr lang="en-US" sz="1801" dirty="0">
                <a:solidFill>
                  <a:srgbClr val="FFFFFF"/>
                </a:solidFill>
                <a:latin typeface="Times New Roman" panose="02020603050405020304" pitchFamily="18" charset="0"/>
                <a:ea typeface="Helvetica World"/>
                <a:cs typeface="Times New Roman" panose="02020603050405020304" pitchFamily="18" charset="0"/>
                <a:sym typeface="Helvetica World"/>
              </a:rPr>
              <a:t>India’s EV demand is rising due to government subsidies, fuel prices, and eco-awareness (IEEFA, 2025). </a:t>
            </a:r>
          </a:p>
          <a:p>
            <a:pPr marL="388934" lvl="1" indent="-194467" algn="just">
              <a:lnSpc>
                <a:spcPts val="2341"/>
              </a:lnSpc>
              <a:buFont typeface="Arial"/>
              <a:buChar char="•"/>
            </a:pPr>
            <a:r>
              <a:rPr lang="en-US" sz="1801" dirty="0">
                <a:solidFill>
                  <a:srgbClr val="FFFFFF"/>
                </a:solidFill>
                <a:latin typeface="Times New Roman" panose="02020603050405020304" pitchFamily="18" charset="0"/>
                <a:ea typeface="Helvetica World"/>
                <a:cs typeface="Times New Roman" panose="02020603050405020304" pitchFamily="18" charset="0"/>
                <a:sym typeface="Helvetica World"/>
              </a:rPr>
              <a:t>Government schemes (FAME II policy)</a:t>
            </a:r>
          </a:p>
          <a:p>
            <a:pPr marL="388934" lvl="1" indent="-194467" algn="just">
              <a:lnSpc>
                <a:spcPts val="2341"/>
              </a:lnSpc>
              <a:buFont typeface="Arial"/>
              <a:buChar char="•"/>
            </a:pPr>
            <a:r>
              <a:rPr lang="en-US" sz="1801" dirty="0">
                <a:solidFill>
                  <a:srgbClr val="FFFFFF"/>
                </a:solidFill>
                <a:latin typeface="Times New Roman" panose="02020603050405020304" pitchFamily="18" charset="0"/>
                <a:ea typeface="Helvetica World"/>
                <a:cs typeface="Times New Roman" panose="02020603050405020304" pitchFamily="18" charset="0"/>
                <a:sym typeface="Helvetica World"/>
              </a:rPr>
              <a:t>Rising petrol prices</a:t>
            </a:r>
          </a:p>
          <a:p>
            <a:pPr marL="388934" lvl="1" indent="-194467" algn="just">
              <a:lnSpc>
                <a:spcPts val="2341"/>
              </a:lnSpc>
              <a:buFont typeface="Arial"/>
              <a:buChar char="•"/>
            </a:pPr>
            <a:r>
              <a:rPr lang="en-US" sz="1801" dirty="0">
                <a:solidFill>
                  <a:srgbClr val="FFFFFF"/>
                </a:solidFill>
                <a:latin typeface="Times New Roman" panose="02020603050405020304" pitchFamily="18" charset="0"/>
                <a:ea typeface="Helvetica World"/>
                <a:cs typeface="Times New Roman" panose="02020603050405020304" pitchFamily="18" charset="0"/>
                <a:sym typeface="Helvetica World"/>
              </a:rPr>
              <a:t>Urban sustainability demand</a:t>
            </a:r>
          </a:p>
          <a:p>
            <a:pPr marL="388934" lvl="1" indent="-194467" algn="just">
              <a:lnSpc>
                <a:spcPts val="2341"/>
              </a:lnSpc>
              <a:buFont typeface="Arial"/>
              <a:buChar char="•"/>
            </a:pPr>
            <a:r>
              <a:rPr lang="en-US" sz="1801" dirty="0">
                <a:solidFill>
                  <a:srgbClr val="FFFFFF"/>
                </a:solidFill>
                <a:latin typeface="Times New Roman" panose="02020603050405020304" pitchFamily="18" charset="0"/>
                <a:ea typeface="Helvetica World"/>
                <a:cs typeface="Times New Roman" panose="02020603050405020304" pitchFamily="18" charset="0"/>
                <a:sym typeface="Helvetica World"/>
              </a:rPr>
              <a:t>Growth of charging infrastructure</a:t>
            </a:r>
          </a:p>
          <a:p>
            <a:pPr marL="388934" lvl="1" indent="-194467" algn="just">
              <a:lnSpc>
                <a:spcPts val="2341"/>
              </a:lnSpc>
              <a:buFont typeface="Arial"/>
              <a:buChar char="•"/>
            </a:pPr>
            <a:r>
              <a:rPr lang="en-US" sz="1801" dirty="0">
                <a:solidFill>
                  <a:srgbClr val="FFFFFF"/>
                </a:solidFill>
                <a:latin typeface="Times New Roman" panose="02020603050405020304" pitchFamily="18" charset="0"/>
                <a:ea typeface="Helvetica World"/>
                <a:cs typeface="Times New Roman" panose="02020603050405020304" pitchFamily="18" charset="0"/>
                <a:sym typeface="Helvetica World"/>
              </a:rPr>
              <a:t>Youth preference for tech-enabled vehicles</a:t>
            </a:r>
          </a:p>
          <a:p>
            <a:pPr algn="just">
              <a:lnSpc>
                <a:spcPts val="2341"/>
              </a:lnSpc>
            </a:pPr>
            <a:endParaRPr lang="en-US" sz="1801" dirty="0">
              <a:solidFill>
                <a:srgbClr val="FFFFFF"/>
              </a:solidFill>
              <a:latin typeface="Times New Roman" panose="02020603050405020304" pitchFamily="18" charset="0"/>
              <a:ea typeface="Helvetica World"/>
              <a:cs typeface="Times New Roman" panose="02020603050405020304" pitchFamily="18" charset="0"/>
              <a:sym typeface="Helvetica World"/>
            </a:endParaRPr>
          </a:p>
        </p:txBody>
      </p:sp>
      <p:sp>
        <p:nvSpPr>
          <p:cNvPr id="39" name="TextBox 39"/>
          <p:cNvSpPr txBox="1"/>
          <p:nvPr/>
        </p:nvSpPr>
        <p:spPr>
          <a:xfrm>
            <a:off x="572379" y="16211400"/>
            <a:ext cx="7577943" cy="923330"/>
          </a:xfrm>
          <a:prstGeom prst="rect">
            <a:avLst/>
          </a:prstGeom>
        </p:spPr>
        <p:txBody>
          <a:bodyPr lIns="0" tIns="0" rIns="0" bIns="0" rtlCol="0" anchor="t">
            <a:spAutoFit/>
          </a:bodyPr>
          <a:lstStyle/>
          <a:p>
            <a:pPr marL="388156" lvl="1" algn="l">
              <a:lnSpc>
                <a:spcPts val="3595"/>
              </a:lnSpc>
            </a:pPr>
            <a:r>
              <a:rPr lang="en-US" sz="3595" b="1" dirty="0">
                <a:solidFill>
                  <a:srgbClr val="2668D4"/>
                </a:solidFill>
                <a:latin typeface="Times New Roman" panose="02020603050405020304" pitchFamily="18" charset="0"/>
                <a:ea typeface="Helvetica World Bold"/>
                <a:cs typeface="Times New Roman" panose="02020603050405020304" pitchFamily="18" charset="0"/>
                <a:sym typeface="Helvetica World Bold"/>
              </a:rPr>
              <a:t>5. BRAND EXTENSION &amp; SUSTAINABILITY</a:t>
            </a:r>
          </a:p>
        </p:txBody>
      </p:sp>
      <p:sp>
        <p:nvSpPr>
          <p:cNvPr id="40" name="TextBox 40"/>
          <p:cNvSpPr txBox="1"/>
          <p:nvPr/>
        </p:nvSpPr>
        <p:spPr>
          <a:xfrm>
            <a:off x="915685" y="17221745"/>
            <a:ext cx="2896583" cy="2340000"/>
          </a:xfrm>
          <a:prstGeom prst="rect">
            <a:avLst/>
          </a:prstGeom>
        </p:spPr>
        <p:txBody>
          <a:bodyPr wrap="square" lIns="0" tIns="0" rIns="0" bIns="0" rtlCol="0" anchor="t">
            <a:spAutoFit/>
          </a:bodyPr>
          <a:lstStyle/>
          <a:p>
            <a:pPr algn="just">
              <a:lnSpc>
                <a:spcPts val="2341"/>
              </a:lnSpc>
            </a:pPr>
            <a:r>
              <a:rPr lang="en-US" sz="1801" dirty="0">
                <a:solidFill>
                  <a:srgbClr val="2668D4"/>
                </a:solidFill>
                <a:latin typeface="Times New Roman" panose="02020603050405020304" pitchFamily="18" charset="0"/>
                <a:ea typeface="Helvetica World"/>
                <a:cs typeface="Times New Roman" panose="02020603050405020304" pitchFamily="18" charset="0"/>
                <a:sym typeface="Helvetica World"/>
              </a:rPr>
              <a:t>Relevant SDGs: United Nations Sustainable Development Goals</a:t>
            </a:r>
          </a:p>
          <a:p>
            <a:pPr algn="just">
              <a:lnSpc>
                <a:spcPts val="2341"/>
              </a:lnSpc>
            </a:pPr>
            <a:r>
              <a:rPr lang="en-US" sz="1801" dirty="0">
                <a:solidFill>
                  <a:srgbClr val="2668D4"/>
                </a:solidFill>
                <a:latin typeface="Times New Roman" panose="02020603050405020304" pitchFamily="18" charset="0"/>
                <a:ea typeface="Helvetica World"/>
                <a:cs typeface="Times New Roman" panose="02020603050405020304" pitchFamily="18" charset="0"/>
                <a:sym typeface="Helvetica World"/>
              </a:rPr>
              <a:t>Key Goals: </a:t>
            </a:r>
          </a:p>
          <a:p>
            <a:pPr algn="just">
              <a:lnSpc>
                <a:spcPts val="2341"/>
              </a:lnSpc>
            </a:pPr>
            <a:r>
              <a:rPr lang="en-US" sz="1801" dirty="0">
                <a:solidFill>
                  <a:srgbClr val="2668D4"/>
                </a:solidFill>
                <a:latin typeface="Times New Roman" panose="02020603050405020304" pitchFamily="18" charset="0"/>
                <a:ea typeface="Helvetica World"/>
                <a:cs typeface="Times New Roman" panose="02020603050405020304" pitchFamily="18" charset="0"/>
                <a:sym typeface="Helvetica World"/>
              </a:rPr>
              <a:t>SDG 7: Affordable &amp; Clean Energy</a:t>
            </a:r>
          </a:p>
          <a:p>
            <a:pPr algn="just">
              <a:lnSpc>
                <a:spcPts val="2341"/>
              </a:lnSpc>
            </a:pPr>
            <a:r>
              <a:rPr lang="en-US" sz="1801" dirty="0">
                <a:solidFill>
                  <a:srgbClr val="2668D4"/>
                </a:solidFill>
                <a:latin typeface="Times New Roman" panose="02020603050405020304" pitchFamily="18" charset="0"/>
                <a:ea typeface="Helvetica World"/>
                <a:cs typeface="Times New Roman" panose="02020603050405020304" pitchFamily="18" charset="0"/>
                <a:sym typeface="Helvetica World"/>
              </a:rPr>
              <a:t>SDG 11: Sustainable Cities</a:t>
            </a:r>
          </a:p>
          <a:p>
            <a:pPr algn="just">
              <a:lnSpc>
                <a:spcPts val="2341"/>
              </a:lnSpc>
            </a:pPr>
            <a:r>
              <a:rPr lang="en-US" sz="1801" dirty="0">
                <a:solidFill>
                  <a:srgbClr val="2668D4"/>
                </a:solidFill>
                <a:latin typeface="Times New Roman" panose="02020603050405020304" pitchFamily="18" charset="0"/>
                <a:ea typeface="Helvetica World"/>
                <a:cs typeface="Times New Roman" panose="02020603050405020304" pitchFamily="18" charset="0"/>
                <a:sym typeface="Helvetica World"/>
              </a:rPr>
              <a:t>SDG 13: Climate Action</a:t>
            </a:r>
          </a:p>
        </p:txBody>
      </p:sp>
      <p:sp>
        <p:nvSpPr>
          <p:cNvPr id="41" name="TextBox 41"/>
          <p:cNvSpPr txBox="1"/>
          <p:nvPr/>
        </p:nvSpPr>
        <p:spPr>
          <a:xfrm>
            <a:off x="10008730" y="16373325"/>
            <a:ext cx="4622204" cy="461665"/>
          </a:xfrm>
          <a:prstGeom prst="rect">
            <a:avLst/>
          </a:prstGeom>
        </p:spPr>
        <p:txBody>
          <a:bodyPr lIns="0" tIns="0" rIns="0" bIns="0" rtlCol="0" anchor="t">
            <a:spAutoFit/>
          </a:bodyPr>
          <a:lstStyle/>
          <a:p>
            <a:pPr algn="l">
              <a:lnSpc>
                <a:spcPts val="3595"/>
              </a:lnSpc>
            </a:pPr>
            <a:r>
              <a:rPr lang="en-IN" sz="3595" b="1" dirty="0">
                <a:solidFill>
                  <a:srgbClr val="2668D4"/>
                </a:solidFill>
                <a:latin typeface="Times New Roman" panose="02020603050405020304" pitchFamily="18" charset="0"/>
                <a:ea typeface="Helvetica World Bold"/>
                <a:cs typeface="Times New Roman" panose="02020603050405020304" pitchFamily="18" charset="0"/>
                <a:sym typeface="Helvetica World Bold"/>
              </a:rPr>
              <a:t>7</a:t>
            </a:r>
            <a:r>
              <a:rPr lang="en-US" sz="3595" b="1" dirty="0">
                <a:solidFill>
                  <a:srgbClr val="2668D4"/>
                </a:solidFill>
                <a:latin typeface="Times New Roman" panose="02020603050405020304" pitchFamily="18" charset="0"/>
                <a:ea typeface="Helvetica World Bold"/>
                <a:cs typeface="Times New Roman" panose="02020603050405020304" pitchFamily="18" charset="0"/>
                <a:sym typeface="Helvetica World Bold"/>
              </a:rPr>
              <a:t>. REFERENCES </a:t>
            </a:r>
          </a:p>
        </p:txBody>
      </p:sp>
      <p:sp>
        <p:nvSpPr>
          <p:cNvPr id="42" name="TextBox 42"/>
          <p:cNvSpPr txBox="1"/>
          <p:nvPr/>
        </p:nvSpPr>
        <p:spPr>
          <a:xfrm>
            <a:off x="9749970" y="17038463"/>
            <a:ext cx="5147032" cy="3472682"/>
          </a:xfrm>
          <a:prstGeom prst="rect">
            <a:avLst/>
          </a:prstGeom>
        </p:spPr>
        <p:txBody>
          <a:bodyPr lIns="0" tIns="0" rIns="0" bIns="0" rtlCol="0" anchor="t">
            <a:spAutoFit/>
          </a:bodyPr>
          <a:lstStyle/>
          <a:p>
            <a:pPr algn="just">
              <a:lnSpc>
                <a:spcPts val="1689"/>
              </a:lnSpc>
            </a:pPr>
            <a:r>
              <a:rPr lang="en-US" sz="1299" dirty="0">
                <a:solidFill>
                  <a:srgbClr val="2668D4"/>
                </a:solidFill>
                <a:latin typeface="Times New Roman" panose="02020603050405020304" pitchFamily="18" charset="0"/>
                <a:ea typeface="Helvetica World"/>
                <a:cs typeface="Times New Roman" panose="02020603050405020304" pitchFamily="18" charset="0"/>
                <a:sym typeface="Helvetica World"/>
              </a:rPr>
              <a:t>IEEFA (2025) India’s EV evolution: The impact of government subsidies over 10 years. Available from: </a:t>
            </a:r>
            <a:r>
              <a:rPr lang="en-US" sz="1299" u="sng" dirty="0">
                <a:solidFill>
                  <a:srgbClr val="2668D4"/>
                </a:solidFill>
                <a:latin typeface="Times New Roman" panose="02020603050405020304" pitchFamily="18" charset="0"/>
                <a:ea typeface="Helvetica World"/>
                <a:cs typeface="Times New Roman" panose="02020603050405020304" pitchFamily="18" charset="0"/>
                <a:sym typeface="Helvetica World"/>
                <a:hlinkClick r:id="rId5" tooltip="https://ieefa.org/articles/indias-ev-evolution-impact-government-subsidies-over-10-years"/>
              </a:rPr>
              <a:t>An infographic is a visual representation of information, data, or knowledge designed to present complex information quickly and clearly.</a:t>
            </a:r>
            <a:r>
              <a:rPr lang="en-US" sz="1299" dirty="0">
                <a:solidFill>
                  <a:srgbClr val="2668D4"/>
                </a:solidFill>
                <a:latin typeface="Times New Roman" panose="02020603050405020304" pitchFamily="18" charset="0"/>
                <a:ea typeface="Helvetica World"/>
                <a:cs typeface="Times New Roman" panose="02020603050405020304" pitchFamily="18" charset="0"/>
                <a:sym typeface="Helvetica World"/>
              </a:rPr>
              <a:t>. Accessed on 04.04.2025  </a:t>
            </a:r>
          </a:p>
          <a:p>
            <a:pPr algn="just">
              <a:lnSpc>
                <a:spcPts val="1689"/>
              </a:lnSpc>
            </a:pPr>
            <a:r>
              <a:rPr lang="en-US" sz="1299" dirty="0" err="1">
                <a:solidFill>
                  <a:srgbClr val="2668D4"/>
                </a:solidFill>
                <a:latin typeface="Times New Roman" panose="02020603050405020304" pitchFamily="18" charset="0"/>
                <a:ea typeface="Helvetica World"/>
                <a:cs typeface="Times New Roman" panose="02020603050405020304" pitchFamily="18" charset="0"/>
                <a:sym typeface="Helvetica World"/>
              </a:rPr>
              <a:t>Ather</a:t>
            </a:r>
            <a:r>
              <a:rPr lang="en-US" sz="1299" dirty="0">
                <a:solidFill>
                  <a:srgbClr val="2668D4"/>
                </a:solidFill>
                <a:latin typeface="Times New Roman" panose="02020603050405020304" pitchFamily="18" charset="0"/>
                <a:ea typeface="Helvetica World"/>
                <a:cs typeface="Times New Roman" panose="02020603050405020304" pitchFamily="18" charset="0"/>
                <a:sym typeface="Helvetica World"/>
              </a:rPr>
              <a:t> Energy (2025) Annual-Report-FY-23-24.pdf. Available from: </a:t>
            </a:r>
            <a:r>
              <a:rPr lang="en-US" sz="1299" u="sng" dirty="0">
                <a:solidFill>
                  <a:srgbClr val="2668D4"/>
                </a:solidFill>
                <a:latin typeface="Times New Roman" panose="02020603050405020304" pitchFamily="18" charset="0"/>
                <a:ea typeface="Helvetica World"/>
                <a:cs typeface="Times New Roman" panose="02020603050405020304" pitchFamily="18" charset="0"/>
                <a:sym typeface="Helvetica World"/>
                <a:hlinkClick r:id="rId6" tooltip="https://media.atherenergy.com/Annual-Report-FY-23-24.pdf"/>
              </a:rPr>
              <a:t>An infographic is a visual representation of information, data, or knowledge designed to present complex information quickly and clearly.</a:t>
            </a:r>
            <a:r>
              <a:rPr lang="en-US" sz="1299" dirty="0">
                <a:solidFill>
                  <a:srgbClr val="2668D4"/>
                </a:solidFill>
                <a:latin typeface="Times New Roman" panose="02020603050405020304" pitchFamily="18" charset="0"/>
                <a:ea typeface="Helvetica World"/>
                <a:cs typeface="Times New Roman" panose="02020603050405020304" pitchFamily="18" charset="0"/>
                <a:sym typeface="Helvetica World"/>
              </a:rPr>
              <a:t>. Accessed on 04.04.2025  </a:t>
            </a:r>
          </a:p>
          <a:p>
            <a:pPr algn="just">
              <a:lnSpc>
                <a:spcPts val="1689"/>
              </a:lnSpc>
            </a:pPr>
            <a:r>
              <a:rPr lang="en-US" sz="1299" dirty="0" err="1">
                <a:solidFill>
                  <a:srgbClr val="2668D4"/>
                </a:solidFill>
                <a:latin typeface="Times New Roman" panose="02020603050405020304" pitchFamily="18" charset="0"/>
                <a:ea typeface="Helvetica World"/>
                <a:cs typeface="Times New Roman" panose="02020603050405020304" pitchFamily="18" charset="0"/>
                <a:sym typeface="Helvetica World"/>
              </a:rPr>
              <a:t>GrowthX</a:t>
            </a:r>
            <a:r>
              <a:rPr lang="en-US" sz="1299" dirty="0">
                <a:solidFill>
                  <a:srgbClr val="2668D4"/>
                </a:solidFill>
                <a:latin typeface="Times New Roman" panose="02020603050405020304" pitchFamily="18" charset="0"/>
                <a:ea typeface="Helvetica World"/>
                <a:cs typeface="Times New Roman" panose="02020603050405020304" pitchFamily="18" charset="0"/>
                <a:sym typeface="Helvetica World"/>
              </a:rPr>
              <a:t> (2025) </a:t>
            </a:r>
            <a:r>
              <a:rPr lang="en-US" sz="1299" dirty="0" err="1">
                <a:solidFill>
                  <a:srgbClr val="2668D4"/>
                </a:solidFill>
                <a:latin typeface="Times New Roman" panose="02020603050405020304" pitchFamily="18" charset="0"/>
                <a:ea typeface="Helvetica World"/>
                <a:cs typeface="Times New Roman" panose="02020603050405020304" pitchFamily="18" charset="0"/>
                <a:sym typeface="Helvetica World"/>
              </a:rPr>
              <a:t>Ather</a:t>
            </a:r>
            <a:r>
              <a:rPr lang="en-US" sz="1299" dirty="0">
                <a:solidFill>
                  <a:srgbClr val="2668D4"/>
                </a:solidFill>
                <a:latin typeface="Times New Roman" panose="02020603050405020304" pitchFamily="18" charset="0"/>
                <a:ea typeface="Helvetica World"/>
                <a:cs typeface="Times New Roman" panose="02020603050405020304" pitchFamily="18" charset="0"/>
                <a:sym typeface="Helvetica World"/>
              </a:rPr>
              <a:t> Energy Business Model - </a:t>
            </a:r>
            <a:r>
              <a:rPr lang="en-US" sz="1299" dirty="0" err="1">
                <a:solidFill>
                  <a:srgbClr val="2668D4"/>
                </a:solidFill>
                <a:latin typeface="Times New Roman" panose="02020603050405020304" pitchFamily="18" charset="0"/>
                <a:ea typeface="Helvetica World"/>
                <a:cs typeface="Times New Roman" panose="02020603050405020304" pitchFamily="18" charset="0"/>
                <a:sym typeface="Helvetica World"/>
              </a:rPr>
              <a:t>GrowthX</a:t>
            </a:r>
            <a:r>
              <a:rPr lang="en-US" sz="1299" dirty="0">
                <a:solidFill>
                  <a:srgbClr val="2668D4"/>
                </a:solidFill>
                <a:latin typeface="Times New Roman" panose="02020603050405020304" pitchFamily="18" charset="0"/>
                <a:ea typeface="Helvetica World"/>
                <a:cs typeface="Times New Roman" panose="02020603050405020304" pitchFamily="18" charset="0"/>
                <a:sym typeface="Helvetica World"/>
              </a:rPr>
              <a:t> Deep Dive. Available from: </a:t>
            </a:r>
            <a:r>
              <a:rPr lang="en-US" sz="1299" u="sng" dirty="0">
                <a:solidFill>
                  <a:srgbClr val="2668D4"/>
                </a:solidFill>
                <a:latin typeface="Times New Roman" panose="02020603050405020304" pitchFamily="18" charset="0"/>
                <a:ea typeface="Helvetica World"/>
                <a:cs typeface="Times New Roman" panose="02020603050405020304" pitchFamily="18" charset="0"/>
                <a:sym typeface="Helvetica World"/>
                <a:hlinkClick r:id="rId7" tooltip="https://growthx.club/blog/ather-energy-business-model"/>
              </a:rPr>
              <a:t>An infographic is a visual representation of information, data, or knowledge designed to present complex information quickly and clearly.</a:t>
            </a:r>
            <a:r>
              <a:rPr lang="en-US" sz="1299" dirty="0">
                <a:solidFill>
                  <a:srgbClr val="2668D4"/>
                </a:solidFill>
                <a:latin typeface="Times New Roman" panose="02020603050405020304" pitchFamily="18" charset="0"/>
                <a:ea typeface="Helvetica World"/>
                <a:cs typeface="Times New Roman" panose="02020603050405020304" pitchFamily="18" charset="0"/>
                <a:sym typeface="Helvetica World"/>
              </a:rPr>
              <a:t>. Accessed on 04.04.2025 </a:t>
            </a:r>
          </a:p>
          <a:p>
            <a:pPr algn="just">
              <a:lnSpc>
                <a:spcPts val="1689"/>
              </a:lnSpc>
            </a:pPr>
            <a:r>
              <a:rPr lang="en-US" sz="1299" dirty="0" err="1">
                <a:solidFill>
                  <a:srgbClr val="2668D4"/>
                </a:solidFill>
                <a:latin typeface="Times New Roman" panose="02020603050405020304" pitchFamily="18" charset="0"/>
                <a:ea typeface="Helvetica World"/>
                <a:cs typeface="Times New Roman" panose="02020603050405020304" pitchFamily="18" charset="0"/>
                <a:sym typeface="Helvetica World"/>
              </a:rPr>
              <a:t>Ather</a:t>
            </a:r>
            <a:r>
              <a:rPr lang="en-US" sz="1299" dirty="0">
                <a:solidFill>
                  <a:srgbClr val="2668D4"/>
                </a:solidFill>
                <a:latin typeface="Times New Roman" panose="02020603050405020304" pitchFamily="18" charset="0"/>
                <a:ea typeface="Helvetica World"/>
                <a:cs typeface="Times New Roman" panose="02020603050405020304" pitchFamily="18" charset="0"/>
                <a:sym typeface="Helvetica World"/>
              </a:rPr>
              <a:t> Energy (2025) </a:t>
            </a:r>
            <a:r>
              <a:rPr lang="en-US" sz="1299" dirty="0" err="1">
                <a:solidFill>
                  <a:srgbClr val="2668D4"/>
                </a:solidFill>
                <a:latin typeface="Times New Roman" panose="02020603050405020304" pitchFamily="18" charset="0"/>
                <a:ea typeface="Helvetica World"/>
                <a:cs typeface="Times New Roman" panose="02020603050405020304" pitchFamily="18" charset="0"/>
                <a:sym typeface="Helvetica World"/>
              </a:rPr>
              <a:t>Ather</a:t>
            </a:r>
            <a:r>
              <a:rPr lang="en-US" sz="1299" dirty="0">
                <a:solidFill>
                  <a:srgbClr val="2668D4"/>
                </a:solidFill>
                <a:latin typeface="Times New Roman" panose="02020603050405020304" pitchFamily="18" charset="0"/>
                <a:ea typeface="Helvetica World"/>
                <a:cs typeface="Times New Roman" panose="02020603050405020304" pitchFamily="18" charset="0"/>
                <a:sym typeface="Helvetica World"/>
              </a:rPr>
              <a:t> Electric Scooter in India | Price, </a:t>
            </a:r>
            <a:r>
              <a:rPr lang="en-US" sz="1299" dirty="0" err="1">
                <a:solidFill>
                  <a:srgbClr val="2668D4"/>
                </a:solidFill>
                <a:latin typeface="Times New Roman" panose="02020603050405020304" pitchFamily="18" charset="0"/>
                <a:ea typeface="Helvetica World"/>
                <a:cs typeface="Times New Roman" panose="02020603050405020304" pitchFamily="18" charset="0"/>
                <a:sym typeface="Helvetica World"/>
              </a:rPr>
              <a:t>Colours</a:t>
            </a:r>
            <a:r>
              <a:rPr lang="en-US" sz="1299" dirty="0">
                <a:solidFill>
                  <a:srgbClr val="2668D4"/>
                </a:solidFill>
                <a:latin typeface="Times New Roman" panose="02020603050405020304" pitchFamily="18" charset="0"/>
                <a:ea typeface="Helvetica World"/>
                <a:cs typeface="Times New Roman" panose="02020603050405020304" pitchFamily="18" charset="0"/>
                <a:sym typeface="Helvetica World"/>
              </a:rPr>
              <a:t> &amp; Features (2026). Available from: </a:t>
            </a:r>
            <a:r>
              <a:rPr lang="en-US" sz="1299" u="sng" dirty="0">
                <a:solidFill>
                  <a:srgbClr val="2668D4"/>
                </a:solidFill>
                <a:latin typeface="Times New Roman" panose="02020603050405020304" pitchFamily="18" charset="0"/>
                <a:ea typeface="Helvetica World"/>
                <a:cs typeface="Times New Roman" panose="02020603050405020304" pitchFamily="18" charset="0"/>
                <a:sym typeface="Helvetica World"/>
                <a:hlinkClick r:id="rId8" tooltip="https://www.atherenergy.com"/>
              </a:rPr>
              <a:t>An infographic is a visual representation of information, data, or knowledge designed to present complex information quickly and clearly.</a:t>
            </a:r>
            <a:r>
              <a:rPr lang="en-US" sz="1299" dirty="0">
                <a:solidFill>
                  <a:srgbClr val="2668D4"/>
                </a:solidFill>
                <a:latin typeface="Times New Roman" panose="02020603050405020304" pitchFamily="18" charset="0"/>
                <a:ea typeface="Helvetica World"/>
                <a:cs typeface="Times New Roman" panose="02020603050405020304" pitchFamily="18" charset="0"/>
                <a:sym typeface="Helvetica World"/>
              </a:rPr>
              <a:t>. Accessed on 04.04.2025</a:t>
            </a:r>
          </a:p>
        </p:txBody>
      </p:sp>
      <p:sp>
        <p:nvSpPr>
          <p:cNvPr id="43" name="TextBox 43"/>
          <p:cNvSpPr txBox="1"/>
          <p:nvPr/>
        </p:nvSpPr>
        <p:spPr>
          <a:xfrm>
            <a:off x="1033012" y="4697921"/>
            <a:ext cx="6316707" cy="461665"/>
          </a:xfrm>
          <a:prstGeom prst="rect">
            <a:avLst/>
          </a:prstGeom>
        </p:spPr>
        <p:txBody>
          <a:bodyPr lIns="0" tIns="0" rIns="0" bIns="0" rtlCol="0" anchor="t">
            <a:spAutoFit/>
          </a:bodyPr>
          <a:lstStyle/>
          <a:p>
            <a:pPr algn="l">
              <a:lnSpc>
                <a:spcPts val="1800"/>
              </a:lnSpc>
            </a:pPr>
            <a:r>
              <a:rPr lang="en-US" sz="2000" dirty="0">
                <a:solidFill>
                  <a:srgbClr val="FFFFFF"/>
                </a:solidFill>
                <a:latin typeface="Times New Roman" panose="02020603050405020304" pitchFamily="18" charset="0"/>
                <a:ea typeface="Helvetica World"/>
                <a:cs typeface="Times New Roman" panose="02020603050405020304" pitchFamily="18" charset="0"/>
                <a:sym typeface="Helvetica World"/>
              </a:rPr>
              <a:t>Student Name:</a:t>
            </a:r>
            <a:r>
              <a:rPr lang="en-IN" sz="2000" dirty="0">
                <a:solidFill>
                  <a:srgbClr val="FFFFFF"/>
                </a:solidFill>
                <a:latin typeface="Times New Roman" panose="02020603050405020304" pitchFamily="18" charset="0"/>
                <a:ea typeface="Helvetica World"/>
                <a:cs typeface="Times New Roman" panose="02020603050405020304" pitchFamily="18" charset="0"/>
                <a:sym typeface="Helvetica World"/>
              </a:rPr>
              <a:t> Vishal </a:t>
            </a:r>
            <a:r>
              <a:rPr lang="en-IN" sz="2000" dirty="0" err="1">
                <a:solidFill>
                  <a:srgbClr val="FFFFFF"/>
                </a:solidFill>
                <a:latin typeface="Times New Roman" panose="02020603050405020304" pitchFamily="18" charset="0"/>
                <a:ea typeface="Helvetica World"/>
                <a:cs typeface="Times New Roman" panose="02020603050405020304" pitchFamily="18" charset="0"/>
                <a:sym typeface="Helvetica World"/>
              </a:rPr>
              <a:t>Sapkal</a:t>
            </a:r>
            <a:r>
              <a:rPr lang="en-US" sz="2000" dirty="0">
                <a:solidFill>
                  <a:srgbClr val="FFFFFF"/>
                </a:solidFill>
                <a:latin typeface="Times New Roman" panose="02020603050405020304" pitchFamily="18" charset="0"/>
                <a:ea typeface="Helvetica World"/>
                <a:cs typeface="Times New Roman" panose="02020603050405020304" pitchFamily="18" charset="0"/>
                <a:sym typeface="Helvetica World"/>
              </a:rPr>
              <a:t> </a:t>
            </a:r>
          </a:p>
          <a:p>
            <a:pPr algn="l">
              <a:lnSpc>
                <a:spcPts val="1800"/>
              </a:lnSpc>
            </a:pPr>
            <a:r>
              <a:rPr lang="en-US" sz="2000" dirty="0">
                <a:solidFill>
                  <a:srgbClr val="FFFFFF"/>
                </a:solidFill>
                <a:latin typeface="Times New Roman" panose="02020603050405020304" pitchFamily="18" charset="0"/>
                <a:ea typeface="Helvetica World"/>
                <a:cs typeface="Times New Roman" panose="02020603050405020304" pitchFamily="18" charset="0"/>
                <a:sym typeface="Helvetica World"/>
              </a:rPr>
              <a:t>Student ID: </a:t>
            </a:r>
            <a:r>
              <a:rPr lang="en-IN" sz="2000" dirty="0">
                <a:solidFill>
                  <a:srgbClr val="FFFFFF"/>
                </a:solidFill>
                <a:latin typeface="Times New Roman" panose="02020603050405020304" pitchFamily="18" charset="0"/>
                <a:ea typeface="Helvetica World"/>
                <a:cs typeface="Times New Roman" panose="02020603050405020304" pitchFamily="18" charset="0"/>
                <a:sym typeface="Helvetica World"/>
              </a:rPr>
              <a:t>2521152</a:t>
            </a:r>
            <a:endParaRPr lang="en-US" sz="2000" dirty="0">
              <a:solidFill>
                <a:srgbClr val="FFFFFF"/>
              </a:solidFill>
              <a:latin typeface="Times New Roman" panose="02020603050405020304" pitchFamily="18" charset="0"/>
              <a:ea typeface="Helvetica World"/>
              <a:cs typeface="Times New Roman" panose="02020603050405020304" pitchFamily="18" charset="0"/>
              <a:sym typeface="Helvetica World"/>
            </a:endParaRPr>
          </a:p>
        </p:txBody>
      </p:sp>
      <p:sp>
        <p:nvSpPr>
          <p:cNvPr id="44" name="TextBox 44"/>
          <p:cNvSpPr txBox="1"/>
          <p:nvPr/>
        </p:nvSpPr>
        <p:spPr>
          <a:xfrm>
            <a:off x="7853526" y="9234013"/>
            <a:ext cx="6974862" cy="961802"/>
          </a:xfrm>
          <a:prstGeom prst="rect">
            <a:avLst/>
          </a:prstGeom>
        </p:spPr>
        <p:txBody>
          <a:bodyPr lIns="0" tIns="0" rIns="0" bIns="0" rtlCol="0" anchor="t">
            <a:spAutoFit/>
          </a:bodyPr>
          <a:lstStyle/>
          <a:p>
            <a:pPr algn="ctr">
              <a:lnSpc>
                <a:spcPts val="2520"/>
              </a:lnSpc>
              <a:spcBef>
                <a:spcPct val="0"/>
              </a:spcBef>
            </a:pPr>
            <a:r>
              <a:rPr lang="en-US" sz="1800" dirty="0">
                <a:solidFill>
                  <a:srgbClr val="000000"/>
                </a:solidFill>
                <a:latin typeface="Times New Roman" panose="02020603050405020304" pitchFamily="18" charset="0"/>
                <a:ea typeface="Helvetica World"/>
                <a:cs typeface="Times New Roman" panose="02020603050405020304" pitchFamily="18" charset="0"/>
                <a:sym typeface="Helvetica World"/>
              </a:rPr>
              <a:t>Revenue (FY 2023–24): ~₹1,800+ crore (</a:t>
            </a:r>
            <a:r>
              <a:rPr lang="en-US" sz="1800" dirty="0" err="1">
                <a:solidFill>
                  <a:srgbClr val="000000"/>
                </a:solidFill>
                <a:latin typeface="Times New Roman" panose="02020603050405020304" pitchFamily="18" charset="0"/>
                <a:ea typeface="Helvetica World"/>
                <a:cs typeface="Times New Roman" panose="02020603050405020304" pitchFamily="18" charset="0"/>
                <a:sym typeface="Helvetica World"/>
              </a:rPr>
              <a:t>Ather</a:t>
            </a:r>
            <a:r>
              <a:rPr lang="en-US" sz="1800" dirty="0">
                <a:solidFill>
                  <a:srgbClr val="000000"/>
                </a:solidFill>
                <a:latin typeface="Times New Roman" panose="02020603050405020304" pitchFamily="18" charset="0"/>
                <a:ea typeface="Helvetica World"/>
                <a:cs typeface="Times New Roman" panose="02020603050405020304" pitchFamily="18" charset="0"/>
                <a:sym typeface="Helvetica World"/>
              </a:rPr>
              <a:t> Energy, 2025)</a:t>
            </a:r>
          </a:p>
          <a:p>
            <a:pPr algn="ctr">
              <a:lnSpc>
                <a:spcPts val="2520"/>
              </a:lnSpc>
              <a:spcBef>
                <a:spcPct val="0"/>
              </a:spcBef>
            </a:pPr>
            <a:r>
              <a:rPr lang="en-US" sz="1800" dirty="0">
                <a:solidFill>
                  <a:srgbClr val="000000"/>
                </a:solidFill>
                <a:latin typeface="Times New Roman" panose="02020603050405020304" pitchFamily="18" charset="0"/>
                <a:ea typeface="Helvetica World"/>
                <a:cs typeface="Times New Roman" panose="02020603050405020304" pitchFamily="18" charset="0"/>
                <a:sym typeface="Helvetica World"/>
              </a:rPr>
              <a:t>Presence: 100+ cities in India</a:t>
            </a:r>
          </a:p>
          <a:p>
            <a:pPr algn="ctr">
              <a:lnSpc>
                <a:spcPts val="2520"/>
              </a:lnSpc>
              <a:spcBef>
                <a:spcPct val="0"/>
              </a:spcBef>
            </a:pPr>
            <a:r>
              <a:rPr lang="en-US" sz="1800" dirty="0">
                <a:solidFill>
                  <a:srgbClr val="000000"/>
                </a:solidFill>
                <a:latin typeface="Times New Roman" panose="02020603050405020304" pitchFamily="18" charset="0"/>
                <a:ea typeface="Helvetica World"/>
                <a:cs typeface="Times New Roman" panose="02020603050405020304" pitchFamily="18" charset="0"/>
                <a:sym typeface="Helvetica World"/>
              </a:rPr>
              <a:t>Charging points: 1,500+ fast chargers</a:t>
            </a:r>
          </a:p>
        </p:txBody>
      </p:sp>
      <p:sp>
        <p:nvSpPr>
          <p:cNvPr id="45" name="TextBox 45"/>
          <p:cNvSpPr txBox="1"/>
          <p:nvPr/>
        </p:nvSpPr>
        <p:spPr>
          <a:xfrm>
            <a:off x="916628" y="9352336"/>
            <a:ext cx="6304531" cy="1160189"/>
          </a:xfrm>
          <a:prstGeom prst="rect">
            <a:avLst/>
          </a:prstGeom>
        </p:spPr>
        <p:txBody>
          <a:bodyPr lIns="0" tIns="0" rIns="0" bIns="0" rtlCol="0" anchor="t">
            <a:spAutoFit/>
          </a:bodyPr>
          <a:lstStyle/>
          <a:p>
            <a:pPr marL="388934" lvl="1" indent="-194467" algn="just">
              <a:lnSpc>
                <a:spcPts val="2341"/>
              </a:lnSpc>
              <a:buFont typeface="Arial"/>
              <a:buChar char="•"/>
            </a:pPr>
            <a:r>
              <a:rPr lang="en-US" sz="1801" dirty="0">
                <a:solidFill>
                  <a:srgbClr val="2668D4"/>
                </a:solidFill>
                <a:latin typeface="Times New Roman" panose="02020603050405020304" pitchFamily="18" charset="0"/>
                <a:ea typeface="Helvetica World"/>
                <a:cs typeface="Times New Roman" panose="02020603050405020304" pitchFamily="18" charset="0"/>
                <a:sym typeface="Helvetica World"/>
              </a:rPr>
              <a:t>Choosing </a:t>
            </a:r>
            <a:r>
              <a:rPr lang="en-US" sz="1801" b="1" i="1" dirty="0">
                <a:solidFill>
                  <a:srgbClr val="2668D4"/>
                </a:solidFill>
                <a:latin typeface="Times New Roman" panose="02020603050405020304" pitchFamily="18" charset="0"/>
                <a:ea typeface="Helvetica World"/>
                <a:cs typeface="Times New Roman" panose="02020603050405020304" pitchFamily="18" charset="0"/>
                <a:sym typeface="Helvetica World"/>
              </a:rPr>
              <a:t>Ather 450X </a:t>
            </a:r>
            <a:r>
              <a:rPr lang="en-US" sz="1801" dirty="0">
                <a:solidFill>
                  <a:srgbClr val="2668D4"/>
                </a:solidFill>
                <a:latin typeface="Times New Roman" panose="02020603050405020304" pitchFamily="18" charset="0"/>
                <a:ea typeface="Helvetica World"/>
                <a:cs typeface="Times New Roman" panose="02020603050405020304" pitchFamily="18" charset="0"/>
                <a:sym typeface="Helvetica World"/>
              </a:rPr>
              <a:t>for performance, technology, and sporty riding</a:t>
            </a:r>
          </a:p>
          <a:p>
            <a:pPr marL="388934" lvl="1" indent="-194467" algn="just">
              <a:lnSpc>
                <a:spcPts val="2341"/>
              </a:lnSpc>
              <a:buFont typeface="Arial"/>
              <a:buChar char="•"/>
            </a:pPr>
            <a:r>
              <a:rPr lang="en-US" sz="1801" dirty="0">
                <a:solidFill>
                  <a:srgbClr val="2668D4"/>
                </a:solidFill>
                <a:latin typeface="Times New Roman" panose="02020603050405020304" pitchFamily="18" charset="0"/>
                <a:ea typeface="Helvetica World"/>
                <a:cs typeface="Times New Roman" panose="02020603050405020304" pitchFamily="18" charset="0"/>
                <a:sym typeface="Helvetica World"/>
              </a:rPr>
              <a:t>The company aims to reach more electric vehicle customers through its motorcycle business expansion.</a:t>
            </a:r>
          </a:p>
        </p:txBody>
      </p:sp>
      <p:pic>
        <p:nvPicPr>
          <p:cNvPr id="1026" name="Picture 2" descr="Ather Energy is redefining electric two-wheelers">
            <a:extLst>
              <a:ext uri="{FF2B5EF4-FFF2-40B4-BE49-F238E27FC236}">
                <a16:creationId xmlns:a16="http://schemas.microsoft.com/office/drawing/2014/main" id="{BAFE8AD8-9085-311A-8773-E6E3EF8AE629}"/>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4361350" y="6676834"/>
            <a:ext cx="2859809" cy="1906539"/>
          </a:xfrm>
          <a:prstGeom prst="rect">
            <a:avLst/>
          </a:prstGeom>
          <a:noFill/>
          <a:extLst>
            <a:ext uri="{909E8E84-426E-40DD-AFC4-6F175D3DCCD1}">
              <a14:hiddenFill xmlns:a14="http://schemas.microsoft.com/office/drawing/2010/main">
                <a:solidFill>
                  <a:srgbClr val="FFFFFF"/>
                </a:solidFill>
              </a14:hiddenFill>
            </a:ext>
          </a:extLst>
        </p:spPr>
      </p:pic>
      <p:pic>
        <p:nvPicPr>
          <p:cNvPr id="48" name="Picture 47">
            <a:extLst>
              <a:ext uri="{FF2B5EF4-FFF2-40B4-BE49-F238E27FC236}">
                <a16:creationId xmlns:a16="http://schemas.microsoft.com/office/drawing/2014/main" id="{53DDE53C-9DDF-8BD6-56FA-1344E6FA299C}"/>
              </a:ext>
            </a:extLst>
          </p:cNvPr>
          <p:cNvPicPr>
            <a:picLocks noChangeAspect="1"/>
          </p:cNvPicPr>
          <p:nvPr/>
        </p:nvPicPr>
        <p:blipFill>
          <a:blip r:embed="rId10"/>
          <a:stretch>
            <a:fillRect/>
          </a:stretch>
        </p:blipFill>
        <p:spPr>
          <a:xfrm>
            <a:off x="11754961" y="6943607"/>
            <a:ext cx="3389789" cy="1906756"/>
          </a:xfrm>
          <a:prstGeom prst="rect">
            <a:avLst/>
          </a:prstGeom>
        </p:spPr>
      </p:pic>
      <p:pic>
        <p:nvPicPr>
          <p:cNvPr id="1032" name="Picture 8" descr="Electric vehicle demand incentives in India: The FAME II scheme and  considerations for a potential next phase - International Council on Clean  Transportation">
            <a:extLst>
              <a:ext uri="{FF2B5EF4-FFF2-40B4-BE49-F238E27FC236}">
                <a16:creationId xmlns:a16="http://schemas.microsoft.com/office/drawing/2014/main" id="{3C514F69-E574-8151-3790-4FD642E38F10}"/>
              </a:ext>
            </a:extLst>
          </p:cNvPr>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8834031" y="14011260"/>
            <a:ext cx="5666939" cy="1790563"/>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2" name="Diagram 51">
            <a:extLst>
              <a:ext uri="{FF2B5EF4-FFF2-40B4-BE49-F238E27FC236}">
                <a16:creationId xmlns:a16="http://schemas.microsoft.com/office/drawing/2014/main" id="{67FBFCC1-52BA-CF97-95C9-E3475D34BF8F}"/>
              </a:ext>
            </a:extLst>
          </p:cNvPr>
          <p:cNvGraphicFramePr/>
          <p:nvPr>
            <p:extLst>
              <p:ext uri="{D42A27DB-BD31-4B8C-83A1-F6EECF244321}">
                <p14:modId xmlns:p14="http://schemas.microsoft.com/office/powerpoint/2010/main" val="3277462654"/>
              </p:ext>
            </p:extLst>
          </p:nvPr>
        </p:nvGraphicFramePr>
        <p:xfrm>
          <a:off x="907942" y="19918969"/>
          <a:ext cx="7807021" cy="1201408"/>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24" name="TextBox 23">
            <a:extLst>
              <a:ext uri="{FF2B5EF4-FFF2-40B4-BE49-F238E27FC236}">
                <a16:creationId xmlns:a16="http://schemas.microsoft.com/office/drawing/2014/main" id="{38BE496A-25EB-6193-6656-82BD7071E670}"/>
              </a:ext>
            </a:extLst>
          </p:cNvPr>
          <p:cNvSpPr txBox="1"/>
          <p:nvPr/>
        </p:nvSpPr>
        <p:spPr>
          <a:xfrm>
            <a:off x="4676040" y="18125813"/>
            <a:ext cx="4440646" cy="1547475"/>
          </a:xfrm>
          <a:prstGeom prst="rect">
            <a:avLst/>
          </a:prstGeom>
          <a:noFill/>
        </p:spPr>
        <p:txBody>
          <a:bodyPr wrap="square">
            <a:spAutoFit/>
          </a:bodyPr>
          <a:lstStyle/>
          <a:p>
            <a:pPr marL="388934" lvl="1" indent="-194467" algn="just">
              <a:lnSpc>
                <a:spcPts val="2341"/>
              </a:lnSpc>
              <a:buFont typeface="Arial"/>
              <a:buChar char="•"/>
            </a:pPr>
            <a:r>
              <a:rPr lang="en-US" sz="1801" dirty="0">
                <a:solidFill>
                  <a:srgbClr val="2668D4"/>
                </a:solidFill>
                <a:latin typeface="Times New Roman" panose="02020603050405020304" pitchFamily="18" charset="0"/>
                <a:ea typeface="Helvetica World"/>
                <a:cs typeface="Times New Roman" panose="02020603050405020304" pitchFamily="18" charset="0"/>
                <a:sym typeface="Helvetica World"/>
              </a:rPr>
              <a:t>Enhances eco-friendly brand image</a:t>
            </a:r>
          </a:p>
          <a:p>
            <a:pPr marL="388934" lvl="1" indent="-194467" algn="just">
              <a:lnSpc>
                <a:spcPts val="2341"/>
              </a:lnSpc>
              <a:buFont typeface="Arial"/>
              <a:buChar char="•"/>
            </a:pPr>
            <a:r>
              <a:rPr lang="en-US" sz="1801" dirty="0">
                <a:solidFill>
                  <a:srgbClr val="2668D4"/>
                </a:solidFill>
                <a:latin typeface="Times New Roman" panose="02020603050405020304" pitchFamily="18" charset="0"/>
                <a:ea typeface="Helvetica World"/>
                <a:cs typeface="Times New Roman" panose="02020603050405020304" pitchFamily="18" charset="0"/>
                <a:sym typeface="Helvetica World"/>
              </a:rPr>
              <a:t>Attracts environmentally conscious consumers</a:t>
            </a:r>
          </a:p>
          <a:p>
            <a:pPr marL="388934" lvl="1" indent="-194467" algn="just">
              <a:lnSpc>
                <a:spcPts val="2341"/>
              </a:lnSpc>
              <a:buFont typeface="Arial"/>
              <a:buChar char="•"/>
            </a:pPr>
            <a:r>
              <a:rPr lang="en-US" sz="1801" dirty="0">
                <a:solidFill>
                  <a:srgbClr val="2668D4"/>
                </a:solidFill>
                <a:latin typeface="Times New Roman" panose="02020603050405020304" pitchFamily="18" charset="0"/>
                <a:ea typeface="Helvetica World"/>
                <a:cs typeface="Times New Roman" panose="02020603050405020304" pitchFamily="18" charset="0"/>
                <a:sym typeface="Helvetica World"/>
              </a:rPr>
              <a:t>Strengthens long-term competitive advantage</a:t>
            </a:r>
          </a:p>
        </p:txBody>
      </p:sp>
      <p:sp>
        <p:nvSpPr>
          <p:cNvPr id="25" name="TextBox 39">
            <a:extLst>
              <a:ext uri="{FF2B5EF4-FFF2-40B4-BE49-F238E27FC236}">
                <a16:creationId xmlns:a16="http://schemas.microsoft.com/office/drawing/2014/main" id="{2B11911F-F9C3-5106-CF63-C7D8051239E4}"/>
              </a:ext>
            </a:extLst>
          </p:cNvPr>
          <p:cNvSpPr txBox="1"/>
          <p:nvPr/>
        </p:nvSpPr>
        <p:spPr>
          <a:xfrm>
            <a:off x="4274455" y="17699392"/>
            <a:ext cx="7577943" cy="461665"/>
          </a:xfrm>
          <a:prstGeom prst="rect">
            <a:avLst/>
          </a:prstGeom>
        </p:spPr>
        <p:txBody>
          <a:bodyPr lIns="0" tIns="0" rIns="0" bIns="0" rtlCol="0" anchor="t">
            <a:spAutoFit/>
          </a:bodyPr>
          <a:lstStyle/>
          <a:p>
            <a:pPr marL="388156" lvl="1" algn="l">
              <a:lnSpc>
                <a:spcPts val="3595"/>
              </a:lnSpc>
            </a:pPr>
            <a:r>
              <a:rPr lang="en-US" sz="3595" b="1" dirty="0">
                <a:solidFill>
                  <a:srgbClr val="2668D4"/>
                </a:solidFill>
                <a:latin typeface="Times New Roman" panose="02020603050405020304" pitchFamily="18" charset="0"/>
                <a:ea typeface="Helvetica World Bold"/>
                <a:cs typeface="Times New Roman" panose="02020603050405020304" pitchFamily="18" charset="0"/>
                <a:sym typeface="Helvetica World Bold"/>
              </a:rPr>
              <a:t>6. CONCLUTION</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TotalTime>
  <Words>657</Words>
  <Application>Microsoft Office PowerPoint</Application>
  <PresentationFormat>Custom</PresentationFormat>
  <Paragraphs>60</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and Green Minimalist Modern Business Infographic Poster</dc:title>
  <dc:creator>user</dc:creator>
  <cp:lastModifiedBy>ishan kansara</cp:lastModifiedBy>
  <cp:revision>6</cp:revision>
  <dcterms:created xsi:type="dcterms:W3CDTF">2006-08-16T00:00:00Z</dcterms:created>
  <dcterms:modified xsi:type="dcterms:W3CDTF">2026-04-04T09:48:52Z</dcterms:modified>
  <dc:identifier>DAHF3W2-3zE</dc:identifier>
</cp:coreProperties>
</file>