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78"/>
    <p:restoredTop sz="79795"/>
  </p:normalViewPr>
  <p:slideViewPr>
    <p:cSldViewPr snapToGrid="0">
      <p:cViewPr varScale="1">
        <p:scale>
          <a:sx n="86" d="100"/>
          <a:sy n="86" d="100"/>
        </p:scale>
        <p:origin x="2168" y="4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54F15C6-4D31-4DBE-9536-EB420E86FC31}"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954F4A0A-41B1-46EE-88E7-F154D5E49717}">
      <dgm:prSet/>
      <dgm:spPr/>
      <dgm:t>
        <a:bodyPr/>
        <a:lstStyle/>
        <a:p>
          <a:r>
            <a:rPr lang="en-GB" b="0" i="0"/>
            <a:t>Cultural intelligence is the ability with which an individual is able to operate in various cultural settings and situations.</a:t>
          </a:r>
          <a:endParaRPr lang="en-US"/>
        </a:p>
      </dgm:t>
    </dgm:pt>
    <dgm:pt modelId="{72BBA6E6-C8D2-4565-A538-8F8C36AFFE38}" type="parTrans" cxnId="{DD37B93E-356C-41D3-A78C-F2E53FB71E3D}">
      <dgm:prSet/>
      <dgm:spPr/>
      <dgm:t>
        <a:bodyPr/>
        <a:lstStyle/>
        <a:p>
          <a:endParaRPr lang="en-US"/>
        </a:p>
      </dgm:t>
    </dgm:pt>
    <dgm:pt modelId="{9099B8EA-4E8B-47E3-B188-1A10989D7F08}" type="sibTrans" cxnId="{DD37B93E-356C-41D3-A78C-F2E53FB71E3D}">
      <dgm:prSet/>
      <dgm:spPr/>
      <dgm:t>
        <a:bodyPr/>
        <a:lstStyle/>
        <a:p>
          <a:endParaRPr lang="en-US"/>
        </a:p>
      </dgm:t>
    </dgm:pt>
    <dgm:pt modelId="{773A3B9D-B8F6-4F37-99AF-6C7CA185B556}">
      <dgm:prSet/>
      <dgm:spPr/>
      <dgm:t>
        <a:bodyPr/>
        <a:lstStyle/>
        <a:p>
          <a:r>
            <a:rPr lang="en-GB" b="0" i="0"/>
            <a:t>It goes beyond awareness to encompass behavioural adaptability and sensitivity to context.</a:t>
          </a:r>
          <a:endParaRPr lang="en-US"/>
        </a:p>
      </dgm:t>
    </dgm:pt>
    <dgm:pt modelId="{7F4045CB-67E4-49F2-8437-02DCE399F8C3}" type="parTrans" cxnId="{7BFC944F-76B4-424C-AC1B-BCDD3A6C9483}">
      <dgm:prSet/>
      <dgm:spPr/>
      <dgm:t>
        <a:bodyPr/>
        <a:lstStyle/>
        <a:p>
          <a:endParaRPr lang="en-US"/>
        </a:p>
      </dgm:t>
    </dgm:pt>
    <dgm:pt modelId="{567B05EF-C9CF-4137-9B5B-18BD32590DAA}" type="sibTrans" cxnId="{7BFC944F-76B4-424C-AC1B-BCDD3A6C9483}">
      <dgm:prSet/>
      <dgm:spPr/>
      <dgm:t>
        <a:bodyPr/>
        <a:lstStyle/>
        <a:p>
          <a:endParaRPr lang="en-US"/>
        </a:p>
      </dgm:t>
    </dgm:pt>
    <dgm:pt modelId="{09B8ED6B-7263-4719-9F50-6C2F9E413AC9}">
      <dgm:prSet/>
      <dgm:spPr/>
      <dgm:t>
        <a:bodyPr/>
        <a:lstStyle/>
        <a:p>
          <a:r>
            <a:rPr lang="en-GB" b="0" i="0"/>
            <a:t>The emergence of multicultural teams and globalisation have made CQ more essential (Ang and Van Dyne, 2020).</a:t>
          </a:r>
          <a:endParaRPr lang="en-US"/>
        </a:p>
      </dgm:t>
    </dgm:pt>
    <dgm:pt modelId="{A131121B-F67D-49B0-BB1A-F2031F4C00BF}" type="parTrans" cxnId="{11F0C45D-51A7-4198-ACD7-FE7B0117C8A1}">
      <dgm:prSet/>
      <dgm:spPr/>
      <dgm:t>
        <a:bodyPr/>
        <a:lstStyle/>
        <a:p>
          <a:endParaRPr lang="en-US"/>
        </a:p>
      </dgm:t>
    </dgm:pt>
    <dgm:pt modelId="{016EB26C-8B20-4711-92AF-473282C720F0}" type="sibTrans" cxnId="{11F0C45D-51A7-4198-ACD7-FE7B0117C8A1}">
      <dgm:prSet/>
      <dgm:spPr/>
      <dgm:t>
        <a:bodyPr/>
        <a:lstStyle/>
        <a:p>
          <a:endParaRPr lang="en-US"/>
        </a:p>
      </dgm:t>
    </dgm:pt>
    <dgm:pt modelId="{F898C3D6-7ACC-49B4-B5CD-8478A41693A6}">
      <dgm:prSet/>
      <dgm:spPr/>
      <dgm:t>
        <a:bodyPr/>
        <a:lstStyle/>
        <a:p>
          <a:r>
            <a:rPr lang="en-GB" b="0" i="0"/>
            <a:t>It helps leaders to manoeuvre cultural differences in communication, decision-making, and organisational practices.</a:t>
          </a:r>
          <a:endParaRPr lang="en-US"/>
        </a:p>
      </dgm:t>
    </dgm:pt>
    <dgm:pt modelId="{969E3780-DF4E-4F7F-958A-FF36B9FC4E70}" type="parTrans" cxnId="{A038AD80-2E05-4F32-A1BA-CA4ADBA44210}">
      <dgm:prSet/>
      <dgm:spPr/>
      <dgm:t>
        <a:bodyPr/>
        <a:lstStyle/>
        <a:p>
          <a:endParaRPr lang="en-US"/>
        </a:p>
      </dgm:t>
    </dgm:pt>
    <dgm:pt modelId="{AF7FD39A-95ED-400D-8D68-4728DCCA7694}" type="sibTrans" cxnId="{A038AD80-2E05-4F32-A1BA-CA4ADBA44210}">
      <dgm:prSet/>
      <dgm:spPr/>
      <dgm:t>
        <a:bodyPr/>
        <a:lstStyle/>
        <a:p>
          <a:endParaRPr lang="en-US"/>
        </a:p>
      </dgm:t>
    </dgm:pt>
    <dgm:pt modelId="{2A4D9E30-4B6A-455A-9637-D17C10ACEF88}">
      <dgm:prSet/>
      <dgm:spPr/>
      <dgm:t>
        <a:bodyPr/>
        <a:lstStyle/>
        <a:p>
          <a:r>
            <a:rPr lang="en-GB" b="0" i="0"/>
            <a:t>CQ also manages some of the major shortcomings of traditional leadership models which presuppose cultural homogeneity.</a:t>
          </a:r>
          <a:endParaRPr lang="en-US"/>
        </a:p>
      </dgm:t>
    </dgm:pt>
    <dgm:pt modelId="{6FBF138B-2B71-40AB-AC13-D22AF811B7B2}" type="parTrans" cxnId="{A12CB8C9-5C9D-4FB4-9DF1-AA666EABBDF4}">
      <dgm:prSet/>
      <dgm:spPr/>
      <dgm:t>
        <a:bodyPr/>
        <a:lstStyle/>
        <a:p>
          <a:endParaRPr lang="en-US"/>
        </a:p>
      </dgm:t>
    </dgm:pt>
    <dgm:pt modelId="{05F6661B-8244-4351-8425-9B1D8AAAB90F}" type="sibTrans" cxnId="{A12CB8C9-5C9D-4FB4-9DF1-AA666EABBDF4}">
      <dgm:prSet/>
      <dgm:spPr/>
      <dgm:t>
        <a:bodyPr/>
        <a:lstStyle/>
        <a:p>
          <a:endParaRPr lang="en-US"/>
        </a:p>
      </dgm:t>
    </dgm:pt>
    <dgm:pt modelId="{83D12FA1-5494-2440-A338-6B34DD4E347A}" type="pres">
      <dgm:prSet presAssocID="{B54F15C6-4D31-4DBE-9536-EB420E86FC31}" presName="diagram" presStyleCnt="0">
        <dgm:presLayoutVars>
          <dgm:dir/>
          <dgm:resizeHandles val="exact"/>
        </dgm:presLayoutVars>
      </dgm:prSet>
      <dgm:spPr/>
    </dgm:pt>
    <dgm:pt modelId="{EF228D03-F21C-404A-882B-07781F7377DB}" type="pres">
      <dgm:prSet presAssocID="{954F4A0A-41B1-46EE-88E7-F154D5E49717}" presName="node" presStyleLbl="node1" presStyleIdx="0" presStyleCnt="5">
        <dgm:presLayoutVars>
          <dgm:bulletEnabled val="1"/>
        </dgm:presLayoutVars>
      </dgm:prSet>
      <dgm:spPr/>
    </dgm:pt>
    <dgm:pt modelId="{BA7C5B98-BAE3-4F47-AAAB-E6A2F5D4E821}" type="pres">
      <dgm:prSet presAssocID="{9099B8EA-4E8B-47E3-B188-1A10989D7F08}" presName="sibTrans" presStyleCnt="0"/>
      <dgm:spPr/>
    </dgm:pt>
    <dgm:pt modelId="{8F550486-0817-1249-B94C-6782BA799C31}" type="pres">
      <dgm:prSet presAssocID="{773A3B9D-B8F6-4F37-99AF-6C7CA185B556}" presName="node" presStyleLbl="node1" presStyleIdx="1" presStyleCnt="5">
        <dgm:presLayoutVars>
          <dgm:bulletEnabled val="1"/>
        </dgm:presLayoutVars>
      </dgm:prSet>
      <dgm:spPr/>
    </dgm:pt>
    <dgm:pt modelId="{C93F3F72-1FFE-4944-87EA-C1277F28BBFB}" type="pres">
      <dgm:prSet presAssocID="{567B05EF-C9CF-4137-9B5B-18BD32590DAA}" presName="sibTrans" presStyleCnt="0"/>
      <dgm:spPr/>
    </dgm:pt>
    <dgm:pt modelId="{C341C756-9EC5-8841-B191-4E0A10447683}" type="pres">
      <dgm:prSet presAssocID="{09B8ED6B-7263-4719-9F50-6C2F9E413AC9}" presName="node" presStyleLbl="node1" presStyleIdx="2" presStyleCnt="5">
        <dgm:presLayoutVars>
          <dgm:bulletEnabled val="1"/>
        </dgm:presLayoutVars>
      </dgm:prSet>
      <dgm:spPr/>
    </dgm:pt>
    <dgm:pt modelId="{B5123E2B-E5A7-5347-B23A-1987413D2694}" type="pres">
      <dgm:prSet presAssocID="{016EB26C-8B20-4711-92AF-473282C720F0}" presName="sibTrans" presStyleCnt="0"/>
      <dgm:spPr/>
    </dgm:pt>
    <dgm:pt modelId="{FCFD855C-1FBD-3B46-A7D1-028430DC54C9}" type="pres">
      <dgm:prSet presAssocID="{F898C3D6-7ACC-49B4-B5CD-8478A41693A6}" presName="node" presStyleLbl="node1" presStyleIdx="3" presStyleCnt="5">
        <dgm:presLayoutVars>
          <dgm:bulletEnabled val="1"/>
        </dgm:presLayoutVars>
      </dgm:prSet>
      <dgm:spPr/>
    </dgm:pt>
    <dgm:pt modelId="{86443546-F7E7-4449-82E0-361019EB8191}" type="pres">
      <dgm:prSet presAssocID="{AF7FD39A-95ED-400D-8D68-4728DCCA7694}" presName="sibTrans" presStyleCnt="0"/>
      <dgm:spPr/>
    </dgm:pt>
    <dgm:pt modelId="{EC70A18F-EAD7-C349-B776-7AD5F40237CF}" type="pres">
      <dgm:prSet presAssocID="{2A4D9E30-4B6A-455A-9637-D17C10ACEF88}" presName="node" presStyleLbl="node1" presStyleIdx="4" presStyleCnt="5">
        <dgm:presLayoutVars>
          <dgm:bulletEnabled val="1"/>
        </dgm:presLayoutVars>
      </dgm:prSet>
      <dgm:spPr/>
    </dgm:pt>
  </dgm:ptLst>
  <dgm:cxnLst>
    <dgm:cxn modelId="{600DB00E-C538-8340-A83F-BFDC0C0336A5}" type="presOf" srcId="{954F4A0A-41B1-46EE-88E7-F154D5E49717}" destId="{EF228D03-F21C-404A-882B-07781F7377DB}" srcOrd="0" destOrd="0" presId="urn:microsoft.com/office/officeart/2005/8/layout/default"/>
    <dgm:cxn modelId="{DD37B93E-356C-41D3-A78C-F2E53FB71E3D}" srcId="{B54F15C6-4D31-4DBE-9536-EB420E86FC31}" destId="{954F4A0A-41B1-46EE-88E7-F154D5E49717}" srcOrd="0" destOrd="0" parTransId="{72BBA6E6-C8D2-4565-A538-8F8C36AFFE38}" sibTransId="{9099B8EA-4E8B-47E3-B188-1A10989D7F08}"/>
    <dgm:cxn modelId="{7BFC944F-76B4-424C-AC1B-BCDD3A6C9483}" srcId="{B54F15C6-4D31-4DBE-9536-EB420E86FC31}" destId="{773A3B9D-B8F6-4F37-99AF-6C7CA185B556}" srcOrd="1" destOrd="0" parTransId="{7F4045CB-67E4-49F2-8437-02DCE399F8C3}" sibTransId="{567B05EF-C9CF-4137-9B5B-18BD32590DAA}"/>
    <dgm:cxn modelId="{11F0C45D-51A7-4198-ACD7-FE7B0117C8A1}" srcId="{B54F15C6-4D31-4DBE-9536-EB420E86FC31}" destId="{09B8ED6B-7263-4719-9F50-6C2F9E413AC9}" srcOrd="2" destOrd="0" parTransId="{A131121B-F67D-49B0-BB1A-F2031F4C00BF}" sibTransId="{016EB26C-8B20-4711-92AF-473282C720F0}"/>
    <dgm:cxn modelId="{A038AD80-2E05-4F32-A1BA-CA4ADBA44210}" srcId="{B54F15C6-4D31-4DBE-9536-EB420E86FC31}" destId="{F898C3D6-7ACC-49B4-B5CD-8478A41693A6}" srcOrd="3" destOrd="0" parTransId="{969E3780-DF4E-4F7F-958A-FF36B9FC4E70}" sibTransId="{AF7FD39A-95ED-400D-8D68-4728DCCA7694}"/>
    <dgm:cxn modelId="{D5452A83-C476-8A41-A782-7F208B94ADAF}" type="presOf" srcId="{09B8ED6B-7263-4719-9F50-6C2F9E413AC9}" destId="{C341C756-9EC5-8841-B191-4E0A10447683}" srcOrd="0" destOrd="0" presId="urn:microsoft.com/office/officeart/2005/8/layout/default"/>
    <dgm:cxn modelId="{E3C23E8E-13D1-9541-81D1-A34CF8FB5DB5}" type="presOf" srcId="{B54F15C6-4D31-4DBE-9536-EB420E86FC31}" destId="{83D12FA1-5494-2440-A338-6B34DD4E347A}" srcOrd="0" destOrd="0" presId="urn:microsoft.com/office/officeart/2005/8/layout/default"/>
    <dgm:cxn modelId="{0900AD9C-3DD0-6B4D-A802-00742215F7C5}" type="presOf" srcId="{773A3B9D-B8F6-4F37-99AF-6C7CA185B556}" destId="{8F550486-0817-1249-B94C-6782BA799C31}" srcOrd="0" destOrd="0" presId="urn:microsoft.com/office/officeart/2005/8/layout/default"/>
    <dgm:cxn modelId="{A12CB8C9-5C9D-4FB4-9DF1-AA666EABBDF4}" srcId="{B54F15C6-4D31-4DBE-9536-EB420E86FC31}" destId="{2A4D9E30-4B6A-455A-9637-D17C10ACEF88}" srcOrd="4" destOrd="0" parTransId="{6FBF138B-2B71-40AB-AC13-D22AF811B7B2}" sibTransId="{05F6661B-8244-4351-8425-9B1D8AAAB90F}"/>
    <dgm:cxn modelId="{F4076CEC-F944-1243-A95C-7593FEEB28D4}" type="presOf" srcId="{F898C3D6-7ACC-49B4-B5CD-8478A41693A6}" destId="{FCFD855C-1FBD-3B46-A7D1-028430DC54C9}" srcOrd="0" destOrd="0" presId="urn:microsoft.com/office/officeart/2005/8/layout/default"/>
    <dgm:cxn modelId="{C5557EEE-7985-9B4B-B136-D6935EFC2726}" type="presOf" srcId="{2A4D9E30-4B6A-455A-9637-D17C10ACEF88}" destId="{EC70A18F-EAD7-C349-B776-7AD5F40237CF}" srcOrd="0" destOrd="0" presId="urn:microsoft.com/office/officeart/2005/8/layout/default"/>
    <dgm:cxn modelId="{644E463D-ABCC-5342-9D30-08F55970E871}" type="presParOf" srcId="{83D12FA1-5494-2440-A338-6B34DD4E347A}" destId="{EF228D03-F21C-404A-882B-07781F7377DB}" srcOrd="0" destOrd="0" presId="urn:microsoft.com/office/officeart/2005/8/layout/default"/>
    <dgm:cxn modelId="{4D7F4187-D389-484A-AADD-AE1C16823D73}" type="presParOf" srcId="{83D12FA1-5494-2440-A338-6B34DD4E347A}" destId="{BA7C5B98-BAE3-4F47-AAAB-E6A2F5D4E821}" srcOrd="1" destOrd="0" presId="urn:microsoft.com/office/officeart/2005/8/layout/default"/>
    <dgm:cxn modelId="{20E99591-2EA4-5145-AF5A-452B560A5610}" type="presParOf" srcId="{83D12FA1-5494-2440-A338-6B34DD4E347A}" destId="{8F550486-0817-1249-B94C-6782BA799C31}" srcOrd="2" destOrd="0" presId="urn:microsoft.com/office/officeart/2005/8/layout/default"/>
    <dgm:cxn modelId="{9F47FF6B-C58F-5E4C-BE6C-88EF958F7E03}" type="presParOf" srcId="{83D12FA1-5494-2440-A338-6B34DD4E347A}" destId="{C93F3F72-1FFE-4944-87EA-C1277F28BBFB}" srcOrd="3" destOrd="0" presId="urn:microsoft.com/office/officeart/2005/8/layout/default"/>
    <dgm:cxn modelId="{EC80A547-CE34-954D-9379-8DEF21AB26C8}" type="presParOf" srcId="{83D12FA1-5494-2440-A338-6B34DD4E347A}" destId="{C341C756-9EC5-8841-B191-4E0A10447683}" srcOrd="4" destOrd="0" presId="urn:microsoft.com/office/officeart/2005/8/layout/default"/>
    <dgm:cxn modelId="{868D82FE-272C-664A-A80B-ECAA85FB66E5}" type="presParOf" srcId="{83D12FA1-5494-2440-A338-6B34DD4E347A}" destId="{B5123E2B-E5A7-5347-B23A-1987413D2694}" srcOrd="5" destOrd="0" presId="urn:microsoft.com/office/officeart/2005/8/layout/default"/>
    <dgm:cxn modelId="{1CADEE7E-B7FB-C446-8E5C-E147F4E83701}" type="presParOf" srcId="{83D12FA1-5494-2440-A338-6B34DD4E347A}" destId="{FCFD855C-1FBD-3B46-A7D1-028430DC54C9}" srcOrd="6" destOrd="0" presId="urn:microsoft.com/office/officeart/2005/8/layout/default"/>
    <dgm:cxn modelId="{2F5E574A-8445-9A40-BF45-A4951F7BFEF0}" type="presParOf" srcId="{83D12FA1-5494-2440-A338-6B34DD4E347A}" destId="{86443546-F7E7-4449-82E0-361019EB8191}" srcOrd="7" destOrd="0" presId="urn:microsoft.com/office/officeart/2005/8/layout/default"/>
    <dgm:cxn modelId="{17DF477D-695F-B343-BFF1-39E0DD93A6FA}" type="presParOf" srcId="{83D12FA1-5494-2440-A338-6B34DD4E347A}" destId="{EC70A18F-EAD7-C349-B776-7AD5F40237CF}"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27052B-667D-4325-803B-2B55D25D06B5}"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00088573-F504-477D-B062-2F322DBB79EC}">
      <dgm:prSet/>
      <dgm:spPr/>
      <dgm:t>
        <a:bodyPr/>
        <a:lstStyle/>
        <a:p>
          <a:r>
            <a:rPr lang="en-GB" b="0" i="0"/>
            <a:t>EI is concerned with the emotional processes in a team and CQ is concerned with the process of adjusting behaviour in a cross-cultural setting. </a:t>
          </a:r>
          <a:endParaRPr lang="en-US"/>
        </a:p>
      </dgm:t>
    </dgm:pt>
    <dgm:pt modelId="{AD2B929E-FF75-4ABD-AD56-D6B227827F79}" type="parTrans" cxnId="{085AA62A-64F5-4B1A-A477-815784CA38B7}">
      <dgm:prSet/>
      <dgm:spPr/>
      <dgm:t>
        <a:bodyPr/>
        <a:lstStyle/>
        <a:p>
          <a:endParaRPr lang="en-US"/>
        </a:p>
      </dgm:t>
    </dgm:pt>
    <dgm:pt modelId="{E5BE12DA-6554-467F-97ED-AF5524912FB2}" type="sibTrans" cxnId="{085AA62A-64F5-4B1A-A477-815784CA38B7}">
      <dgm:prSet/>
      <dgm:spPr/>
      <dgm:t>
        <a:bodyPr/>
        <a:lstStyle/>
        <a:p>
          <a:endParaRPr lang="en-US"/>
        </a:p>
      </dgm:t>
    </dgm:pt>
    <dgm:pt modelId="{A208721A-3DA9-414D-A3E7-69CF3F449F95}">
      <dgm:prSet/>
      <dgm:spPr/>
      <dgm:t>
        <a:bodyPr/>
        <a:lstStyle/>
        <a:p>
          <a:r>
            <a:rPr lang="en-GB" b="0" i="0"/>
            <a:t>EI is an internally focused area, concerning emotional management, and internal social relations. </a:t>
          </a:r>
          <a:endParaRPr lang="en-US"/>
        </a:p>
      </dgm:t>
    </dgm:pt>
    <dgm:pt modelId="{4CDF1F04-EDB1-49C1-832D-A83E757DA0F1}" type="parTrans" cxnId="{983EF856-190C-4A1B-925A-49FD244A7591}">
      <dgm:prSet/>
      <dgm:spPr/>
      <dgm:t>
        <a:bodyPr/>
        <a:lstStyle/>
        <a:p>
          <a:endParaRPr lang="en-US"/>
        </a:p>
      </dgm:t>
    </dgm:pt>
    <dgm:pt modelId="{4563E6ED-C57F-4139-8F3D-A8E2332AB175}" type="sibTrans" cxnId="{983EF856-190C-4A1B-925A-49FD244A7591}">
      <dgm:prSet/>
      <dgm:spPr/>
      <dgm:t>
        <a:bodyPr/>
        <a:lstStyle/>
        <a:p>
          <a:endParaRPr lang="en-US"/>
        </a:p>
      </dgm:t>
    </dgm:pt>
    <dgm:pt modelId="{2E8EAC0C-5D12-406F-A33A-8F31439AAE97}">
      <dgm:prSet/>
      <dgm:spPr/>
      <dgm:t>
        <a:bodyPr/>
        <a:lstStyle/>
        <a:p>
          <a:r>
            <a:rPr lang="en-GB" b="0" i="0"/>
            <a:t>CQ is outward-looking, embracing cultural diversity and complexity of the environment. </a:t>
          </a:r>
          <a:endParaRPr lang="en-US"/>
        </a:p>
      </dgm:t>
    </dgm:pt>
    <dgm:pt modelId="{B8A9506B-7631-466B-8143-A73CE5D05509}" type="parTrans" cxnId="{E0BBB5DB-173C-4016-8622-73881915B829}">
      <dgm:prSet/>
      <dgm:spPr/>
      <dgm:t>
        <a:bodyPr/>
        <a:lstStyle/>
        <a:p>
          <a:endParaRPr lang="en-US"/>
        </a:p>
      </dgm:t>
    </dgm:pt>
    <dgm:pt modelId="{77004F3E-EB96-4892-BC7F-EFDE737FDCAC}" type="sibTrans" cxnId="{E0BBB5DB-173C-4016-8622-73881915B829}">
      <dgm:prSet/>
      <dgm:spPr/>
      <dgm:t>
        <a:bodyPr/>
        <a:lstStyle/>
        <a:p>
          <a:endParaRPr lang="en-US"/>
        </a:p>
      </dgm:t>
    </dgm:pt>
    <dgm:pt modelId="{AA7A201C-ECDE-48D7-AC27-085C15CB23EB}">
      <dgm:prSet/>
      <dgm:spPr/>
      <dgm:t>
        <a:bodyPr/>
        <a:lstStyle/>
        <a:p>
          <a:r>
            <a:rPr lang="en-GB" b="0" i="0"/>
            <a:t>Both abilities are effective in leadership albeit at various levels.</a:t>
          </a:r>
          <a:endParaRPr lang="en-US"/>
        </a:p>
      </dgm:t>
    </dgm:pt>
    <dgm:pt modelId="{2E580358-6577-48E5-90CC-E3DCAACAD595}" type="parTrans" cxnId="{EAAA48FF-1CA8-4A71-914F-CDFB58EC0B3F}">
      <dgm:prSet/>
      <dgm:spPr/>
      <dgm:t>
        <a:bodyPr/>
        <a:lstStyle/>
        <a:p>
          <a:endParaRPr lang="en-US"/>
        </a:p>
      </dgm:t>
    </dgm:pt>
    <dgm:pt modelId="{7990814D-EF08-4FCB-BB40-52BA47452108}" type="sibTrans" cxnId="{EAAA48FF-1CA8-4A71-914F-CDFB58EC0B3F}">
      <dgm:prSet/>
      <dgm:spPr/>
      <dgm:t>
        <a:bodyPr/>
        <a:lstStyle/>
        <a:p>
          <a:endParaRPr lang="en-US"/>
        </a:p>
      </dgm:t>
    </dgm:pt>
    <dgm:pt modelId="{F2BD47CD-8EE8-4C8C-ABD4-33D5634703F3}">
      <dgm:prSet/>
      <dgm:spPr/>
      <dgm:t>
        <a:bodyPr/>
        <a:lstStyle/>
        <a:p>
          <a:r>
            <a:rPr lang="en-GB" b="0" i="0"/>
            <a:t>The leaders who would only use EI might not perform well in the multicultural setting whereas CQ may not be very emotional.</a:t>
          </a:r>
          <a:endParaRPr lang="en-US"/>
        </a:p>
      </dgm:t>
    </dgm:pt>
    <dgm:pt modelId="{C0721498-9F8B-4B1F-A9EB-C5521898C4C9}" type="parTrans" cxnId="{3437E59E-F30A-44B2-9586-9E00E8AF4D57}">
      <dgm:prSet/>
      <dgm:spPr/>
      <dgm:t>
        <a:bodyPr/>
        <a:lstStyle/>
        <a:p>
          <a:endParaRPr lang="en-US"/>
        </a:p>
      </dgm:t>
    </dgm:pt>
    <dgm:pt modelId="{5D4BEC80-12AB-4B25-B91A-8A5DF0A43E86}" type="sibTrans" cxnId="{3437E59E-F30A-44B2-9586-9E00E8AF4D57}">
      <dgm:prSet/>
      <dgm:spPr/>
      <dgm:t>
        <a:bodyPr/>
        <a:lstStyle/>
        <a:p>
          <a:endParaRPr lang="en-US"/>
        </a:p>
      </dgm:t>
    </dgm:pt>
    <dgm:pt modelId="{E4465352-4C11-4CC6-B863-0C13857932DC}">
      <dgm:prSet/>
      <dgm:spPr/>
      <dgm:t>
        <a:bodyPr/>
        <a:lstStyle/>
        <a:p>
          <a:r>
            <a:rPr lang="en-GB" b="0" i="0"/>
            <a:t>Combining EI and CQ leads to a higher level of adaptability, decision-making, and leadership performance in general (Groves and Feyerherm, 2021).</a:t>
          </a:r>
          <a:endParaRPr lang="en-US"/>
        </a:p>
      </dgm:t>
    </dgm:pt>
    <dgm:pt modelId="{5DFC08ED-0656-46A8-B1F2-45E6185AF6D5}" type="parTrans" cxnId="{9F9533E4-D60B-461F-BB29-3FC4B3119BE9}">
      <dgm:prSet/>
      <dgm:spPr/>
      <dgm:t>
        <a:bodyPr/>
        <a:lstStyle/>
        <a:p>
          <a:endParaRPr lang="en-US"/>
        </a:p>
      </dgm:t>
    </dgm:pt>
    <dgm:pt modelId="{EDF66A3B-5FFE-46BD-A4F4-2A53D8565BAA}" type="sibTrans" cxnId="{9F9533E4-D60B-461F-BB29-3FC4B3119BE9}">
      <dgm:prSet/>
      <dgm:spPr/>
      <dgm:t>
        <a:bodyPr/>
        <a:lstStyle/>
        <a:p>
          <a:endParaRPr lang="en-US"/>
        </a:p>
      </dgm:t>
    </dgm:pt>
    <dgm:pt modelId="{DA616EBD-5B80-7C40-BAE4-717727073596}" type="pres">
      <dgm:prSet presAssocID="{7227052B-667D-4325-803B-2B55D25D06B5}" presName="diagram" presStyleCnt="0">
        <dgm:presLayoutVars>
          <dgm:dir/>
          <dgm:resizeHandles val="exact"/>
        </dgm:presLayoutVars>
      </dgm:prSet>
      <dgm:spPr/>
    </dgm:pt>
    <dgm:pt modelId="{8C398CAC-7F39-294B-B4B9-7A411827CF32}" type="pres">
      <dgm:prSet presAssocID="{00088573-F504-477D-B062-2F322DBB79EC}" presName="node" presStyleLbl="node1" presStyleIdx="0" presStyleCnt="6">
        <dgm:presLayoutVars>
          <dgm:bulletEnabled val="1"/>
        </dgm:presLayoutVars>
      </dgm:prSet>
      <dgm:spPr/>
    </dgm:pt>
    <dgm:pt modelId="{8030EC7C-6ED4-BA49-B0FF-949C28CF6992}" type="pres">
      <dgm:prSet presAssocID="{E5BE12DA-6554-467F-97ED-AF5524912FB2}" presName="sibTrans" presStyleCnt="0"/>
      <dgm:spPr/>
    </dgm:pt>
    <dgm:pt modelId="{1DF0365D-1661-2744-A814-646FD9FD6CC9}" type="pres">
      <dgm:prSet presAssocID="{A208721A-3DA9-414D-A3E7-69CF3F449F95}" presName="node" presStyleLbl="node1" presStyleIdx="1" presStyleCnt="6">
        <dgm:presLayoutVars>
          <dgm:bulletEnabled val="1"/>
        </dgm:presLayoutVars>
      </dgm:prSet>
      <dgm:spPr/>
    </dgm:pt>
    <dgm:pt modelId="{A0B6ED01-2D55-FB4C-9B43-2F2E9CB13C11}" type="pres">
      <dgm:prSet presAssocID="{4563E6ED-C57F-4139-8F3D-A8E2332AB175}" presName="sibTrans" presStyleCnt="0"/>
      <dgm:spPr/>
    </dgm:pt>
    <dgm:pt modelId="{C2294C10-37B2-7F45-BC54-12E33B607C2A}" type="pres">
      <dgm:prSet presAssocID="{2E8EAC0C-5D12-406F-A33A-8F31439AAE97}" presName="node" presStyleLbl="node1" presStyleIdx="2" presStyleCnt="6">
        <dgm:presLayoutVars>
          <dgm:bulletEnabled val="1"/>
        </dgm:presLayoutVars>
      </dgm:prSet>
      <dgm:spPr/>
    </dgm:pt>
    <dgm:pt modelId="{62C0481E-2A5B-E049-933E-8489E53687AA}" type="pres">
      <dgm:prSet presAssocID="{77004F3E-EB96-4892-BC7F-EFDE737FDCAC}" presName="sibTrans" presStyleCnt="0"/>
      <dgm:spPr/>
    </dgm:pt>
    <dgm:pt modelId="{0480403F-25A8-2949-8D01-397DBA11BB8D}" type="pres">
      <dgm:prSet presAssocID="{AA7A201C-ECDE-48D7-AC27-085C15CB23EB}" presName="node" presStyleLbl="node1" presStyleIdx="3" presStyleCnt="6">
        <dgm:presLayoutVars>
          <dgm:bulletEnabled val="1"/>
        </dgm:presLayoutVars>
      </dgm:prSet>
      <dgm:spPr/>
    </dgm:pt>
    <dgm:pt modelId="{81B1BDE4-5CE9-3149-9C0C-E418E21ECC7D}" type="pres">
      <dgm:prSet presAssocID="{7990814D-EF08-4FCB-BB40-52BA47452108}" presName="sibTrans" presStyleCnt="0"/>
      <dgm:spPr/>
    </dgm:pt>
    <dgm:pt modelId="{F130F355-77F2-8E41-A2FF-8A2FF44D50B0}" type="pres">
      <dgm:prSet presAssocID="{F2BD47CD-8EE8-4C8C-ABD4-33D5634703F3}" presName="node" presStyleLbl="node1" presStyleIdx="4" presStyleCnt="6">
        <dgm:presLayoutVars>
          <dgm:bulletEnabled val="1"/>
        </dgm:presLayoutVars>
      </dgm:prSet>
      <dgm:spPr/>
    </dgm:pt>
    <dgm:pt modelId="{BFE107B8-413F-8744-A181-7DBF2516B335}" type="pres">
      <dgm:prSet presAssocID="{5D4BEC80-12AB-4B25-B91A-8A5DF0A43E86}" presName="sibTrans" presStyleCnt="0"/>
      <dgm:spPr/>
    </dgm:pt>
    <dgm:pt modelId="{C4128796-E46D-C24C-99DF-9E953E7A5FDF}" type="pres">
      <dgm:prSet presAssocID="{E4465352-4C11-4CC6-B863-0C13857932DC}" presName="node" presStyleLbl="node1" presStyleIdx="5" presStyleCnt="6">
        <dgm:presLayoutVars>
          <dgm:bulletEnabled val="1"/>
        </dgm:presLayoutVars>
      </dgm:prSet>
      <dgm:spPr/>
    </dgm:pt>
  </dgm:ptLst>
  <dgm:cxnLst>
    <dgm:cxn modelId="{193BBC00-0C4B-8A4E-8D94-51A4D4940386}" type="presOf" srcId="{7227052B-667D-4325-803B-2B55D25D06B5}" destId="{DA616EBD-5B80-7C40-BAE4-717727073596}" srcOrd="0" destOrd="0" presId="urn:microsoft.com/office/officeart/2005/8/layout/default"/>
    <dgm:cxn modelId="{085AA62A-64F5-4B1A-A477-815784CA38B7}" srcId="{7227052B-667D-4325-803B-2B55D25D06B5}" destId="{00088573-F504-477D-B062-2F322DBB79EC}" srcOrd="0" destOrd="0" parTransId="{AD2B929E-FF75-4ABD-AD56-D6B227827F79}" sibTransId="{E5BE12DA-6554-467F-97ED-AF5524912FB2}"/>
    <dgm:cxn modelId="{983EF856-190C-4A1B-925A-49FD244A7591}" srcId="{7227052B-667D-4325-803B-2B55D25D06B5}" destId="{A208721A-3DA9-414D-A3E7-69CF3F449F95}" srcOrd="1" destOrd="0" parTransId="{4CDF1F04-EDB1-49C1-832D-A83E757DA0F1}" sibTransId="{4563E6ED-C57F-4139-8F3D-A8E2332AB175}"/>
    <dgm:cxn modelId="{3FB72673-E27E-5449-87CE-310F144D95CD}" type="presOf" srcId="{E4465352-4C11-4CC6-B863-0C13857932DC}" destId="{C4128796-E46D-C24C-99DF-9E953E7A5FDF}" srcOrd="0" destOrd="0" presId="urn:microsoft.com/office/officeart/2005/8/layout/default"/>
    <dgm:cxn modelId="{087E4F7E-C903-844C-8368-B249A728946C}" type="presOf" srcId="{00088573-F504-477D-B062-2F322DBB79EC}" destId="{8C398CAC-7F39-294B-B4B9-7A411827CF32}" srcOrd="0" destOrd="0" presId="urn:microsoft.com/office/officeart/2005/8/layout/default"/>
    <dgm:cxn modelId="{3437E59E-F30A-44B2-9586-9E00E8AF4D57}" srcId="{7227052B-667D-4325-803B-2B55D25D06B5}" destId="{F2BD47CD-8EE8-4C8C-ABD4-33D5634703F3}" srcOrd="4" destOrd="0" parTransId="{C0721498-9F8B-4B1F-A9EB-C5521898C4C9}" sibTransId="{5D4BEC80-12AB-4B25-B91A-8A5DF0A43E86}"/>
    <dgm:cxn modelId="{35D267B1-832F-1A40-A95A-49291FBFE53B}" type="presOf" srcId="{AA7A201C-ECDE-48D7-AC27-085C15CB23EB}" destId="{0480403F-25A8-2949-8D01-397DBA11BB8D}" srcOrd="0" destOrd="0" presId="urn:microsoft.com/office/officeart/2005/8/layout/default"/>
    <dgm:cxn modelId="{B2888CD6-977F-FF44-8FB2-9A3A9C66FF76}" type="presOf" srcId="{A208721A-3DA9-414D-A3E7-69CF3F449F95}" destId="{1DF0365D-1661-2744-A814-646FD9FD6CC9}" srcOrd="0" destOrd="0" presId="urn:microsoft.com/office/officeart/2005/8/layout/default"/>
    <dgm:cxn modelId="{E0BBB5DB-173C-4016-8622-73881915B829}" srcId="{7227052B-667D-4325-803B-2B55D25D06B5}" destId="{2E8EAC0C-5D12-406F-A33A-8F31439AAE97}" srcOrd="2" destOrd="0" parTransId="{B8A9506B-7631-466B-8143-A73CE5D05509}" sibTransId="{77004F3E-EB96-4892-BC7F-EFDE737FDCAC}"/>
    <dgm:cxn modelId="{9F9533E4-D60B-461F-BB29-3FC4B3119BE9}" srcId="{7227052B-667D-4325-803B-2B55D25D06B5}" destId="{E4465352-4C11-4CC6-B863-0C13857932DC}" srcOrd="5" destOrd="0" parTransId="{5DFC08ED-0656-46A8-B1F2-45E6185AF6D5}" sibTransId="{EDF66A3B-5FFE-46BD-A4F4-2A53D8565BAA}"/>
    <dgm:cxn modelId="{38983AED-AE73-7546-A36D-1AC40F98B8D5}" type="presOf" srcId="{2E8EAC0C-5D12-406F-A33A-8F31439AAE97}" destId="{C2294C10-37B2-7F45-BC54-12E33B607C2A}" srcOrd="0" destOrd="0" presId="urn:microsoft.com/office/officeart/2005/8/layout/default"/>
    <dgm:cxn modelId="{BD2F85F9-92F0-4A49-B3E3-4F79CA2F7A94}" type="presOf" srcId="{F2BD47CD-8EE8-4C8C-ABD4-33D5634703F3}" destId="{F130F355-77F2-8E41-A2FF-8A2FF44D50B0}" srcOrd="0" destOrd="0" presId="urn:microsoft.com/office/officeart/2005/8/layout/default"/>
    <dgm:cxn modelId="{EAAA48FF-1CA8-4A71-914F-CDFB58EC0B3F}" srcId="{7227052B-667D-4325-803B-2B55D25D06B5}" destId="{AA7A201C-ECDE-48D7-AC27-085C15CB23EB}" srcOrd="3" destOrd="0" parTransId="{2E580358-6577-48E5-90CC-E3DCAACAD595}" sibTransId="{7990814D-EF08-4FCB-BB40-52BA47452108}"/>
    <dgm:cxn modelId="{84317588-E176-3742-8C3A-5895D0D65269}" type="presParOf" srcId="{DA616EBD-5B80-7C40-BAE4-717727073596}" destId="{8C398CAC-7F39-294B-B4B9-7A411827CF32}" srcOrd="0" destOrd="0" presId="urn:microsoft.com/office/officeart/2005/8/layout/default"/>
    <dgm:cxn modelId="{BA02E11C-FC38-064B-9ACE-62AA8BFBA00F}" type="presParOf" srcId="{DA616EBD-5B80-7C40-BAE4-717727073596}" destId="{8030EC7C-6ED4-BA49-B0FF-949C28CF6992}" srcOrd="1" destOrd="0" presId="urn:microsoft.com/office/officeart/2005/8/layout/default"/>
    <dgm:cxn modelId="{65032E4B-6B6E-6045-95CF-152F3739BA24}" type="presParOf" srcId="{DA616EBD-5B80-7C40-BAE4-717727073596}" destId="{1DF0365D-1661-2744-A814-646FD9FD6CC9}" srcOrd="2" destOrd="0" presId="urn:microsoft.com/office/officeart/2005/8/layout/default"/>
    <dgm:cxn modelId="{AD3962E9-D615-2A48-941F-6DCBE06052D7}" type="presParOf" srcId="{DA616EBD-5B80-7C40-BAE4-717727073596}" destId="{A0B6ED01-2D55-FB4C-9B43-2F2E9CB13C11}" srcOrd="3" destOrd="0" presId="urn:microsoft.com/office/officeart/2005/8/layout/default"/>
    <dgm:cxn modelId="{7AD3F66C-D7D9-6C41-95D8-7CFD945728CA}" type="presParOf" srcId="{DA616EBD-5B80-7C40-BAE4-717727073596}" destId="{C2294C10-37B2-7F45-BC54-12E33B607C2A}" srcOrd="4" destOrd="0" presId="urn:microsoft.com/office/officeart/2005/8/layout/default"/>
    <dgm:cxn modelId="{3F3853FF-A698-BF49-8445-EEF25F4717A1}" type="presParOf" srcId="{DA616EBD-5B80-7C40-BAE4-717727073596}" destId="{62C0481E-2A5B-E049-933E-8489E53687AA}" srcOrd="5" destOrd="0" presId="urn:microsoft.com/office/officeart/2005/8/layout/default"/>
    <dgm:cxn modelId="{76DF199C-1DAC-CA4B-9D11-6EF94525D4AD}" type="presParOf" srcId="{DA616EBD-5B80-7C40-BAE4-717727073596}" destId="{0480403F-25A8-2949-8D01-397DBA11BB8D}" srcOrd="6" destOrd="0" presId="urn:microsoft.com/office/officeart/2005/8/layout/default"/>
    <dgm:cxn modelId="{29403D5C-B083-0F4E-BCA9-0D6F24DBFDD3}" type="presParOf" srcId="{DA616EBD-5B80-7C40-BAE4-717727073596}" destId="{81B1BDE4-5CE9-3149-9C0C-E418E21ECC7D}" srcOrd="7" destOrd="0" presId="urn:microsoft.com/office/officeart/2005/8/layout/default"/>
    <dgm:cxn modelId="{CE11B712-401F-2F4D-AE43-E6E8BE6145AB}" type="presParOf" srcId="{DA616EBD-5B80-7C40-BAE4-717727073596}" destId="{F130F355-77F2-8E41-A2FF-8A2FF44D50B0}" srcOrd="8" destOrd="0" presId="urn:microsoft.com/office/officeart/2005/8/layout/default"/>
    <dgm:cxn modelId="{84512208-3098-EA45-8379-9918A6A99B00}" type="presParOf" srcId="{DA616EBD-5B80-7C40-BAE4-717727073596}" destId="{BFE107B8-413F-8744-A181-7DBF2516B335}" srcOrd="9" destOrd="0" presId="urn:microsoft.com/office/officeart/2005/8/layout/default"/>
    <dgm:cxn modelId="{5973B4C7-C4F6-A245-9560-03CF5D1EED84}" type="presParOf" srcId="{DA616EBD-5B80-7C40-BAE4-717727073596}" destId="{C4128796-E46D-C24C-99DF-9E953E7A5FDF}"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28D03-F21C-404A-882B-07781F7377DB}">
      <dsp:nvSpPr>
        <dsp:cNvPr id="0" name=""/>
        <dsp:cNvSpPr/>
      </dsp:nvSpPr>
      <dsp:spPr>
        <a:xfrm>
          <a:off x="0" y="39687"/>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Cultural intelligence is the ability with which an individual is able to operate in various cultural settings and situations.</a:t>
          </a:r>
          <a:endParaRPr lang="en-US" sz="2100" kern="1200"/>
        </a:p>
      </dsp:txBody>
      <dsp:txXfrm>
        <a:off x="0" y="39687"/>
        <a:ext cx="3286125" cy="1971675"/>
      </dsp:txXfrm>
    </dsp:sp>
    <dsp:sp modelId="{8F550486-0817-1249-B94C-6782BA799C31}">
      <dsp:nvSpPr>
        <dsp:cNvPr id="0" name=""/>
        <dsp:cNvSpPr/>
      </dsp:nvSpPr>
      <dsp:spPr>
        <a:xfrm>
          <a:off x="3614737" y="39687"/>
          <a:ext cx="3286125" cy="1971675"/>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It goes beyond awareness to encompass behavioural adaptability and sensitivity to context.</a:t>
          </a:r>
          <a:endParaRPr lang="en-US" sz="2100" kern="1200"/>
        </a:p>
      </dsp:txBody>
      <dsp:txXfrm>
        <a:off x="3614737" y="39687"/>
        <a:ext cx="3286125" cy="1971675"/>
      </dsp:txXfrm>
    </dsp:sp>
    <dsp:sp modelId="{C341C756-9EC5-8841-B191-4E0A10447683}">
      <dsp:nvSpPr>
        <dsp:cNvPr id="0" name=""/>
        <dsp:cNvSpPr/>
      </dsp:nvSpPr>
      <dsp:spPr>
        <a:xfrm>
          <a:off x="7229475" y="39687"/>
          <a:ext cx="3286125" cy="1971675"/>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The emergence of multicultural teams and globalisation have made CQ more essential (Ang and Van Dyne, 2020).</a:t>
          </a:r>
          <a:endParaRPr lang="en-US" sz="2100" kern="1200"/>
        </a:p>
      </dsp:txBody>
      <dsp:txXfrm>
        <a:off x="7229475" y="39687"/>
        <a:ext cx="3286125" cy="1971675"/>
      </dsp:txXfrm>
    </dsp:sp>
    <dsp:sp modelId="{FCFD855C-1FBD-3B46-A7D1-028430DC54C9}">
      <dsp:nvSpPr>
        <dsp:cNvPr id="0" name=""/>
        <dsp:cNvSpPr/>
      </dsp:nvSpPr>
      <dsp:spPr>
        <a:xfrm>
          <a:off x="1807368" y="2339975"/>
          <a:ext cx="3286125" cy="1971675"/>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It helps leaders to manoeuvre cultural differences in communication, decision-making, and organisational practices.</a:t>
          </a:r>
          <a:endParaRPr lang="en-US" sz="2100" kern="1200"/>
        </a:p>
      </dsp:txBody>
      <dsp:txXfrm>
        <a:off x="1807368" y="2339975"/>
        <a:ext cx="3286125" cy="1971675"/>
      </dsp:txXfrm>
    </dsp:sp>
    <dsp:sp modelId="{EC70A18F-EAD7-C349-B776-7AD5F40237CF}">
      <dsp:nvSpPr>
        <dsp:cNvPr id="0" name=""/>
        <dsp:cNvSpPr/>
      </dsp:nvSpPr>
      <dsp:spPr>
        <a:xfrm>
          <a:off x="5422106" y="2339975"/>
          <a:ext cx="3286125" cy="1971675"/>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CQ also manages some of the major shortcomings of traditional leadership models which presuppose cultural homogeneity.</a:t>
          </a:r>
          <a:endParaRPr lang="en-US" sz="2100" kern="1200"/>
        </a:p>
      </dsp:txBody>
      <dsp:txXfrm>
        <a:off x="5422106" y="2339975"/>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98CAC-7F39-294B-B4B9-7A411827CF32}">
      <dsp:nvSpPr>
        <dsp:cNvPr id="0" name=""/>
        <dsp:cNvSpPr/>
      </dsp:nvSpPr>
      <dsp:spPr>
        <a:xfrm>
          <a:off x="0" y="39687"/>
          <a:ext cx="3286125" cy="197167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EI is concerned with the emotional processes in a team and CQ is concerned with the process of adjusting behaviour in a cross-cultural setting. </a:t>
          </a:r>
          <a:endParaRPr lang="en-US" sz="1900" kern="1200"/>
        </a:p>
      </dsp:txBody>
      <dsp:txXfrm>
        <a:off x="0" y="39687"/>
        <a:ext cx="3286125" cy="1971675"/>
      </dsp:txXfrm>
    </dsp:sp>
    <dsp:sp modelId="{1DF0365D-1661-2744-A814-646FD9FD6CC9}">
      <dsp:nvSpPr>
        <dsp:cNvPr id="0" name=""/>
        <dsp:cNvSpPr/>
      </dsp:nvSpPr>
      <dsp:spPr>
        <a:xfrm>
          <a:off x="3614737" y="39687"/>
          <a:ext cx="3286125" cy="1971675"/>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EI is an internally focused area, concerning emotional management, and internal social relations. </a:t>
          </a:r>
          <a:endParaRPr lang="en-US" sz="1900" kern="1200"/>
        </a:p>
      </dsp:txBody>
      <dsp:txXfrm>
        <a:off x="3614737" y="39687"/>
        <a:ext cx="3286125" cy="1971675"/>
      </dsp:txXfrm>
    </dsp:sp>
    <dsp:sp modelId="{C2294C10-37B2-7F45-BC54-12E33B607C2A}">
      <dsp:nvSpPr>
        <dsp:cNvPr id="0" name=""/>
        <dsp:cNvSpPr/>
      </dsp:nvSpPr>
      <dsp:spPr>
        <a:xfrm>
          <a:off x="7229475" y="39687"/>
          <a:ext cx="3286125" cy="1971675"/>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CQ is outward-looking, embracing cultural diversity and complexity of the environment. </a:t>
          </a:r>
          <a:endParaRPr lang="en-US" sz="1900" kern="1200"/>
        </a:p>
      </dsp:txBody>
      <dsp:txXfrm>
        <a:off x="7229475" y="39687"/>
        <a:ext cx="3286125" cy="1971675"/>
      </dsp:txXfrm>
    </dsp:sp>
    <dsp:sp modelId="{0480403F-25A8-2949-8D01-397DBA11BB8D}">
      <dsp:nvSpPr>
        <dsp:cNvPr id="0" name=""/>
        <dsp:cNvSpPr/>
      </dsp:nvSpPr>
      <dsp:spPr>
        <a:xfrm>
          <a:off x="0" y="2339975"/>
          <a:ext cx="3286125" cy="1971675"/>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Both abilities are effective in leadership albeit at various levels.</a:t>
          </a:r>
          <a:endParaRPr lang="en-US" sz="1900" kern="1200"/>
        </a:p>
      </dsp:txBody>
      <dsp:txXfrm>
        <a:off x="0" y="2339975"/>
        <a:ext cx="3286125" cy="1971675"/>
      </dsp:txXfrm>
    </dsp:sp>
    <dsp:sp modelId="{F130F355-77F2-8E41-A2FF-8A2FF44D50B0}">
      <dsp:nvSpPr>
        <dsp:cNvPr id="0" name=""/>
        <dsp:cNvSpPr/>
      </dsp:nvSpPr>
      <dsp:spPr>
        <a:xfrm>
          <a:off x="3614737" y="2339975"/>
          <a:ext cx="3286125" cy="1971675"/>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The leaders who would only use EI might not perform well in the multicultural setting whereas CQ may not be very emotional.</a:t>
          </a:r>
          <a:endParaRPr lang="en-US" sz="1900" kern="1200"/>
        </a:p>
      </dsp:txBody>
      <dsp:txXfrm>
        <a:off x="3614737" y="2339975"/>
        <a:ext cx="3286125" cy="1971675"/>
      </dsp:txXfrm>
    </dsp:sp>
    <dsp:sp modelId="{C4128796-E46D-C24C-99DF-9E953E7A5FDF}">
      <dsp:nvSpPr>
        <dsp:cNvPr id="0" name=""/>
        <dsp:cNvSpPr/>
      </dsp:nvSpPr>
      <dsp:spPr>
        <a:xfrm>
          <a:off x="7229475" y="2339975"/>
          <a:ext cx="3286125" cy="1971675"/>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b="0" i="0" kern="1200"/>
            <a:t>Combining EI and CQ leads to a higher level of adaptability, decision-making, and leadership performance in general (Groves and Feyerherm, 2021).</a:t>
          </a:r>
          <a:endParaRPr lang="en-US" sz="1900" kern="1200"/>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AF56D1-5875-CC41-BAB0-FD0FFCF93DFF}"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275001-E73F-3543-8195-58E2ADDEAF4B}" type="slidenum">
              <a:rPr lang="en-GB" smtClean="0"/>
              <a:t>‹#›</a:t>
            </a:fld>
            <a:endParaRPr lang="en-GB"/>
          </a:p>
        </p:txBody>
      </p:sp>
    </p:spTree>
    <p:extLst>
      <p:ext uri="{BB962C8B-B14F-4D97-AF65-F5344CB8AC3E}">
        <p14:creationId xmlns:p14="http://schemas.microsoft.com/office/powerpoint/2010/main" val="3428143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Today, leadership is much more of a complex environment compared to a complex environment in the past. Organisations have become globalised through digital communication and workforce diversities, which have altered the way of organizational functioning, rendering traditional and hierarchical leadership models ineffective. Leaders must now deal with teams that are comprised of people of varying cultural backgrounds, values and expectations. This not only presents difficulties in the communication process, but also in decision-making and conflict resolution. Cultural misunderstandings, despite the strong technical expertise, may hamper the performance of teams as Meyer (2020) claims. Meanwhile, </a:t>
            </a:r>
            <a:r>
              <a:rPr lang="en-GB" sz="1200" b="0" i="0" u="none" strike="noStrike" kern="1200" dirty="0" err="1">
                <a:solidFill>
                  <a:schemeClr val="tx1"/>
                </a:solidFill>
                <a:effectLst/>
                <a:latin typeface="+mn-lt"/>
                <a:ea typeface="+mn-ea"/>
                <a:cs typeface="+mn-cs"/>
              </a:rPr>
              <a:t>behaviors</a:t>
            </a:r>
            <a:r>
              <a:rPr lang="en-GB" sz="1200" b="0" i="0" u="none" strike="noStrike" kern="1200" dirty="0">
                <a:solidFill>
                  <a:schemeClr val="tx1"/>
                </a:solidFill>
                <a:effectLst/>
                <a:latin typeface="+mn-lt"/>
                <a:ea typeface="+mn-ea"/>
                <a:cs typeface="+mn-cs"/>
              </a:rPr>
              <a:t> like trust, motivation, and psychological safety, which are related to emotional dynamics, have become core to performance. This indicates that the skill of handling both emotional and cultural complexity becomes more important in determining leadership effectiveness. Thus, assaying emotional intelligence and cultural intelligence gives a practical model of comprehending the current issues in leadership.</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2</a:t>
            </a:fld>
            <a:endParaRPr lang="en-GB"/>
          </a:p>
        </p:txBody>
      </p:sp>
    </p:spTree>
    <p:extLst>
      <p:ext uri="{BB962C8B-B14F-4D97-AF65-F5344CB8AC3E}">
        <p14:creationId xmlns:p14="http://schemas.microsoft.com/office/powerpoint/2010/main" val="30527275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presentation aims at critically examining emotional intelligence and cultural intelligence as valuable leadership skills and how they contribute to effective leadership in a multicultural workplace. The analysis will not simply describe these concepts but will focus on describing their practical worth and shortcomings. The presentation is developed in such a manner that it initially talks of emotional intelligence then cultural intelligence and then a comparison is drawn between the two. These ideas will be then explained using practical examples of how these ideas can be put to work. The point of the matter is that both emotional intelligence and cultural intelligence are only helpful, but they cannot be used separately. What is important in leadership is not only to have them but to have and put them into their proper context within specific organisations. This points to a less obvious definition of leadership, which is in line with the contemporary academic perspectives of complexity and flexibility.</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3</a:t>
            </a:fld>
            <a:endParaRPr lang="en-GB"/>
          </a:p>
        </p:txBody>
      </p:sp>
    </p:spTree>
    <p:extLst>
      <p:ext uri="{BB962C8B-B14F-4D97-AF65-F5344CB8AC3E}">
        <p14:creationId xmlns:p14="http://schemas.microsoft.com/office/powerpoint/2010/main" val="18228556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Emotional intelligence is defined as the capacity of a leader who is able to identify, interpret and regulate his/ her feelings as well as the feelings of others. This is specifically relevant in leadership since it directly affects the way people react to difficulties, their response to other members of their team, and conflict management. Studies have continuously provided positive correlation between emotional intelligence and leadership effectiveness especially with regards to performance in a team and employee satisfaction (Miao et al., 2021). High emotionally intelligent leaders would have better chances to build trust, ensure effective communication and provide conducive working environments. The concept is fairly easy to accept, however, it has not gone unscathed. The definition and measurement of emotional intelligence remains a subject of controversy and its interaction with other established personality traits. This begs the question as to whether emotional intelligence is a new ability or a reformulation of the previous psychological constructs.</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4</a:t>
            </a:fld>
            <a:endParaRPr lang="en-GB"/>
          </a:p>
        </p:txBody>
      </p:sp>
    </p:spTree>
    <p:extLst>
      <p:ext uri="{BB962C8B-B14F-4D97-AF65-F5344CB8AC3E}">
        <p14:creationId xmlns:p14="http://schemas.microsoft.com/office/powerpoint/2010/main" val="34529535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One of the most prolifically used models in leadership research is Goleman model of emotional intelligence that mainly explains the abstract emotional notions in terms of practical leadership behaviours. The model recognizes five main components, namely: self-awareness, self-regulation, motivation, empathy, and social skills. All these are directly related to the leadership effectiveness. As an illustration, self-awareness enables leaders to understand the impact their emotions have on their decision-making and self-regulation enables them to avoid spontaneous or harmful responses to high stress scenarios. Empathy is also essential when developing trust and familiarity with team dynamics, which is essential in teamwork settings. Nevertheless, despite its high feasibility, the model has been criticised to be theoretically inaccurate and has many constructs in a single framework. Nevertheless, it is still powerful because it is highly applicable to the actual leadership practice (Goleman, 2020).</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5</a:t>
            </a:fld>
            <a:endParaRPr lang="en-GB"/>
          </a:p>
        </p:txBody>
      </p:sp>
    </p:spTree>
    <p:extLst>
      <p:ext uri="{BB962C8B-B14F-4D97-AF65-F5344CB8AC3E}">
        <p14:creationId xmlns:p14="http://schemas.microsoft.com/office/powerpoint/2010/main" val="12138930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Emotional intelligence has been highly regarded as one of the most effective factors in leadership especially in enhancing communication, trust, and group integration. Highly emotionally intelligent leaders are more prepared to handle conflict and build positive working relationships that could improve the overall team performance (Harvard Business Review, 2020). Nonetheless, the idea is not devoid of restrictions. The primary criticism is that emotional intelligence is highly overlapping with the known personality traits, which casts some doubt on whether this is a separate ability. Besides, emotional intelligence tools are not consistent, which compromises the reliability of the measurement tool in scholarly studies (</a:t>
            </a:r>
            <a:r>
              <a:rPr lang="en-GB" sz="1200" b="0" i="0" u="none" strike="noStrike" kern="1200" dirty="0" err="1">
                <a:solidFill>
                  <a:schemeClr val="tx1"/>
                </a:solidFill>
                <a:effectLst/>
                <a:latin typeface="+mn-lt"/>
                <a:ea typeface="+mn-ea"/>
                <a:cs typeface="+mn-cs"/>
              </a:rPr>
              <a:t>Ashkanasy</a:t>
            </a:r>
            <a:r>
              <a:rPr lang="en-GB" sz="1200" b="0" i="0" u="none" strike="noStrike" kern="1200" dirty="0">
                <a:solidFill>
                  <a:schemeClr val="tx1"/>
                </a:solidFill>
                <a:effectLst/>
                <a:latin typeface="+mn-lt"/>
                <a:ea typeface="+mn-ea"/>
                <a:cs typeface="+mn-cs"/>
              </a:rPr>
              <a:t> and Dorris, 2021). The other significant drawback is that emotional intelligence will be more interpersonal oriented but not taking cultural differences into consideration in their entirety. This indicates that though emotional intelligence is important; it cannot guarantee leadership in highly diverse and globalisation organisational environments.</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6</a:t>
            </a:fld>
            <a:endParaRPr lang="en-GB"/>
          </a:p>
        </p:txBody>
      </p:sp>
    </p:spTree>
    <p:extLst>
      <p:ext uri="{BB962C8B-B14F-4D97-AF65-F5344CB8AC3E}">
        <p14:creationId xmlns:p14="http://schemas.microsoft.com/office/powerpoint/2010/main" val="30887735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Cultural intelligence is a continuation of the shortcomings of emotional intelligence in that it concentrates on the skills of a leader to operate effectively within various cultural settings. This is more than just being aware of the differences in culture but the capacity to adjust behaviour accordingly. Cultural intelligence is a requirement in global organisations where leaders often communicate with other people, who may have varied communication styles, values and expectations. Ang and Van Dyne (2020) believe that culturally intelligent leaders can effectively navigate such differences that minimise misunderstandings and enhance cooperation. Cultural intelligence, as opposed to the traditional approaches to leadership, which frequently presuppose the existence of some common cultural system, acknowledges diversity as one of the key aspects of the contemporary organisations. It is noteworthy however that cultural intelligence goes beyond knowledge and is also about motivation and flexibility of behaviours and as such it is a more complicated capacity to acquire and put into practice.</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7</a:t>
            </a:fld>
            <a:endParaRPr lang="en-GB"/>
          </a:p>
        </p:txBody>
      </p:sp>
    </p:spTree>
    <p:extLst>
      <p:ext uri="{BB962C8B-B14F-4D97-AF65-F5344CB8AC3E}">
        <p14:creationId xmlns:p14="http://schemas.microsoft.com/office/powerpoint/2010/main" val="1993631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cultural intelligence model is generally aligned to four dimensions which are: cognitive, metacognitive, motivational and behavioural. Cognitive cultural intelligence is a familiarity with cultural norms and practices, thus assisting leaders with the differences in behavioural and expectations. Metacognitive cultural intelligence is being able to consider cultural beliefs and correct them during interactions to enable making decisions in real-time in a more effective manner. Motivational cultural intelligence is associated with openness and trust to cultural diversity, the key to long-term effectiveness as a leader. Lastly, behavioural cultural intelligence is the capacity to modify both non-verbal and verbal behaviour in order to fit in various cultural situations. Collectively, these dimensions help leaders respond in various environments in a flexible and appropriate manner. This model is especially useful as it connects knowledge, mind, and behaviour into a consistent model of cross-cultural leadership performance (</a:t>
            </a:r>
            <a:r>
              <a:rPr lang="en-GB" sz="1200" b="0" i="0" u="none" strike="noStrike" kern="1200" dirty="0" err="1">
                <a:solidFill>
                  <a:schemeClr val="tx1"/>
                </a:solidFill>
                <a:effectLst/>
                <a:latin typeface="+mn-lt"/>
                <a:ea typeface="+mn-ea"/>
                <a:cs typeface="+mn-cs"/>
              </a:rPr>
              <a:t>Rockstuhl</a:t>
            </a:r>
            <a:r>
              <a:rPr lang="en-GB" sz="1200" b="0" i="0" u="none" strike="noStrike" kern="1200" dirty="0">
                <a:solidFill>
                  <a:schemeClr val="tx1"/>
                </a:solidFill>
                <a:effectLst/>
                <a:latin typeface="+mn-lt"/>
                <a:ea typeface="+mn-ea"/>
                <a:cs typeface="+mn-cs"/>
              </a:rPr>
              <a:t> and Van Dyne, 2021).</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8</a:t>
            </a:fld>
            <a:endParaRPr lang="en-GB"/>
          </a:p>
        </p:txBody>
      </p:sp>
    </p:spTree>
    <p:extLst>
      <p:ext uri="{BB962C8B-B14F-4D97-AF65-F5344CB8AC3E}">
        <p14:creationId xmlns:p14="http://schemas.microsoft.com/office/powerpoint/2010/main" val="2717878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importance of cultural intelligence as a key factor in leadership in varied and international settings is well known. According to research, leaders who possess high cultural intelligence can be more efficient in managing multicultural teams because they can better interpret behaviours and change their reactions (Presbitero, 2020). It may result in enhanced communication and conflict management and lead to team performance enhancement. There are limitations to cultural intelligence, however. It cannot be easily learnt in a short training period and sometimes needs a long-time exposure to various cultures. The framework can also simplify the concept of culture in that it views it as being relatively fixed yet the cultural identities are dynamic and moving. There also exists the risk that leaders may over-use generalisations which may perpetuate stereotypes. This implies that cultural intelligence is a great idea, but it should be used with </a:t>
            </a:r>
            <a:r>
              <a:rPr lang="en-GB" sz="1200" b="0" i="0" u="none" strike="noStrike" kern="1200" dirty="0" err="1">
                <a:solidFill>
                  <a:schemeClr val="tx1"/>
                </a:solidFill>
                <a:effectLst/>
                <a:latin typeface="+mn-lt"/>
                <a:ea typeface="+mn-ea"/>
                <a:cs typeface="+mn-cs"/>
              </a:rPr>
              <a:t>skepticism</a:t>
            </a:r>
            <a:r>
              <a:rPr lang="en-GB" sz="1200" b="0" i="0" u="none" strike="noStrike" kern="1200" dirty="0">
                <a:solidFill>
                  <a:schemeClr val="tx1"/>
                </a:solidFill>
                <a:effectLst/>
                <a:latin typeface="+mn-lt"/>
                <a:ea typeface="+mn-ea"/>
                <a:cs typeface="+mn-cs"/>
              </a:rPr>
              <a:t> being informed by lifelong learning and reflection.</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9</a:t>
            </a:fld>
            <a:endParaRPr lang="en-GB"/>
          </a:p>
        </p:txBody>
      </p:sp>
    </p:spTree>
    <p:extLst>
      <p:ext uri="{BB962C8B-B14F-4D97-AF65-F5344CB8AC3E}">
        <p14:creationId xmlns:p14="http://schemas.microsoft.com/office/powerpoint/2010/main" val="322170822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Although emotional intelligence and cultural intelligence play some role in effective leadership, they do so in different but complementary manner. Emotional intelligence is concerned with the control of emotions and the relations between people whereas cultural intelligence relates to the ability to adjust behaviour in various cultural settings. Leaders who are grounded on emotional intelligence only might perform well in environments where such differences are minimal but might fail in diversity situations where there is a culture. On the other hand, leaders who have high cultural intelligence, but poor emotional intelligence fail to build trust or be able to relate to others. This underscores that both capabilities alone are not adequate. Rather, the combination of the two is a key to successful leadership as it enables leaders to react to both emotional and cultural processes accordingly. According to Groves and Feyerherm (2021), leaders with such a balance of capabilities stand in a better position to challenge complexity and bring sustainable performance to various organisational environments.</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10</a:t>
            </a:fld>
            <a:endParaRPr lang="en-GB"/>
          </a:p>
        </p:txBody>
      </p:sp>
    </p:spTree>
    <p:extLst>
      <p:ext uri="{BB962C8B-B14F-4D97-AF65-F5344CB8AC3E}">
        <p14:creationId xmlns:p14="http://schemas.microsoft.com/office/powerpoint/2010/main" val="41878488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Google is a good illustration of how emotional intelligence can be utilized in real life so as to improve leadership. In its Project Aristotle study, Google found psychological safety to be the greatest determinant in high-performance teams. It is a notion that is closely associated with emotional intelligence because it involves leaders building an environment that enables people to share ideas and take risks without fearing any adverse repercussions. Leaders are also empathetic, good listeners, and aware of their emotions, thus contributing towards the establishment of trust and openness among teams. Such a method promotes teamwork and innovation, which are crucial in knowledge based organisations. The results emphasize that emotional intelligence is not merely a theoretical framework but can have quantifiable effects on the performance and dynamics of the team (Google, 2021). Its efficacy however lies in its consistency in application at leadership levels.</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11</a:t>
            </a:fld>
            <a:endParaRPr lang="en-GB"/>
          </a:p>
        </p:txBody>
      </p:sp>
    </p:spTree>
    <p:extLst>
      <p:ext uri="{BB962C8B-B14F-4D97-AF65-F5344CB8AC3E}">
        <p14:creationId xmlns:p14="http://schemas.microsoft.com/office/powerpoint/2010/main" val="16551674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transformation at Microsoft, led by Satya Nadella, shows how emotional intelligence is applicable at the strategic level to transform the organisational culture. Nadella has emphasised empathy and learning and changed the culture of the organisation to a much more collaborative and developmental organisation as opposed to a heavily competitive one internally. This is indicative of a wider use of emotional intelligence, not only in interpersonal dealings but in the formulation of leadership philosophy and organisational strategy. As a result of promoting a growth mentality and open channels of communication, Microsoft could enhance the engagement among employees and innovation. Nadella (2021) emphasizes that empathy was the key factor of this change, as it provides leaders with the opportunity to comprehend the employees and customers better. This example indicates that emotional intelligence may not just be confined to personal leadership behaviour but may also be applied to the organisational performance. It however requires alignment within leadership structures and uniform implementation to be successful.</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12</a:t>
            </a:fld>
            <a:endParaRPr lang="en-GB"/>
          </a:p>
        </p:txBody>
      </p:sp>
    </p:spTree>
    <p:extLst>
      <p:ext uri="{BB962C8B-B14F-4D97-AF65-F5344CB8AC3E}">
        <p14:creationId xmlns:p14="http://schemas.microsoft.com/office/powerpoint/2010/main" val="18707769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Starbucks provides the real-life examples of how the cultural intelligence can be implemented in the global brand management process in different markets. Working across the borders in various countries, the leaders have to navigate various cultural expectations and still have the same brand to maintain. This involves product offering changes, store design and approaches to the customer service. Cultural intelligence enables executives to be aware of such differences and act in a way that attracts customers and markets better. Indicatively, Starbucks localizes its menu and store experience to suit local tastes, which enhances its relationship with customers. This emphasises the role of behaviour and cultural understanding in leadership. Starbucks (2022) states that this strategy has been the key to its internationalization strategy. Yet, the problem of the global consistency and local adaptation is still to be solved, and the cultural understanding and strategic decision-making is necessary constantly.</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13</a:t>
            </a:fld>
            <a:endParaRPr lang="en-GB"/>
          </a:p>
        </p:txBody>
      </p:sp>
    </p:spTree>
    <p:extLst>
      <p:ext uri="{BB962C8B-B14F-4D97-AF65-F5344CB8AC3E}">
        <p14:creationId xmlns:p14="http://schemas.microsoft.com/office/powerpoint/2010/main" val="3992120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Uber serves as a good example to illustrate the implications of poor emotional intelligence in leadership. The organisation has been accused of having a very aggressive and toxic culture under the leadership of Travis Kalanick. Issues that were reported included poor communication, a lack of empathy, and unsuitable behaviour at work. These issues demonstrate the inability to address emotional processes in the organisation resulting in conflict, lack of motivation, and reputation. BBC (2020) says that all these leadership problems led to Kalanick quitting his position as CEO. The case illustrates that even technical success and high growth cannot be achieved when leadership does not deal with interpersonal and cultural issues. It emphasises the role of emotional intelligence in the sustaining and ethical organisational climate, and supports the danger of failing to consider these leadership skills.</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14</a:t>
            </a:fld>
            <a:endParaRPr lang="en-GB"/>
          </a:p>
        </p:txBody>
      </p:sp>
    </p:spTree>
    <p:extLst>
      <p:ext uri="{BB962C8B-B14F-4D97-AF65-F5344CB8AC3E}">
        <p14:creationId xmlns:p14="http://schemas.microsoft.com/office/powerpoint/2010/main" val="22948034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Emotional intelligence and cultural intelligence act together to a larger extent, in an uneasy and varied environment, which has a positive influence on leadership effectiveness. They also assist the leaders in making better decisions, managing relationship more effectively and in adapting to changing of the needs or demands of organisations. These skills also encourage innovation because they encourage cooperation and incorporation of divergent thinking. But they will be effective in unremitting progress rather than in identical knowledge. In order to be more sensitive on emotional and cultural levels, leaders ought to engage in constant reflection and learning and be exposed to diverse experiences. The future of leadership will require even more fluidity and human abilities, which the World Economic Forum (2021) stresses, and this trend is predetermined by the value of these skills. It means that the formation of leadership should not only be technical but also emotional and cultural competence is required to be developed in the long term.</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15</a:t>
            </a:fld>
            <a:endParaRPr lang="en-GB"/>
          </a:p>
        </p:txBody>
      </p:sp>
    </p:spTree>
    <p:extLst>
      <p:ext uri="{BB962C8B-B14F-4D97-AF65-F5344CB8AC3E}">
        <p14:creationId xmlns:p14="http://schemas.microsoft.com/office/powerpoint/2010/main" val="31037003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 summary, emotional intelligence, as well as cultural intelligence, are crucial aspects of effective leadership in modern organisations. They brush on different areas of leadership, with emotional intelligence relating to the relations between people, and cross-cultural adaptability to cultural intelligence. They are not applicable however, as such. This presentation has mentioned that to be a successful leader, the combination and application of these capabilities in some organisational environments is required. Life examples bear witness to the good results of practical application of such concepts as well as bad ones. And finally, multicultural leadership requires order, logicality, and sense of emotional and cultural dynamics. </a:t>
            </a:r>
            <a:r>
              <a:rPr lang="en-GB" sz="1200" b="0" i="0" u="none" strike="noStrike" kern="1200">
                <a:solidFill>
                  <a:schemeClr val="tx1"/>
                </a:solidFill>
                <a:effectLst/>
                <a:latin typeface="+mn-lt"/>
                <a:ea typeface="+mn-ea"/>
                <a:cs typeface="+mn-cs"/>
              </a:rPr>
              <a:t>This is a continuation of a broader trend of taking more and more flexible and relationship based leadership models, which are increasingly case demanded in a world today that is complex and global.</a:t>
            </a:r>
            <a:endParaRPr lang="en-GB" dirty="0"/>
          </a:p>
        </p:txBody>
      </p:sp>
      <p:sp>
        <p:nvSpPr>
          <p:cNvPr id="4" name="Slide Number Placeholder 3"/>
          <p:cNvSpPr>
            <a:spLocks noGrp="1"/>
          </p:cNvSpPr>
          <p:nvPr>
            <p:ph type="sldNum" sz="quarter" idx="5"/>
          </p:nvPr>
        </p:nvSpPr>
        <p:spPr/>
        <p:txBody>
          <a:bodyPr/>
          <a:lstStyle/>
          <a:p>
            <a:fld id="{05275001-E73F-3543-8195-58E2ADDEAF4B}" type="slidenum">
              <a:rPr lang="en-GB" smtClean="0"/>
              <a:t>16</a:t>
            </a:fld>
            <a:endParaRPr lang="en-GB"/>
          </a:p>
        </p:txBody>
      </p:sp>
    </p:spTree>
    <p:extLst>
      <p:ext uri="{BB962C8B-B14F-4D97-AF65-F5344CB8AC3E}">
        <p14:creationId xmlns:p14="http://schemas.microsoft.com/office/powerpoint/2010/main" val="3224797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1440B3-50FE-80B0-34CC-5C798DAB16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91FC67B-F814-C178-61BB-0113D7BF73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305B8C69-D671-93CC-A081-4AEFB5B3E22A}"/>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5" name="Footer Placeholder 4">
            <a:extLst>
              <a:ext uri="{FF2B5EF4-FFF2-40B4-BE49-F238E27FC236}">
                <a16:creationId xmlns:a16="http://schemas.microsoft.com/office/drawing/2014/main" id="{0F9D8F4C-6B6B-EDA6-54AD-D7241C43B4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E2F0EC-E602-2162-22FB-E1EBD78E672C}"/>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4000252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DFC7A-046E-AD62-2ADD-BC67A34F0A3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E1CA7CC-70F1-D29B-866A-63CBC985E02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DE77A5-82C2-D702-7598-A9D558AA0706}"/>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5" name="Footer Placeholder 4">
            <a:extLst>
              <a:ext uri="{FF2B5EF4-FFF2-40B4-BE49-F238E27FC236}">
                <a16:creationId xmlns:a16="http://schemas.microsoft.com/office/drawing/2014/main" id="{8E5AA743-3906-2903-E8B7-4599279823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83A056-B1DC-604B-AB4D-3DC232D089D8}"/>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13643231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250B-7E7F-4263-DC79-46DDE7F780D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8252EEA-B5C0-BB4E-A83F-3C830546F1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63E6288-775D-2AF8-F7C8-008E0B0B193B}"/>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5" name="Footer Placeholder 4">
            <a:extLst>
              <a:ext uri="{FF2B5EF4-FFF2-40B4-BE49-F238E27FC236}">
                <a16:creationId xmlns:a16="http://schemas.microsoft.com/office/drawing/2014/main" id="{4B72BE11-13D4-8012-5AC3-EC23CAE376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EEABFC-27C3-22B6-BC87-2FF72875B5D1}"/>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4068440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CCA04-159B-E7D2-BCCE-93066078B5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4432864-7F5C-6223-EBB3-48841AB269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2E8FF89-9D0E-55FC-9B8C-D8DC939DCAA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71B3BB6-4160-F003-F665-E547ECB08306}"/>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6" name="Footer Placeholder 5">
            <a:extLst>
              <a:ext uri="{FF2B5EF4-FFF2-40B4-BE49-F238E27FC236}">
                <a16:creationId xmlns:a16="http://schemas.microsoft.com/office/drawing/2014/main" id="{64D7D196-1D9D-5A1C-E2B2-C93DB10C44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506628-E2A7-4408-33A8-CD979342E94D}"/>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2595985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1BEEE-4774-E14F-BABE-E3355E47427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ACE3253-FFC1-A49F-3566-EEE8953CAD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21F1B20-DAC0-4CA5-02AB-C698F761B5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3FB3FFF-02B5-B564-3F31-DD3B71DFF6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17E5ACA-02D7-5982-9CB6-6A19115BE84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24380E65-DE7A-559F-3A58-44A385DF0046}"/>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8" name="Footer Placeholder 7">
            <a:extLst>
              <a:ext uri="{FF2B5EF4-FFF2-40B4-BE49-F238E27FC236}">
                <a16:creationId xmlns:a16="http://schemas.microsoft.com/office/drawing/2014/main" id="{24540BE8-3425-3CAF-1A62-7B7F2A7FD84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7B72B01-E07A-560A-941F-17829E992C8A}"/>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2817329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1CE4D-A9F0-5887-C511-EF6916690B1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66EF81E-DC57-81B9-F30E-1E51D5E915E2}"/>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4" name="Footer Placeholder 3">
            <a:extLst>
              <a:ext uri="{FF2B5EF4-FFF2-40B4-BE49-F238E27FC236}">
                <a16:creationId xmlns:a16="http://schemas.microsoft.com/office/drawing/2014/main" id="{5D734B93-A691-615F-86CE-428CCFE625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593FDBB-8367-5CEA-0FB8-BEC35A64C3E8}"/>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2330566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C1EBC0-E5B4-4C6A-3AD4-71DE7855DAEF}"/>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3" name="Footer Placeholder 2">
            <a:extLst>
              <a:ext uri="{FF2B5EF4-FFF2-40B4-BE49-F238E27FC236}">
                <a16:creationId xmlns:a16="http://schemas.microsoft.com/office/drawing/2014/main" id="{1873D9A4-2161-7417-F956-0D0E8D87322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4F2F8F8-FF78-AF2C-E2FD-2A0D5DC3A8E3}"/>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1655037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68565-1B77-DD2A-9ECE-C0DDA04C53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30C3AC5-537B-03D0-77DA-94C7358FD7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BC7CD35-1794-1188-AEDF-06C68D9B22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A3D88F9-DFDF-A00B-32F6-C4B33596957C}"/>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6" name="Footer Placeholder 5">
            <a:extLst>
              <a:ext uri="{FF2B5EF4-FFF2-40B4-BE49-F238E27FC236}">
                <a16:creationId xmlns:a16="http://schemas.microsoft.com/office/drawing/2014/main" id="{D8C07FF5-DEC6-B9FB-CDF0-F72D00DD0D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A08D929-8AE6-83DB-EDDC-50B1CF09D78D}"/>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1631553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2915B-EEB5-0191-9B29-0D9929ADD2C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FFFD9AA-3063-02F4-9803-E657626C25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E976AB4-0012-15B9-AAF1-8E8D84758C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876E8C-0267-EA66-D7A9-51D01C3F0EC0}"/>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6" name="Footer Placeholder 5">
            <a:extLst>
              <a:ext uri="{FF2B5EF4-FFF2-40B4-BE49-F238E27FC236}">
                <a16:creationId xmlns:a16="http://schemas.microsoft.com/office/drawing/2014/main" id="{A3E89BC3-0CA6-A82F-FCC6-373B45C08D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880D9B-E6FE-2F52-CBE8-DF04CB4984D0}"/>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3544859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D0D7E-8B05-20FE-BF58-88040724D34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4048B3D-50BE-A66A-8F0D-7637C7457D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67F224-3C6D-4F12-3172-D543372D064D}"/>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5" name="Footer Placeholder 4">
            <a:extLst>
              <a:ext uri="{FF2B5EF4-FFF2-40B4-BE49-F238E27FC236}">
                <a16:creationId xmlns:a16="http://schemas.microsoft.com/office/drawing/2014/main" id="{B8F9F1CC-2253-565E-48BC-6FC4ADA97D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42C585-10DA-60EF-8348-35B53F2CB129}"/>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991572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CE3B8A5-A937-5F60-ADA2-037A343947F5}"/>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28D66E4-CD5E-8C09-5AD8-F4E535C5C17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494D61-13F5-279E-3705-79C5DA4FF01C}"/>
              </a:ext>
            </a:extLst>
          </p:cNvPr>
          <p:cNvSpPr>
            <a:spLocks noGrp="1"/>
          </p:cNvSpPr>
          <p:nvPr>
            <p:ph type="dt" sz="half" idx="10"/>
          </p:nvPr>
        </p:nvSpPr>
        <p:spPr/>
        <p:txBody>
          <a:bodyPr/>
          <a:lstStyle/>
          <a:p>
            <a:fld id="{1E2A3374-7926-BA40-BB3E-753973153423}" type="datetimeFigureOut">
              <a:rPr lang="en-GB" smtClean="0"/>
              <a:t>27/04/2026</a:t>
            </a:fld>
            <a:endParaRPr lang="en-GB"/>
          </a:p>
        </p:txBody>
      </p:sp>
      <p:sp>
        <p:nvSpPr>
          <p:cNvPr id="5" name="Footer Placeholder 4">
            <a:extLst>
              <a:ext uri="{FF2B5EF4-FFF2-40B4-BE49-F238E27FC236}">
                <a16:creationId xmlns:a16="http://schemas.microsoft.com/office/drawing/2014/main" id="{F311C765-F955-9888-74FB-700E53F9AD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D89A5B-EA95-ACA6-9DC3-436EED9B73E3}"/>
              </a:ext>
            </a:extLst>
          </p:cNvPr>
          <p:cNvSpPr>
            <a:spLocks noGrp="1"/>
          </p:cNvSpPr>
          <p:nvPr>
            <p:ph type="sldNum" sz="quarter" idx="12"/>
          </p:nvPr>
        </p:nvSpPr>
        <p:spPr/>
        <p:txBody>
          <a:bodyPr/>
          <a:lstStyle/>
          <a:p>
            <a:fld id="{6C95192F-819E-0B43-BBD4-17E228EEF1FE}" type="slidenum">
              <a:rPr lang="en-GB" smtClean="0"/>
              <a:t>‹#›</a:t>
            </a:fld>
            <a:endParaRPr lang="en-GB"/>
          </a:p>
        </p:txBody>
      </p:sp>
    </p:spTree>
    <p:extLst>
      <p:ext uri="{BB962C8B-B14F-4D97-AF65-F5344CB8AC3E}">
        <p14:creationId xmlns:p14="http://schemas.microsoft.com/office/powerpoint/2010/main" val="2907848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E71CAD2-0AAF-A61D-74CB-4FBA71A985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DE5627E-4017-3CC2-F9B7-832E95DAEC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210165-BD59-BAF3-56E1-AB471B04CC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2A3374-7926-BA40-BB3E-753973153423}" type="datetimeFigureOut">
              <a:rPr lang="en-GB" smtClean="0"/>
              <a:t>27/04/2026</a:t>
            </a:fld>
            <a:endParaRPr lang="en-GB"/>
          </a:p>
        </p:txBody>
      </p:sp>
      <p:sp>
        <p:nvSpPr>
          <p:cNvPr id="5" name="Footer Placeholder 4">
            <a:extLst>
              <a:ext uri="{FF2B5EF4-FFF2-40B4-BE49-F238E27FC236}">
                <a16:creationId xmlns:a16="http://schemas.microsoft.com/office/drawing/2014/main" id="{EA12224C-E837-EC76-8DF2-8D14314FA2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94D5F8-A1D5-A3D5-0288-9F4BF5DD7F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C95192F-819E-0B43-BBD4-17E228EEF1FE}" type="slidenum">
              <a:rPr lang="en-GB" smtClean="0"/>
              <a:t>‹#›</a:t>
            </a:fld>
            <a:endParaRPr lang="en-GB"/>
          </a:p>
        </p:txBody>
      </p:sp>
    </p:spTree>
    <p:extLst>
      <p:ext uri="{BB962C8B-B14F-4D97-AF65-F5344CB8AC3E}">
        <p14:creationId xmlns:p14="http://schemas.microsoft.com/office/powerpoint/2010/main" val="38564532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5.jpeg"/><Relationship Id="rId7" Type="http://schemas.openxmlformats.org/officeDocument/2006/relationships/diagramColors" Target="../diagrams/colors1.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7.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rework.withgoogle.com/" TargetMode="External"/><Relationship Id="rId2" Type="http://schemas.openxmlformats.org/officeDocument/2006/relationships/hyperlink" Target="https://hbr.org/" TargetMode="External"/><Relationship Id="rId1" Type="http://schemas.openxmlformats.org/officeDocument/2006/relationships/slideLayout" Target="../slideLayouts/slideLayout6.xml"/><Relationship Id="rId5" Type="http://schemas.openxmlformats.org/officeDocument/2006/relationships/hyperlink" Target="https://www.weforum.org/" TargetMode="External"/><Relationship Id="rId4" Type="http://schemas.openxmlformats.org/officeDocument/2006/relationships/hyperlink" Target="https://www.starbuck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83B63-F2DF-5A60-388B-0F7BE93D35F4}"/>
              </a:ext>
            </a:extLst>
          </p:cNvPr>
          <p:cNvSpPr>
            <a:spLocks noGrp="1"/>
          </p:cNvSpPr>
          <p:nvPr>
            <p:ph type="ctrTitle"/>
          </p:nvPr>
        </p:nvSpPr>
        <p:spPr>
          <a:xfrm>
            <a:off x="638882" y="639193"/>
            <a:ext cx="3571810" cy="3573516"/>
          </a:xfrm>
        </p:spPr>
        <p:txBody>
          <a:bodyPr>
            <a:normAutofit/>
          </a:bodyPr>
          <a:lstStyle/>
          <a:p>
            <a:pPr algn="l"/>
            <a:r>
              <a:rPr lang="en-GB" sz="4100"/>
              <a:t>Analysing leadership effectiveness in multicultural environments</a:t>
            </a:r>
          </a:p>
        </p:txBody>
      </p:sp>
      <p:sp>
        <p:nvSpPr>
          <p:cNvPr id="3" name="Subtitle 2">
            <a:extLst>
              <a:ext uri="{FF2B5EF4-FFF2-40B4-BE49-F238E27FC236}">
                <a16:creationId xmlns:a16="http://schemas.microsoft.com/office/drawing/2014/main" id="{DBCBFBEA-443C-76CB-4EC6-4440644EDBF8}"/>
              </a:ext>
            </a:extLst>
          </p:cNvPr>
          <p:cNvSpPr>
            <a:spLocks noGrp="1"/>
          </p:cNvSpPr>
          <p:nvPr>
            <p:ph type="subTitle" idx="1"/>
          </p:nvPr>
        </p:nvSpPr>
        <p:spPr>
          <a:xfrm>
            <a:off x="638882" y="4631161"/>
            <a:ext cx="3571810" cy="1559327"/>
          </a:xfrm>
        </p:spPr>
        <p:txBody>
          <a:bodyPr>
            <a:normAutofit fontScale="92500"/>
          </a:bodyPr>
          <a:lstStyle/>
          <a:p>
            <a:pPr algn="l"/>
            <a:r>
              <a:rPr lang="en-GB" dirty="0"/>
              <a:t>Student name: Alexandru Mardari</a:t>
            </a:r>
          </a:p>
          <a:p>
            <a:pPr algn="l"/>
            <a:endParaRPr lang="en-GB" dirty="0"/>
          </a:p>
          <a:p>
            <a:pPr algn="l"/>
            <a:r>
              <a:rPr lang="en-GB" dirty="0"/>
              <a:t>Student number : 2242759</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A165DEA-EA40-AD45-CBE2-B05151CD0603}"/>
              </a:ext>
            </a:extLst>
          </p:cNvPr>
          <p:cNvPicPr>
            <a:picLocks noChangeAspect="1"/>
          </p:cNvPicPr>
          <p:nvPr/>
        </p:nvPicPr>
        <p:blipFill>
          <a:blip r:embed="rId2"/>
          <a:stretch>
            <a:fillRect/>
          </a:stretch>
        </p:blipFill>
        <p:spPr>
          <a:xfrm>
            <a:off x="4654296" y="1007406"/>
            <a:ext cx="7214616" cy="4815756"/>
          </a:xfrm>
          <a:prstGeom prst="rect">
            <a:avLst/>
          </a:prstGeom>
        </p:spPr>
      </p:pic>
    </p:spTree>
    <p:extLst>
      <p:ext uri="{BB962C8B-B14F-4D97-AF65-F5344CB8AC3E}">
        <p14:creationId xmlns:p14="http://schemas.microsoft.com/office/powerpoint/2010/main" val="7209230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ADCAA2-731A-734A-AB33-5A77A6946B9A}"/>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Context and Problem Framing</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A986D10-9E76-DC06-74BC-1618CF64854D}"/>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200" b="0" i="0" u="none" strike="noStrike">
                <a:effectLst/>
              </a:rPr>
              <a:t>The leadership in contemporary organisations has taken a new direction that is less about authority and more about relationships and co-operation.</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The growth of globalisation has heightened the cultural heterogeneity and raised the complexity in interpersonal and organisational interactions.</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Most conventional leadership frameworks do not support emotional and cultural issues of diverse teams. It is now necessary to be able to balance emotional dealings with cultural differences in order to be an effective leader (Meyer, 2020).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This generates a desire to evaluate leadership functions objectively outside the technical or the positional power.</a:t>
            </a:r>
            <a:endParaRPr lang="en-US" sz="1200"/>
          </a:p>
        </p:txBody>
      </p:sp>
      <p:pic>
        <p:nvPicPr>
          <p:cNvPr id="5" name="Picture 4">
            <a:extLst>
              <a:ext uri="{FF2B5EF4-FFF2-40B4-BE49-F238E27FC236}">
                <a16:creationId xmlns:a16="http://schemas.microsoft.com/office/drawing/2014/main" id="{BF0D1972-E97A-4E37-C74E-D14E79C309AD}"/>
              </a:ext>
            </a:extLst>
          </p:cNvPr>
          <p:cNvPicPr>
            <a:picLocks noChangeAspect="1"/>
          </p:cNvPicPr>
          <p:nvPr/>
        </p:nvPicPr>
        <p:blipFill>
          <a:blip r:embed="rId3"/>
          <a:stretch>
            <a:fillRect/>
          </a:stretch>
        </p:blipFill>
        <p:spPr>
          <a:xfrm>
            <a:off x="6099048" y="1607069"/>
            <a:ext cx="5458968" cy="3643861"/>
          </a:xfrm>
          <a:prstGeom prst="rect">
            <a:avLst/>
          </a:prstGeom>
        </p:spPr>
      </p:pic>
    </p:spTree>
    <p:extLst>
      <p:ext uri="{BB962C8B-B14F-4D97-AF65-F5344CB8AC3E}">
        <p14:creationId xmlns:p14="http://schemas.microsoft.com/office/powerpoint/2010/main" val="3169925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054EE-EEA6-670D-3F19-EF5723878095}"/>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Aim and Argument</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A9E4ED1-B93E-57DB-8833-99B46C7EE63F}"/>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b="0" i="0" u="none" strike="noStrike">
                <a:effectLst/>
              </a:rPr>
              <a:t>This presentation is a critical assessment of emotional intelligence (EI) and cultural intelligence (CQ) as important leadership abilities.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b="0" i="0" u="none" strike="noStrike">
                <a:effectLst/>
              </a:rPr>
              <a:t>It looks at the role of both notions in making leadership effective in a multicultural and teamwork setting. The analysis utilizes the existing models and evaluates their advantages and weaknesses.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b="0" i="0" u="none" strike="noStrike">
                <a:effectLst/>
              </a:rPr>
              <a:t>Core argument: EI and CQ are rich and yet constrained when applied in isolation as the two should be combined and in a situational context.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b="0" i="0" u="none" strike="noStrike">
                <a:effectLst/>
              </a:rPr>
              <a:t>The discussion is also backed by actual organisational case studies to illustrate that is relevant in real life.</a:t>
            </a:r>
            <a:endParaRPr lang="en-US" sz="2200"/>
          </a:p>
        </p:txBody>
      </p:sp>
    </p:spTree>
    <p:extLst>
      <p:ext uri="{BB962C8B-B14F-4D97-AF65-F5344CB8AC3E}">
        <p14:creationId xmlns:p14="http://schemas.microsoft.com/office/powerpoint/2010/main" val="2318155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C0CC2-6F9F-A8EE-6060-FED6AB5CC7FE}"/>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000" kern="1200">
                <a:solidFill>
                  <a:schemeClr val="tx1"/>
                </a:solidFill>
                <a:latin typeface="+mj-lt"/>
                <a:ea typeface="+mj-ea"/>
                <a:cs typeface="+mj-cs"/>
              </a:rPr>
              <a:t>Emotional Intelligence (EI): Conceptual Foundation</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055AA8D-698E-F18B-CE28-08E8526EED26}"/>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200" b="0" i="0" u="none" strike="noStrike">
                <a:effectLst/>
              </a:rPr>
              <a:t>Emotional intelligence is a skill of receiving, processing, and controlling emotions, both personal and those of other people as a leader.</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It allows leaders to act in the right manner to interpersonal challenges, especially high pressure or conflict situations.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EI is closely linked to the enhanced leadership performance, cohesion of a team, and worker engagement (Miao et al., 2021).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It facilitates relational leadership in reinforcing the trust, communication and collaboration.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But the concept is still controversial regarding what it is and how it can be measured and overlaps with existing psychological constructs.</a:t>
            </a:r>
            <a:endParaRPr lang="en-US" sz="1200"/>
          </a:p>
        </p:txBody>
      </p:sp>
      <p:pic>
        <p:nvPicPr>
          <p:cNvPr id="5" name="Picture 4">
            <a:extLst>
              <a:ext uri="{FF2B5EF4-FFF2-40B4-BE49-F238E27FC236}">
                <a16:creationId xmlns:a16="http://schemas.microsoft.com/office/drawing/2014/main" id="{F27C1C37-23BD-DF19-37E9-6530FC9B095D}"/>
              </a:ext>
            </a:extLst>
          </p:cNvPr>
          <p:cNvPicPr>
            <a:picLocks noChangeAspect="1"/>
          </p:cNvPicPr>
          <p:nvPr/>
        </p:nvPicPr>
        <p:blipFill>
          <a:blip r:embed="rId3"/>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9804898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9B7438-3192-A8C8-ADF4-0DD87233439E}"/>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800" kern="1200">
                <a:solidFill>
                  <a:schemeClr val="tx1"/>
                </a:solidFill>
                <a:latin typeface="+mj-lt"/>
                <a:ea typeface="+mj-ea"/>
                <a:cs typeface="+mj-cs"/>
              </a:rPr>
              <a:t>Goleman’s EI Model (Applied to Leadership)</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E9C5344-E57C-6FBE-5E1D-A01EA3977DAB}"/>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000" b="0" i="0" u="none" strike="noStrike">
                <a:effectLst/>
              </a:rPr>
              <a:t>Self-awareness enables leaders to comprehend the impact of their emotions in decision-making and behaviour, enhancing decision-making under pressure.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Self-regulatory skills will help a leader to manage impulsive reactions, which will ease conflict and preserve work-related relationships.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Motivation indicates an inner push that aids to vibe and goal-driven leadership behaviour.</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 Empathy enables leaders to get insights into the views of employees, improving engagement and psychological safety. </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Social skills lead to successful communication, influence, and management of relationships in the teams (Goleman, 2020)</a:t>
            </a:r>
          </a:p>
          <a:p>
            <a:pPr indent="-228600">
              <a:lnSpc>
                <a:spcPct val="90000"/>
              </a:lnSpc>
              <a:spcAft>
                <a:spcPts val="600"/>
              </a:spcAft>
              <a:buFont typeface="Arial" panose="020B0604020202020204" pitchFamily="34" charset="0"/>
              <a:buChar char="•"/>
            </a:pPr>
            <a:endParaRPr lang="en-US" sz="1000"/>
          </a:p>
          <a:p>
            <a:pPr indent="-228600">
              <a:lnSpc>
                <a:spcPct val="90000"/>
              </a:lnSpc>
              <a:spcAft>
                <a:spcPts val="600"/>
              </a:spcAft>
              <a:buFont typeface="Arial" panose="020B0604020202020204" pitchFamily="34" charset="0"/>
              <a:buChar char="•"/>
            </a:pPr>
            <a:r>
              <a:rPr lang="en-US" sz="1000" b="0" i="0" u="none" strike="noStrike">
                <a:effectLst/>
              </a:rPr>
              <a:t> The model has extensive application because of its practical applicability, but the theoretical precision of the model is contentious.</a:t>
            </a:r>
            <a:endParaRPr lang="en-US" sz="1000"/>
          </a:p>
        </p:txBody>
      </p:sp>
      <p:pic>
        <p:nvPicPr>
          <p:cNvPr id="5" name="Picture 4">
            <a:extLst>
              <a:ext uri="{FF2B5EF4-FFF2-40B4-BE49-F238E27FC236}">
                <a16:creationId xmlns:a16="http://schemas.microsoft.com/office/drawing/2014/main" id="{CB773236-31ED-1346-016E-EDAEA5F376FF}"/>
              </a:ext>
            </a:extLst>
          </p:cNvPr>
          <p:cNvPicPr>
            <a:picLocks noChangeAspect="1"/>
          </p:cNvPicPr>
          <p:nvPr/>
        </p:nvPicPr>
        <p:blipFill>
          <a:blip r:embed="rId3"/>
          <a:stretch>
            <a:fillRect/>
          </a:stretch>
        </p:blipFill>
        <p:spPr>
          <a:xfrm>
            <a:off x="6099048" y="1893665"/>
            <a:ext cx="5458968" cy="3070669"/>
          </a:xfrm>
          <a:prstGeom prst="rect">
            <a:avLst/>
          </a:prstGeom>
        </p:spPr>
      </p:pic>
    </p:spTree>
    <p:extLst>
      <p:ext uri="{BB962C8B-B14F-4D97-AF65-F5344CB8AC3E}">
        <p14:creationId xmlns:p14="http://schemas.microsoft.com/office/powerpoint/2010/main" val="4124670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135E43-BB63-C939-8865-BF38E02F587D}"/>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Critical Evaluation of EI</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B6D53FE-67B6-A754-EFBB-36DCC320F6A2}"/>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500" b="0" i="0" u="none" strike="noStrike">
                <a:effectLst/>
              </a:rPr>
              <a:t>There is a positive correlation between EI and leadership effectiveness, especially in relationship management and team performance (Harvard Business Review, 2020).</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 It improves communication, ensures conflict is minimized and promotes working conditions that are collaborative.</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 Nevertheless, EI does not have clear conceptual delimitations, tending to merge with other traits of personality, including agreeableness and emotional stability. </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There are many measurement tools of EI with concerns regarding reliability and validity (Ashkanasy and Dorris, 2021).</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 Most importantly, EI fails to explain cultural variations in detail, which restricts its application in leadership across the globe.</a:t>
            </a:r>
          </a:p>
          <a:p>
            <a:pPr indent="-228600">
              <a:lnSpc>
                <a:spcPct val="90000"/>
              </a:lnSpc>
              <a:spcAft>
                <a:spcPts val="600"/>
              </a:spcAft>
              <a:buFont typeface="Arial" panose="020B0604020202020204" pitchFamily="34" charset="0"/>
              <a:buChar char="•"/>
            </a:pPr>
            <a:endParaRPr lang="en-US" sz="1500"/>
          </a:p>
          <a:p>
            <a:pPr indent="-228600">
              <a:lnSpc>
                <a:spcPct val="90000"/>
              </a:lnSpc>
              <a:spcAft>
                <a:spcPts val="600"/>
              </a:spcAft>
              <a:buFont typeface="Arial" panose="020B0604020202020204" pitchFamily="34" charset="0"/>
              <a:buChar char="•"/>
            </a:pPr>
            <a:r>
              <a:rPr lang="en-US" sz="1500" b="0" i="0" u="none" strike="noStrike">
                <a:effectLst/>
              </a:rPr>
              <a:t> This implies that EI is required yet not enough to be a leader in varied settings.</a:t>
            </a:r>
            <a:endParaRPr lang="en-US" sz="1500"/>
          </a:p>
        </p:txBody>
      </p:sp>
    </p:spTree>
    <p:extLst>
      <p:ext uri="{BB962C8B-B14F-4D97-AF65-F5344CB8AC3E}">
        <p14:creationId xmlns:p14="http://schemas.microsoft.com/office/powerpoint/2010/main" val="3629045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59086A0-50CF-0BF5-E3ED-61317D29E9B4}"/>
              </a:ext>
            </a:extLst>
          </p:cNvPr>
          <p:cNvPicPr>
            <a:picLocks noChangeAspect="1"/>
          </p:cNvPicPr>
          <p:nvPr/>
        </p:nvPicPr>
        <p:blipFill>
          <a:blip r:embed="rId3">
            <a:duotone>
              <a:schemeClr val="bg2">
                <a:shade val="45000"/>
                <a:satMod val="135000"/>
              </a:schemeClr>
              <a:prstClr val="white"/>
            </a:duotone>
          </a:blip>
          <a:srcRect t="12420" b="3310"/>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A00521-EF06-15F1-847C-4DD380D9D4E1}"/>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Cultural Intelligence (CQ): Conceptual Foundation</a:t>
            </a:r>
          </a:p>
        </p:txBody>
      </p:sp>
      <p:graphicFrame>
        <p:nvGraphicFramePr>
          <p:cNvPr id="6" name="TextBox 3">
            <a:extLst>
              <a:ext uri="{FF2B5EF4-FFF2-40B4-BE49-F238E27FC236}">
                <a16:creationId xmlns:a16="http://schemas.microsoft.com/office/drawing/2014/main" id="{AD5DE9CC-2148-3E02-75E4-692B80B394C2}"/>
              </a:ext>
            </a:extLst>
          </p:cNvPr>
          <p:cNvGraphicFramePr/>
          <p:nvPr>
            <p:extLst>
              <p:ext uri="{D42A27DB-BD31-4B8C-83A1-F6EECF244321}">
                <p14:modId xmlns:p14="http://schemas.microsoft.com/office/powerpoint/2010/main" val="3393839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64958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71363A-911E-694A-14B0-31F2DA1DD843}"/>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800" kern="1200">
                <a:solidFill>
                  <a:schemeClr val="tx1"/>
                </a:solidFill>
                <a:latin typeface="+mj-lt"/>
                <a:ea typeface="+mj-ea"/>
                <a:cs typeface="+mj-cs"/>
              </a:rPr>
              <a:t>CQ Model (Leadership Application)</a:t>
            </a:r>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D2C3EC7-0774-86DF-FB43-CA8F5A520E9B}"/>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200" b="0" i="0" u="none" strike="noStrike">
                <a:effectLst/>
              </a:rPr>
              <a:t>Cognitive CQ includes the understanding of cultural norms, values and systems that aid in informed decision making.</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MCQ helps leaders to challenge assumptions and re-think in cross-cultural interactions.</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Motivational CQ indicates the desire and the ability to work with cultural diversity.</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Behavioural CQ enables leaders to adjust both verbal and non-verbal behaviour in various cultural contexts.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Coupled as they are, these dimensions allow them to employ flexible and context sensitive leadership in a variety of settings (Rockstuhl and Van Dyne, 2021).</a:t>
            </a:r>
            <a:endParaRPr lang="en-US" sz="1200"/>
          </a:p>
        </p:txBody>
      </p:sp>
      <p:pic>
        <p:nvPicPr>
          <p:cNvPr id="7" name="Picture 6">
            <a:extLst>
              <a:ext uri="{FF2B5EF4-FFF2-40B4-BE49-F238E27FC236}">
                <a16:creationId xmlns:a16="http://schemas.microsoft.com/office/drawing/2014/main" id="{8293FEDB-2C0B-DC08-F1E5-FB1F6C7BF1E8}"/>
              </a:ext>
            </a:extLst>
          </p:cNvPr>
          <p:cNvPicPr>
            <a:picLocks noChangeAspect="1"/>
          </p:cNvPicPr>
          <p:nvPr/>
        </p:nvPicPr>
        <p:blipFill>
          <a:blip r:embed="rId3"/>
          <a:stretch>
            <a:fillRect/>
          </a:stretch>
        </p:blipFill>
        <p:spPr>
          <a:xfrm>
            <a:off x="6099048" y="1040701"/>
            <a:ext cx="5458968" cy="4776597"/>
          </a:xfrm>
          <a:prstGeom prst="rect">
            <a:avLst/>
          </a:prstGeom>
        </p:spPr>
      </p:pic>
    </p:spTree>
    <p:extLst>
      <p:ext uri="{BB962C8B-B14F-4D97-AF65-F5344CB8AC3E}">
        <p14:creationId xmlns:p14="http://schemas.microsoft.com/office/powerpoint/2010/main" val="593581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F3767B-4515-A2C5-C084-793BAD5C5D02}"/>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Critical Evaluation of CQ</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89D811B-32E3-974B-D8DE-91250E558E96}"/>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b="0" i="0" u="none" strike="noStrike">
                <a:effectLst/>
              </a:rPr>
              <a:t>CQ has a close relationship with leadership efficacy in diverse multicultural teams, especially in regard to improving communication and collaboration (Presbitero, 2020).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It enhances the innovativeness process by allowing incorporation of varied views and ideas.</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 Nevertheless, CQ development takes a long-term exposure and could not be learnt easily during a short-term training.</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 The model can be overly simplistic in that it perceives cultures as being predictable and consistent.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Its success is dependent on organisational environment, such as support mechanisms and leadership framework. </a:t>
            </a:r>
          </a:p>
          <a:p>
            <a:pPr indent="-228600">
              <a:lnSpc>
                <a:spcPct val="90000"/>
              </a:lnSpc>
              <a:spcAft>
                <a:spcPts val="600"/>
              </a:spcAft>
              <a:buFont typeface="Arial" panose="020B0604020202020204" pitchFamily="34" charset="0"/>
              <a:buChar char="•"/>
            </a:pPr>
            <a:endParaRPr lang="en-US" sz="1700"/>
          </a:p>
          <a:p>
            <a:pPr indent="-228600">
              <a:lnSpc>
                <a:spcPct val="90000"/>
              </a:lnSpc>
              <a:spcAft>
                <a:spcPts val="600"/>
              </a:spcAft>
              <a:buFont typeface="Arial" panose="020B0604020202020204" pitchFamily="34" charset="0"/>
              <a:buChar char="•"/>
            </a:pPr>
            <a:r>
              <a:rPr lang="en-US" sz="1700" b="0" i="0" u="none" strike="noStrike">
                <a:effectLst/>
              </a:rPr>
              <a:t>This points out that CQ is a valuable tool but cannot be transferred without contextualising it.</a:t>
            </a:r>
            <a:endParaRPr lang="en-US" sz="1700"/>
          </a:p>
        </p:txBody>
      </p:sp>
    </p:spTree>
    <p:extLst>
      <p:ext uri="{BB962C8B-B14F-4D97-AF65-F5344CB8AC3E}">
        <p14:creationId xmlns:p14="http://schemas.microsoft.com/office/powerpoint/2010/main" val="33873568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35263C9-938E-77C6-B8B7-229B92A751AD}"/>
              </a:ext>
            </a:extLst>
          </p:cNvPr>
          <p:cNvPicPr>
            <a:picLocks noChangeAspect="1"/>
          </p:cNvPicPr>
          <p:nvPr/>
        </p:nvPicPr>
        <p:blipFill>
          <a:blip r:embed="rId3">
            <a:duotone>
              <a:schemeClr val="bg2">
                <a:shade val="45000"/>
                <a:satMod val="135000"/>
              </a:schemeClr>
              <a:prstClr val="white"/>
            </a:duotone>
          </a:blip>
          <a:srcRect t="8607" b="7124"/>
          <a:stretch>
            <a:fill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6E29D-B329-44D9-D406-D7CD1F59EC22}"/>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t>EI vs CQ: Critical Comparison</a:t>
            </a:r>
          </a:p>
        </p:txBody>
      </p:sp>
      <p:graphicFrame>
        <p:nvGraphicFramePr>
          <p:cNvPr id="6" name="TextBox 3">
            <a:extLst>
              <a:ext uri="{FF2B5EF4-FFF2-40B4-BE49-F238E27FC236}">
                <a16:creationId xmlns:a16="http://schemas.microsoft.com/office/drawing/2014/main" id="{AFC9E04E-4A13-3D2A-CE07-03E07D78D9BD}"/>
              </a:ext>
            </a:extLst>
          </p:cNvPr>
          <p:cNvGraphicFramePr/>
          <p:nvPr>
            <p:extLst>
              <p:ext uri="{D42A27DB-BD31-4B8C-83A1-F6EECF244321}">
                <p14:modId xmlns:p14="http://schemas.microsoft.com/office/powerpoint/2010/main" val="17040150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225908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268A27-25BC-7607-D381-08A7619EB833}"/>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4600" kern="1200">
                <a:solidFill>
                  <a:schemeClr val="tx1"/>
                </a:solidFill>
                <a:latin typeface="+mj-lt"/>
                <a:ea typeface="+mj-ea"/>
                <a:cs typeface="+mj-cs"/>
              </a:rPr>
              <a:t>Application: Google (EI in Practice)</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F94C641-6030-349F-4FB3-E5476D2E7D68}"/>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400" b="0" i="0" u="none" strike="noStrike">
                <a:effectLst/>
              </a:rPr>
              <a:t>The example of Google has identified a psychological safety as one of the determinants of team effectiveness.</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 Leaders are very emotional aware and empathetic to promote open communication. </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Such environment enables employees to take risks without being afraid of being punished. </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Emotional intelligence helps in development of trust and teamwork in solving problems.</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 Because of this, EI has a direct correlation with the results of innovation and team performance (Google, 2021)</a:t>
            </a:r>
            <a:endParaRPr lang="en-US" sz="1400"/>
          </a:p>
        </p:txBody>
      </p:sp>
      <p:pic>
        <p:nvPicPr>
          <p:cNvPr id="5" name="Picture 4">
            <a:extLst>
              <a:ext uri="{FF2B5EF4-FFF2-40B4-BE49-F238E27FC236}">
                <a16:creationId xmlns:a16="http://schemas.microsoft.com/office/drawing/2014/main" id="{40C68E37-8FA4-D223-75B3-269CF8E3A87C}"/>
              </a:ext>
            </a:extLst>
          </p:cNvPr>
          <p:cNvPicPr>
            <a:picLocks noChangeAspect="1"/>
          </p:cNvPicPr>
          <p:nvPr/>
        </p:nvPicPr>
        <p:blipFill>
          <a:blip r:embed="rId3"/>
          <a:stretch>
            <a:fillRect/>
          </a:stretch>
        </p:blipFill>
        <p:spPr>
          <a:xfrm>
            <a:off x="6966928" y="640080"/>
            <a:ext cx="3723208" cy="5577840"/>
          </a:xfrm>
          <a:prstGeom prst="rect">
            <a:avLst/>
          </a:prstGeom>
        </p:spPr>
      </p:pic>
    </p:spTree>
    <p:extLst>
      <p:ext uri="{BB962C8B-B14F-4D97-AF65-F5344CB8AC3E}">
        <p14:creationId xmlns:p14="http://schemas.microsoft.com/office/powerpoint/2010/main" val="3169361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1390F2-7D89-A64E-BE39-56A3A2F0F722}"/>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400" kern="1200">
                <a:solidFill>
                  <a:schemeClr val="tx1"/>
                </a:solidFill>
                <a:latin typeface="+mj-lt"/>
                <a:ea typeface="+mj-ea"/>
                <a:cs typeface="+mj-cs"/>
              </a:rPr>
              <a:t>Application: Microsoft (Strategic EI Leadership)</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1B141D6-C892-01FD-6C4C-904A881D8C25}"/>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400" b="0" i="0" u="none" strike="noStrike">
                <a:effectLst/>
              </a:rPr>
              <a:t>Satya Nadella made Microsoft switch to an empathetic, learning, and collaborative culture.</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 There was a shift in leadership practices, which was less focused on competition towards group development.</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 EI was incorporated in the leadership strategy and it had an effect on communication and organisational culture.</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 This change has helped to achieve high performance and success in the long term (Nadella, 2021).</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b="0" i="0" u="none" strike="noStrike">
                <a:effectLst/>
              </a:rPr>
              <a:t> Shows how EI could be implemented on a strategic level, rather than on an interpersonal level.</a:t>
            </a:r>
            <a:endParaRPr lang="en-US" sz="1400"/>
          </a:p>
        </p:txBody>
      </p:sp>
      <p:pic>
        <p:nvPicPr>
          <p:cNvPr id="5" name="Picture 4">
            <a:extLst>
              <a:ext uri="{FF2B5EF4-FFF2-40B4-BE49-F238E27FC236}">
                <a16:creationId xmlns:a16="http://schemas.microsoft.com/office/drawing/2014/main" id="{E5754C75-0D3A-1FB8-81B9-4F35469B9A0C}"/>
              </a:ext>
            </a:extLst>
          </p:cNvPr>
          <p:cNvPicPr>
            <a:picLocks noChangeAspect="1"/>
          </p:cNvPicPr>
          <p:nvPr/>
        </p:nvPicPr>
        <p:blipFill>
          <a:blip r:embed="rId3"/>
          <a:stretch>
            <a:fillRect/>
          </a:stretch>
        </p:blipFill>
        <p:spPr>
          <a:xfrm>
            <a:off x="6099048" y="1607069"/>
            <a:ext cx="5458968" cy="3643861"/>
          </a:xfrm>
          <a:prstGeom prst="rect">
            <a:avLst/>
          </a:prstGeom>
        </p:spPr>
      </p:pic>
    </p:spTree>
    <p:extLst>
      <p:ext uri="{BB962C8B-B14F-4D97-AF65-F5344CB8AC3E}">
        <p14:creationId xmlns:p14="http://schemas.microsoft.com/office/powerpoint/2010/main" val="37685811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Tray of takeaway coffees">
            <a:extLst>
              <a:ext uri="{FF2B5EF4-FFF2-40B4-BE49-F238E27FC236}">
                <a16:creationId xmlns:a16="http://schemas.microsoft.com/office/drawing/2014/main" id="{239C5095-E4DA-5813-969A-A7991158BC4E}"/>
              </a:ext>
            </a:extLst>
          </p:cNvPr>
          <p:cNvPicPr>
            <a:picLocks noChangeAspect="1"/>
          </p:cNvPicPr>
          <p:nvPr/>
        </p:nvPicPr>
        <p:blipFill>
          <a:blip r:embed="rId3"/>
          <a:srcRect l="18022" r="22712" b="-1"/>
          <a:stretch>
            <a:fillRect/>
          </a:stretch>
        </p:blipFill>
        <p:spPr>
          <a:xfrm>
            <a:off x="6103027" y="10"/>
            <a:ext cx="6088971" cy="6857990"/>
          </a:xfrm>
          <a:prstGeom prst="rect">
            <a:avLst/>
          </a:prstGeom>
        </p:spPr>
      </p:pic>
      <p:sp useBgFill="1">
        <p:nvSpPr>
          <p:cNvPr id="12" name="Rectangle 11">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A6DE49-AAFA-0E33-6E30-7E19E4729FC1}"/>
              </a:ext>
            </a:extLst>
          </p:cNvPr>
          <p:cNvSpPr>
            <a:spLocks noGrp="1"/>
          </p:cNvSpPr>
          <p:nvPr>
            <p:ph type="title"/>
          </p:nvPr>
        </p:nvSpPr>
        <p:spPr>
          <a:xfrm>
            <a:off x="761801" y="328512"/>
            <a:ext cx="4778387" cy="1628970"/>
          </a:xfrm>
        </p:spPr>
        <p:txBody>
          <a:bodyPr vert="horz" lIns="91440" tIns="45720" rIns="91440" bIns="45720" rtlCol="0" anchor="ctr">
            <a:normAutofit/>
          </a:bodyPr>
          <a:lstStyle/>
          <a:p>
            <a:r>
              <a:rPr lang="en-US" sz="3700"/>
              <a:t>Application: Starbucks (CQ in Practice)</a:t>
            </a:r>
          </a:p>
        </p:txBody>
      </p:sp>
      <p:sp>
        <p:nvSpPr>
          <p:cNvPr id="4" name="TextBox 3">
            <a:extLst>
              <a:ext uri="{FF2B5EF4-FFF2-40B4-BE49-F238E27FC236}">
                <a16:creationId xmlns:a16="http://schemas.microsoft.com/office/drawing/2014/main" id="{713D34CF-C91E-81CA-0934-14C10849A2D0}"/>
              </a:ext>
            </a:extLst>
          </p:cNvPr>
          <p:cNvSpPr txBox="1"/>
          <p:nvPr/>
        </p:nvSpPr>
        <p:spPr>
          <a:xfrm>
            <a:off x="761801" y="2884929"/>
            <a:ext cx="4659756" cy="337413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1100" b="0" i="0" u="none" strike="noStrike">
                <a:effectLst/>
              </a:rPr>
              <a:t>Starbucks is a company that functions in a variety of markets across the world, so cultural expectations must be adapted to.</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b="0" i="0" u="none" strike="noStrike">
                <a:effectLst/>
              </a:rPr>
              <a:t> Leadership deploys CQ to moderate international brand uniformity and regional traits.</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b="0" i="0" u="none" strike="noStrike">
                <a:effectLst/>
              </a:rPr>
              <a:t> This involves changing the store design, retailing products and management. </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b="0" i="0" u="none" strike="noStrike">
                <a:effectLst/>
              </a:rPr>
              <a:t>Cultural sensitivity enhances customer interactions and organisational performance.</a:t>
            </a:r>
          </a:p>
          <a:p>
            <a:pPr indent="-228600">
              <a:lnSpc>
                <a:spcPct val="90000"/>
              </a:lnSpc>
              <a:spcAft>
                <a:spcPts val="600"/>
              </a:spcAft>
              <a:buFont typeface="Arial" panose="020B0604020202020204" pitchFamily="34" charset="0"/>
              <a:buChar char="•"/>
            </a:pPr>
            <a:endParaRPr lang="en-US" sz="1100"/>
          </a:p>
          <a:p>
            <a:pPr indent="-228600">
              <a:lnSpc>
                <a:spcPct val="90000"/>
              </a:lnSpc>
              <a:spcAft>
                <a:spcPts val="600"/>
              </a:spcAft>
              <a:buFont typeface="Arial" panose="020B0604020202020204" pitchFamily="34" charset="0"/>
              <a:buChar char="•"/>
            </a:pPr>
            <a:r>
              <a:rPr lang="en-US" sz="1100" b="0" i="0" u="none" strike="noStrike">
                <a:effectLst/>
              </a:rPr>
              <a:t> CQ facilitates successful global management and long-term global growth (Starbucks, 2022).</a:t>
            </a:r>
            <a:endParaRPr lang="en-US" sz="1100"/>
          </a:p>
        </p:txBody>
      </p:sp>
    </p:spTree>
    <p:extLst>
      <p:ext uri="{BB962C8B-B14F-4D97-AF65-F5344CB8AC3E}">
        <p14:creationId xmlns:p14="http://schemas.microsoft.com/office/powerpoint/2010/main" val="24174974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A98D52-28D8-1EF6-9593-9DC1B1A0CA07}"/>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000" kern="1200">
                <a:solidFill>
                  <a:schemeClr val="tx1"/>
                </a:solidFill>
                <a:latin typeface="+mj-lt"/>
                <a:ea typeface="+mj-ea"/>
                <a:cs typeface="+mj-cs"/>
              </a:rPr>
              <a:t>Application: Uber (Failure Case)</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E972E7D-2F3E-35C3-06B0-72E4158FCEE9}"/>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200" b="0" i="0" u="none" strike="noStrike">
                <a:effectLst/>
              </a:rPr>
              <a:t>The leadership of Travis Kalanick at Uber was also accused of having low emotional intelligence and lack of cultural awareness.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Absence of empathy and control of behaviours led to a toxic organisational culture.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This led to internal unrest, discontent among the employees and tarnished reputation.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It was due to the failure in leadership that caused major organisational restructuring and loss of trust of people (BBC, 2020).</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 Illuminates the dangers of not focusing on EI in leadership practice.</a:t>
            </a:r>
            <a:endParaRPr lang="en-US" sz="1200"/>
          </a:p>
        </p:txBody>
      </p:sp>
      <p:pic>
        <p:nvPicPr>
          <p:cNvPr id="5" name="Picture 4">
            <a:extLst>
              <a:ext uri="{FF2B5EF4-FFF2-40B4-BE49-F238E27FC236}">
                <a16:creationId xmlns:a16="http://schemas.microsoft.com/office/drawing/2014/main" id="{59698777-8CAD-E21D-4F81-967EFCDDFDF1}"/>
              </a:ext>
            </a:extLst>
          </p:cNvPr>
          <p:cNvPicPr>
            <a:picLocks noChangeAspect="1"/>
          </p:cNvPicPr>
          <p:nvPr/>
        </p:nvPicPr>
        <p:blipFill>
          <a:blip r:embed="rId3"/>
          <a:stretch>
            <a:fillRect/>
          </a:stretch>
        </p:blipFill>
        <p:spPr>
          <a:xfrm>
            <a:off x="6099048" y="1607069"/>
            <a:ext cx="5458968" cy="3643861"/>
          </a:xfrm>
          <a:prstGeom prst="rect">
            <a:avLst/>
          </a:prstGeom>
        </p:spPr>
      </p:pic>
    </p:spTree>
    <p:extLst>
      <p:ext uri="{BB962C8B-B14F-4D97-AF65-F5344CB8AC3E}">
        <p14:creationId xmlns:p14="http://schemas.microsoft.com/office/powerpoint/2010/main" val="3737740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2118B-41D4-341D-DD1C-1D48622AE2FD}"/>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3400" kern="1200">
                <a:solidFill>
                  <a:schemeClr val="tx1"/>
                </a:solidFill>
                <a:latin typeface="+mj-lt"/>
                <a:ea typeface="+mj-ea"/>
                <a:cs typeface="+mj-cs"/>
              </a:rPr>
              <a:t>Leadership Effectiveness &amp; Development</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168CF26-59BD-D41A-4D5C-87BD2B81BAA4}"/>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200" b="0" i="0" u="none" strike="noStrike">
                <a:effectLst/>
              </a:rPr>
              <a:t>The combination of EI and CQ can also make leadership more effective as it can better assist them in making decisions in complicated and varied situations.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They promote team relations, innovation and organisational flexibility.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But, the two must be continuously developed by experience, reflection, and learning.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The new leadership requires the combination of emotional, cultural, and strategic intelligence (World Economic Forum, 2021). </a:t>
            </a:r>
          </a:p>
          <a:p>
            <a:pPr indent="-228600">
              <a:lnSpc>
                <a:spcPct val="90000"/>
              </a:lnSpc>
              <a:spcAft>
                <a:spcPts val="600"/>
              </a:spcAft>
              <a:buFont typeface="Arial" panose="020B0604020202020204" pitchFamily="34" charset="0"/>
              <a:buChar char="•"/>
            </a:pPr>
            <a:endParaRPr lang="en-US" sz="1200"/>
          </a:p>
          <a:p>
            <a:pPr indent="-228600">
              <a:lnSpc>
                <a:spcPct val="90000"/>
              </a:lnSpc>
              <a:spcAft>
                <a:spcPts val="600"/>
              </a:spcAft>
              <a:buFont typeface="Arial" panose="020B0604020202020204" pitchFamily="34" charset="0"/>
              <a:buChar char="•"/>
            </a:pPr>
            <a:r>
              <a:rPr lang="en-US" sz="1200" b="0" i="0" u="none" strike="noStrike">
                <a:effectLst/>
              </a:rPr>
              <a:t>Personal growth must be aimed at enhancing self awareness and exposure to other varying cultural situations.</a:t>
            </a:r>
            <a:endParaRPr lang="en-US" sz="1200"/>
          </a:p>
        </p:txBody>
      </p:sp>
      <p:pic>
        <p:nvPicPr>
          <p:cNvPr id="5" name="Picture 4">
            <a:extLst>
              <a:ext uri="{FF2B5EF4-FFF2-40B4-BE49-F238E27FC236}">
                <a16:creationId xmlns:a16="http://schemas.microsoft.com/office/drawing/2014/main" id="{26FF42FC-EE28-E5DC-F9B6-47C4A3F2B22C}"/>
              </a:ext>
            </a:extLst>
          </p:cNvPr>
          <p:cNvPicPr>
            <a:picLocks noChangeAspect="1"/>
          </p:cNvPicPr>
          <p:nvPr/>
        </p:nvPicPr>
        <p:blipFill>
          <a:blip r:embed="rId3"/>
          <a:stretch>
            <a:fillRect/>
          </a:stretch>
        </p:blipFill>
        <p:spPr>
          <a:xfrm>
            <a:off x="6099048" y="1607069"/>
            <a:ext cx="5458968" cy="3643861"/>
          </a:xfrm>
          <a:prstGeom prst="rect">
            <a:avLst/>
          </a:prstGeom>
        </p:spPr>
      </p:pic>
    </p:spTree>
    <p:extLst>
      <p:ext uri="{BB962C8B-B14F-4D97-AF65-F5344CB8AC3E}">
        <p14:creationId xmlns:p14="http://schemas.microsoft.com/office/powerpoint/2010/main" val="3905860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2788C-A7DC-26A1-9B01-DC11F313D27C}"/>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Conclusion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2E79412-B57D-4E5B-F803-9147D7AE2092}"/>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200" b="0" i="0" u="none" strike="noStrike">
                <a:effectLst/>
              </a:rPr>
              <a:t>The use of emotional and cultural intelligence is crucial and not sufficient alone to be an effective leader.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b="0" i="0" u="none" strike="noStrike">
                <a:effectLst/>
              </a:rPr>
              <a:t>Their worth is in their incorporation and use in certain organisational circumstances.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b="0" i="0" u="none" strike="noStrike">
                <a:effectLst/>
              </a:rPr>
              <a:t>Adaptable, critical thinking, and relational awareness are some of the leadership skills that are necessary in a multicultural setting.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sz="2200" b="0" i="0" u="none" strike="noStrike">
                <a:effectLst/>
              </a:rPr>
              <a:t>This strengthens the move towards more fluid, contextualized ways of leadership.</a:t>
            </a:r>
            <a:endParaRPr lang="en-US" sz="2200"/>
          </a:p>
        </p:txBody>
      </p:sp>
    </p:spTree>
    <p:extLst>
      <p:ext uri="{BB962C8B-B14F-4D97-AF65-F5344CB8AC3E}">
        <p14:creationId xmlns:p14="http://schemas.microsoft.com/office/powerpoint/2010/main" val="32553302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01436-944F-2538-7264-5088FE90FB34}"/>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sz="5400" kern="1200">
                <a:solidFill>
                  <a:schemeClr val="tx1"/>
                </a:solidFill>
                <a:latin typeface="+mj-lt"/>
                <a:ea typeface="+mj-ea"/>
                <a:cs typeface="+mj-cs"/>
              </a:rPr>
              <a:t>References</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762A36D-FF8A-250D-EB09-8B92069D6E13}"/>
              </a:ext>
            </a:extLst>
          </p:cNvPr>
          <p:cNvSpPr txBox="1"/>
          <p:nvPr/>
        </p:nvSpPr>
        <p:spPr>
          <a:xfrm>
            <a:off x="838200" y="1929384"/>
            <a:ext cx="10515600" cy="425196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200" b="0" i="1" u="none" strike="noStrike">
                <a:effectLst/>
              </a:rPr>
              <a:t>applications</a:t>
            </a:r>
            <a:r>
              <a:rPr lang="en-US" sz="1200" b="0" i="0" u="none" strike="noStrike">
                <a:effectLst/>
              </a:rPr>
              <a:t>. 2nd edn. New York: Routledge.</a:t>
            </a:r>
          </a:p>
          <a:p>
            <a:pPr indent="-228600">
              <a:lnSpc>
                <a:spcPct val="90000"/>
              </a:lnSpc>
              <a:spcAft>
                <a:spcPts val="600"/>
              </a:spcAft>
              <a:buFont typeface="Arial" panose="020B0604020202020204" pitchFamily="34" charset="0"/>
              <a:buChar char="•"/>
            </a:pPr>
            <a:r>
              <a:rPr lang="en-US" sz="1200" b="0" i="0" u="none" strike="noStrike">
                <a:effectLst/>
              </a:rPr>
              <a:t>Ashkanasy, N.M. and Dorris, A.B. (2021) ‘Emotions in the workplace’, </a:t>
            </a:r>
            <a:r>
              <a:rPr lang="en-US" sz="1200" b="0" i="1" u="none" strike="noStrike">
                <a:effectLst/>
              </a:rPr>
              <a:t>Annual Review of Organizational Psychology and Organizational Behavior</a:t>
            </a:r>
            <a:r>
              <a:rPr lang="en-US" sz="1200" b="0" i="0" u="none" strike="noStrike">
                <a:effectLst/>
              </a:rPr>
              <a:t>, 8, pp. 67–90.</a:t>
            </a:r>
          </a:p>
          <a:p>
            <a:pPr indent="-228600">
              <a:lnSpc>
                <a:spcPct val="90000"/>
              </a:lnSpc>
              <a:spcAft>
                <a:spcPts val="600"/>
              </a:spcAft>
              <a:buFont typeface="Arial" panose="020B0604020202020204" pitchFamily="34" charset="0"/>
              <a:buChar char="•"/>
            </a:pPr>
            <a:r>
              <a:rPr lang="en-US" sz="1200" b="0" i="0" u="none" strike="noStrike">
                <a:effectLst/>
              </a:rPr>
              <a:t>BBC (2020) </a:t>
            </a:r>
            <a:r>
              <a:rPr lang="en-US" sz="1200" b="0" i="1" u="none" strike="noStrike">
                <a:effectLst/>
              </a:rPr>
              <a:t>Uber: Travis Kalanick’s rise and fall</a:t>
            </a:r>
            <a:r>
              <a:rPr lang="en-US" sz="1200" b="0" i="0" u="none" strike="noStrike">
                <a:effectLst/>
              </a:rPr>
              <a:t>. Available at: https://www.bbc.com/news/business- (Accessed: 26 April 2026).</a:t>
            </a:r>
          </a:p>
          <a:p>
            <a:pPr indent="-228600">
              <a:lnSpc>
                <a:spcPct val="90000"/>
              </a:lnSpc>
              <a:spcAft>
                <a:spcPts val="600"/>
              </a:spcAft>
              <a:buFont typeface="Arial" panose="020B0604020202020204" pitchFamily="34" charset="0"/>
              <a:buChar char="•"/>
            </a:pPr>
            <a:r>
              <a:rPr lang="en-US" sz="1200" b="0" i="0" u="none" strike="noStrike">
                <a:effectLst/>
              </a:rPr>
              <a:t>Goleman, D. (2020) ‘Emotional intelligence: Why it still matters’, </a:t>
            </a:r>
            <a:r>
              <a:rPr lang="en-US" sz="1200" b="0" i="1" u="none" strike="noStrike">
                <a:effectLst/>
              </a:rPr>
              <a:t>Harvard Business Review</a:t>
            </a:r>
            <a:r>
              <a:rPr lang="en-US" sz="1200" b="0" i="0" u="none" strike="noStrike">
                <a:effectLst/>
              </a:rPr>
              <a:t>. Available at: </a:t>
            </a:r>
            <a:r>
              <a:rPr lang="en-US" sz="1200" b="0" i="0" u="none" strike="noStrike">
                <a:effectLst/>
                <a:hlinkClick r:id="rId2"/>
              </a:rPr>
              <a:t>https://hbr.org</a:t>
            </a:r>
            <a:r>
              <a:rPr lang="en-US" sz="1200" b="0" i="0" u="none" strike="noStrike">
                <a:effectLst/>
              </a:rPr>
              <a:t> (Accessed: 24 April 2026).</a:t>
            </a:r>
          </a:p>
          <a:p>
            <a:pPr indent="-228600">
              <a:lnSpc>
                <a:spcPct val="90000"/>
              </a:lnSpc>
              <a:spcAft>
                <a:spcPts val="600"/>
              </a:spcAft>
              <a:buFont typeface="Arial" panose="020B0604020202020204" pitchFamily="34" charset="0"/>
              <a:buChar char="•"/>
            </a:pPr>
            <a:r>
              <a:rPr lang="en-US" sz="1200" b="0" i="0" u="none" strike="noStrike">
                <a:effectLst/>
              </a:rPr>
              <a:t>Google (2021) </a:t>
            </a:r>
            <a:r>
              <a:rPr lang="en-US" sz="1200" b="0" i="1" u="none" strike="noStrike">
                <a:effectLst/>
              </a:rPr>
              <a:t>Project Aristotle: Understanding team effectiveness</a:t>
            </a:r>
            <a:r>
              <a:rPr lang="en-US" sz="1200" b="0" i="0" u="none" strike="noStrike">
                <a:effectLst/>
              </a:rPr>
              <a:t>. Available at: </a:t>
            </a:r>
            <a:r>
              <a:rPr lang="en-US" sz="1200" b="0" i="0" u="none" strike="noStrike">
                <a:effectLst/>
                <a:hlinkClick r:id="rId3"/>
              </a:rPr>
              <a:t>https://rework.withgoogle.com</a:t>
            </a:r>
            <a:r>
              <a:rPr lang="en-US" sz="1200" b="0" i="0" u="none" strike="noStrike">
                <a:effectLst/>
              </a:rPr>
              <a:t>(Accessed: 27 April 2026).</a:t>
            </a:r>
          </a:p>
          <a:p>
            <a:pPr indent="-228600">
              <a:lnSpc>
                <a:spcPct val="90000"/>
              </a:lnSpc>
              <a:spcAft>
                <a:spcPts val="600"/>
              </a:spcAft>
              <a:buFont typeface="Arial" panose="020B0604020202020204" pitchFamily="34" charset="0"/>
              <a:buChar char="•"/>
            </a:pPr>
            <a:r>
              <a:rPr lang="en-US" sz="1200" b="0" i="0" u="none" strike="noStrike">
                <a:effectLst/>
              </a:rPr>
              <a:t>Groves, K.S. and Feyerherm, A.E. (2021) ‘Leader cultural intelligence in context: Testing the moderating effects of team cultural diversity on leader and team performance’, </a:t>
            </a:r>
            <a:r>
              <a:rPr lang="en-US" sz="1200" b="0" i="1" u="none" strike="noStrike">
                <a:effectLst/>
              </a:rPr>
              <a:t>Journal of International Management</a:t>
            </a:r>
            <a:r>
              <a:rPr lang="en-US" sz="1200" b="0" i="0" u="none" strike="noStrike">
                <a:effectLst/>
              </a:rPr>
              <a:t>, 27(1), pp. 1–15.</a:t>
            </a:r>
          </a:p>
          <a:p>
            <a:pPr indent="-228600">
              <a:lnSpc>
                <a:spcPct val="90000"/>
              </a:lnSpc>
              <a:spcAft>
                <a:spcPts val="600"/>
              </a:spcAft>
              <a:buFont typeface="Arial" panose="020B0604020202020204" pitchFamily="34" charset="0"/>
              <a:buChar char="•"/>
            </a:pPr>
            <a:r>
              <a:rPr lang="en-US" sz="1200" b="0" i="0" u="none" strike="noStrike">
                <a:effectLst/>
              </a:rPr>
              <a:t>Harvard Business Review (2020) ‘The value of emotional intelligence at work’. Available at: </a:t>
            </a:r>
            <a:r>
              <a:rPr lang="en-US" sz="1200" b="0" i="0" u="none" strike="noStrike">
                <a:effectLst/>
                <a:hlinkClick r:id="rId2"/>
              </a:rPr>
              <a:t>https://hbr.org</a:t>
            </a:r>
            <a:r>
              <a:rPr lang="en-US" sz="1200" b="0" i="0" u="none" strike="noStrike">
                <a:effectLst/>
              </a:rPr>
              <a:t>(Accessed: 25 April 2026).</a:t>
            </a:r>
          </a:p>
          <a:p>
            <a:pPr indent="-228600">
              <a:lnSpc>
                <a:spcPct val="90000"/>
              </a:lnSpc>
              <a:spcAft>
                <a:spcPts val="600"/>
              </a:spcAft>
              <a:buFont typeface="Arial" panose="020B0604020202020204" pitchFamily="34" charset="0"/>
              <a:buChar char="•"/>
            </a:pPr>
            <a:r>
              <a:rPr lang="en-US" sz="1200" b="0" i="0" u="none" strike="noStrike">
                <a:effectLst/>
              </a:rPr>
              <a:t>Meyer, E. (2020) </a:t>
            </a:r>
            <a:r>
              <a:rPr lang="en-US" sz="1200" b="0" i="1" u="none" strike="noStrike">
                <a:effectLst/>
              </a:rPr>
              <a:t>The culture map: Breaking through the invisible boundaries of global business</a:t>
            </a:r>
            <a:r>
              <a:rPr lang="en-US" sz="1200" b="0" i="0" u="none" strike="noStrike">
                <a:effectLst/>
              </a:rPr>
              <a:t>. Updated edn. New York: PublicAffairs.</a:t>
            </a:r>
          </a:p>
          <a:p>
            <a:pPr indent="-228600">
              <a:lnSpc>
                <a:spcPct val="90000"/>
              </a:lnSpc>
              <a:spcAft>
                <a:spcPts val="600"/>
              </a:spcAft>
              <a:buFont typeface="Arial" panose="020B0604020202020204" pitchFamily="34" charset="0"/>
              <a:buChar char="•"/>
            </a:pPr>
            <a:r>
              <a:rPr lang="en-US" sz="1200" b="0" i="0" u="none" strike="noStrike">
                <a:effectLst/>
              </a:rPr>
              <a:t>Miao, C., Humphrey, R.H. and Qian, S. (2021) ‘A meta-analysis of emotional intelligence and work attitudes’, </a:t>
            </a:r>
            <a:r>
              <a:rPr lang="en-US" sz="1200" b="0" i="1" u="none" strike="noStrike">
                <a:effectLst/>
              </a:rPr>
              <a:t>Journal of Occupational and Organizational Psychology</a:t>
            </a:r>
            <a:r>
              <a:rPr lang="en-US" sz="1200" b="0" i="0" u="none" strike="noStrike">
                <a:effectLst/>
              </a:rPr>
              <a:t>, 94(2), pp. 1–27.</a:t>
            </a:r>
          </a:p>
          <a:p>
            <a:pPr indent="-228600">
              <a:lnSpc>
                <a:spcPct val="90000"/>
              </a:lnSpc>
              <a:spcAft>
                <a:spcPts val="600"/>
              </a:spcAft>
              <a:buFont typeface="Arial" panose="020B0604020202020204" pitchFamily="34" charset="0"/>
              <a:buChar char="•"/>
            </a:pPr>
            <a:r>
              <a:rPr lang="en-US" sz="1200" b="0" i="0" u="none" strike="noStrike">
                <a:effectLst/>
              </a:rPr>
              <a:t>Nadella, S. (2021) </a:t>
            </a:r>
            <a:r>
              <a:rPr lang="en-US" sz="1200" b="0" i="1" u="none" strike="noStrike">
                <a:effectLst/>
              </a:rPr>
              <a:t>Hit refresh: The quest to rediscover Microsoft’s soul and imagine a better future for everyone</a:t>
            </a:r>
            <a:r>
              <a:rPr lang="en-US" sz="1200" b="0" i="0" u="none" strike="noStrike">
                <a:effectLst/>
              </a:rPr>
              <a:t>. Updated edn. New York: Harper Business.</a:t>
            </a:r>
          </a:p>
          <a:p>
            <a:pPr indent="-228600">
              <a:lnSpc>
                <a:spcPct val="90000"/>
              </a:lnSpc>
              <a:spcAft>
                <a:spcPts val="600"/>
              </a:spcAft>
              <a:buFont typeface="Arial" panose="020B0604020202020204" pitchFamily="34" charset="0"/>
              <a:buChar char="•"/>
            </a:pPr>
            <a:r>
              <a:rPr lang="en-US" sz="1200" b="0" i="0" u="none" strike="noStrike">
                <a:effectLst/>
              </a:rPr>
              <a:t>Presbitero, A. (2020) ‘Cultural intelligence and team performance in global teams’, </a:t>
            </a:r>
            <a:r>
              <a:rPr lang="en-US" sz="1200" b="0" i="1" u="none" strike="noStrike">
                <a:effectLst/>
              </a:rPr>
              <a:t>International Journal of Intercultural Relations</a:t>
            </a:r>
            <a:r>
              <a:rPr lang="en-US" sz="1200" b="0" i="0" u="none" strike="noStrike">
                <a:effectLst/>
              </a:rPr>
              <a:t>, 74, pp. 66–76.</a:t>
            </a:r>
          </a:p>
          <a:p>
            <a:pPr indent="-228600">
              <a:lnSpc>
                <a:spcPct val="90000"/>
              </a:lnSpc>
              <a:spcAft>
                <a:spcPts val="600"/>
              </a:spcAft>
              <a:buFont typeface="Arial" panose="020B0604020202020204" pitchFamily="34" charset="0"/>
              <a:buChar char="•"/>
            </a:pPr>
            <a:r>
              <a:rPr lang="en-US" sz="1200" b="0" i="0" u="none" strike="noStrike">
                <a:effectLst/>
              </a:rPr>
              <a:t>Rockstuhl, T. and Van Dyne, L. (2021) ‘Cultural intelligence and international leadership effectiveness’, </a:t>
            </a:r>
            <a:r>
              <a:rPr lang="en-US" sz="1200" b="0" i="1" u="none" strike="noStrike">
                <a:effectLst/>
              </a:rPr>
              <a:t>Group &amp; Organization Management</a:t>
            </a:r>
            <a:r>
              <a:rPr lang="en-US" sz="1200" b="0" i="0" u="none" strike="noStrike">
                <a:effectLst/>
              </a:rPr>
              <a:t>, 46(2), pp. 257–300.</a:t>
            </a:r>
          </a:p>
          <a:p>
            <a:pPr indent="-228600">
              <a:lnSpc>
                <a:spcPct val="90000"/>
              </a:lnSpc>
              <a:spcAft>
                <a:spcPts val="600"/>
              </a:spcAft>
              <a:buFont typeface="Arial" panose="020B0604020202020204" pitchFamily="34" charset="0"/>
              <a:buChar char="•"/>
            </a:pPr>
            <a:r>
              <a:rPr lang="en-US" sz="1200" b="0" i="0" u="none" strike="noStrike">
                <a:effectLst/>
              </a:rPr>
              <a:t>Starbucks (2022) </a:t>
            </a:r>
            <a:r>
              <a:rPr lang="en-US" sz="1200" b="0" i="1" u="none" strike="noStrike">
                <a:effectLst/>
              </a:rPr>
              <a:t>Global environmental and social impact report</a:t>
            </a:r>
            <a:r>
              <a:rPr lang="en-US" sz="1200" b="0" i="0" u="none" strike="noStrike">
                <a:effectLst/>
              </a:rPr>
              <a:t>. Available at: </a:t>
            </a:r>
            <a:r>
              <a:rPr lang="en-US" sz="1200" b="0" i="0" u="none" strike="noStrike">
                <a:effectLst/>
                <a:hlinkClick r:id="rId4"/>
              </a:rPr>
              <a:t>https://www.starbucks.com</a:t>
            </a:r>
            <a:r>
              <a:rPr lang="en-US" sz="1200" b="0" i="0" u="none" strike="noStrike">
                <a:effectLst/>
              </a:rPr>
              <a:t> (Accessed: 24 April 2026).</a:t>
            </a:r>
          </a:p>
          <a:p>
            <a:pPr indent="-228600">
              <a:lnSpc>
                <a:spcPct val="90000"/>
              </a:lnSpc>
              <a:spcAft>
                <a:spcPts val="600"/>
              </a:spcAft>
              <a:buFont typeface="Arial" panose="020B0604020202020204" pitchFamily="34" charset="0"/>
              <a:buChar char="•"/>
            </a:pPr>
            <a:r>
              <a:rPr lang="en-US" sz="1200" b="0" i="0" u="none" strike="noStrike">
                <a:effectLst/>
              </a:rPr>
              <a:t>World Economic Forum (2021) </a:t>
            </a:r>
            <a:r>
              <a:rPr lang="en-US" sz="1200" b="0" i="1" u="none" strike="noStrike">
                <a:effectLst/>
              </a:rPr>
              <a:t>The future of jobs report 2021</a:t>
            </a:r>
            <a:r>
              <a:rPr lang="en-US" sz="1200" b="0" i="0" u="none" strike="noStrike">
                <a:effectLst/>
              </a:rPr>
              <a:t>. Available at: </a:t>
            </a:r>
            <a:r>
              <a:rPr lang="en-US" sz="1200" b="0" i="0" u="none" strike="noStrike">
                <a:effectLst/>
                <a:hlinkClick r:id="rId5"/>
              </a:rPr>
              <a:t>https://www.weforum.org</a:t>
            </a:r>
            <a:r>
              <a:rPr lang="en-US" sz="1200" b="0" i="0" u="none" strike="noStrike">
                <a:effectLst/>
              </a:rPr>
              <a:t> (Accessed: 27 April 2026).</a:t>
            </a:r>
          </a:p>
        </p:txBody>
      </p:sp>
    </p:spTree>
    <p:extLst>
      <p:ext uri="{BB962C8B-B14F-4D97-AF65-F5344CB8AC3E}">
        <p14:creationId xmlns:p14="http://schemas.microsoft.com/office/powerpoint/2010/main" val="6644411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TotalTime>
  <Words>4492</Words>
  <Application>Microsoft Macintosh PowerPoint</Application>
  <PresentationFormat>Widescreen</PresentationFormat>
  <Paragraphs>192</Paragraphs>
  <Slides>17</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Aptos</vt:lpstr>
      <vt:lpstr>Aptos Display</vt:lpstr>
      <vt:lpstr>Arial</vt:lpstr>
      <vt:lpstr>Office Theme</vt:lpstr>
      <vt:lpstr>Analysing leadership effectiveness in multicultural environments</vt:lpstr>
      <vt:lpstr>Context and Problem Framing</vt:lpstr>
      <vt:lpstr>Aim and Argument</vt:lpstr>
      <vt:lpstr>Emotional Intelligence (EI): Conceptual Foundation</vt:lpstr>
      <vt:lpstr>Goleman’s EI Model (Applied to Leadership)</vt:lpstr>
      <vt:lpstr>Critical Evaluation of EI</vt:lpstr>
      <vt:lpstr>Cultural Intelligence (CQ): Conceptual Foundation</vt:lpstr>
      <vt:lpstr>CQ Model (Leadership Application)</vt:lpstr>
      <vt:lpstr>Critical Evaluation of CQ</vt:lpstr>
      <vt:lpstr>EI vs CQ: Critical Comparison</vt:lpstr>
      <vt:lpstr>Application: Google (EI in Practice)</vt:lpstr>
      <vt:lpstr>Application: Microsoft (Strategic EI Leadership)</vt:lpstr>
      <vt:lpstr>Application: Starbucks (CQ in Practice)</vt:lpstr>
      <vt:lpstr>Application: Uber (Failure Case)</vt:lpstr>
      <vt:lpstr>Leadership Effectiveness &amp; Development</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Belcianu</dc:creator>
  <cp:lastModifiedBy>Sabrina Belcianu</cp:lastModifiedBy>
  <cp:revision>8</cp:revision>
  <dcterms:created xsi:type="dcterms:W3CDTF">2026-04-25T14:46:44Z</dcterms:created>
  <dcterms:modified xsi:type="dcterms:W3CDTF">2026-04-27T11:59:12Z</dcterms:modified>
</cp:coreProperties>
</file>