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2/20/2022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2/20/2022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2/20/2022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2/20/2022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2/20/2022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2/20/2022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593733-2A5A-6D46-90BE-8694177F932B}"/>
              </a:ext>
            </a:extLst>
          </p:cNvPr>
          <p:cNvSpPr>
            <a:spLocks noGrp="1"/>
          </p:cNvSpPr>
          <p:nvPr>
            <p:ph type="ctrTitle"/>
          </p:nvPr>
        </p:nvSpPr>
        <p:spPr/>
        <p:txBody>
          <a:bodyPr/>
          <a:lstStyle/>
          <a:p>
            <a:r>
              <a:rPr lang="en-GB" dirty="0"/>
              <a:t>Role of psychology</a:t>
            </a:r>
            <a:endParaRPr lang="aa-ET" dirty="0"/>
          </a:p>
        </p:txBody>
      </p:sp>
      <p:sp>
        <p:nvSpPr>
          <p:cNvPr id="3" name="Subtitle 2">
            <a:extLst>
              <a:ext uri="{FF2B5EF4-FFF2-40B4-BE49-F238E27FC236}">
                <a16:creationId xmlns:a16="http://schemas.microsoft.com/office/drawing/2014/main" xmlns="" id="{B366149E-9CF1-BB40-87DD-472063E1147B}"/>
              </a:ext>
            </a:extLst>
          </p:cNvPr>
          <p:cNvSpPr>
            <a:spLocks noGrp="1"/>
          </p:cNvSpPr>
          <p:nvPr>
            <p:ph type="subTitle" idx="1"/>
          </p:nvPr>
        </p:nvSpPr>
        <p:spPr/>
        <p:txBody>
          <a:bodyPr/>
          <a:lstStyle/>
          <a:p>
            <a:r>
              <a:rPr lang="en-GB" dirty="0"/>
              <a:t>Health care assistant working as older adult </a:t>
            </a:r>
            <a:endParaRPr lang="en-GB" dirty="0" smtClean="0"/>
          </a:p>
          <a:p>
            <a:r>
              <a:rPr lang="en-GB" dirty="0" smtClean="0"/>
              <a:t>By </a:t>
            </a:r>
            <a:r>
              <a:rPr lang="en-GB" dirty="0" err="1" smtClean="0"/>
              <a:t>Neelam</a:t>
            </a:r>
            <a:r>
              <a:rPr lang="en-GB" dirty="0" smtClean="0"/>
              <a:t> </a:t>
            </a:r>
            <a:r>
              <a:rPr lang="en-GB" dirty="0" err="1" smtClean="0"/>
              <a:t>Akram</a:t>
            </a:r>
            <a:r>
              <a:rPr lang="en-GB" smtClean="0"/>
              <a:t> 2025914</a:t>
            </a:r>
            <a:endParaRPr lang="aa-ET" dirty="0"/>
          </a:p>
        </p:txBody>
      </p:sp>
    </p:spTree>
    <p:extLst>
      <p:ext uri="{BB962C8B-B14F-4D97-AF65-F5344CB8AC3E}">
        <p14:creationId xmlns:p14="http://schemas.microsoft.com/office/powerpoint/2010/main" val="2493377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A55B27-01EA-884D-A15A-32FA4CA325E0}"/>
              </a:ext>
            </a:extLst>
          </p:cNvPr>
          <p:cNvSpPr>
            <a:spLocks noGrp="1"/>
          </p:cNvSpPr>
          <p:nvPr>
            <p:ph type="title"/>
          </p:nvPr>
        </p:nvSpPr>
        <p:spPr/>
        <p:txBody>
          <a:bodyPr/>
          <a:lstStyle/>
          <a:p>
            <a:r>
              <a:rPr lang="en-GB" dirty="0"/>
              <a:t>Introduction</a:t>
            </a:r>
            <a:endParaRPr lang="aa-ET" dirty="0"/>
          </a:p>
        </p:txBody>
      </p:sp>
      <p:sp>
        <p:nvSpPr>
          <p:cNvPr id="3" name="Content Placeholder 2">
            <a:extLst>
              <a:ext uri="{FF2B5EF4-FFF2-40B4-BE49-F238E27FC236}">
                <a16:creationId xmlns:a16="http://schemas.microsoft.com/office/drawing/2014/main" xmlns="" id="{DA9E27EF-2F88-5846-9FE3-8432504FEC56}"/>
              </a:ext>
            </a:extLst>
          </p:cNvPr>
          <p:cNvSpPr>
            <a:spLocks noGrp="1"/>
          </p:cNvSpPr>
          <p:nvPr>
            <p:ph idx="1"/>
          </p:nvPr>
        </p:nvSpPr>
        <p:spPr/>
        <p:txBody>
          <a:bodyPr/>
          <a:lstStyle/>
          <a:p>
            <a:r>
              <a:rPr lang="en-GB" b="0" i="0" dirty="0">
                <a:effectLst/>
                <a:latin typeface=".SFUI-Regular"/>
              </a:rPr>
              <a:t>Why is psychology important for health care assistants working with older adults</a:t>
            </a:r>
            <a:endParaRPr lang="en-GB" dirty="0">
              <a:effectLst/>
              <a:latin typeface=".AppleSystemUIFont"/>
            </a:endParaRPr>
          </a:p>
          <a:p>
            <a:r>
              <a:rPr lang="en-GB" b="0" i="0" dirty="0">
                <a:effectLst/>
                <a:latin typeface=".SFUI-Regular"/>
              </a:rPr>
              <a:t>According to the report, one in four older adults tend to go through some mental distress such as anxiety, depression, cognitive changes that makes their overall health status challenging. </a:t>
            </a:r>
            <a:endParaRPr lang="en-GB" dirty="0">
              <a:effectLst/>
              <a:latin typeface=".AppleSystemUIFont"/>
            </a:endParaRPr>
          </a:p>
          <a:p>
            <a:r>
              <a:rPr lang="en-GB" b="0" i="0" dirty="0">
                <a:effectLst/>
                <a:latin typeface=".SFUI-Regular"/>
              </a:rPr>
              <a:t>The role of psychology is very significant for health care assistants when taking care of elderly because it helps provide absolute competent care </a:t>
            </a:r>
            <a:endParaRPr lang="en-GB" dirty="0">
              <a:effectLst/>
              <a:latin typeface=".AppleSystemUIFont"/>
            </a:endParaRPr>
          </a:p>
          <a:p>
            <a:endParaRPr lang="aa-ET" dirty="0"/>
          </a:p>
        </p:txBody>
      </p:sp>
    </p:spTree>
    <p:extLst>
      <p:ext uri="{BB962C8B-B14F-4D97-AF65-F5344CB8AC3E}">
        <p14:creationId xmlns:p14="http://schemas.microsoft.com/office/powerpoint/2010/main" val="3461393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0C1249-2562-B445-A842-E60296ADF8DB}"/>
              </a:ext>
            </a:extLst>
          </p:cNvPr>
          <p:cNvSpPr>
            <a:spLocks noGrp="1"/>
          </p:cNvSpPr>
          <p:nvPr>
            <p:ph type="title"/>
          </p:nvPr>
        </p:nvSpPr>
        <p:spPr/>
        <p:txBody>
          <a:bodyPr/>
          <a:lstStyle/>
          <a:p>
            <a:r>
              <a:rPr lang="en-GB" dirty="0"/>
              <a:t>Continued</a:t>
            </a:r>
            <a:endParaRPr lang="aa-ET" dirty="0"/>
          </a:p>
        </p:txBody>
      </p:sp>
      <p:sp>
        <p:nvSpPr>
          <p:cNvPr id="3" name="Content Placeholder 2">
            <a:extLst>
              <a:ext uri="{FF2B5EF4-FFF2-40B4-BE49-F238E27FC236}">
                <a16:creationId xmlns:a16="http://schemas.microsoft.com/office/drawing/2014/main" xmlns="" id="{8BBD0ED0-63F6-C747-8A57-435F458B6A14}"/>
              </a:ext>
            </a:extLst>
          </p:cNvPr>
          <p:cNvSpPr>
            <a:spLocks noGrp="1"/>
          </p:cNvSpPr>
          <p:nvPr>
            <p:ph idx="1"/>
          </p:nvPr>
        </p:nvSpPr>
        <p:spPr/>
        <p:txBody>
          <a:bodyPr>
            <a:normAutofit/>
          </a:bodyPr>
          <a:lstStyle/>
          <a:p>
            <a:r>
              <a:rPr lang="en-GB" b="0" i="0" dirty="0">
                <a:effectLst/>
                <a:latin typeface=".SFUI-Regular"/>
              </a:rPr>
              <a:t>Geriatric psychology helps healthcare workers empathise better with elderly and helps them understand the effects of mental, physical and social factors in older adults. </a:t>
            </a:r>
            <a:endParaRPr lang="en-GB" dirty="0">
              <a:effectLst/>
              <a:latin typeface=".AppleSystemUIFont"/>
            </a:endParaRPr>
          </a:p>
          <a:p>
            <a:r>
              <a:rPr lang="en-GB" b="0" i="0" dirty="0">
                <a:effectLst/>
                <a:latin typeface=".SFUI-Regular"/>
              </a:rPr>
              <a:t>Healthcare assistants needs to look at illness with both aspects, biological and psychological and provide combined care keeping all factors in mind. </a:t>
            </a:r>
            <a:endParaRPr lang="en-GB" dirty="0">
              <a:effectLst/>
              <a:latin typeface=".AppleSystemUIFont"/>
            </a:endParaRPr>
          </a:p>
          <a:p>
            <a:r>
              <a:rPr lang="en-GB" b="0" i="0" dirty="0">
                <a:effectLst/>
                <a:latin typeface=".SFUI-Regular"/>
              </a:rPr>
              <a:t>Example In Alzheimer’s disease, nerve cells detonation causes cognition and personality changes and it needs to be care with depth. </a:t>
            </a:r>
            <a:endParaRPr lang="en-GB" dirty="0">
              <a:effectLst/>
              <a:latin typeface=".AppleSystemUIFont"/>
            </a:endParaRPr>
          </a:p>
          <a:p>
            <a:endParaRPr lang="aa-ET" dirty="0"/>
          </a:p>
        </p:txBody>
      </p:sp>
    </p:spTree>
    <p:extLst>
      <p:ext uri="{BB962C8B-B14F-4D97-AF65-F5344CB8AC3E}">
        <p14:creationId xmlns:p14="http://schemas.microsoft.com/office/powerpoint/2010/main" val="270551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xmlns="" id="{7EC57670-9B26-254A-ADE9-1B4DF1342E8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2973" y="823785"/>
            <a:ext cx="8443784" cy="5549584"/>
          </a:xfrm>
        </p:spPr>
      </p:pic>
    </p:spTree>
    <p:extLst>
      <p:ext uri="{BB962C8B-B14F-4D97-AF65-F5344CB8AC3E}">
        <p14:creationId xmlns:p14="http://schemas.microsoft.com/office/powerpoint/2010/main" val="2687381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3A86FC-AB5B-B640-B7E7-4C0E89AB7B3C}"/>
              </a:ext>
            </a:extLst>
          </p:cNvPr>
          <p:cNvSpPr>
            <a:spLocks noGrp="1"/>
          </p:cNvSpPr>
          <p:nvPr>
            <p:ph type="title"/>
          </p:nvPr>
        </p:nvSpPr>
        <p:spPr/>
        <p:txBody>
          <a:bodyPr/>
          <a:lstStyle/>
          <a:p>
            <a:r>
              <a:rPr lang="en-GB" dirty="0" err="1"/>
              <a:t>Erikson’s</a:t>
            </a:r>
            <a:r>
              <a:rPr lang="en-GB" dirty="0"/>
              <a:t> theory</a:t>
            </a:r>
            <a:endParaRPr lang="aa-ET" dirty="0"/>
          </a:p>
        </p:txBody>
      </p:sp>
      <p:sp>
        <p:nvSpPr>
          <p:cNvPr id="3" name="Content Placeholder 2">
            <a:extLst>
              <a:ext uri="{FF2B5EF4-FFF2-40B4-BE49-F238E27FC236}">
                <a16:creationId xmlns:a16="http://schemas.microsoft.com/office/drawing/2014/main" xmlns="" id="{95F8E921-36DD-9E4F-934B-1E4466BFBF87}"/>
              </a:ext>
            </a:extLst>
          </p:cNvPr>
          <p:cNvSpPr>
            <a:spLocks noGrp="1"/>
          </p:cNvSpPr>
          <p:nvPr>
            <p:ph idx="1"/>
          </p:nvPr>
        </p:nvSpPr>
        <p:spPr/>
        <p:txBody>
          <a:bodyPr/>
          <a:lstStyle/>
          <a:p>
            <a:r>
              <a:rPr lang="en-GB" b="1" dirty="0" err="1"/>
              <a:t>Erikson’s</a:t>
            </a:r>
            <a:r>
              <a:rPr lang="en-GB" b="1" dirty="0"/>
              <a:t> theory of psychosocial development </a:t>
            </a:r>
          </a:p>
          <a:p>
            <a:r>
              <a:rPr lang="en-GB" b="0" i="0" dirty="0" err="1">
                <a:effectLst/>
                <a:latin typeface=".SFUI-Regular"/>
              </a:rPr>
              <a:t>Erikson</a:t>
            </a:r>
            <a:r>
              <a:rPr lang="en-GB" b="0" i="0" dirty="0">
                <a:effectLst/>
                <a:latin typeface=".SFUI-Regular"/>
              </a:rPr>
              <a:t> proposed a theory that stated development of personality occurs in eight stages throughout our life from infancy to adulthood. </a:t>
            </a:r>
            <a:endParaRPr lang="en-GB" dirty="0">
              <a:effectLst/>
              <a:latin typeface=".AppleSystemUIFont"/>
            </a:endParaRPr>
          </a:p>
          <a:p>
            <a:r>
              <a:rPr lang="en-GB" b="0" i="0" dirty="0">
                <a:effectLst/>
                <a:latin typeface=".SFUI-Regular"/>
              </a:rPr>
              <a:t>Each stage has its own significance. A person experiences psychosocial crisis in each stage which can turn out to be positive or negative. </a:t>
            </a:r>
            <a:r>
              <a:rPr lang="en-GB" dirty="0">
                <a:effectLst/>
                <a:latin typeface=".AppleSystemUIFont"/>
              </a:rPr>
              <a:t/>
            </a:r>
            <a:br>
              <a:rPr lang="en-GB" dirty="0">
                <a:effectLst/>
                <a:latin typeface=".AppleSystemUIFont"/>
              </a:rPr>
            </a:br>
            <a:endParaRPr lang="en-GB" dirty="0">
              <a:effectLst/>
              <a:latin typeface=".AppleSystemUIFont"/>
            </a:endParaRPr>
          </a:p>
          <a:p>
            <a:r>
              <a:rPr lang="en-GB" b="0" i="0" dirty="0">
                <a:effectLst/>
                <a:latin typeface=".SFUI-Regular"/>
              </a:rPr>
              <a:t>This theory provides a broad framework for evaluating personality behaviour in an individual and it also allows us to see holistic approach of lifestyle of a person during all the years. </a:t>
            </a:r>
            <a:endParaRPr lang="en-GB" dirty="0">
              <a:effectLst/>
              <a:latin typeface=".AppleSystemUIFont"/>
            </a:endParaRPr>
          </a:p>
          <a:p>
            <a:endParaRPr lang="aa-ET" b="1" dirty="0"/>
          </a:p>
        </p:txBody>
      </p:sp>
    </p:spTree>
    <p:extLst>
      <p:ext uri="{BB962C8B-B14F-4D97-AF65-F5344CB8AC3E}">
        <p14:creationId xmlns:p14="http://schemas.microsoft.com/office/powerpoint/2010/main" val="112608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AB21CB-D39D-2E45-9900-0AFF2F1C07CF}"/>
              </a:ext>
            </a:extLst>
          </p:cNvPr>
          <p:cNvSpPr>
            <a:spLocks noGrp="1"/>
          </p:cNvSpPr>
          <p:nvPr>
            <p:ph type="title"/>
          </p:nvPr>
        </p:nvSpPr>
        <p:spPr/>
        <p:txBody>
          <a:bodyPr/>
          <a:lstStyle/>
          <a:p>
            <a:r>
              <a:rPr lang="en-GB" dirty="0"/>
              <a:t>Stages of development</a:t>
            </a:r>
            <a:endParaRPr lang="aa-ET" dirty="0"/>
          </a:p>
        </p:txBody>
      </p:sp>
      <p:sp>
        <p:nvSpPr>
          <p:cNvPr id="3" name="Content Placeholder 2">
            <a:extLst>
              <a:ext uri="{FF2B5EF4-FFF2-40B4-BE49-F238E27FC236}">
                <a16:creationId xmlns:a16="http://schemas.microsoft.com/office/drawing/2014/main" xmlns="" id="{2C7E33D9-0BEB-A440-9190-743EFEEED6FD}"/>
              </a:ext>
            </a:extLst>
          </p:cNvPr>
          <p:cNvSpPr>
            <a:spLocks noGrp="1"/>
          </p:cNvSpPr>
          <p:nvPr>
            <p:ph idx="1"/>
          </p:nvPr>
        </p:nvSpPr>
        <p:spPr/>
        <p:txBody>
          <a:bodyPr/>
          <a:lstStyle/>
          <a:p>
            <a:r>
              <a:rPr lang="en-GB" dirty="0"/>
              <a:t>Stage 1: Trust vs Mistrust</a:t>
            </a:r>
          </a:p>
          <a:p>
            <a:r>
              <a:rPr lang="en-GB" dirty="0"/>
              <a:t>Stage 2: Autonomy vs Shame and Doubt</a:t>
            </a:r>
          </a:p>
          <a:p>
            <a:r>
              <a:rPr lang="en-GB" dirty="0"/>
              <a:t>Stage 3: Initiative vs Guilt </a:t>
            </a:r>
          </a:p>
          <a:p>
            <a:r>
              <a:rPr lang="en-GB" dirty="0"/>
              <a:t>Stage 4: Industry vs Inferiority </a:t>
            </a:r>
          </a:p>
          <a:p>
            <a:r>
              <a:rPr lang="en-GB" dirty="0"/>
              <a:t>Stage 5: Identity vs Confusion</a:t>
            </a:r>
          </a:p>
          <a:p>
            <a:r>
              <a:rPr lang="en-GB" dirty="0"/>
              <a:t>Stage 6: Intimacy vs Isolation</a:t>
            </a:r>
          </a:p>
          <a:p>
            <a:r>
              <a:rPr lang="en-GB" dirty="0"/>
              <a:t>Stage 7: Generatively vs Stagnation</a:t>
            </a:r>
          </a:p>
          <a:p>
            <a:r>
              <a:rPr lang="en-GB" dirty="0"/>
              <a:t>Stage 8: Integrity vs Despair </a:t>
            </a:r>
          </a:p>
        </p:txBody>
      </p:sp>
    </p:spTree>
    <p:extLst>
      <p:ext uri="{BB962C8B-B14F-4D97-AF65-F5344CB8AC3E}">
        <p14:creationId xmlns:p14="http://schemas.microsoft.com/office/powerpoint/2010/main" val="491970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8BD907-5F9E-0648-8AF9-47F5C9AEE808}"/>
              </a:ext>
            </a:extLst>
          </p:cNvPr>
          <p:cNvSpPr>
            <a:spLocks noGrp="1"/>
          </p:cNvSpPr>
          <p:nvPr>
            <p:ph type="title"/>
          </p:nvPr>
        </p:nvSpPr>
        <p:spPr/>
        <p:txBody>
          <a:bodyPr/>
          <a:lstStyle/>
          <a:p>
            <a:r>
              <a:rPr lang="en-GB" dirty="0"/>
              <a:t>Stages of development </a:t>
            </a:r>
            <a:endParaRPr lang="aa-ET" dirty="0"/>
          </a:p>
        </p:txBody>
      </p:sp>
      <p:sp>
        <p:nvSpPr>
          <p:cNvPr id="3" name="Content Placeholder 2">
            <a:extLst>
              <a:ext uri="{FF2B5EF4-FFF2-40B4-BE49-F238E27FC236}">
                <a16:creationId xmlns:a16="http://schemas.microsoft.com/office/drawing/2014/main" xmlns="" id="{3FBB4DFA-FDCE-3848-9D51-EF50831BDC71}"/>
              </a:ext>
            </a:extLst>
          </p:cNvPr>
          <p:cNvSpPr>
            <a:spLocks noGrp="1"/>
          </p:cNvSpPr>
          <p:nvPr>
            <p:ph idx="1"/>
          </p:nvPr>
        </p:nvSpPr>
        <p:spPr/>
        <p:txBody>
          <a:bodyPr/>
          <a:lstStyle/>
          <a:p>
            <a:r>
              <a:rPr lang="en-GB" b="1" dirty="0"/>
              <a:t>Intimacy vs Isolation:</a:t>
            </a:r>
            <a:r>
              <a:rPr lang="en-GB" dirty="0"/>
              <a:t> It is sixth stage of </a:t>
            </a:r>
            <a:r>
              <a:rPr lang="en-GB" dirty="0" err="1"/>
              <a:t>Erikson’s</a:t>
            </a:r>
            <a:r>
              <a:rPr lang="en-GB" dirty="0"/>
              <a:t> framework. This stage is between ages of 19 to 40. </a:t>
            </a:r>
          </a:p>
          <a:p>
            <a:r>
              <a:rPr lang="en-GB" dirty="0"/>
              <a:t>In this stage, individuals are getting intimate with others, getting into loving relationship and committing themselves to it. If a person struggles during this stages, they tend to go into isolation. </a:t>
            </a:r>
          </a:p>
          <a:p>
            <a:r>
              <a:rPr lang="en-GB" b="1" dirty="0" err="1"/>
              <a:t>Generativity</a:t>
            </a:r>
            <a:r>
              <a:rPr lang="en-GB" b="1" dirty="0"/>
              <a:t> vs  Stagnation: </a:t>
            </a:r>
            <a:r>
              <a:rPr lang="en-GB" dirty="0"/>
              <a:t>It is seventh stage </a:t>
            </a:r>
            <a:r>
              <a:rPr lang="en-GB" dirty="0" err="1"/>
              <a:t>Erikson’s</a:t>
            </a:r>
            <a:r>
              <a:rPr lang="en-GB" dirty="0"/>
              <a:t> framework. This stage is between age of 40 from 65. </a:t>
            </a:r>
          </a:p>
          <a:p>
            <a:r>
              <a:rPr lang="en-GB" dirty="0"/>
              <a:t> In this stage, individuals struggle and participate in community such as educating their children etc. If a person is failing to make his contributing to the society, the stage goes into stagnation. </a:t>
            </a:r>
            <a:endParaRPr lang="en-GB" b="1" dirty="0"/>
          </a:p>
        </p:txBody>
      </p:sp>
    </p:spTree>
    <p:extLst>
      <p:ext uri="{BB962C8B-B14F-4D97-AF65-F5344CB8AC3E}">
        <p14:creationId xmlns:p14="http://schemas.microsoft.com/office/powerpoint/2010/main" val="2984090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7EC0FB-6B06-9B49-BE3D-8210A4D47F05}"/>
              </a:ext>
            </a:extLst>
          </p:cNvPr>
          <p:cNvSpPr>
            <a:spLocks noGrp="1"/>
          </p:cNvSpPr>
          <p:nvPr>
            <p:ph type="title"/>
          </p:nvPr>
        </p:nvSpPr>
        <p:spPr/>
        <p:txBody>
          <a:bodyPr/>
          <a:lstStyle/>
          <a:p>
            <a:r>
              <a:rPr lang="en-GB" dirty="0"/>
              <a:t>Continued </a:t>
            </a:r>
            <a:endParaRPr lang="aa-ET" dirty="0"/>
          </a:p>
        </p:txBody>
      </p:sp>
      <p:sp>
        <p:nvSpPr>
          <p:cNvPr id="3" name="Content Placeholder 2">
            <a:extLst>
              <a:ext uri="{FF2B5EF4-FFF2-40B4-BE49-F238E27FC236}">
                <a16:creationId xmlns:a16="http://schemas.microsoft.com/office/drawing/2014/main" xmlns="" id="{716665D7-AEFD-884B-BC1C-34BFCEDD7EDF}"/>
              </a:ext>
            </a:extLst>
          </p:cNvPr>
          <p:cNvSpPr>
            <a:spLocks noGrp="1"/>
          </p:cNvSpPr>
          <p:nvPr>
            <p:ph idx="1"/>
          </p:nvPr>
        </p:nvSpPr>
        <p:spPr/>
        <p:txBody>
          <a:bodyPr/>
          <a:lstStyle/>
          <a:p>
            <a:r>
              <a:rPr lang="en-GB" b="1" dirty="0"/>
              <a:t>Integrity vs Despair: </a:t>
            </a:r>
            <a:r>
              <a:rPr lang="en-GB" dirty="0"/>
              <a:t>It is eighth and final stage of </a:t>
            </a:r>
            <a:r>
              <a:rPr lang="en-GB" dirty="0" err="1"/>
              <a:t>Erikson’s</a:t>
            </a:r>
            <a:r>
              <a:rPr lang="en-GB" dirty="0"/>
              <a:t> framework. It occurs at age of 65 to 85 approximately. </a:t>
            </a:r>
          </a:p>
          <a:p>
            <a:r>
              <a:rPr lang="en-GB" dirty="0"/>
              <a:t>In this stage, there is no productivity and the person looks back at its life feeling satisfied about what he has done. If he does not feel satisfied with his life experiences, they tend to go into despair and sense of hopelessness.  </a:t>
            </a:r>
            <a:endParaRPr lang="aa-ET" dirty="0"/>
          </a:p>
        </p:txBody>
      </p:sp>
    </p:spTree>
    <p:extLst>
      <p:ext uri="{BB962C8B-B14F-4D97-AF65-F5344CB8AC3E}">
        <p14:creationId xmlns:p14="http://schemas.microsoft.com/office/powerpoint/2010/main" val="1363642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4D473B-5187-CF4E-B411-8886C765F63C}"/>
              </a:ext>
            </a:extLst>
          </p:cNvPr>
          <p:cNvSpPr>
            <a:spLocks noGrp="1"/>
          </p:cNvSpPr>
          <p:nvPr>
            <p:ph type="title"/>
          </p:nvPr>
        </p:nvSpPr>
        <p:spPr/>
        <p:txBody>
          <a:bodyPr/>
          <a:lstStyle/>
          <a:p>
            <a:r>
              <a:rPr lang="en-US"/>
              <a:t>Example</a:t>
            </a:r>
          </a:p>
        </p:txBody>
      </p:sp>
      <p:sp>
        <p:nvSpPr>
          <p:cNvPr id="3" name="Content Placeholder 2">
            <a:extLst>
              <a:ext uri="{FF2B5EF4-FFF2-40B4-BE49-F238E27FC236}">
                <a16:creationId xmlns:a16="http://schemas.microsoft.com/office/drawing/2014/main" xmlns="" id="{F132352C-05F2-9041-AD63-67815014D7B7}"/>
              </a:ext>
            </a:extLst>
          </p:cNvPr>
          <p:cNvSpPr>
            <a:spLocks noGrp="1"/>
          </p:cNvSpPr>
          <p:nvPr>
            <p:ph idx="1"/>
          </p:nvPr>
        </p:nvSpPr>
        <p:spPr/>
        <p:txBody>
          <a:bodyPr/>
          <a:lstStyle/>
          <a:p>
            <a:r>
              <a:rPr lang="en-US"/>
              <a:t>Erikson’s stages shows how the individual’s symptomatic behavior can be analysed with the relationship of traumatic past events with current task of development. When there were some lack of development in the early stages such as guilt for not achieving or accomplished (love or success) and these feeling of guilt causing the bad effect on physical health as well. Older adult will face the difficulty in the last stages of development.</a:t>
            </a:r>
          </a:p>
          <a:p>
            <a:r>
              <a:rPr lang="en-US"/>
              <a:t>Health care assistance can rework on these early stages so that there is no guilt left in the life of older adults. With the help of this theory, health care assistance can target the exact stage to be worked on. They can assist each crisis of patient in every aspect of life while encouraging them they can still live better than this.</a:t>
            </a:r>
          </a:p>
        </p:txBody>
      </p:sp>
    </p:spTree>
    <p:extLst>
      <p:ext uri="{BB962C8B-B14F-4D97-AF65-F5344CB8AC3E}">
        <p14:creationId xmlns:p14="http://schemas.microsoft.com/office/powerpoint/2010/main" val="3265151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0</TotalTime>
  <Words>501</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.AppleSystemUIFont</vt:lpstr>
      <vt:lpstr>.SFUI-Regular</vt:lpstr>
      <vt:lpstr>Calibri</vt:lpstr>
      <vt:lpstr>Rockwell</vt:lpstr>
      <vt:lpstr>Rockwell Condensed</vt:lpstr>
      <vt:lpstr>Rockwell Extra Bold</vt:lpstr>
      <vt:lpstr>Wingdings</vt:lpstr>
      <vt:lpstr>Wood Type</vt:lpstr>
      <vt:lpstr>Role of psychology</vt:lpstr>
      <vt:lpstr>Introduction</vt:lpstr>
      <vt:lpstr>Continued</vt:lpstr>
      <vt:lpstr>PowerPoint Presentation</vt:lpstr>
      <vt:lpstr>Erikson’s theory</vt:lpstr>
      <vt:lpstr>Stages of development</vt:lpstr>
      <vt:lpstr>Stages of development </vt:lpstr>
      <vt:lpstr>Continued </vt:lpstr>
      <vt:lpstr>Example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psychology</dc:title>
  <dc:creator>iraj waheed</dc:creator>
  <cp:lastModifiedBy>Microsoft account</cp:lastModifiedBy>
  <cp:revision>5</cp:revision>
  <dcterms:created xsi:type="dcterms:W3CDTF">2022-02-18T19:29:13Z</dcterms:created>
  <dcterms:modified xsi:type="dcterms:W3CDTF">2022-02-20T10:55:41Z</dcterms:modified>
</cp:coreProperties>
</file>