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62" r:id="rId4"/>
    <p:sldId id="258" r:id="rId5"/>
    <p:sldId id="263" r:id="rId6"/>
    <p:sldId id="259" r:id="rId7"/>
    <p:sldId id="264" r:id="rId8"/>
    <p:sldId id="260" r:id="rId9"/>
    <p:sldId id="265" r:id="rId10"/>
    <p:sldId id="261"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9466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uno Campos" userId="f7669a74-7468-4aea-95d7-336307cd893d" providerId="ADAL" clId="{AD9D174F-B5BB-428C-890D-D1350E95F901}"/>
    <pc:docChg chg="custSel addSld modSld">
      <pc:chgData name="Bruno Campos" userId="f7669a74-7468-4aea-95d7-336307cd893d" providerId="ADAL" clId="{AD9D174F-B5BB-428C-890D-D1350E95F901}" dt="2021-10-14T06:52:31.967" v="1324" actId="20577"/>
      <pc:docMkLst>
        <pc:docMk/>
      </pc:docMkLst>
      <pc:sldChg chg="modSp new mod">
        <pc:chgData name="Bruno Campos" userId="f7669a74-7468-4aea-95d7-336307cd893d" providerId="ADAL" clId="{AD9D174F-B5BB-428C-890D-D1350E95F901}" dt="2021-10-14T06:52:31.967" v="1324" actId="20577"/>
        <pc:sldMkLst>
          <pc:docMk/>
          <pc:sldMk cId="463454315" sldId="267"/>
        </pc:sldMkLst>
        <pc:spChg chg="mod">
          <ac:chgData name="Bruno Campos" userId="f7669a74-7468-4aea-95d7-336307cd893d" providerId="ADAL" clId="{AD9D174F-B5BB-428C-890D-D1350E95F901}" dt="2021-10-14T05:34:26.338" v="47" actId="20577"/>
          <ac:spMkLst>
            <pc:docMk/>
            <pc:sldMk cId="463454315" sldId="267"/>
            <ac:spMk id="2" creationId="{024A8249-5775-439E-A92C-F9CC8C8BFC5D}"/>
          </ac:spMkLst>
        </pc:spChg>
        <pc:spChg chg="mod">
          <ac:chgData name="Bruno Campos" userId="f7669a74-7468-4aea-95d7-336307cd893d" providerId="ADAL" clId="{AD9D174F-B5BB-428C-890D-D1350E95F901}" dt="2021-10-14T06:52:31.967" v="1324" actId="20577"/>
          <ac:spMkLst>
            <pc:docMk/>
            <pc:sldMk cId="463454315" sldId="267"/>
            <ac:spMk id="3" creationId="{D205C4CF-8B7E-4FE6-BC85-22FE360897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F4FD03-A4BB-402F-BD46-E52339EC9171}" type="doc">
      <dgm:prSet loTypeId="urn:microsoft.com/office/officeart/2005/8/layout/default" loCatId="list" qsTypeId="urn:microsoft.com/office/officeart/2005/8/quickstyle/simple2" qsCatId="simple" csTypeId="urn:microsoft.com/office/officeart/2005/8/colors/colorful2" csCatId="colorful"/>
      <dgm:spPr/>
      <dgm:t>
        <a:bodyPr/>
        <a:lstStyle/>
        <a:p>
          <a:endParaRPr lang="en-US"/>
        </a:p>
      </dgm:t>
    </dgm:pt>
    <dgm:pt modelId="{97D01A1D-5DA0-4671-B092-BB94FAFCF4F7}">
      <dgm:prSet/>
      <dgm:spPr/>
      <dgm:t>
        <a:bodyPr/>
        <a:lstStyle/>
        <a:p>
          <a:r>
            <a:rPr lang="en-GB" b="0" i="0"/>
            <a:t>Laude, P. (2011) </a:t>
          </a:r>
          <a:r>
            <a:rPr lang="en-GB" b="0" i="1"/>
            <a:t>Universal dimensions of Islam : studies in comparative religion</a:t>
          </a:r>
          <a:r>
            <a:rPr lang="en-GB" b="0" i="0"/>
            <a:t>. Bloomington, Indiana: World Wisdom.</a:t>
          </a:r>
          <a:endParaRPr lang="en-US"/>
        </a:p>
      </dgm:t>
    </dgm:pt>
    <dgm:pt modelId="{CB35105B-27A9-4ED4-A2EF-057F983A707A}" type="parTrans" cxnId="{40ED5DE7-93EF-44B8-B8FD-3ECFAC27FCC7}">
      <dgm:prSet/>
      <dgm:spPr/>
      <dgm:t>
        <a:bodyPr/>
        <a:lstStyle/>
        <a:p>
          <a:endParaRPr lang="en-US"/>
        </a:p>
      </dgm:t>
    </dgm:pt>
    <dgm:pt modelId="{9FFE88C4-1F9E-4757-BF4F-FBC448AC51BE}" type="sibTrans" cxnId="{40ED5DE7-93EF-44B8-B8FD-3ECFAC27FCC7}">
      <dgm:prSet/>
      <dgm:spPr/>
      <dgm:t>
        <a:bodyPr/>
        <a:lstStyle/>
        <a:p>
          <a:endParaRPr lang="en-US"/>
        </a:p>
      </dgm:t>
    </dgm:pt>
    <dgm:pt modelId="{081E942F-461E-4A8F-B8CD-8949B3B4CD2F}">
      <dgm:prSet/>
      <dgm:spPr/>
      <dgm:t>
        <a:bodyPr/>
        <a:lstStyle/>
        <a:p>
          <a:r>
            <a:rPr lang="en-GB" b="0" i="0"/>
            <a:t>Pye, M. (1972) </a:t>
          </a:r>
          <a:r>
            <a:rPr lang="en-GB" b="0" i="1"/>
            <a:t>Comparative religion : an introduction through source materials</a:t>
          </a:r>
          <a:r>
            <a:rPr lang="en-GB" b="0" i="0"/>
            <a:t>. Newton Abbot: David and Charles.</a:t>
          </a:r>
          <a:endParaRPr lang="en-US"/>
        </a:p>
      </dgm:t>
    </dgm:pt>
    <dgm:pt modelId="{EC147C0A-C507-4A4E-B028-812814CE20F5}" type="parTrans" cxnId="{2FA6A823-D3C2-4BB5-8FEB-43D1387A4B88}">
      <dgm:prSet/>
      <dgm:spPr/>
      <dgm:t>
        <a:bodyPr/>
        <a:lstStyle/>
        <a:p>
          <a:endParaRPr lang="en-US"/>
        </a:p>
      </dgm:t>
    </dgm:pt>
    <dgm:pt modelId="{E80CDAAC-9A04-4216-8D29-AE400543E3E5}" type="sibTrans" cxnId="{2FA6A823-D3C2-4BB5-8FEB-43D1387A4B88}">
      <dgm:prSet/>
      <dgm:spPr/>
      <dgm:t>
        <a:bodyPr/>
        <a:lstStyle/>
        <a:p>
          <a:endParaRPr lang="en-US"/>
        </a:p>
      </dgm:t>
    </dgm:pt>
    <dgm:pt modelId="{68F286B8-03F3-4537-A26A-CC6C7ABABDE2}">
      <dgm:prSet/>
      <dgm:spPr/>
      <dgm:t>
        <a:bodyPr/>
        <a:lstStyle/>
        <a:p>
          <a:r>
            <a:rPr lang="en-GB" b="0" i="0"/>
            <a:t>Jung, M. (2019) </a:t>
          </a:r>
          <a:r>
            <a:rPr lang="en-GB" b="0" i="1"/>
            <a:t>Science, Humanism, and Religion The Quest for Orientation</a:t>
          </a:r>
          <a:r>
            <a:rPr lang="en-GB" b="0" i="0"/>
            <a:t>. 1st ed. 2019. [Online]. Cham: Springer International Publishing</a:t>
          </a:r>
          <a:endParaRPr lang="en-US"/>
        </a:p>
      </dgm:t>
    </dgm:pt>
    <dgm:pt modelId="{3855DF39-D756-4546-B6F2-2972BE256FCE}" type="parTrans" cxnId="{79CE157A-A66A-4A2B-83DE-9823021D9222}">
      <dgm:prSet/>
      <dgm:spPr/>
      <dgm:t>
        <a:bodyPr/>
        <a:lstStyle/>
        <a:p>
          <a:endParaRPr lang="en-US"/>
        </a:p>
      </dgm:t>
    </dgm:pt>
    <dgm:pt modelId="{89D101C3-6930-43D3-9DED-EA264B404F47}" type="sibTrans" cxnId="{79CE157A-A66A-4A2B-83DE-9823021D9222}">
      <dgm:prSet/>
      <dgm:spPr/>
      <dgm:t>
        <a:bodyPr/>
        <a:lstStyle/>
        <a:p>
          <a:endParaRPr lang="en-US"/>
        </a:p>
      </dgm:t>
    </dgm:pt>
    <dgm:pt modelId="{084DB3A3-7F1E-48D2-98A5-DD23C9B8BDE1}">
      <dgm:prSet/>
      <dgm:spPr/>
      <dgm:t>
        <a:bodyPr/>
        <a:lstStyle/>
        <a:p>
          <a:r>
            <a:rPr lang="en-GB" b="0" i="0"/>
            <a:t>Silverstein, A. J. &amp; Stroumsa, G. G. (2015) </a:t>
          </a:r>
          <a:r>
            <a:rPr lang="en-GB" b="0" i="1"/>
            <a:t>The Oxford handbook of the Abrahamic religions</a:t>
          </a:r>
          <a:r>
            <a:rPr lang="en-GB" b="0" i="0"/>
            <a:t>. First edition. Oxford: Oxford University Press</a:t>
          </a:r>
          <a:endParaRPr lang="en-US"/>
        </a:p>
      </dgm:t>
    </dgm:pt>
    <dgm:pt modelId="{9B3D700D-E7E6-4F60-BD8F-6C949B07BA0D}" type="parTrans" cxnId="{3C4F553A-3466-4BE6-9F39-6407709FEA5C}">
      <dgm:prSet/>
      <dgm:spPr/>
      <dgm:t>
        <a:bodyPr/>
        <a:lstStyle/>
        <a:p>
          <a:endParaRPr lang="en-US"/>
        </a:p>
      </dgm:t>
    </dgm:pt>
    <dgm:pt modelId="{EF8B6B1E-AAEA-46C4-973E-818E511970DB}" type="sibTrans" cxnId="{3C4F553A-3466-4BE6-9F39-6407709FEA5C}">
      <dgm:prSet/>
      <dgm:spPr/>
      <dgm:t>
        <a:bodyPr/>
        <a:lstStyle/>
        <a:p>
          <a:endParaRPr lang="en-US"/>
        </a:p>
      </dgm:t>
    </dgm:pt>
    <dgm:pt modelId="{4D1B8099-A39C-4D66-A90F-005A9A007B26}">
      <dgm:prSet/>
      <dgm:spPr/>
      <dgm:t>
        <a:bodyPr/>
        <a:lstStyle/>
        <a:p>
          <a:r>
            <a:rPr lang="en-GB" b="0" i="0"/>
            <a:t>García-Arenal, M. &amp; Glazer-Eytan, Y. (2020) </a:t>
          </a:r>
          <a:r>
            <a:rPr lang="en-GB" b="0" i="1"/>
            <a:t>Forced conversion in Christianity, Judaism and Islam : coercion and faith in premodern Iberia and beyond</a:t>
          </a:r>
          <a:r>
            <a:rPr lang="en-GB" b="0" i="0"/>
            <a:t>. Leiden Boston: BRILL</a:t>
          </a:r>
          <a:endParaRPr lang="en-US"/>
        </a:p>
      </dgm:t>
    </dgm:pt>
    <dgm:pt modelId="{B372ECA4-6F8E-4FC4-A838-7919601CAD09}" type="parTrans" cxnId="{3861DEF0-A588-46A2-B610-B9B813DFDE77}">
      <dgm:prSet/>
      <dgm:spPr/>
      <dgm:t>
        <a:bodyPr/>
        <a:lstStyle/>
        <a:p>
          <a:endParaRPr lang="en-US"/>
        </a:p>
      </dgm:t>
    </dgm:pt>
    <dgm:pt modelId="{81A00ACC-0C08-4D99-8BE0-8A71447DA351}" type="sibTrans" cxnId="{3861DEF0-A588-46A2-B610-B9B813DFDE77}">
      <dgm:prSet/>
      <dgm:spPr/>
      <dgm:t>
        <a:bodyPr/>
        <a:lstStyle/>
        <a:p>
          <a:endParaRPr lang="en-US"/>
        </a:p>
      </dgm:t>
    </dgm:pt>
    <dgm:pt modelId="{480C2AA3-E42B-4D46-B820-E87C0FBF8226}">
      <dgm:prSet/>
      <dgm:spPr/>
      <dgm:t>
        <a:bodyPr/>
        <a:lstStyle/>
        <a:p>
          <a:r>
            <a:rPr lang="en-GB" b="0" i="0"/>
            <a:t>Salter, A. W. (2020) Religion and Finance: Comparing the Approaches of Judaism, Christianity, and Islam. </a:t>
          </a:r>
          <a:r>
            <a:rPr lang="en-GB" b="0" i="1"/>
            <a:t>The journal of markets &amp; morality</a:t>
          </a:r>
          <a:r>
            <a:rPr lang="en-GB" b="0" i="0"/>
            <a:t>. 23 (2), 416–.</a:t>
          </a:r>
          <a:endParaRPr lang="en-US"/>
        </a:p>
      </dgm:t>
    </dgm:pt>
    <dgm:pt modelId="{AA29D79E-45A5-4B24-A354-61903629AF09}" type="parTrans" cxnId="{0D0C36ED-0A1B-4E27-8B25-78C1B7AF46B4}">
      <dgm:prSet/>
      <dgm:spPr/>
      <dgm:t>
        <a:bodyPr/>
        <a:lstStyle/>
        <a:p>
          <a:endParaRPr lang="en-US"/>
        </a:p>
      </dgm:t>
    </dgm:pt>
    <dgm:pt modelId="{3724157D-8622-4A3B-8A17-CB142E52E31A}" type="sibTrans" cxnId="{0D0C36ED-0A1B-4E27-8B25-78C1B7AF46B4}">
      <dgm:prSet/>
      <dgm:spPr/>
      <dgm:t>
        <a:bodyPr/>
        <a:lstStyle/>
        <a:p>
          <a:endParaRPr lang="en-US"/>
        </a:p>
      </dgm:t>
    </dgm:pt>
    <dgm:pt modelId="{FDDC4F7D-C4AE-4487-8EE2-CBF87ACFE9D3}" type="pres">
      <dgm:prSet presAssocID="{B6F4FD03-A4BB-402F-BD46-E52339EC9171}" presName="diagram" presStyleCnt="0">
        <dgm:presLayoutVars>
          <dgm:dir/>
          <dgm:resizeHandles val="exact"/>
        </dgm:presLayoutVars>
      </dgm:prSet>
      <dgm:spPr/>
    </dgm:pt>
    <dgm:pt modelId="{4C1F75D7-C6C0-44BF-8BFA-E486B67502E2}" type="pres">
      <dgm:prSet presAssocID="{97D01A1D-5DA0-4671-B092-BB94FAFCF4F7}" presName="node" presStyleLbl="node1" presStyleIdx="0" presStyleCnt="6">
        <dgm:presLayoutVars>
          <dgm:bulletEnabled val="1"/>
        </dgm:presLayoutVars>
      </dgm:prSet>
      <dgm:spPr/>
    </dgm:pt>
    <dgm:pt modelId="{831649EF-545E-4530-9EB2-B416457BCE22}" type="pres">
      <dgm:prSet presAssocID="{9FFE88C4-1F9E-4757-BF4F-FBC448AC51BE}" presName="sibTrans" presStyleCnt="0"/>
      <dgm:spPr/>
    </dgm:pt>
    <dgm:pt modelId="{58BC38D1-C825-41D6-9867-94AF52C9466F}" type="pres">
      <dgm:prSet presAssocID="{081E942F-461E-4A8F-B8CD-8949B3B4CD2F}" presName="node" presStyleLbl="node1" presStyleIdx="1" presStyleCnt="6">
        <dgm:presLayoutVars>
          <dgm:bulletEnabled val="1"/>
        </dgm:presLayoutVars>
      </dgm:prSet>
      <dgm:spPr/>
    </dgm:pt>
    <dgm:pt modelId="{C14CAE24-AA38-4144-B29C-E35ACFEB1D4E}" type="pres">
      <dgm:prSet presAssocID="{E80CDAAC-9A04-4216-8D29-AE400543E3E5}" presName="sibTrans" presStyleCnt="0"/>
      <dgm:spPr/>
    </dgm:pt>
    <dgm:pt modelId="{A645E796-AC44-4772-A9A4-D7C559A9D0A0}" type="pres">
      <dgm:prSet presAssocID="{68F286B8-03F3-4537-A26A-CC6C7ABABDE2}" presName="node" presStyleLbl="node1" presStyleIdx="2" presStyleCnt="6">
        <dgm:presLayoutVars>
          <dgm:bulletEnabled val="1"/>
        </dgm:presLayoutVars>
      </dgm:prSet>
      <dgm:spPr/>
    </dgm:pt>
    <dgm:pt modelId="{EA0122B9-188E-4DFE-96BD-074601F2230C}" type="pres">
      <dgm:prSet presAssocID="{89D101C3-6930-43D3-9DED-EA264B404F47}" presName="sibTrans" presStyleCnt="0"/>
      <dgm:spPr/>
    </dgm:pt>
    <dgm:pt modelId="{07427E1D-917E-4FCE-BB03-E9D542BF410D}" type="pres">
      <dgm:prSet presAssocID="{084DB3A3-7F1E-48D2-98A5-DD23C9B8BDE1}" presName="node" presStyleLbl="node1" presStyleIdx="3" presStyleCnt="6">
        <dgm:presLayoutVars>
          <dgm:bulletEnabled val="1"/>
        </dgm:presLayoutVars>
      </dgm:prSet>
      <dgm:spPr/>
    </dgm:pt>
    <dgm:pt modelId="{C2F51A38-F4C3-4A00-808D-240DEA8E6A8B}" type="pres">
      <dgm:prSet presAssocID="{EF8B6B1E-AAEA-46C4-973E-818E511970DB}" presName="sibTrans" presStyleCnt="0"/>
      <dgm:spPr/>
    </dgm:pt>
    <dgm:pt modelId="{FCFCA041-DB46-4EB8-9965-9AD16B3CEF8B}" type="pres">
      <dgm:prSet presAssocID="{4D1B8099-A39C-4D66-A90F-005A9A007B26}" presName="node" presStyleLbl="node1" presStyleIdx="4" presStyleCnt="6">
        <dgm:presLayoutVars>
          <dgm:bulletEnabled val="1"/>
        </dgm:presLayoutVars>
      </dgm:prSet>
      <dgm:spPr/>
    </dgm:pt>
    <dgm:pt modelId="{4C3D9E46-7180-4336-B2F4-406103EE090D}" type="pres">
      <dgm:prSet presAssocID="{81A00ACC-0C08-4D99-8BE0-8A71447DA351}" presName="sibTrans" presStyleCnt="0"/>
      <dgm:spPr/>
    </dgm:pt>
    <dgm:pt modelId="{A26EE892-3F55-4F2A-A3B4-C9C4C961385D}" type="pres">
      <dgm:prSet presAssocID="{480C2AA3-E42B-4D46-B820-E87C0FBF8226}" presName="node" presStyleLbl="node1" presStyleIdx="5" presStyleCnt="6">
        <dgm:presLayoutVars>
          <dgm:bulletEnabled val="1"/>
        </dgm:presLayoutVars>
      </dgm:prSet>
      <dgm:spPr/>
    </dgm:pt>
  </dgm:ptLst>
  <dgm:cxnLst>
    <dgm:cxn modelId="{5FE1B212-E353-4A4D-939B-2CCF1B41B8D7}" type="presOf" srcId="{68F286B8-03F3-4537-A26A-CC6C7ABABDE2}" destId="{A645E796-AC44-4772-A9A4-D7C559A9D0A0}" srcOrd="0" destOrd="0" presId="urn:microsoft.com/office/officeart/2005/8/layout/default"/>
    <dgm:cxn modelId="{2FA6A823-D3C2-4BB5-8FEB-43D1387A4B88}" srcId="{B6F4FD03-A4BB-402F-BD46-E52339EC9171}" destId="{081E942F-461E-4A8F-B8CD-8949B3B4CD2F}" srcOrd="1" destOrd="0" parTransId="{EC147C0A-C507-4A4E-B028-812814CE20F5}" sibTransId="{E80CDAAC-9A04-4216-8D29-AE400543E3E5}"/>
    <dgm:cxn modelId="{8135FC27-6ED4-453D-A1B0-4FB4BFB8D590}" type="presOf" srcId="{B6F4FD03-A4BB-402F-BD46-E52339EC9171}" destId="{FDDC4F7D-C4AE-4487-8EE2-CBF87ACFE9D3}" srcOrd="0" destOrd="0" presId="urn:microsoft.com/office/officeart/2005/8/layout/default"/>
    <dgm:cxn modelId="{E9B2F529-609A-40DA-9B1E-AC699439E3BE}" type="presOf" srcId="{97D01A1D-5DA0-4671-B092-BB94FAFCF4F7}" destId="{4C1F75D7-C6C0-44BF-8BFA-E486B67502E2}" srcOrd="0" destOrd="0" presId="urn:microsoft.com/office/officeart/2005/8/layout/default"/>
    <dgm:cxn modelId="{3C4F553A-3466-4BE6-9F39-6407709FEA5C}" srcId="{B6F4FD03-A4BB-402F-BD46-E52339EC9171}" destId="{084DB3A3-7F1E-48D2-98A5-DD23C9B8BDE1}" srcOrd="3" destOrd="0" parTransId="{9B3D700D-E7E6-4F60-BD8F-6C949B07BA0D}" sibTransId="{EF8B6B1E-AAEA-46C4-973E-818E511970DB}"/>
    <dgm:cxn modelId="{79CE157A-A66A-4A2B-83DE-9823021D9222}" srcId="{B6F4FD03-A4BB-402F-BD46-E52339EC9171}" destId="{68F286B8-03F3-4537-A26A-CC6C7ABABDE2}" srcOrd="2" destOrd="0" parTransId="{3855DF39-D756-4546-B6F2-2972BE256FCE}" sibTransId="{89D101C3-6930-43D3-9DED-EA264B404F47}"/>
    <dgm:cxn modelId="{A5E1F598-AAF2-413F-8836-261DF15BAB12}" type="presOf" srcId="{081E942F-461E-4A8F-B8CD-8949B3B4CD2F}" destId="{58BC38D1-C825-41D6-9867-94AF52C9466F}" srcOrd="0" destOrd="0" presId="urn:microsoft.com/office/officeart/2005/8/layout/default"/>
    <dgm:cxn modelId="{3F727BB4-339C-4387-8AFA-9366FC8813CC}" type="presOf" srcId="{480C2AA3-E42B-4D46-B820-E87C0FBF8226}" destId="{A26EE892-3F55-4F2A-A3B4-C9C4C961385D}" srcOrd="0" destOrd="0" presId="urn:microsoft.com/office/officeart/2005/8/layout/default"/>
    <dgm:cxn modelId="{F09EA8B7-5FA9-4376-B151-394FC70C3195}" type="presOf" srcId="{4D1B8099-A39C-4D66-A90F-005A9A007B26}" destId="{FCFCA041-DB46-4EB8-9965-9AD16B3CEF8B}" srcOrd="0" destOrd="0" presId="urn:microsoft.com/office/officeart/2005/8/layout/default"/>
    <dgm:cxn modelId="{7AE401BC-6EBC-469E-A501-797B83E6BF2E}" type="presOf" srcId="{084DB3A3-7F1E-48D2-98A5-DD23C9B8BDE1}" destId="{07427E1D-917E-4FCE-BB03-E9D542BF410D}" srcOrd="0" destOrd="0" presId="urn:microsoft.com/office/officeart/2005/8/layout/default"/>
    <dgm:cxn modelId="{40ED5DE7-93EF-44B8-B8FD-3ECFAC27FCC7}" srcId="{B6F4FD03-A4BB-402F-BD46-E52339EC9171}" destId="{97D01A1D-5DA0-4671-B092-BB94FAFCF4F7}" srcOrd="0" destOrd="0" parTransId="{CB35105B-27A9-4ED4-A2EF-057F983A707A}" sibTransId="{9FFE88C4-1F9E-4757-BF4F-FBC448AC51BE}"/>
    <dgm:cxn modelId="{0D0C36ED-0A1B-4E27-8B25-78C1B7AF46B4}" srcId="{B6F4FD03-A4BB-402F-BD46-E52339EC9171}" destId="{480C2AA3-E42B-4D46-B820-E87C0FBF8226}" srcOrd="5" destOrd="0" parTransId="{AA29D79E-45A5-4B24-A354-61903629AF09}" sibTransId="{3724157D-8622-4A3B-8A17-CB142E52E31A}"/>
    <dgm:cxn modelId="{3861DEF0-A588-46A2-B610-B9B813DFDE77}" srcId="{B6F4FD03-A4BB-402F-BD46-E52339EC9171}" destId="{4D1B8099-A39C-4D66-A90F-005A9A007B26}" srcOrd="4" destOrd="0" parTransId="{B372ECA4-6F8E-4FC4-A838-7919601CAD09}" sibTransId="{81A00ACC-0C08-4D99-8BE0-8A71447DA351}"/>
    <dgm:cxn modelId="{24ED9D1D-E3E1-4989-975F-E69DFCB4AC47}" type="presParOf" srcId="{FDDC4F7D-C4AE-4487-8EE2-CBF87ACFE9D3}" destId="{4C1F75D7-C6C0-44BF-8BFA-E486B67502E2}" srcOrd="0" destOrd="0" presId="urn:microsoft.com/office/officeart/2005/8/layout/default"/>
    <dgm:cxn modelId="{3C9C1DC7-5E95-4F3C-ADBA-677D3008D6EC}" type="presParOf" srcId="{FDDC4F7D-C4AE-4487-8EE2-CBF87ACFE9D3}" destId="{831649EF-545E-4530-9EB2-B416457BCE22}" srcOrd="1" destOrd="0" presId="urn:microsoft.com/office/officeart/2005/8/layout/default"/>
    <dgm:cxn modelId="{AC1789C8-A1E4-4361-BFD1-AF2A95EE9243}" type="presParOf" srcId="{FDDC4F7D-C4AE-4487-8EE2-CBF87ACFE9D3}" destId="{58BC38D1-C825-41D6-9867-94AF52C9466F}" srcOrd="2" destOrd="0" presId="urn:microsoft.com/office/officeart/2005/8/layout/default"/>
    <dgm:cxn modelId="{4944AD5D-32A2-406C-A6B6-17703B97317C}" type="presParOf" srcId="{FDDC4F7D-C4AE-4487-8EE2-CBF87ACFE9D3}" destId="{C14CAE24-AA38-4144-B29C-E35ACFEB1D4E}" srcOrd="3" destOrd="0" presId="urn:microsoft.com/office/officeart/2005/8/layout/default"/>
    <dgm:cxn modelId="{5F488B3C-88F9-4A78-B0EA-DF5DA88B193C}" type="presParOf" srcId="{FDDC4F7D-C4AE-4487-8EE2-CBF87ACFE9D3}" destId="{A645E796-AC44-4772-A9A4-D7C559A9D0A0}" srcOrd="4" destOrd="0" presId="urn:microsoft.com/office/officeart/2005/8/layout/default"/>
    <dgm:cxn modelId="{49F087E7-4BF7-492E-AB29-EBC45E5C4C6C}" type="presParOf" srcId="{FDDC4F7D-C4AE-4487-8EE2-CBF87ACFE9D3}" destId="{EA0122B9-188E-4DFE-96BD-074601F2230C}" srcOrd="5" destOrd="0" presId="urn:microsoft.com/office/officeart/2005/8/layout/default"/>
    <dgm:cxn modelId="{26C6D9EF-35C4-4CFD-9D25-4C6BCC3EC810}" type="presParOf" srcId="{FDDC4F7D-C4AE-4487-8EE2-CBF87ACFE9D3}" destId="{07427E1D-917E-4FCE-BB03-E9D542BF410D}" srcOrd="6" destOrd="0" presId="urn:microsoft.com/office/officeart/2005/8/layout/default"/>
    <dgm:cxn modelId="{1EA5151E-DB09-494F-A148-5604423BD6CE}" type="presParOf" srcId="{FDDC4F7D-C4AE-4487-8EE2-CBF87ACFE9D3}" destId="{C2F51A38-F4C3-4A00-808D-240DEA8E6A8B}" srcOrd="7" destOrd="0" presId="urn:microsoft.com/office/officeart/2005/8/layout/default"/>
    <dgm:cxn modelId="{A92E336C-8914-4A7C-8511-42F578CD7A08}" type="presParOf" srcId="{FDDC4F7D-C4AE-4487-8EE2-CBF87ACFE9D3}" destId="{FCFCA041-DB46-4EB8-9965-9AD16B3CEF8B}" srcOrd="8" destOrd="0" presId="urn:microsoft.com/office/officeart/2005/8/layout/default"/>
    <dgm:cxn modelId="{1BF00FF5-10AB-4974-B9E6-25E7D22C4023}" type="presParOf" srcId="{FDDC4F7D-C4AE-4487-8EE2-CBF87ACFE9D3}" destId="{4C3D9E46-7180-4336-B2F4-406103EE090D}" srcOrd="9" destOrd="0" presId="urn:microsoft.com/office/officeart/2005/8/layout/default"/>
    <dgm:cxn modelId="{C7E36D71-9F55-40C6-AFD9-D806281E0DFF}" type="presParOf" srcId="{FDDC4F7D-C4AE-4487-8EE2-CBF87ACFE9D3}" destId="{A26EE892-3F55-4F2A-A3B4-C9C4C961385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C4BD40-8196-45C3-80AE-25A39DE0D20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05DA30F-EF60-4A0B-801C-61ECFF11DEEA}">
      <dgm:prSet/>
      <dgm:spPr/>
      <dgm:t>
        <a:bodyPr/>
        <a:lstStyle/>
        <a:p>
          <a:r>
            <a:rPr lang="en-GB" b="0" i="0" dirty="0"/>
            <a:t>Lock, A. (1984) </a:t>
          </a:r>
          <a:r>
            <a:rPr lang="en-GB" b="0" i="1" dirty="0"/>
            <a:t>Language development</a:t>
          </a:r>
          <a:r>
            <a:rPr lang="en-GB" b="0" i="0" dirty="0"/>
            <a:t>. London: Croom Helm</a:t>
          </a:r>
          <a:endParaRPr lang="en-US" dirty="0"/>
        </a:p>
      </dgm:t>
    </dgm:pt>
    <dgm:pt modelId="{2DE7634C-F3FE-46F0-8110-DD746043E87C}" type="parTrans" cxnId="{78EB4543-6952-4619-8588-F3F3B9EADA5C}">
      <dgm:prSet/>
      <dgm:spPr/>
      <dgm:t>
        <a:bodyPr/>
        <a:lstStyle/>
        <a:p>
          <a:endParaRPr lang="en-US"/>
        </a:p>
      </dgm:t>
    </dgm:pt>
    <dgm:pt modelId="{DE9AE18D-59C8-4F0E-AD94-EC3213110C86}" type="sibTrans" cxnId="{78EB4543-6952-4619-8588-F3F3B9EADA5C}">
      <dgm:prSet/>
      <dgm:spPr/>
      <dgm:t>
        <a:bodyPr/>
        <a:lstStyle/>
        <a:p>
          <a:endParaRPr lang="en-US"/>
        </a:p>
      </dgm:t>
    </dgm:pt>
    <dgm:pt modelId="{77FEDFA1-C635-49E1-95C1-9109AF7A2848}">
      <dgm:prSet/>
      <dgm:spPr/>
      <dgm:t>
        <a:bodyPr/>
        <a:lstStyle/>
        <a:p>
          <a:r>
            <a:rPr lang="en-GB" b="0" i="0"/>
            <a:t>Saxton, M. (2010) </a:t>
          </a:r>
          <a:r>
            <a:rPr lang="en-GB" b="0" i="1"/>
            <a:t>Child language : acquisition and development</a:t>
          </a:r>
          <a:r>
            <a:rPr lang="en-GB" b="0" i="0"/>
            <a:t>. London ;: SAGE Publications</a:t>
          </a:r>
          <a:endParaRPr lang="en-US"/>
        </a:p>
      </dgm:t>
    </dgm:pt>
    <dgm:pt modelId="{D58BCA92-88C8-4E0D-8776-0DA709647767}" type="parTrans" cxnId="{D9CEC4D2-8D6C-42A7-BEC0-E46D218EAD1B}">
      <dgm:prSet/>
      <dgm:spPr/>
      <dgm:t>
        <a:bodyPr/>
        <a:lstStyle/>
        <a:p>
          <a:endParaRPr lang="en-US"/>
        </a:p>
      </dgm:t>
    </dgm:pt>
    <dgm:pt modelId="{18D4B970-A0E6-4C63-B8CE-3EA0ADBBF1D2}" type="sibTrans" cxnId="{D9CEC4D2-8D6C-42A7-BEC0-E46D218EAD1B}">
      <dgm:prSet/>
      <dgm:spPr/>
      <dgm:t>
        <a:bodyPr/>
        <a:lstStyle/>
        <a:p>
          <a:endParaRPr lang="en-US"/>
        </a:p>
      </dgm:t>
    </dgm:pt>
    <dgm:pt modelId="{7CA90339-E89D-4A2B-8E11-7271282E703C}">
      <dgm:prSet/>
      <dgm:spPr/>
      <dgm:t>
        <a:bodyPr/>
        <a:lstStyle/>
        <a:p>
          <a:r>
            <a:rPr lang="en-GB" b="0" i="0" dirty="0"/>
            <a:t>Herschensohn, J. R. (2007) </a:t>
          </a:r>
          <a:r>
            <a:rPr lang="en-GB" b="0" i="1" dirty="0"/>
            <a:t>Language development and age</a:t>
          </a:r>
          <a:r>
            <a:rPr lang="en-GB" b="0" i="0" dirty="0"/>
            <a:t>. Cambridge: Cambridge University Press</a:t>
          </a:r>
          <a:endParaRPr lang="en-US" dirty="0"/>
        </a:p>
      </dgm:t>
    </dgm:pt>
    <dgm:pt modelId="{784F38FD-9ED2-4A6D-83C0-D78049E0E4DB}" type="parTrans" cxnId="{99F62F3A-DB3F-4143-8174-D8C2F87700DD}">
      <dgm:prSet/>
      <dgm:spPr/>
      <dgm:t>
        <a:bodyPr/>
        <a:lstStyle/>
        <a:p>
          <a:endParaRPr lang="en-US"/>
        </a:p>
      </dgm:t>
    </dgm:pt>
    <dgm:pt modelId="{0E9CC35D-8974-4495-B881-AB97DDADDAF7}" type="sibTrans" cxnId="{99F62F3A-DB3F-4143-8174-D8C2F87700DD}">
      <dgm:prSet/>
      <dgm:spPr/>
      <dgm:t>
        <a:bodyPr/>
        <a:lstStyle/>
        <a:p>
          <a:endParaRPr lang="en-US"/>
        </a:p>
      </dgm:t>
    </dgm:pt>
    <dgm:pt modelId="{CBD0D5F9-7486-42CB-BDB2-96008A430BB1}">
      <dgm:prSet/>
      <dgm:spPr/>
      <dgm:t>
        <a:bodyPr/>
        <a:lstStyle/>
        <a:p>
          <a:r>
            <a:rPr lang="en-GB" b="0" i="0"/>
            <a:t>Kennison, S. M. (2014) </a:t>
          </a:r>
          <a:r>
            <a:rPr lang="en-GB" b="0" i="1"/>
            <a:t>Introduction to language development</a:t>
          </a:r>
          <a:r>
            <a:rPr lang="en-GB" b="0" i="0"/>
            <a:t>. London: SAGE Publications, Ltd.</a:t>
          </a:r>
          <a:endParaRPr lang="en-US"/>
        </a:p>
      </dgm:t>
    </dgm:pt>
    <dgm:pt modelId="{02B43DE7-67EE-4D9A-A2C8-8EBB2B5F0833}" type="parTrans" cxnId="{2E472966-8794-4634-AADB-8D445A861A8F}">
      <dgm:prSet/>
      <dgm:spPr/>
      <dgm:t>
        <a:bodyPr/>
        <a:lstStyle/>
        <a:p>
          <a:endParaRPr lang="en-US"/>
        </a:p>
      </dgm:t>
    </dgm:pt>
    <dgm:pt modelId="{2A673933-E06D-4897-93B5-384DB61A26A2}" type="sibTrans" cxnId="{2E472966-8794-4634-AADB-8D445A861A8F}">
      <dgm:prSet/>
      <dgm:spPr/>
      <dgm:t>
        <a:bodyPr/>
        <a:lstStyle/>
        <a:p>
          <a:endParaRPr lang="en-US"/>
        </a:p>
      </dgm:t>
    </dgm:pt>
    <dgm:pt modelId="{D79A5009-E5FB-416E-8371-AD4AE9F79AC0}">
      <dgm:prSet/>
      <dgm:spPr/>
      <dgm:t>
        <a:bodyPr/>
        <a:lstStyle/>
        <a:p>
          <a:r>
            <a:rPr lang="en-GB" b="0" i="0"/>
            <a:t>Nicoladis, E. &amp; Montanari, S. (2016) </a:t>
          </a:r>
          <a:r>
            <a:rPr lang="en-GB" b="0" i="1"/>
            <a:t>Bilingualism across the lifespan : factors moderating language proficiency</a:t>
          </a:r>
          <a:r>
            <a:rPr lang="en-GB" b="0" i="0"/>
            <a:t>. [Online]. Washington, DC: American Psychological Association</a:t>
          </a:r>
          <a:endParaRPr lang="en-US"/>
        </a:p>
      </dgm:t>
    </dgm:pt>
    <dgm:pt modelId="{7313A9F8-55A4-4661-B1E6-3554583C9FB1}" type="parTrans" cxnId="{DC4DC0A4-DB1E-4F98-B476-7F88DB70B3CD}">
      <dgm:prSet/>
      <dgm:spPr/>
      <dgm:t>
        <a:bodyPr/>
        <a:lstStyle/>
        <a:p>
          <a:endParaRPr lang="en-US"/>
        </a:p>
      </dgm:t>
    </dgm:pt>
    <dgm:pt modelId="{B75DD3BB-6B7F-4658-8546-326066CC6A9C}" type="sibTrans" cxnId="{DC4DC0A4-DB1E-4F98-B476-7F88DB70B3CD}">
      <dgm:prSet/>
      <dgm:spPr/>
      <dgm:t>
        <a:bodyPr/>
        <a:lstStyle/>
        <a:p>
          <a:endParaRPr lang="en-US"/>
        </a:p>
      </dgm:t>
    </dgm:pt>
    <dgm:pt modelId="{BC80688C-3264-45B6-B409-8357AC855BDF}">
      <dgm:prSet/>
      <dgm:spPr/>
      <dgm:t>
        <a:bodyPr/>
        <a:lstStyle/>
        <a:p>
          <a:r>
            <a:rPr lang="en-GB" b="0" i="0"/>
            <a:t>Forrester, G. S. &amp; Rodriguez, A. (2015) Slip of the tongue: Implications for evolution and language development. </a:t>
          </a:r>
          <a:r>
            <a:rPr lang="en-GB" b="0" i="1"/>
            <a:t>Cognition</a:t>
          </a:r>
          <a:r>
            <a:rPr lang="en-GB" b="0" i="0"/>
            <a:t>. [Online] 141103–111.</a:t>
          </a:r>
          <a:endParaRPr lang="en-US"/>
        </a:p>
      </dgm:t>
    </dgm:pt>
    <dgm:pt modelId="{7BC1FF3E-5E1D-4B6E-8322-738E0B6924CD}" type="parTrans" cxnId="{90BEAF5E-9736-4B9A-B321-171AFFA134C9}">
      <dgm:prSet/>
      <dgm:spPr/>
      <dgm:t>
        <a:bodyPr/>
        <a:lstStyle/>
        <a:p>
          <a:endParaRPr lang="en-US"/>
        </a:p>
      </dgm:t>
    </dgm:pt>
    <dgm:pt modelId="{DFFB7A71-8F4A-4371-ADA2-D56F30A0CD5F}" type="sibTrans" cxnId="{90BEAF5E-9736-4B9A-B321-171AFFA134C9}">
      <dgm:prSet/>
      <dgm:spPr/>
      <dgm:t>
        <a:bodyPr/>
        <a:lstStyle/>
        <a:p>
          <a:endParaRPr lang="en-US"/>
        </a:p>
      </dgm:t>
    </dgm:pt>
    <dgm:pt modelId="{155DC57A-1186-4E27-85ED-BF0E9C433EDB}" type="pres">
      <dgm:prSet presAssocID="{6BC4BD40-8196-45C3-80AE-25A39DE0D20F}" presName="diagram" presStyleCnt="0">
        <dgm:presLayoutVars>
          <dgm:dir/>
          <dgm:resizeHandles val="exact"/>
        </dgm:presLayoutVars>
      </dgm:prSet>
      <dgm:spPr/>
    </dgm:pt>
    <dgm:pt modelId="{FA6F6953-DA3C-44D0-AAC2-4952BF7E971D}" type="pres">
      <dgm:prSet presAssocID="{C05DA30F-EF60-4A0B-801C-61ECFF11DEEA}" presName="node" presStyleLbl="node1" presStyleIdx="0" presStyleCnt="6">
        <dgm:presLayoutVars>
          <dgm:bulletEnabled val="1"/>
        </dgm:presLayoutVars>
      </dgm:prSet>
      <dgm:spPr/>
    </dgm:pt>
    <dgm:pt modelId="{03B88DB5-7115-4D91-8C28-4B2D320019DA}" type="pres">
      <dgm:prSet presAssocID="{DE9AE18D-59C8-4F0E-AD94-EC3213110C86}" presName="sibTrans" presStyleCnt="0"/>
      <dgm:spPr/>
    </dgm:pt>
    <dgm:pt modelId="{3B4316DE-1901-4F1F-81E4-107CB7CE60ED}" type="pres">
      <dgm:prSet presAssocID="{77FEDFA1-C635-49E1-95C1-9109AF7A2848}" presName="node" presStyleLbl="node1" presStyleIdx="1" presStyleCnt="6">
        <dgm:presLayoutVars>
          <dgm:bulletEnabled val="1"/>
        </dgm:presLayoutVars>
      </dgm:prSet>
      <dgm:spPr/>
    </dgm:pt>
    <dgm:pt modelId="{EE582D7A-2C11-4E86-8822-A2264969E367}" type="pres">
      <dgm:prSet presAssocID="{18D4B970-A0E6-4C63-B8CE-3EA0ADBBF1D2}" presName="sibTrans" presStyleCnt="0"/>
      <dgm:spPr/>
    </dgm:pt>
    <dgm:pt modelId="{D8D9131B-E406-4CFD-AF89-9E8899C69DE5}" type="pres">
      <dgm:prSet presAssocID="{7CA90339-E89D-4A2B-8E11-7271282E703C}" presName="node" presStyleLbl="node1" presStyleIdx="2" presStyleCnt="6">
        <dgm:presLayoutVars>
          <dgm:bulletEnabled val="1"/>
        </dgm:presLayoutVars>
      </dgm:prSet>
      <dgm:spPr/>
    </dgm:pt>
    <dgm:pt modelId="{8192AF5E-1EA3-4307-AFAF-DB68966A4E16}" type="pres">
      <dgm:prSet presAssocID="{0E9CC35D-8974-4495-B881-AB97DDADDAF7}" presName="sibTrans" presStyleCnt="0"/>
      <dgm:spPr/>
    </dgm:pt>
    <dgm:pt modelId="{F28E5176-2752-4348-B833-6CB8DD1EEE39}" type="pres">
      <dgm:prSet presAssocID="{CBD0D5F9-7486-42CB-BDB2-96008A430BB1}" presName="node" presStyleLbl="node1" presStyleIdx="3" presStyleCnt="6">
        <dgm:presLayoutVars>
          <dgm:bulletEnabled val="1"/>
        </dgm:presLayoutVars>
      </dgm:prSet>
      <dgm:spPr/>
    </dgm:pt>
    <dgm:pt modelId="{0DDF49E1-E6A9-4D0B-93D1-6D506D8145C3}" type="pres">
      <dgm:prSet presAssocID="{2A673933-E06D-4897-93B5-384DB61A26A2}" presName="sibTrans" presStyleCnt="0"/>
      <dgm:spPr/>
    </dgm:pt>
    <dgm:pt modelId="{AEA9C0E5-AEF6-42EF-8EFC-531E2D216AF3}" type="pres">
      <dgm:prSet presAssocID="{D79A5009-E5FB-416E-8371-AD4AE9F79AC0}" presName="node" presStyleLbl="node1" presStyleIdx="4" presStyleCnt="6">
        <dgm:presLayoutVars>
          <dgm:bulletEnabled val="1"/>
        </dgm:presLayoutVars>
      </dgm:prSet>
      <dgm:spPr/>
    </dgm:pt>
    <dgm:pt modelId="{0757E638-E846-41AF-B37A-4779E73CCAFD}" type="pres">
      <dgm:prSet presAssocID="{B75DD3BB-6B7F-4658-8546-326066CC6A9C}" presName="sibTrans" presStyleCnt="0"/>
      <dgm:spPr/>
    </dgm:pt>
    <dgm:pt modelId="{ABD5D0E2-5981-45F2-B26D-E5C745FF1AF6}" type="pres">
      <dgm:prSet presAssocID="{BC80688C-3264-45B6-B409-8357AC855BDF}" presName="node" presStyleLbl="node1" presStyleIdx="5" presStyleCnt="6">
        <dgm:presLayoutVars>
          <dgm:bulletEnabled val="1"/>
        </dgm:presLayoutVars>
      </dgm:prSet>
      <dgm:spPr/>
    </dgm:pt>
  </dgm:ptLst>
  <dgm:cxnLst>
    <dgm:cxn modelId="{E6713407-36E5-4976-A8D2-BBE3EF86035B}" type="presOf" srcId="{D79A5009-E5FB-416E-8371-AD4AE9F79AC0}" destId="{AEA9C0E5-AEF6-42EF-8EFC-531E2D216AF3}" srcOrd="0" destOrd="0" presId="urn:microsoft.com/office/officeart/2005/8/layout/default"/>
    <dgm:cxn modelId="{B2F21313-DB47-4639-B153-02505A124694}" type="presOf" srcId="{BC80688C-3264-45B6-B409-8357AC855BDF}" destId="{ABD5D0E2-5981-45F2-B26D-E5C745FF1AF6}" srcOrd="0" destOrd="0" presId="urn:microsoft.com/office/officeart/2005/8/layout/default"/>
    <dgm:cxn modelId="{16396F28-D298-4BAD-87ED-9215AB76B783}" type="presOf" srcId="{CBD0D5F9-7486-42CB-BDB2-96008A430BB1}" destId="{F28E5176-2752-4348-B833-6CB8DD1EEE39}" srcOrd="0" destOrd="0" presId="urn:microsoft.com/office/officeart/2005/8/layout/default"/>
    <dgm:cxn modelId="{99F62F3A-DB3F-4143-8174-D8C2F87700DD}" srcId="{6BC4BD40-8196-45C3-80AE-25A39DE0D20F}" destId="{7CA90339-E89D-4A2B-8E11-7271282E703C}" srcOrd="2" destOrd="0" parTransId="{784F38FD-9ED2-4A6D-83C0-D78049E0E4DB}" sibTransId="{0E9CC35D-8974-4495-B881-AB97DDADDAF7}"/>
    <dgm:cxn modelId="{90BEAF5E-9736-4B9A-B321-171AFFA134C9}" srcId="{6BC4BD40-8196-45C3-80AE-25A39DE0D20F}" destId="{BC80688C-3264-45B6-B409-8357AC855BDF}" srcOrd="5" destOrd="0" parTransId="{7BC1FF3E-5E1D-4B6E-8322-738E0B6924CD}" sibTransId="{DFFB7A71-8F4A-4371-ADA2-D56F30A0CD5F}"/>
    <dgm:cxn modelId="{78EB4543-6952-4619-8588-F3F3B9EADA5C}" srcId="{6BC4BD40-8196-45C3-80AE-25A39DE0D20F}" destId="{C05DA30F-EF60-4A0B-801C-61ECFF11DEEA}" srcOrd="0" destOrd="0" parTransId="{2DE7634C-F3FE-46F0-8110-DD746043E87C}" sibTransId="{DE9AE18D-59C8-4F0E-AD94-EC3213110C86}"/>
    <dgm:cxn modelId="{2E472966-8794-4634-AADB-8D445A861A8F}" srcId="{6BC4BD40-8196-45C3-80AE-25A39DE0D20F}" destId="{CBD0D5F9-7486-42CB-BDB2-96008A430BB1}" srcOrd="3" destOrd="0" parTransId="{02B43DE7-67EE-4D9A-A2C8-8EBB2B5F0833}" sibTransId="{2A673933-E06D-4897-93B5-384DB61A26A2}"/>
    <dgm:cxn modelId="{8A266277-30AA-4350-8333-C94970704685}" type="presOf" srcId="{7CA90339-E89D-4A2B-8E11-7271282E703C}" destId="{D8D9131B-E406-4CFD-AF89-9E8899C69DE5}" srcOrd="0" destOrd="0" presId="urn:microsoft.com/office/officeart/2005/8/layout/default"/>
    <dgm:cxn modelId="{DC4DC0A4-DB1E-4F98-B476-7F88DB70B3CD}" srcId="{6BC4BD40-8196-45C3-80AE-25A39DE0D20F}" destId="{D79A5009-E5FB-416E-8371-AD4AE9F79AC0}" srcOrd="4" destOrd="0" parTransId="{7313A9F8-55A4-4661-B1E6-3554583C9FB1}" sibTransId="{B75DD3BB-6B7F-4658-8546-326066CC6A9C}"/>
    <dgm:cxn modelId="{B97946AB-BA79-4563-B8D4-FC229ADB570A}" type="presOf" srcId="{C05DA30F-EF60-4A0B-801C-61ECFF11DEEA}" destId="{FA6F6953-DA3C-44D0-AAC2-4952BF7E971D}" srcOrd="0" destOrd="0" presId="urn:microsoft.com/office/officeart/2005/8/layout/default"/>
    <dgm:cxn modelId="{287F8AC5-83CE-497E-AED1-2ED9A46B3D04}" type="presOf" srcId="{77FEDFA1-C635-49E1-95C1-9109AF7A2848}" destId="{3B4316DE-1901-4F1F-81E4-107CB7CE60ED}" srcOrd="0" destOrd="0" presId="urn:microsoft.com/office/officeart/2005/8/layout/default"/>
    <dgm:cxn modelId="{D9CEC4D2-8D6C-42A7-BEC0-E46D218EAD1B}" srcId="{6BC4BD40-8196-45C3-80AE-25A39DE0D20F}" destId="{77FEDFA1-C635-49E1-95C1-9109AF7A2848}" srcOrd="1" destOrd="0" parTransId="{D58BCA92-88C8-4E0D-8776-0DA709647767}" sibTransId="{18D4B970-A0E6-4C63-B8CE-3EA0ADBBF1D2}"/>
    <dgm:cxn modelId="{92EBEBE3-4F2B-4BA3-9284-AEA8B0AFBACD}" type="presOf" srcId="{6BC4BD40-8196-45C3-80AE-25A39DE0D20F}" destId="{155DC57A-1186-4E27-85ED-BF0E9C433EDB}" srcOrd="0" destOrd="0" presId="urn:microsoft.com/office/officeart/2005/8/layout/default"/>
    <dgm:cxn modelId="{B25ABF4F-8649-433C-B648-7A9C622626EC}" type="presParOf" srcId="{155DC57A-1186-4E27-85ED-BF0E9C433EDB}" destId="{FA6F6953-DA3C-44D0-AAC2-4952BF7E971D}" srcOrd="0" destOrd="0" presId="urn:microsoft.com/office/officeart/2005/8/layout/default"/>
    <dgm:cxn modelId="{92E4EA1D-3281-4000-B293-61F510334C6B}" type="presParOf" srcId="{155DC57A-1186-4E27-85ED-BF0E9C433EDB}" destId="{03B88DB5-7115-4D91-8C28-4B2D320019DA}" srcOrd="1" destOrd="0" presId="urn:microsoft.com/office/officeart/2005/8/layout/default"/>
    <dgm:cxn modelId="{3FAA332F-86ED-4162-ABBE-1721A114D320}" type="presParOf" srcId="{155DC57A-1186-4E27-85ED-BF0E9C433EDB}" destId="{3B4316DE-1901-4F1F-81E4-107CB7CE60ED}" srcOrd="2" destOrd="0" presId="urn:microsoft.com/office/officeart/2005/8/layout/default"/>
    <dgm:cxn modelId="{B836AE7D-AC69-41D5-AC5B-695164740734}" type="presParOf" srcId="{155DC57A-1186-4E27-85ED-BF0E9C433EDB}" destId="{EE582D7A-2C11-4E86-8822-A2264969E367}" srcOrd="3" destOrd="0" presId="urn:microsoft.com/office/officeart/2005/8/layout/default"/>
    <dgm:cxn modelId="{C1150311-6AF9-4430-AD71-C2E098F7A34F}" type="presParOf" srcId="{155DC57A-1186-4E27-85ED-BF0E9C433EDB}" destId="{D8D9131B-E406-4CFD-AF89-9E8899C69DE5}" srcOrd="4" destOrd="0" presId="urn:microsoft.com/office/officeart/2005/8/layout/default"/>
    <dgm:cxn modelId="{CBEF5375-DD36-4F6D-8119-1EDF3AFD72D9}" type="presParOf" srcId="{155DC57A-1186-4E27-85ED-BF0E9C433EDB}" destId="{8192AF5E-1EA3-4307-AFAF-DB68966A4E16}" srcOrd="5" destOrd="0" presId="urn:microsoft.com/office/officeart/2005/8/layout/default"/>
    <dgm:cxn modelId="{07842099-8FC6-4308-8220-7C5FC0953F4B}" type="presParOf" srcId="{155DC57A-1186-4E27-85ED-BF0E9C433EDB}" destId="{F28E5176-2752-4348-B833-6CB8DD1EEE39}" srcOrd="6" destOrd="0" presId="urn:microsoft.com/office/officeart/2005/8/layout/default"/>
    <dgm:cxn modelId="{F4DE6C8C-9CEF-46A8-BBE5-9CEDC288F459}" type="presParOf" srcId="{155DC57A-1186-4E27-85ED-BF0E9C433EDB}" destId="{0DDF49E1-E6A9-4D0B-93D1-6D506D8145C3}" srcOrd="7" destOrd="0" presId="urn:microsoft.com/office/officeart/2005/8/layout/default"/>
    <dgm:cxn modelId="{462D6BE3-86C3-42F8-838F-C1243A675F3B}" type="presParOf" srcId="{155DC57A-1186-4E27-85ED-BF0E9C433EDB}" destId="{AEA9C0E5-AEF6-42EF-8EFC-531E2D216AF3}" srcOrd="8" destOrd="0" presId="urn:microsoft.com/office/officeart/2005/8/layout/default"/>
    <dgm:cxn modelId="{9E607135-48DA-4FCE-BDD1-E08411F6222B}" type="presParOf" srcId="{155DC57A-1186-4E27-85ED-BF0E9C433EDB}" destId="{0757E638-E846-41AF-B37A-4779E73CCAFD}" srcOrd="9" destOrd="0" presId="urn:microsoft.com/office/officeart/2005/8/layout/default"/>
    <dgm:cxn modelId="{2D552A48-5998-4C6F-827A-15B2433E83FA}" type="presParOf" srcId="{155DC57A-1186-4E27-85ED-BF0E9C433EDB}" destId="{ABD5D0E2-5981-45F2-B26D-E5C745FF1AF6}"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9019B9-20BF-45FC-8F29-AB089CDBFDFA}"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2DCA81BC-895D-4E1E-A423-56E1E57D7C44}">
      <dgm:prSet/>
      <dgm:spPr/>
      <dgm:t>
        <a:bodyPr/>
        <a:lstStyle/>
        <a:p>
          <a:r>
            <a:rPr lang="en-GB" b="0" i="0"/>
            <a:t>Boisseron, B. (2018) </a:t>
          </a:r>
          <a:r>
            <a:rPr lang="en-GB" b="0" i="1"/>
            <a:t>Afro-Dog: Blackness and the Animal Question</a:t>
          </a:r>
          <a:r>
            <a:rPr lang="en-GB" b="0" i="0"/>
            <a:t>. [Online]. New York: Columbia University Press.</a:t>
          </a:r>
          <a:endParaRPr lang="en-US"/>
        </a:p>
      </dgm:t>
    </dgm:pt>
    <dgm:pt modelId="{3DFE695F-FB7E-4043-AD61-CF1B4261DF81}" type="parTrans" cxnId="{5D629393-F498-40DE-A044-F4BF0BA7D199}">
      <dgm:prSet/>
      <dgm:spPr/>
      <dgm:t>
        <a:bodyPr/>
        <a:lstStyle/>
        <a:p>
          <a:endParaRPr lang="en-US"/>
        </a:p>
      </dgm:t>
    </dgm:pt>
    <dgm:pt modelId="{709EEC4B-EF47-4768-ADE4-AD7195962EC4}" type="sibTrans" cxnId="{5D629393-F498-40DE-A044-F4BF0BA7D199}">
      <dgm:prSet/>
      <dgm:spPr/>
      <dgm:t>
        <a:bodyPr/>
        <a:lstStyle/>
        <a:p>
          <a:endParaRPr lang="en-US"/>
        </a:p>
      </dgm:t>
    </dgm:pt>
    <dgm:pt modelId="{79F8FD87-1630-4715-8C17-C834C95380F1}">
      <dgm:prSet/>
      <dgm:spPr/>
      <dgm:t>
        <a:bodyPr/>
        <a:lstStyle/>
        <a:p>
          <a:r>
            <a:rPr lang="en-GB" b="0" i="0"/>
            <a:t>Moritz, J. M. (2014) ANIMAL SUFFERING, EVOLUTION, AND THE ORIGINS OF EVIL: TOWARD A ‘FREE CREATURES’ DEFENSE. </a:t>
          </a:r>
          <a:r>
            <a:rPr lang="en-GB" b="0" i="1"/>
            <a:t>Zygon</a:t>
          </a:r>
          <a:r>
            <a:rPr lang="en-GB" b="0" i="0"/>
            <a:t>. [Online] 49 (2), 348–380</a:t>
          </a:r>
          <a:endParaRPr lang="en-US"/>
        </a:p>
      </dgm:t>
    </dgm:pt>
    <dgm:pt modelId="{E58C87B6-F9D6-48AD-B2B8-1B6A662B308D}" type="parTrans" cxnId="{AC917278-B8C6-445F-A018-F9B528A1DF53}">
      <dgm:prSet/>
      <dgm:spPr/>
      <dgm:t>
        <a:bodyPr/>
        <a:lstStyle/>
        <a:p>
          <a:endParaRPr lang="en-US"/>
        </a:p>
      </dgm:t>
    </dgm:pt>
    <dgm:pt modelId="{B0692126-5279-4D0A-93C3-7B5493E954C3}" type="sibTrans" cxnId="{AC917278-B8C6-445F-A018-F9B528A1DF53}">
      <dgm:prSet/>
      <dgm:spPr/>
      <dgm:t>
        <a:bodyPr/>
        <a:lstStyle/>
        <a:p>
          <a:endParaRPr lang="en-US"/>
        </a:p>
      </dgm:t>
    </dgm:pt>
    <dgm:pt modelId="{CDFF2DB2-B464-469D-B3FE-4D1C199D0DBA}">
      <dgm:prSet/>
      <dgm:spPr/>
      <dgm:t>
        <a:bodyPr/>
        <a:lstStyle/>
        <a:p>
          <a:r>
            <a:rPr lang="en-GB" b="0" i="0"/>
            <a:t>Fiber-Ostrow, P. &amp; Lovell, J. S. (2016) Behind a veil of secrecy: animal abuse, factory farms, and Ag-Gag legislation. </a:t>
          </a:r>
          <a:r>
            <a:rPr lang="en-GB" b="0" i="1"/>
            <a:t>Contemporary justice review : CJR</a:t>
          </a:r>
          <a:r>
            <a:rPr lang="en-GB" b="0" i="0"/>
            <a:t>. [Online] 19 (2), 230–249</a:t>
          </a:r>
          <a:endParaRPr lang="en-US"/>
        </a:p>
      </dgm:t>
    </dgm:pt>
    <dgm:pt modelId="{7AC3D86D-C5C6-4332-B7DA-5AAFE51D7C5A}" type="parTrans" cxnId="{9067BC68-498B-48ED-A0CF-8AA375B59A61}">
      <dgm:prSet/>
      <dgm:spPr/>
      <dgm:t>
        <a:bodyPr/>
        <a:lstStyle/>
        <a:p>
          <a:endParaRPr lang="en-US"/>
        </a:p>
      </dgm:t>
    </dgm:pt>
    <dgm:pt modelId="{D3C26F8D-BC06-4F92-BD8C-46C117F8245E}" type="sibTrans" cxnId="{9067BC68-498B-48ED-A0CF-8AA375B59A61}">
      <dgm:prSet/>
      <dgm:spPr/>
      <dgm:t>
        <a:bodyPr/>
        <a:lstStyle/>
        <a:p>
          <a:endParaRPr lang="en-US"/>
        </a:p>
      </dgm:t>
    </dgm:pt>
    <dgm:pt modelId="{861E9012-C3A0-4192-BE0F-801B15D7096E}">
      <dgm:prSet/>
      <dgm:spPr/>
      <dgm:t>
        <a:bodyPr/>
        <a:lstStyle/>
        <a:p>
          <a:r>
            <a:rPr lang="en-GB" b="0" i="0"/>
            <a:t>Villanueva, G. (2018) Against Animal Liberation? Peter Singer and His Critics. </a:t>
          </a:r>
          <a:r>
            <a:rPr lang="en-GB" b="0" i="1"/>
            <a:t>Sophia</a:t>
          </a:r>
          <a:r>
            <a:rPr lang="en-GB" b="0" i="0"/>
            <a:t>. [Online] 57 (1), 5–19</a:t>
          </a:r>
          <a:endParaRPr lang="en-US"/>
        </a:p>
      </dgm:t>
    </dgm:pt>
    <dgm:pt modelId="{E03704E8-B58A-4364-A5FC-9FEF9E119379}" type="parTrans" cxnId="{DE083CEB-B22A-41AE-B5C4-AC570527A5D4}">
      <dgm:prSet/>
      <dgm:spPr/>
      <dgm:t>
        <a:bodyPr/>
        <a:lstStyle/>
        <a:p>
          <a:endParaRPr lang="en-US"/>
        </a:p>
      </dgm:t>
    </dgm:pt>
    <dgm:pt modelId="{3D336BB2-36CC-4FFC-86EE-7100FC216D82}" type="sibTrans" cxnId="{DE083CEB-B22A-41AE-B5C4-AC570527A5D4}">
      <dgm:prSet/>
      <dgm:spPr/>
      <dgm:t>
        <a:bodyPr/>
        <a:lstStyle/>
        <a:p>
          <a:endParaRPr lang="en-US"/>
        </a:p>
      </dgm:t>
    </dgm:pt>
    <dgm:pt modelId="{0713CC32-E034-4DCF-9041-ADD451D9274C}">
      <dgm:prSet/>
      <dgm:spPr/>
      <dgm:t>
        <a:bodyPr/>
        <a:lstStyle/>
        <a:p>
          <a:r>
            <a:rPr lang="en-GB" b="0" i="0" dirty="0" err="1"/>
            <a:t>Ruetenik</a:t>
          </a:r>
          <a:r>
            <a:rPr lang="en-GB" b="0" i="0" dirty="0"/>
            <a:t>, T. (2010) Animal Liberation or Human Redemption: Racism and Speciesism in Toni Morrison’s Beloved. </a:t>
          </a:r>
          <a:r>
            <a:rPr lang="en-GB" b="0" i="1" dirty="0"/>
            <a:t>Interdisciplinary studies in literature and environment</a:t>
          </a:r>
          <a:r>
            <a:rPr lang="en-GB" b="0" i="0" dirty="0"/>
            <a:t>. [Online] 17 (2), 317–326.</a:t>
          </a:r>
          <a:endParaRPr lang="en-US" dirty="0"/>
        </a:p>
      </dgm:t>
    </dgm:pt>
    <dgm:pt modelId="{777F5301-B1FD-498B-8766-B3427AB4D4DA}" type="parTrans" cxnId="{1EA58A58-3FC1-450B-AA1B-1BC19C42A2A4}">
      <dgm:prSet/>
      <dgm:spPr/>
      <dgm:t>
        <a:bodyPr/>
        <a:lstStyle/>
        <a:p>
          <a:endParaRPr lang="en-US"/>
        </a:p>
      </dgm:t>
    </dgm:pt>
    <dgm:pt modelId="{5AF43F20-1125-428F-9CB5-DBDA355EAA55}" type="sibTrans" cxnId="{1EA58A58-3FC1-450B-AA1B-1BC19C42A2A4}">
      <dgm:prSet/>
      <dgm:spPr/>
      <dgm:t>
        <a:bodyPr/>
        <a:lstStyle/>
        <a:p>
          <a:endParaRPr lang="en-US"/>
        </a:p>
      </dgm:t>
    </dgm:pt>
    <dgm:pt modelId="{20685374-C06E-4AD5-9B01-AC37029F07EA}" type="pres">
      <dgm:prSet presAssocID="{F19019B9-20BF-45FC-8F29-AB089CDBFDFA}" presName="diagram" presStyleCnt="0">
        <dgm:presLayoutVars>
          <dgm:dir/>
          <dgm:resizeHandles val="exact"/>
        </dgm:presLayoutVars>
      </dgm:prSet>
      <dgm:spPr/>
    </dgm:pt>
    <dgm:pt modelId="{65F50C32-764D-4431-BF11-764CECC1A6B4}" type="pres">
      <dgm:prSet presAssocID="{2DCA81BC-895D-4E1E-A423-56E1E57D7C44}" presName="node" presStyleLbl="node1" presStyleIdx="0" presStyleCnt="5">
        <dgm:presLayoutVars>
          <dgm:bulletEnabled val="1"/>
        </dgm:presLayoutVars>
      </dgm:prSet>
      <dgm:spPr/>
    </dgm:pt>
    <dgm:pt modelId="{2E50EE55-72C6-43EB-8F66-F34160AA2899}" type="pres">
      <dgm:prSet presAssocID="{709EEC4B-EF47-4768-ADE4-AD7195962EC4}" presName="sibTrans" presStyleCnt="0"/>
      <dgm:spPr/>
    </dgm:pt>
    <dgm:pt modelId="{263DC7F1-B760-4C62-A6F3-4BD6C9CE34EB}" type="pres">
      <dgm:prSet presAssocID="{79F8FD87-1630-4715-8C17-C834C95380F1}" presName="node" presStyleLbl="node1" presStyleIdx="1" presStyleCnt="5">
        <dgm:presLayoutVars>
          <dgm:bulletEnabled val="1"/>
        </dgm:presLayoutVars>
      </dgm:prSet>
      <dgm:spPr/>
    </dgm:pt>
    <dgm:pt modelId="{CDA87BAE-62AC-4EF4-B05F-FA4D55417F7E}" type="pres">
      <dgm:prSet presAssocID="{B0692126-5279-4D0A-93C3-7B5493E954C3}" presName="sibTrans" presStyleCnt="0"/>
      <dgm:spPr/>
    </dgm:pt>
    <dgm:pt modelId="{991C8FD2-BDB5-4D77-873F-B7A9E614991E}" type="pres">
      <dgm:prSet presAssocID="{CDFF2DB2-B464-469D-B3FE-4D1C199D0DBA}" presName="node" presStyleLbl="node1" presStyleIdx="2" presStyleCnt="5">
        <dgm:presLayoutVars>
          <dgm:bulletEnabled val="1"/>
        </dgm:presLayoutVars>
      </dgm:prSet>
      <dgm:spPr/>
    </dgm:pt>
    <dgm:pt modelId="{EB875E27-D663-407A-B0E6-F1C7753FA7CA}" type="pres">
      <dgm:prSet presAssocID="{D3C26F8D-BC06-4F92-BD8C-46C117F8245E}" presName="sibTrans" presStyleCnt="0"/>
      <dgm:spPr/>
    </dgm:pt>
    <dgm:pt modelId="{DCB76CA7-AAA0-45F1-801B-B750C283B0B7}" type="pres">
      <dgm:prSet presAssocID="{861E9012-C3A0-4192-BE0F-801B15D7096E}" presName="node" presStyleLbl="node1" presStyleIdx="3" presStyleCnt="5">
        <dgm:presLayoutVars>
          <dgm:bulletEnabled val="1"/>
        </dgm:presLayoutVars>
      </dgm:prSet>
      <dgm:spPr/>
    </dgm:pt>
    <dgm:pt modelId="{73204F4E-E039-4316-B9D7-797ED31250A2}" type="pres">
      <dgm:prSet presAssocID="{3D336BB2-36CC-4FFC-86EE-7100FC216D82}" presName="sibTrans" presStyleCnt="0"/>
      <dgm:spPr/>
    </dgm:pt>
    <dgm:pt modelId="{D4CB9BAE-FAD8-410A-8988-252F7FF7A280}" type="pres">
      <dgm:prSet presAssocID="{0713CC32-E034-4DCF-9041-ADD451D9274C}" presName="node" presStyleLbl="node1" presStyleIdx="4" presStyleCnt="5">
        <dgm:presLayoutVars>
          <dgm:bulletEnabled val="1"/>
        </dgm:presLayoutVars>
      </dgm:prSet>
      <dgm:spPr/>
    </dgm:pt>
  </dgm:ptLst>
  <dgm:cxnLst>
    <dgm:cxn modelId="{9A3FE600-3C37-46E2-A4EF-5E13EF090932}" type="presOf" srcId="{CDFF2DB2-B464-469D-B3FE-4D1C199D0DBA}" destId="{991C8FD2-BDB5-4D77-873F-B7A9E614991E}" srcOrd="0" destOrd="0" presId="urn:microsoft.com/office/officeart/2005/8/layout/default"/>
    <dgm:cxn modelId="{ACC78D0A-B633-4602-AA53-BC87F57111D0}" type="presOf" srcId="{2DCA81BC-895D-4E1E-A423-56E1E57D7C44}" destId="{65F50C32-764D-4431-BF11-764CECC1A6B4}" srcOrd="0" destOrd="0" presId="urn:microsoft.com/office/officeart/2005/8/layout/default"/>
    <dgm:cxn modelId="{9067BC68-498B-48ED-A0CF-8AA375B59A61}" srcId="{F19019B9-20BF-45FC-8F29-AB089CDBFDFA}" destId="{CDFF2DB2-B464-469D-B3FE-4D1C199D0DBA}" srcOrd="2" destOrd="0" parTransId="{7AC3D86D-C5C6-4332-B7DA-5AAFE51D7C5A}" sibTransId="{D3C26F8D-BC06-4F92-BD8C-46C117F8245E}"/>
    <dgm:cxn modelId="{4FBE4E4B-4763-4755-ABDE-25A1739DAA74}" type="presOf" srcId="{0713CC32-E034-4DCF-9041-ADD451D9274C}" destId="{D4CB9BAE-FAD8-410A-8988-252F7FF7A280}" srcOrd="0" destOrd="0" presId="urn:microsoft.com/office/officeart/2005/8/layout/default"/>
    <dgm:cxn modelId="{AC917278-B8C6-445F-A018-F9B528A1DF53}" srcId="{F19019B9-20BF-45FC-8F29-AB089CDBFDFA}" destId="{79F8FD87-1630-4715-8C17-C834C95380F1}" srcOrd="1" destOrd="0" parTransId="{E58C87B6-F9D6-48AD-B2B8-1B6A662B308D}" sibTransId="{B0692126-5279-4D0A-93C3-7B5493E954C3}"/>
    <dgm:cxn modelId="{1EA58A58-3FC1-450B-AA1B-1BC19C42A2A4}" srcId="{F19019B9-20BF-45FC-8F29-AB089CDBFDFA}" destId="{0713CC32-E034-4DCF-9041-ADD451D9274C}" srcOrd="4" destOrd="0" parTransId="{777F5301-B1FD-498B-8766-B3427AB4D4DA}" sibTransId="{5AF43F20-1125-428F-9CB5-DBDA355EAA55}"/>
    <dgm:cxn modelId="{5D629393-F498-40DE-A044-F4BF0BA7D199}" srcId="{F19019B9-20BF-45FC-8F29-AB089CDBFDFA}" destId="{2DCA81BC-895D-4E1E-A423-56E1E57D7C44}" srcOrd="0" destOrd="0" parTransId="{3DFE695F-FB7E-4043-AD61-CF1B4261DF81}" sibTransId="{709EEC4B-EF47-4768-ADE4-AD7195962EC4}"/>
    <dgm:cxn modelId="{4808E9A4-EA54-474E-84CA-8BBC5000EA0B}" type="presOf" srcId="{79F8FD87-1630-4715-8C17-C834C95380F1}" destId="{263DC7F1-B760-4C62-A6F3-4BD6C9CE34EB}" srcOrd="0" destOrd="0" presId="urn:microsoft.com/office/officeart/2005/8/layout/default"/>
    <dgm:cxn modelId="{8C1FD0D3-EF4A-4CBC-AB51-42BCA283E44F}" type="presOf" srcId="{F19019B9-20BF-45FC-8F29-AB089CDBFDFA}" destId="{20685374-C06E-4AD5-9B01-AC37029F07EA}" srcOrd="0" destOrd="0" presId="urn:microsoft.com/office/officeart/2005/8/layout/default"/>
    <dgm:cxn modelId="{DE083CEB-B22A-41AE-B5C4-AC570527A5D4}" srcId="{F19019B9-20BF-45FC-8F29-AB089CDBFDFA}" destId="{861E9012-C3A0-4192-BE0F-801B15D7096E}" srcOrd="3" destOrd="0" parTransId="{E03704E8-B58A-4364-A5FC-9FEF9E119379}" sibTransId="{3D336BB2-36CC-4FFC-86EE-7100FC216D82}"/>
    <dgm:cxn modelId="{660422F4-46DC-4EBA-8BE8-4A33CAD80260}" type="presOf" srcId="{861E9012-C3A0-4192-BE0F-801B15D7096E}" destId="{DCB76CA7-AAA0-45F1-801B-B750C283B0B7}" srcOrd="0" destOrd="0" presId="urn:microsoft.com/office/officeart/2005/8/layout/default"/>
    <dgm:cxn modelId="{12B1615C-01F2-47CD-9CA8-BBBDD6DBF00A}" type="presParOf" srcId="{20685374-C06E-4AD5-9B01-AC37029F07EA}" destId="{65F50C32-764D-4431-BF11-764CECC1A6B4}" srcOrd="0" destOrd="0" presId="urn:microsoft.com/office/officeart/2005/8/layout/default"/>
    <dgm:cxn modelId="{B8F9A3A6-EEBF-4591-AAEC-19861B81EB04}" type="presParOf" srcId="{20685374-C06E-4AD5-9B01-AC37029F07EA}" destId="{2E50EE55-72C6-43EB-8F66-F34160AA2899}" srcOrd="1" destOrd="0" presId="urn:microsoft.com/office/officeart/2005/8/layout/default"/>
    <dgm:cxn modelId="{1FC424A3-AC29-48A4-A703-8C543590AD05}" type="presParOf" srcId="{20685374-C06E-4AD5-9B01-AC37029F07EA}" destId="{263DC7F1-B760-4C62-A6F3-4BD6C9CE34EB}" srcOrd="2" destOrd="0" presId="urn:microsoft.com/office/officeart/2005/8/layout/default"/>
    <dgm:cxn modelId="{8FB8FDE3-B907-4040-8508-85D91180AA35}" type="presParOf" srcId="{20685374-C06E-4AD5-9B01-AC37029F07EA}" destId="{CDA87BAE-62AC-4EF4-B05F-FA4D55417F7E}" srcOrd="3" destOrd="0" presId="urn:microsoft.com/office/officeart/2005/8/layout/default"/>
    <dgm:cxn modelId="{08AFCE0B-C9A7-4A01-9273-352653C418FF}" type="presParOf" srcId="{20685374-C06E-4AD5-9B01-AC37029F07EA}" destId="{991C8FD2-BDB5-4D77-873F-B7A9E614991E}" srcOrd="4" destOrd="0" presId="urn:microsoft.com/office/officeart/2005/8/layout/default"/>
    <dgm:cxn modelId="{70BF69A8-B59C-47A7-8A13-1FF516C939B8}" type="presParOf" srcId="{20685374-C06E-4AD5-9B01-AC37029F07EA}" destId="{EB875E27-D663-407A-B0E6-F1C7753FA7CA}" srcOrd="5" destOrd="0" presId="urn:microsoft.com/office/officeart/2005/8/layout/default"/>
    <dgm:cxn modelId="{B70D9E89-13F6-4B33-805E-3000418704EC}" type="presParOf" srcId="{20685374-C06E-4AD5-9B01-AC37029F07EA}" destId="{DCB76CA7-AAA0-45F1-801B-B750C283B0B7}" srcOrd="6" destOrd="0" presId="urn:microsoft.com/office/officeart/2005/8/layout/default"/>
    <dgm:cxn modelId="{9554A8DB-078A-4EBE-9B5A-917D8CA39524}" type="presParOf" srcId="{20685374-C06E-4AD5-9B01-AC37029F07EA}" destId="{73204F4E-E039-4316-B9D7-797ED31250A2}" srcOrd="7" destOrd="0" presId="urn:microsoft.com/office/officeart/2005/8/layout/default"/>
    <dgm:cxn modelId="{8B8F6E41-557C-406E-9D76-1FF94A39BC0F}" type="presParOf" srcId="{20685374-C06E-4AD5-9B01-AC37029F07EA}" destId="{D4CB9BAE-FAD8-410A-8988-252F7FF7A28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D6A2AB0-7345-4E4A-9100-A7E5316E74A6}"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04560FD0-82F4-4EE5-B156-848A14A5C715}">
      <dgm:prSet/>
      <dgm:spPr/>
      <dgm:t>
        <a:bodyPr/>
        <a:lstStyle/>
        <a:p>
          <a:r>
            <a:rPr lang="en-GB" b="0" i="0" dirty="0"/>
            <a:t>Weddle, D. L. (2017) </a:t>
          </a:r>
          <a:r>
            <a:rPr lang="en-GB" b="0" i="1" dirty="0"/>
            <a:t>Sacrifice in Judaism, Christianity, and Islam</a:t>
          </a:r>
          <a:r>
            <a:rPr lang="en-GB" b="0" i="0" dirty="0"/>
            <a:t>. New York: NYU Press.</a:t>
          </a:r>
          <a:endParaRPr lang="en-US" dirty="0"/>
        </a:p>
      </dgm:t>
    </dgm:pt>
    <dgm:pt modelId="{3E29E864-FDE9-4C44-971B-B6816D255DC1}" type="parTrans" cxnId="{E4BE6946-236C-4B20-A0F6-002495EE79DD}">
      <dgm:prSet/>
      <dgm:spPr/>
      <dgm:t>
        <a:bodyPr/>
        <a:lstStyle/>
        <a:p>
          <a:endParaRPr lang="en-US"/>
        </a:p>
      </dgm:t>
    </dgm:pt>
    <dgm:pt modelId="{58543098-9CA6-4FE8-A49C-C155617F29A8}" type="sibTrans" cxnId="{E4BE6946-236C-4B20-A0F6-002495EE79DD}">
      <dgm:prSet/>
      <dgm:spPr/>
      <dgm:t>
        <a:bodyPr/>
        <a:lstStyle/>
        <a:p>
          <a:endParaRPr lang="en-US"/>
        </a:p>
      </dgm:t>
    </dgm:pt>
    <dgm:pt modelId="{B8A3A5C8-7028-4118-8DE7-754FA7B3AD19}">
      <dgm:prSet/>
      <dgm:spPr/>
      <dgm:t>
        <a:bodyPr/>
        <a:lstStyle/>
        <a:p>
          <a:r>
            <a:rPr lang="en-GB" b="0" i="0"/>
            <a:t>Rahman, S. A. (2017) Religion and Animal Welfare-An Islamic Perspective. </a:t>
          </a:r>
          <a:r>
            <a:rPr lang="en-GB" b="0" i="1"/>
            <a:t>Animals (Basel)</a:t>
          </a:r>
          <a:r>
            <a:rPr lang="en-GB" b="0" i="0"/>
            <a:t>. [Online] 7 (2), 11–.</a:t>
          </a:r>
          <a:endParaRPr lang="en-US"/>
        </a:p>
      </dgm:t>
    </dgm:pt>
    <dgm:pt modelId="{550FF8FA-9252-471E-B40E-F3E1C06047D0}" type="parTrans" cxnId="{3DC52315-F6D5-49B4-BC6F-A9AE206CE1D7}">
      <dgm:prSet/>
      <dgm:spPr/>
      <dgm:t>
        <a:bodyPr/>
        <a:lstStyle/>
        <a:p>
          <a:endParaRPr lang="en-US"/>
        </a:p>
      </dgm:t>
    </dgm:pt>
    <dgm:pt modelId="{61DA08ED-137C-4A6C-8FA3-64ADC5BCE864}" type="sibTrans" cxnId="{3DC52315-F6D5-49B4-BC6F-A9AE206CE1D7}">
      <dgm:prSet/>
      <dgm:spPr/>
      <dgm:t>
        <a:bodyPr/>
        <a:lstStyle/>
        <a:p>
          <a:endParaRPr lang="en-US"/>
        </a:p>
      </dgm:t>
    </dgm:pt>
    <dgm:pt modelId="{2AF83A9E-FFB2-44B1-9FC7-30E4C253BD5E}">
      <dgm:prSet/>
      <dgm:spPr/>
      <dgm:t>
        <a:bodyPr/>
        <a:lstStyle/>
        <a:p>
          <a:r>
            <a:rPr lang="en-GB" b="0" i="0"/>
            <a:t>Islam, N. &amp; Islam, S. (2015) Human-Animal Relationship: Understanding Animal Rights in the Islamic Ecological Paradigm. </a:t>
          </a:r>
          <a:r>
            <a:rPr lang="en-GB" b="0" i="1"/>
            <a:t>Journal for the study of religions and ideologies</a:t>
          </a:r>
          <a:r>
            <a:rPr lang="en-GB" b="0" i="0"/>
            <a:t>. 14 (41), 96–126.</a:t>
          </a:r>
          <a:endParaRPr lang="en-US"/>
        </a:p>
      </dgm:t>
    </dgm:pt>
    <dgm:pt modelId="{BCE544FB-9E4B-4547-82F9-F9A6B80A5FCE}" type="parTrans" cxnId="{20BAFB86-3B99-4031-8BC9-0467A991BAD6}">
      <dgm:prSet/>
      <dgm:spPr/>
      <dgm:t>
        <a:bodyPr/>
        <a:lstStyle/>
        <a:p>
          <a:endParaRPr lang="en-US"/>
        </a:p>
      </dgm:t>
    </dgm:pt>
    <dgm:pt modelId="{65A0C60E-FD7D-456E-8509-02E575517EC3}" type="sibTrans" cxnId="{20BAFB86-3B99-4031-8BC9-0467A991BAD6}">
      <dgm:prSet/>
      <dgm:spPr/>
      <dgm:t>
        <a:bodyPr/>
        <a:lstStyle/>
        <a:p>
          <a:endParaRPr lang="en-US"/>
        </a:p>
      </dgm:t>
    </dgm:pt>
    <dgm:pt modelId="{AC71A0CA-64E2-45B6-B947-97B51435BC5E}">
      <dgm:prSet/>
      <dgm:spPr/>
      <dgm:t>
        <a:bodyPr/>
        <a:lstStyle/>
        <a:p>
          <a:r>
            <a:rPr lang="en-GB" b="0" i="0"/>
            <a:t>Khan, R. et al. (2018) Halal slaughtering, welfare, and empathy in farm animals: a review. </a:t>
          </a:r>
          <a:r>
            <a:rPr lang="en-GB" b="0" i="1"/>
            <a:t>Tropical animal health and production</a:t>
          </a:r>
          <a:r>
            <a:rPr lang="en-GB" b="0" i="0"/>
            <a:t>. [Online] 50 (8), 1733–1738.</a:t>
          </a:r>
          <a:endParaRPr lang="en-US"/>
        </a:p>
      </dgm:t>
    </dgm:pt>
    <dgm:pt modelId="{523359D8-24B7-40D1-9AB4-045D294817E6}" type="parTrans" cxnId="{1BA2DD29-2242-4F08-B2E8-8AD23C638FC8}">
      <dgm:prSet/>
      <dgm:spPr/>
      <dgm:t>
        <a:bodyPr/>
        <a:lstStyle/>
        <a:p>
          <a:endParaRPr lang="en-US"/>
        </a:p>
      </dgm:t>
    </dgm:pt>
    <dgm:pt modelId="{57553A8B-8B0B-42A9-96E1-317EBC11C8B6}" type="sibTrans" cxnId="{1BA2DD29-2242-4F08-B2E8-8AD23C638FC8}">
      <dgm:prSet/>
      <dgm:spPr/>
      <dgm:t>
        <a:bodyPr/>
        <a:lstStyle/>
        <a:p>
          <a:endParaRPr lang="en-US"/>
        </a:p>
      </dgm:t>
    </dgm:pt>
    <dgm:pt modelId="{14F70784-43C3-4897-9F42-9C6A21199BA8}">
      <dgm:prSet/>
      <dgm:spPr/>
      <dgm:t>
        <a:bodyPr/>
        <a:lstStyle/>
        <a:p>
          <a:r>
            <a:rPr lang="en-GB" b="0" i="0"/>
            <a:t>Wills, J. (2020) The Legal Regulation of Non-stun Slaughter: Balancing Religious Freedom, Non-discrimination and Animal Welfare. </a:t>
          </a:r>
          <a:r>
            <a:rPr lang="en-GB" b="0" i="1"/>
            <a:t>The Liverpool law review</a:t>
          </a:r>
          <a:r>
            <a:rPr lang="en-GB" b="0" i="0"/>
            <a:t>. [Online] 41 (2), 145–171.</a:t>
          </a:r>
          <a:endParaRPr lang="en-US"/>
        </a:p>
      </dgm:t>
    </dgm:pt>
    <dgm:pt modelId="{86A9C104-0559-4E07-ACCD-F8517DE0F73D}" type="parTrans" cxnId="{9B095398-2F90-4E4A-A2D5-27A3DF55E27D}">
      <dgm:prSet/>
      <dgm:spPr/>
      <dgm:t>
        <a:bodyPr/>
        <a:lstStyle/>
        <a:p>
          <a:endParaRPr lang="en-US"/>
        </a:p>
      </dgm:t>
    </dgm:pt>
    <dgm:pt modelId="{FA2BFB09-C692-4F44-BBE6-3BD1D5D6E5B6}" type="sibTrans" cxnId="{9B095398-2F90-4E4A-A2D5-27A3DF55E27D}">
      <dgm:prSet/>
      <dgm:spPr/>
      <dgm:t>
        <a:bodyPr/>
        <a:lstStyle/>
        <a:p>
          <a:endParaRPr lang="en-US"/>
        </a:p>
      </dgm:t>
    </dgm:pt>
    <dgm:pt modelId="{5151F6B8-0CE7-45FA-80EB-CFD5525591FB}" type="pres">
      <dgm:prSet presAssocID="{8D6A2AB0-7345-4E4A-9100-A7E5316E74A6}" presName="diagram" presStyleCnt="0">
        <dgm:presLayoutVars>
          <dgm:dir/>
          <dgm:resizeHandles val="exact"/>
        </dgm:presLayoutVars>
      </dgm:prSet>
      <dgm:spPr/>
    </dgm:pt>
    <dgm:pt modelId="{542C0F0E-0986-42BC-A1E7-84247B187528}" type="pres">
      <dgm:prSet presAssocID="{04560FD0-82F4-4EE5-B156-848A14A5C715}" presName="node" presStyleLbl="node1" presStyleIdx="0" presStyleCnt="5">
        <dgm:presLayoutVars>
          <dgm:bulletEnabled val="1"/>
        </dgm:presLayoutVars>
      </dgm:prSet>
      <dgm:spPr/>
    </dgm:pt>
    <dgm:pt modelId="{1921D6D8-F6E8-4DCD-9644-28FEE6FE38B4}" type="pres">
      <dgm:prSet presAssocID="{58543098-9CA6-4FE8-A49C-C155617F29A8}" presName="sibTrans" presStyleCnt="0"/>
      <dgm:spPr/>
    </dgm:pt>
    <dgm:pt modelId="{1950B58E-8365-4F4B-B35B-391F57EC644D}" type="pres">
      <dgm:prSet presAssocID="{B8A3A5C8-7028-4118-8DE7-754FA7B3AD19}" presName="node" presStyleLbl="node1" presStyleIdx="1" presStyleCnt="5">
        <dgm:presLayoutVars>
          <dgm:bulletEnabled val="1"/>
        </dgm:presLayoutVars>
      </dgm:prSet>
      <dgm:spPr/>
    </dgm:pt>
    <dgm:pt modelId="{D51B0446-39D5-47B2-8808-0012A1AE0464}" type="pres">
      <dgm:prSet presAssocID="{61DA08ED-137C-4A6C-8FA3-64ADC5BCE864}" presName="sibTrans" presStyleCnt="0"/>
      <dgm:spPr/>
    </dgm:pt>
    <dgm:pt modelId="{F1A9C040-E54A-493C-AA05-BA001DD0CD07}" type="pres">
      <dgm:prSet presAssocID="{2AF83A9E-FFB2-44B1-9FC7-30E4C253BD5E}" presName="node" presStyleLbl="node1" presStyleIdx="2" presStyleCnt="5">
        <dgm:presLayoutVars>
          <dgm:bulletEnabled val="1"/>
        </dgm:presLayoutVars>
      </dgm:prSet>
      <dgm:spPr/>
    </dgm:pt>
    <dgm:pt modelId="{8DD671A7-5B17-47EC-9CA5-CBA7488BC5F3}" type="pres">
      <dgm:prSet presAssocID="{65A0C60E-FD7D-456E-8509-02E575517EC3}" presName="sibTrans" presStyleCnt="0"/>
      <dgm:spPr/>
    </dgm:pt>
    <dgm:pt modelId="{1657FE1D-CFB1-473A-8CA1-6A2851529DA5}" type="pres">
      <dgm:prSet presAssocID="{AC71A0CA-64E2-45B6-B947-97B51435BC5E}" presName="node" presStyleLbl="node1" presStyleIdx="3" presStyleCnt="5">
        <dgm:presLayoutVars>
          <dgm:bulletEnabled val="1"/>
        </dgm:presLayoutVars>
      </dgm:prSet>
      <dgm:spPr/>
    </dgm:pt>
    <dgm:pt modelId="{371F3C70-6CAD-49E3-A394-0CCB9C7C1389}" type="pres">
      <dgm:prSet presAssocID="{57553A8B-8B0B-42A9-96E1-317EBC11C8B6}" presName="sibTrans" presStyleCnt="0"/>
      <dgm:spPr/>
    </dgm:pt>
    <dgm:pt modelId="{DE9158C7-5783-4B08-9E6E-8CF14885C7B6}" type="pres">
      <dgm:prSet presAssocID="{14F70784-43C3-4897-9F42-9C6A21199BA8}" presName="node" presStyleLbl="node1" presStyleIdx="4" presStyleCnt="5">
        <dgm:presLayoutVars>
          <dgm:bulletEnabled val="1"/>
        </dgm:presLayoutVars>
      </dgm:prSet>
      <dgm:spPr/>
    </dgm:pt>
  </dgm:ptLst>
  <dgm:cxnLst>
    <dgm:cxn modelId="{3DC52315-F6D5-49B4-BC6F-A9AE206CE1D7}" srcId="{8D6A2AB0-7345-4E4A-9100-A7E5316E74A6}" destId="{B8A3A5C8-7028-4118-8DE7-754FA7B3AD19}" srcOrd="1" destOrd="0" parTransId="{550FF8FA-9252-471E-B40E-F3E1C06047D0}" sibTransId="{61DA08ED-137C-4A6C-8FA3-64ADC5BCE864}"/>
    <dgm:cxn modelId="{1BA2DD29-2242-4F08-B2E8-8AD23C638FC8}" srcId="{8D6A2AB0-7345-4E4A-9100-A7E5316E74A6}" destId="{AC71A0CA-64E2-45B6-B947-97B51435BC5E}" srcOrd="3" destOrd="0" parTransId="{523359D8-24B7-40D1-9AB4-045D294817E6}" sibTransId="{57553A8B-8B0B-42A9-96E1-317EBC11C8B6}"/>
    <dgm:cxn modelId="{4FE1E02B-77A6-4270-A81C-C316C660F7EE}" type="presOf" srcId="{14F70784-43C3-4897-9F42-9C6A21199BA8}" destId="{DE9158C7-5783-4B08-9E6E-8CF14885C7B6}" srcOrd="0" destOrd="0" presId="urn:microsoft.com/office/officeart/2005/8/layout/default"/>
    <dgm:cxn modelId="{39C2DD45-5D56-47A6-B5C6-F4911027D7B1}" type="presOf" srcId="{AC71A0CA-64E2-45B6-B947-97B51435BC5E}" destId="{1657FE1D-CFB1-473A-8CA1-6A2851529DA5}" srcOrd="0" destOrd="0" presId="urn:microsoft.com/office/officeart/2005/8/layout/default"/>
    <dgm:cxn modelId="{E4BE6946-236C-4B20-A0F6-002495EE79DD}" srcId="{8D6A2AB0-7345-4E4A-9100-A7E5316E74A6}" destId="{04560FD0-82F4-4EE5-B156-848A14A5C715}" srcOrd="0" destOrd="0" parTransId="{3E29E864-FDE9-4C44-971B-B6816D255DC1}" sibTransId="{58543098-9CA6-4FE8-A49C-C155617F29A8}"/>
    <dgm:cxn modelId="{92D6344B-A56A-4B82-AB32-41A61C976BF1}" type="presOf" srcId="{B8A3A5C8-7028-4118-8DE7-754FA7B3AD19}" destId="{1950B58E-8365-4F4B-B35B-391F57EC644D}" srcOrd="0" destOrd="0" presId="urn:microsoft.com/office/officeart/2005/8/layout/default"/>
    <dgm:cxn modelId="{148FFC7F-C2EC-421E-A494-F97C48702661}" type="presOf" srcId="{2AF83A9E-FFB2-44B1-9FC7-30E4C253BD5E}" destId="{F1A9C040-E54A-493C-AA05-BA001DD0CD07}" srcOrd="0" destOrd="0" presId="urn:microsoft.com/office/officeart/2005/8/layout/default"/>
    <dgm:cxn modelId="{20BAFB86-3B99-4031-8BC9-0467A991BAD6}" srcId="{8D6A2AB0-7345-4E4A-9100-A7E5316E74A6}" destId="{2AF83A9E-FFB2-44B1-9FC7-30E4C253BD5E}" srcOrd="2" destOrd="0" parTransId="{BCE544FB-9E4B-4547-82F9-F9A6B80A5FCE}" sibTransId="{65A0C60E-FD7D-456E-8509-02E575517EC3}"/>
    <dgm:cxn modelId="{9B095398-2F90-4E4A-A2D5-27A3DF55E27D}" srcId="{8D6A2AB0-7345-4E4A-9100-A7E5316E74A6}" destId="{14F70784-43C3-4897-9F42-9C6A21199BA8}" srcOrd="4" destOrd="0" parTransId="{86A9C104-0559-4E07-ACCD-F8517DE0F73D}" sibTransId="{FA2BFB09-C692-4F44-BBE6-3BD1D5D6E5B6}"/>
    <dgm:cxn modelId="{8CC554D5-66A5-4304-848F-D653CFB08351}" type="presOf" srcId="{04560FD0-82F4-4EE5-B156-848A14A5C715}" destId="{542C0F0E-0986-42BC-A1E7-84247B187528}" srcOrd="0" destOrd="0" presId="urn:microsoft.com/office/officeart/2005/8/layout/default"/>
    <dgm:cxn modelId="{CA1C27DB-ED49-41F2-9AA0-556E798B7208}" type="presOf" srcId="{8D6A2AB0-7345-4E4A-9100-A7E5316E74A6}" destId="{5151F6B8-0CE7-45FA-80EB-CFD5525591FB}" srcOrd="0" destOrd="0" presId="urn:microsoft.com/office/officeart/2005/8/layout/default"/>
    <dgm:cxn modelId="{3AF0EDE7-9928-4A2F-818D-F1E3908BB611}" type="presParOf" srcId="{5151F6B8-0CE7-45FA-80EB-CFD5525591FB}" destId="{542C0F0E-0986-42BC-A1E7-84247B187528}" srcOrd="0" destOrd="0" presId="urn:microsoft.com/office/officeart/2005/8/layout/default"/>
    <dgm:cxn modelId="{428BEA49-4A05-4F30-9AAB-C70DE9DD42F8}" type="presParOf" srcId="{5151F6B8-0CE7-45FA-80EB-CFD5525591FB}" destId="{1921D6D8-F6E8-4DCD-9644-28FEE6FE38B4}" srcOrd="1" destOrd="0" presId="urn:microsoft.com/office/officeart/2005/8/layout/default"/>
    <dgm:cxn modelId="{A758A208-2FDD-42CD-99DF-82B9E05DFB84}" type="presParOf" srcId="{5151F6B8-0CE7-45FA-80EB-CFD5525591FB}" destId="{1950B58E-8365-4F4B-B35B-391F57EC644D}" srcOrd="2" destOrd="0" presId="urn:microsoft.com/office/officeart/2005/8/layout/default"/>
    <dgm:cxn modelId="{3710948E-683C-4BE0-9A07-4AAE7886DAD3}" type="presParOf" srcId="{5151F6B8-0CE7-45FA-80EB-CFD5525591FB}" destId="{D51B0446-39D5-47B2-8808-0012A1AE0464}" srcOrd="3" destOrd="0" presId="urn:microsoft.com/office/officeart/2005/8/layout/default"/>
    <dgm:cxn modelId="{90919C93-9971-4BA8-BF5F-6036B5463326}" type="presParOf" srcId="{5151F6B8-0CE7-45FA-80EB-CFD5525591FB}" destId="{F1A9C040-E54A-493C-AA05-BA001DD0CD07}" srcOrd="4" destOrd="0" presId="urn:microsoft.com/office/officeart/2005/8/layout/default"/>
    <dgm:cxn modelId="{A8726080-F4C7-403A-B295-A82C49FA90BC}" type="presParOf" srcId="{5151F6B8-0CE7-45FA-80EB-CFD5525591FB}" destId="{8DD671A7-5B17-47EC-9CA5-CBA7488BC5F3}" srcOrd="5" destOrd="0" presId="urn:microsoft.com/office/officeart/2005/8/layout/default"/>
    <dgm:cxn modelId="{FFD2BA86-553F-4A04-8D7A-1B5F6DDB4D22}" type="presParOf" srcId="{5151F6B8-0CE7-45FA-80EB-CFD5525591FB}" destId="{1657FE1D-CFB1-473A-8CA1-6A2851529DA5}" srcOrd="6" destOrd="0" presId="urn:microsoft.com/office/officeart/2005/8/layout/default"/>
    <dgm:cxn modelId="{83A7D5F1-C6DA-4438-8756-D3C6E2C669C4}" type="presParOf" srcId="{5151F6B8-0CE7-45FA-80EB-CFD5525591FB}" destId="{371F3C70-6CAD-49E3-A394-0CCB9C7C1389}" srcOrd="7" destOrd="0" presId="urn:microsoft.com/office/officeart/2005/8/layout/default"/>
    <dgm:cxn modelId="{3CBA8CA6-2F30-485F-B3A2-7EE2E5604273}" type="presParOf" srcId="{5151F6B8-0CE7-45FA-80EB-CFD5525591FB}" destId="{DE9158C7-5783-4B08-9E6E-8CF14885C7B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BEE6835-115D-4D4C-94AE-9E4732F7CCE7}" type="doc">
      <dgm:prSet loTypeId="urn:microsoft.com/office/officeart/2005/8/layout/default" loCatId="list" qsTypeId="urn:microsoft.com/office/officeart/2005/8/quickstyle/simple2" qsCatId="simple" csTypeId="urn:microsoft.com/office/officeart/2005/8/colors/colorful1" csCatId="colorful"/>
      <dgm:spPr/>
      <dgm:t>
        <a:bodyPr/>
        <a:lstStyle/>
        <a:p>
          <a:endParaRPr lang="en-US"/>
        </a:p>
      </dgm:t>
    </dgm:pt>
    <dgm:pt modelId="{56CD4622-26A1-4161-9C9F-3ACE82957492}">
      <dgm:prSet/>
      <dgm:spPr/>
      <dgm:t>
        <a:bodyPr/>
        <a:lstStyle/>
        <a:p>
          <a:r>
            <a:rPr lang="en-GB" b="0" i="0"/>
            <a:t>Birch, E. L. et al. (2016) </a:t>
          </a:r>
          <a:r>
            <a:rPr lang="en-GB" b="0" i="1"/>
            <a:t>Slums : How Informal Real Estate Markets Work</a:t>
          </a:r>
          <a:r>
            <a:rPr lang="en-GB" b="0" i="0"/>
            <a:t>. [Online]. Philadelphia: University of Pennsylvania Press,.</a:t>
          </a:r>
          <a:endParaRPr lang="en-US"/>
        </a:p>
      </dgm:t>
    </dgm:pt>
    <dgm:pt modelId="{0AC9E35A-AD4F-4768-A63D-306C22E88049}" type="parTrans" cxnId="{4690500C-A61F-4999-A1E3-D6137B750996}">
      <dgm:prSet/>
      <dgm:spPr/>
      <dgm:t>
        <a:bodyPr/>
        <a:lstStyle/>
        <a:p>
          <a:endParaRPr lang="en-US"/>
        </a:p>
      </dgm:t>
    </dgm:pt>
    <dgm:pt modelId="{E800FF6F-B4D2-4950-8347-0CD1340DD00B}" type="sibTrans" cxnId="{4690500C-A61F-4999-A1E3-D6137B750996}">
      <dgm:prSet/>
      <dgm:spPr/>
      <dgm:t>
        <a:bodyPr/>
        <a:lstStyle/>
        <a:p>
          <a:endParaRPr lang="en-US"/>
        </a:p>
      </dgm:t>
    </dgm:pt>
    <dgm:pt modelId="{7280ADE2-E796-45E6-A028-98B44E7CF269}">
      <dgm:prSet/>
      <dgm:spPr/>
      <dgm:t>
        <a:bodyPr/>
        <a:lstStyle/>
        <a:p>
          <a:r>
            <a:rPr lang="en-GB" b="0" i="0"/>
            <a:t>Jovchelovitch, S. &amp; Priego-Hernandez, J. (2015) </a:t>
          </a:r>
          <a:r>
            <a:rPr lang="en-GB" b="0" i="1"/>
            <a:t>Bottom-up social development in favelas of Rio de Janeiro: a toolkit</a:t>
          </a:r>
          <a:r>
            <a:rPr lang="en-GB" b="0" i="0"/>
            <a:t>. London School of Economics and Political Science.</a:t>
          </a:r>
          <a:endParaRPr lang="en-US"/>
        </a:p>
      </dgm:t>
    </dgm:pt>
    <dgm:pt modelId="{8385F277-F1CC-40C4-9853-1E4DA8B31B56}" type="parTrans" cxnId="{58FCC967-315D-4188-8D18-0CA82643BA53}">
      <dgm:prSet/>
      <dgm:spPr/>
      <dgm:t>
        <a:bodyPr/>
        <a:lstStyle/>
        <a:p>
          <a:endParaRPr lang="en-US"/>
        </a:p>
      </dgm:t>
    </dgm:pt>
    <dgm:pt modelId="{E732EBCC-835B-4E97-9662-4BF39C01F940}" type="sibTrans" cxnId="{58FCC967-315D-4188-8D18-0CA82643BA53}">
      <dgm:prSet/>
      <dgm:spPr/>
      <dgm:t>
        <a:bodyPr/>
        <a:lstStyle/>
        <a:p>
          <a:endParaRPr lang="en-US"/>
        </a:p>
      </dgm:t>
    </dgm:pt>
    <dgm:pt modelId="{CDB639BC-4684-4FDC-B24C-1F8A30C56274}">
      <dgm:prSet/>
      <dgm:spPr/>
      <dgm:t>
        <a:bodyPr/>
        <a:lstStyle/>
        <a:p>
          <a:r>
            <a:rPr lang="en-GB" b="0" i="0"/>
            <a:t>Valladares, L. do P. &amp; Anderson, R. N. (2019) </a:t>
          </a:r>
          <a:r>
            <a:rPr lang="en-GB" b="0" i="1"/>
            <a:t>The Invention of the Favela</a:t>
          </a:r>
          <a:r>
            <a:rPr lang="en-GB" b="0" i="0"/>
            <a:t>. [Online]. Chapel Hill: The University of North Carolina Press.</a:t>
          </a:r>
          <a:endParaRPr lang="en-US"/>
        </a:p>
      </dgm:t>
    </dgm:pt>
    <dgm:pt modelId="{94271D39-9F2B-41CA-87BB-6F64578975C6}" type="parTrans" cxnId="{07B175BE-C743-4FC9-9788-C9C5F01A2418}">
      <dgm:prSet/>
      <dgm:spPr/>
      <dgm:t>
        <a:bodyPr/>
        <a:lstStyle/>
        <a:p>
          <a:endParaRPr lang="en-US"/>
        </a:p>
      </dgm:t>
    </dgm:pt>
    <dgm:pt modelId="{2F8C7B42-8454-4AB6-8F43-02CDEAB551BD}" type="sibTrans" cxnId="{07B175BE-C743-4FC9-9788-C9C5F01A2418}">
      <dgm:prSet/>
      <dgm:spPr/>
      <dgm:t>
        <a:bodyPr/>
        <a:lstStyle/>
        <a:p>
          <a:endParaRPr lang="en-US"/>
        </a:p>
      </dgm:t>
    </dgm:pt>
    <dgm:pt modelId="{1438A4EB-C672-4A13-BC7B-44AADAFF78C3}">
      <dgm:prSet/>
      <dgm:spPr/>
      <dgm:t>
        <a:bodyPr/>
        <a:lstStyle/>
        <a:p>
          <a:r>
            <a:rPr lang="en-GB" b="0" i="0"/>
            <a:t>Richmond, M. A. (2018) Rio de Janeiro’s favela assemblage: Accounting for the durability of an unstable object. </a:t>
          </a:r>
          <a:r>
            <a:rPr lang="en-GB" b="0" i="1"/>
            <a:t>Environment and planning. D, Society &amp; space</a:t>
          </a:r>
          <a:r>
            <a:rPr lang="en-GB" b="0" i="0"/>
            <a:t>. [Online] 36 (6), 1045–1062.</a:t>
          </a:r>
          <a:endParaRPr lang="en-US"/>
        </a:p>
      </dgm:t>
    </dgm:pt>
    <dgm:pt modelId="{AA384DDC-7093-439F-A460-D4DCBE001CE3}" type="parTrans" cxnId="{F0E64383-F8B2-4083-9269-72B2E4F2B039}">
      <dgm:prSet/>
      <dgm:spPr/>
      <dgm:t>
        <a:bodyPr/>
        <a:lstStyle/>
        <a:p>
          <a:endParaRPr lang="en-US"/>
        </a:p>
      </dgm:t>
    </dgm:pt>
    <dgm:pt modelId="{FF66F402-E08A-4300-8F9B-491B290B3C16}" type="sibTrans" cxnId="{F0E64383-F8B2-4083-9269-72B2E4F2B039}">
      <dgm:prSet/>
      <dgm:spPr/>
      <dgm:t>
        <a:bodyPr/>
        <a:lstStyle/>
        <a:p>
          <a:endParaRPr lang="en-US"/>
        </a:p>
      </dgm:t>
    </dgm:pt>
    <dgm:pt modelId="{76ECAE72-AAF4-427B-92B1-15A13AB3B34E}">
      <dgm:prSet/>
      <dgm:spPr/>
      <dgm:t>
        <a:bodyPr/>
        <a:lstStyle/>
        <a:p>
          <a:r>
            <a:rPr lang="en-GB" b="0" i="0"/>
            <a:t>Lees, L. et al. (2015) </a:t>
          </a:r>
          <a:r>
            <a:rPr lang="en-GB" b="0" i="1"/>
            <a:t>Global gentrifications : uneven development and displacement</a:t>
          </a:r>
          <a:r>
            <a:rPr lang="en-GB" b="0" i="0"/>
            <a:t>. First edition. Bristol, England ;: Policy Press.</a:t>
          </a:r>
          <a:endParaRPr lang="en-US"/>
        </a:p>
      </dgm:t>
    </dgm:pt>
    <dgm:pt modelId="{EEA7D91D-18C0-46FB-85BD-47BB745E2730}" type="parTrans" cxnId="{D1637E04-A124-4A68-93E3-C2B7FEF2C37D}">
      <dgm:prSet/>
      <dgm:spPr/>
      <dgm:t>
        <a:bodyPr/>
        <a:lstStyle/>
        <a:p>
          <a:endParaRPr lang="en-US"/>
        </a:p>
      </dgm:t>
    </dgm:pt>
    <dgm:pt modelId="{89F735E7-672C-435C-AD31-DCA89EE8AAF6}" type="sibTrans" cxnId="{D1637E04-A124-4A68-93E3-C2B7FEF2C37D}">
      <dgm:prSet/>
      <dgm:spPr/>
      <dgm:t>
        <a:bodyPr/>
        <a:lstStyle/>
        <a:p>
          <a:endParaRPr lang="en-US"/>
        </a:p>
      </dgm:t>
    </dgm:pt>
    <dgm:pt modelId="{EFF8CA9C-81E9-4FA9-82D7-38EF4F0DA790}" type="pres">
      <dgm:prSet presAssocID="{2BEE6835-115D-4D4C-94AE-9E4732F7CCE7}" presName="diagram" presStyleCnt="0">
        <dgm:presLayoutVars>
          <dgm:dir/>
          <dgm:resizeHandles val="exact"/>
        </dgm:presLayoutVars>
      </dgm:prSet>
      <dgm:spPr/>
    </dgm:pt>
    <dgm:pt modelId="{D284CEEF-DC46-4117-8C53-764804D15B31}" type="pres">
      <dgm:prSet presAssocID="{56CD4622-26A1-4161-9C9F-3ACE82957492}" presName="node" presStyleLbl="node1" presStyleIdx="0" presStyleCnt="5">
        <dgm:presLayoutVars>
          <dgm:bulletEnabled val="1"/>
        </dgm:presLayoutVars>
      </dgm:prSet>
      <dgm:spPr/>
    </dgm:pt>
    <dgm:pt modelId="{AA65E765-9065-4A48-BC4D-AD54D7EF3B5D}" type="pres">
      <dgm:prSet presAssocID="{E800FF6F-B4D2-4950-8347-0CD1340DD00B}" presName="sibTrans" presStyleCnt="0"/>
      <dgm:spPr/>
    </dgm:pt>
    <dgm:pt modelId="{D70B0596-25F1-4160-A0C2-614ED94723B1}" type="pres">
      <dgm:prSet presAssocID="{7280ADE2-E796-45E6-A028-98B44E7CF269}" presName="node" presStyleLbl="node1" presStyleIdx="1" presStyleCnt="5">
        <dgm:presLayoutVars>
          <dgm:bulletEnabled val="1"/>
        </dgm:presLayoutVars>
      </dgm:prSet>
      <dgm:spPr/>
    </dgm:pt>
    <dgm:pt modelId="{46B06C58-7E38-4FBB-8944-7AA35603EFB0}" type="pres">
      <dgm:prSet presAssocID="{E732EBCC-835B-4E97-9662-4BF39C01F940}" presName="sibTrans" presStyleCnt="0"/>
      <dgm:spPr/>
    </dgm:pt>
    <dgm:pt modelId="{E1E8CF92-D061-4178-9A4E-DEFB08A769AE}" type="pres">
      <dgm:prSet presAssocID="{CDB639BC-4684-4FDC-B24C-1F8A30C56274}" presName="node" presStyleLbl="node1" presStyleIdx="2" presStyleCnt="5">
        <dgm:presLayoutVars>
          <dgm:bulletEnabled val="1"/>
        </dgm:presLayoutVars>
      </dgm:prSet>
      <dgm:spPr/>
    </dgm:pt>
    <dgm:pt modelId="{FE9266DF-20EF-4EBE-83D1-4398EC5E4988}" type="pres">
      <dgm:prSet presAssocID="{2F8C7B42-8454-4AB6-8F43-02CDEAB551BD}" presName="sibTrans" presStyleCnt="0"/>
      <dgm:spPr/>
    </dgm:pt>
    <dgm:pt modelId="{174B0B80-7FC4-47FE-B6E5-6524C8F0BA00}" type="pres">
      <dgm:prSet presAssocID="{1438A4EB-C672-4A13-BC7B-44AADAFF78C3}" presName="node" presStyleLbl="node1" presStyleIdx="3" presStyleCnt="5">
        <dgm:presLayoutVars>
          <dgm:bulletEnabled val="1"/>
        </dgm:presLayoutVars>
      </dgm:prSet>
      <dgm:spPr/>
    </dgm:pt>
    <dgm:pt modelId="{A47F69BC-1C5E-44D6-A3CF-A303C4BA3386}" type="pres">
      <dgm:prSet presAssocID="{FF66F402-E08A-4300-8F9B-491B290B3C16}" presName="sibTrans" presStyleCnt="0"/>
      <dgm:spPr/>
    </dgm:pt>
    <dgm:pt modelId="{6E85D670-2B5B-4848-A191-D054147AEE0F}" type="pres">
      <dgm:prSet presAssocID="{76ECAE72-AAF4-427B-92B1-15A13AB3B34E}" presName="node" presStyleLbl="node1" presStyleIdx="4" presStyleCnt="5">
        <dgm:presLayoutVars>
          <dgm:bulletEnabled val="1"/>
        </dgm:presLayoutVars>
      </dgm:prSet>
      <dgm:spPr/>
    </dgm:pt>
  </dgm:ptLst>
  <dgm:cxnLst>
    <dgm:cxn modelId="{D1637E04-A124-4A68-93E3-C2B7FEF2C37D}" srcId="{2BEE6835-115D-4D4C-94AE-9E4732F7CCE7}" destId="{76ECAE72-AAF4-427B-92B1-15A13AB3B34E}" srcOrd="4" destOrd="0" parTransId="{EEA7D91D-18C0-46FB-85BD-47BB745E2730}" sibTransId="{89F735E7-672C-435C-AD31-DCA89EE8AAF6}"/>
    <dgm:cxn modelId="{4690500C-A61F-4999-A1E3-D6137B750996}" srcId="{2BEE6835-115D-4D4C-94AE-9E4732F7CCE7}" destId="{56CD4622-26A1-4161-9C9F-3ACE82957492}" srcOrd="0" destOrd="0" parTransId="{0AC9E35A-AD4F-4768-A63D-306C22E88049}" sibTransId="{E800FF6F-B4D2-4950-8347-0CD1340DD00B}"/>
    <dgm:cxn modelId="{58FCC967-315D-4188-8D18-0CA82643BA53}" srcId="{2BEE6835-115D-4D4C-94AE-9E4732F7CCE7}" destId="{7280ADE2-E796-45E6-A028-98B44E7CF269}" srcOrd="1" destOrd="0" parTransId="{8385F277-F1CC-40C4-9853-1E4DA8B31B56}" sibTransId="{E732EBCC-835B-4E97-9662-4BF39C01F940}"/>
    <dgm:cxn modelId="{F0E64383-F8B2-4083-9269-72B2E4F2B039}" srcId="{2BEE6835-115D-4D4C-94AE-9E4732F7CCE7}" destId="{1438A4EB-C672-4A13-BC7B-44AADAFF78C3}" srcOrd="3" destOrd="0" parTransId="{AA384DDC-7093-439F-A460-D4DCBE001CE3}" sibTransId="{FF66F402-E08A-4300-8F9B-491B290B3C16}"/>
    <dgm:cxn modelId="{073727A1-E815-4FE2-8649-DD34821A7B3B}" type="presOf" srcId="{56CD4622-26A1-4161-9C9F-3ACE82957492}" destId="{D284CEEF-DC46-4117-8C53-764804D15B31}" srcOrd="0" destOrd="0" presId="urn:microsoft.com/office/officeart/2005/8/layout/default"/>
    <dgm:cxn modelId="{299F63AB-22D1-4A74-AF88-0BF6B4C8AFC7}" type="presOf" srcId="{1438A4EB-C672-4A13-BC7B-44AADAFF78C3}" destId="{174B0B80-7FC4-47FE-B6E5-6524C8F0BA00}" srcOrd="0" destOrd="0" presId="urn:microsoft.com/office/officeart/2005/8/layout/default"/>
    <dgm:cxn modelId="{5E886CAF-540D-4291-9B10-8859770444B1}" type="presOf" srcId="{76ECAE72-AAF4-427B-92B1-15A13AB3B34E}" destId="{6E85D670-2B5B-4848-A191-D054147AEE0F}" srcOrd="0" destOrd="0" presId="urn:microsoft.com/office/officeart/2005/8/layout/default"/>
    <dgm:cxn modelId="{07B175BE-C743-4FC9-9788-C9C5F01A2418}" srcId="{2BEE6835-115D-4D4C-94AE-9E4732F7CCE7}" destId="{CDB639BC-4684-4FDC-B24C-1F8A30C56274}" srcOrd="2" destOrd="0" parTransId="{94271D39-9F2B-41CA-87BB-6F64578975C6}" sibTransId="{2F8C7B42-8454-4AB6-8F43-02CDEAB551BD}"/>
    <dgm:cxn modelId="{B26363C3-C743-4211-A1C6-01181A15E1FD}" type="presOf" srcId="{7280ADE2-E796-45E6-A028-98B44E7CF269}" destId="{D70B0596-25F1-4160-A0C2-614ED94723B1}" srcOrd="0" destOrd="0" presId="urn:microsoft.com/office/officeart/2005/8/layout/default"/>
    <dgm:cxn modelId="{A43C9BC7-B956-49C7-BDB1-0073DAA1A6AC}" type="presOf" srcId="{2BEE6835-115D-4D4C-94AE-9E4732F7CCE7}" destId="{EFF8CA9C-81E9-4FA9-82D7-38EF4F0DA790}" srcOrd="0" destOrd="0" presId="urn:microsoft.com/office/officeart/2005/8/layout/default"/>
    <dgm:cxn modelId="{FF9D1CD8-0979-4066-91FE-3BCFBB297D5B}" type="presOf" srcId="{CDB639BC-4684-4FDC-B24C-1F8A30C56274}" destId="{E1E8CF92-D061-4178-9A4E-DEFB08A769AE}" srcOrd="0" destOrd="0" presId="urn:microsoft.com/office/officeart/2005/8/layout/default"/>
    <dgm:cxn modelId="{E692A0EA-DB56-415F-BC7B-89FA8E9906FF}" type="presParOf" srcId="{EFF8CA9C-81E9-4FA9-82D7-38EF4F0DA790}" destId="{D284CEEF-DC46-4117-8C53-764804D15B31}" srcOrd="0" destOrd="0" presId="urn:microsoft.com/office/officeart/2005/8/layout/default"/>
    <dgm:cxn modelId="{5F0D7BD0-FA90-44F8-8E2E-A56E829D1CAD}" type="presParOf" srcId="{EFF8CA9C-81E9-4FA9-82D7-38EF4F0DA790}" destId="{AA65E765-9065-4A48-BC4D-AD54D7EF3B5D}" srcOrd="1" destOrd="0" presId="urn:microsoft.com/office/officeart/2005/8/layout/default"/>
    <dgm:cxn modelId="{535F429C-5594-4F2E-A646-8505DA2BC31F}" type="presParOf" srcId="{EFF8CA9C-81E9-4FA9-82D7-38EF4F0DA790}" destId="{D70B0596-25F1-4160-A0C2-614ED94723B1}" srcOrd="2" destOrd="0" presId="urn:microsoft.com/office/officeart/2005/8/layout/default"/>
    <dgm:cxn modelId="{94515CD9-F829-45E4-80D6-91F239F6F709}" type="presParOf" srcId="{EFF8CA9C-81E9-4FA9-82D7-38EF4F0DA790}" destId="{46B06C58-7E38-4FBB-8944-7AA35603EFB0}" srcOrd="3" destOrd="0" presId="urn:microsoft.com/office/officeart/2005/8/layout/default"/>
    <dgm:cxn modelId="{A5C3BCC8-E447-4E8A-B759-70E011FDD2D7}" type="presParOf" srcId="{EFF8CA9C-81E9-4FA9-82D7-38EF4F0DA790}" destId="{E1E8CF92-D061-4178-9A4E-DEFB08A769AE}" srcOrd="4" destOrd="0" presId="urn:microsoft.com/office/officeart/2005/8/layout/default"/>
    <dgm:cxn modelId="{C9F8E99F-22A3-4CF7-962F-0581474DDE61}" type="presParOf" srcId="{EFF8CA9C-81E9-4FA9-82D7-38EF4F0DA790}" destId="{FE9266DF-20EF-4EBE-83D1-4398EC5E4988}" srcOrd="5" destOrd="0" presId="urn:microsoft.com/office/officeart/2005/8/layout/default"/>
    <dgm:cxn modelId="{B7B74DF4-E76C-4E91-A7DB-9BBB50B25929}" type="presParOf" srcId="{EFF8CA9C-81E9-4FA9-82D7-38EF4F0DA790}" destId="{174B0B80-7FC4-47FE-B6E5-6524C8F0BA00}" srcOrd="6" destOrd="0" presId="urn:microsoft.com/office/officeart/2005/8/layout/default"/>
    <dgm:cxn modelId="{0B7E3A88-4793-4780-AD18-7863DF505C47}" type="presParOf" srcId="{EFF8CA9C-81E9-4FA9-82D7-38EF4F0DA790}" destId="{A47F69BC-1C5E-44D6-A3CF-A303C4BA3386}" srcOrd="7" destOrd="0" presId="urn:microsoft.com/office/officeart/2005/8/layout/default"/>
    <dgm:cxn modelId="{0E433D35-C106-46FC-B35C-CC84292C1268}" type="presParOf" srcId="{EFF8CA9C-81E9-4FA9-82D7-38EF4F0DA790}" destId="{6E85D670-2B5B-4848-A191-D054147AEE0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1F75D7-C6C0-44BF-8BFA-E486B67502E2}">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Laude, P. (2011) </a:t>
          </a:r>
          <a:r>
            <a:rPr lang="en-GB" sz="1700" b="0" i="1" kern="1200"/>
            <a:t>Universal dimensions of Islam : studies in comparative religion</a:t>
          </a:r>
          <a:r>
            <a:rPr lang="en-GB" sz="1700" b="0" i="0" kern="1200"/>
            <a:t>. Bloomington, Indiana: World Wisdom.</a:t>
          </a:r>
          <a:endParaRPr lang="en-US" sz="1700" kern="1200"/>
        </a:p>
      </dsp:txBody>
      <dsp:txXfrm>
        <a:off x="447913" y="1658"/>
        <a:ext cx="2863304" cy="1717982"/>
      </dsp:txXfrm>
    </dsp:sp>
    <dsp:sp modelId="{58BC38D1-C825-41D6-9867-94AF52C9466F}">
      <dsp:nvSpPr>
        <dsp:cNvPr id="0" name=""/>
        <dsp:cNvSpPr/>
      </dsp:nvSpPr>
      <dsp:spPr>
        <a:xfrm>
          <a:off x="3597547" y="1658"/>
          <a:ext cx="2863304" cy="1717982"/>
        </a:xfrm>
        <a:prstGeom prst="rect">
          <a:avLst/>
        </a:prstGeom>
        <a:solidFill>
          <a:schemeClr val="accent2">
            <a:hueOff val="311428"/>
            <a:satOff val="-64"/>
            <a:lumOff val="137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Pye, M. (1972) </a:t>
          </a:r>
          <a:r>
            <a:rPr lang="en-GB" sz="1700" b="0" i="1" kern="1200"/>
            <a:t>Comparative religion : an introduction through source materials</a:t>
          </a:r>
          <a:r>
            <a:rPr lang="en-GB" sz="1700" b="0" i="0" kern="1200"/>
            <a:t>. Newton Abbot: David and Charles.</a:t>
          </a:r>
          <a:endParaRPr lang="en-US" sz="1700" kern="1200"/>
        </a:p>
      </dsp:txBody>
      <dsp:txXfrm>
        <a:off x="3597547" y="1658"/>
        <a:ext cx="2863304" cy="1717982"/>
      </dsp:txXfrm>
    </dsp:sp>
    <dsp:sp modelId="{A645E796-AC44-4772-A9A4-D7C559A9D0A0}">
      <dsp:nvSpPr>
        <dsp:cNvPr id="0" name=""/>
        <dsp:cNvSpPr/>
      </dsp:nvSpPr>
      <dsp:spPr>
        <a:xfrm>
          <a:off x="6747182" y="1658"/>
          <a:ext cx="2863304" cy="1717982"/>
        </a:xfrm>
        <a:prstGeom prst="rect">
          <a:avLst/>
        </a:prstGeom>
        <a:solidFill>
          <a:schemeClr val="accent2">
            <a:hueOff val="622856"/>
            <a:satOff val="-128"/>
            <a:lumOff val="2745"/>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Jung, M. (2019) </a:t>
          </a:r>
          <a:r>
            <a:rPr lang="en-GB" sz="1700" b="0" i="1" kern="1200"/>
            <a:t>Science, Humanism, and Religion The Quest for Orientation</a:t>
          </a:r>
          <a:r>
            <a:rPr lang="en-GB" sz="1700" b="0" i="0" kern="1200"/>
            <a:t>. 1st ed. 2019. [Online]. Cham: Springer International Publishing</a:t>
          </a:r>
          <a:endParaRPr lang="en-US" sz="1700" kern="1200"/>
        </a:p>
      </dsp:txBody>
      <dsp:txXfrm>
        <a:off x="6747182" y="1658"/>
        <a:ext cx="2863304" cy="1717982"/>
      </dsp:txXfrm>
    </dsp:sp>
    <dsp:sp modelId="{07427E1D-917E-4FCE-BB03-E9D542BF410D}">
      <dsp:nvSpPr>
        <dsp:cNvPr id="0" name=""/>
        <dsp:cNvSpPr/>
      </dsp:nvSpPr>
      <dsp:spPr>
        <a:xfrm>
          <a:off x="447913" y="2005971"/>
          <a:ext cx="2863304" cy="1717982"/>
        </a:xfrm>
        <a:prstGeom prst="rect">
          <a:avLst/>
        </a:prstGeom>
        <a:solidFill>
          <a:schemeClr val="accent2">
            <a:hueOff val="934284"/>
            <a:satOff val="-192"/>
            <a:lumOff val="4118"/>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Silverstein, A. J. &amp; Stroumsa, G. G. (2015) </a:t>
          </a:r>
          <a:r>
            <a:rPr lang="en-GB" sz="1700" b="0" i="1" kern="1200"/>
            <a:t>The Oxford handbook of the Abrahamic religions</a:t>
          </a:r>
          <a:r>
            <a:rPr lang="en-GB" sz="1700" b="0" i="0" kern="1200"/>
            <a:t>. First edition. Oxford: Oxford University Press</a:t>
          </a:r>
          <a:endParaRPr lang="en-US" sz="1700" kern="1200"/>
        </a:p>
      </dsp:txBody>
      <dsp:txXfrm>
        <a:off x="447913" y="2005971"/>
        <a:ext cx="2863304" cy="1717982"/>
      </dsp:txXfrm>
    </dsp:sp>
    <dsp:sp modelId="{FCFCA041-DB46-4EB8-9965-9AD16B3CEF8B}">
      <dsp:nvSpPr>
        <dsp:cNvPr id="0" name=""/>
        <dsp:cNvSpPr/>
      </dsp:nvSpPr>
      <dsp:spPr>
        <a:xfrm>
          <a:off x="3597547" y="2005971"/>
          <a:ext cx="2863304" cy="1717982"/>
        </a:xfrm>
        <a:prstGeom prst="rect">
          <a:avLst/>
        </a:prstGeom>
        <a:solidFill>
          <a:schemeClr val="accent2">
            <a:hueOff val="1245713"/>
            <a:satOff val="-256"/>
            <a:lumOff val="549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García-Arenal, M. &amp; Glazer-Eytan, Y. (2020) </a:t>
          </a:r>
          <a:r>
            <a:rPr lang="en-GB" sz="1700" b="0" i="1" kern="1200"/>
            <a:t>Forced conversion in Christianity, Judaism and Islam : coercion and faith in premodern Iberia and beyond</a:t>
          </a:r>
          <a:r>
            <a:rPr lang="en-GB" sz="1700" b="0" i="0" kern="1200"/>
            <a:t>. Leiden Boston: BRILL</a:t>
          </a:r>
          <a:endParaRPr lang="en-US" sz="1700" kern="1200"/>
        </a:p>
      </dsp:txBody>
      <dsp:txXfrm>
        <a:off x="3597547" y="2005971"/>
        <a:ext cx="2863304" cy="1717982"/>
      </dsp:txXfrm>
    </dsp:sp>
    <dsp:sp modelId="{A26EE892-3F55-4F2A-A3B4-C9C4C961385D}">
      <dsp:nvSpPr>
        <dsp:cNvPr id="0" name=""/>
        <dsp:cNvSpPr/>
      </dsp:nvSpPr>
      <dsp:spPr>
        <a:xfrm>
          <a:off x="6747182" y="2005971"/>
          <a:ext cx="2863304" cy="1717982"/>
        </a:xfrm>
        <a:prstGeom prst="rect">
          <a:avLst/>
        </a:prstGeom>
        <a:solidFill>
          <a:schemeClr val="accent2">
            <a:hueOff val="1557141"/>
            <a:satOff val="-320"/>
            <a:lumOff val="6863"/>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Salter, A. W. (2020) Religion and Finance: Comparing the Approaches of Judaism, Christianity, and Islam. </a:t>
          </a:r>
          <a:r>
            <a:rPr lang="en-GB" sz="1700" b="0" i="1" kern="1200"/>
            <a:t>The journal of markets &amp; morality</a:t>
          </a:r>
          <a:r>
            <a:rPr lang="en-GB" sz="1700" b="0" i="0" kern="1200"/>
            <a:t>. 23 (2), 416–.</a:t>
          </a:r>
          <a:endParaRPr lang="en-US" sz="1700" kern="1200"/>
        </a:p>
      </dsp:txBody>
      <dsp:txXfrm>
        <a:off x="6747182" y="2005971"/>
        <a:ext cx="2863304" cy="1717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6F6953-DA3C-44D0-AAC2-4952BF7E971D}">
      <dsp:nvSpPr>
        <dsp:cNvPr id="0" name=""/>
        <dsp:cNvSpPr/>
      </dsp:nvSpPr>
      <dsp:spPr>
        <a:xfrm>
          <a:off x="298608" y="3009"/>
          <a:ext cx="2956619" cy="1773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Lock, A. (1984) </a:t>
          </a:r>
          <a:r>
            <a:rPr lang="en-GB" sz="1800" b="0" i="1" kern="1200" dirty="0"/>
            <a:t>Language development</a:t>
          </a:r>
          <a:r>
            <a:rPr lang="en-GB" sz="1800" b="0" i="0" kern="1200" dirty="0"/>
            <a:t>. London: Croom Helm</a:t>
          </a:r>
          <a:endParaRPr lang="en-US" sz="1800" kern="1200" dirty="0"/>
        </a:p>
      </dsp:txBody>
      <dsp:txXfrm>
        <a:off x="298608" y="3009"/>
        <a:ext cx="2956619" cy="1773971"/>
      </dsp:txXfrm>
    </dsp:sp>
    <dsp:sp modelId="{3B4316DE-1901-4F1F-81E4-107CB7CE60ED}">
      <dsp:nvSpPr>
        <dsp:cNvPr id="0" name=""/>
        <dsp:cNvSpPr/>
      </dsp:nvSpPr>
      <dsp:spPr>
        <a:xfrm>
          <a:off x="3550890" y="3009"/>
          <a:ext cx="2956619" cy="1773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Saxton, M. (2010) </a:t>
          </a:r>
          <a:r>
            <a:rPr lang="en-GB" sz="1800" b="0" i="1" kern="1200"/>
            <a:t>Child language : acquisition and development</a:t>
          </a:r>
          <a:r>
            <a:rPr lang="en-GB" sz="1800" b="0" i="0" kern="1200"/>
            <a:t>. London ;: SAGE Publications</a:t>
          </a:r>
          <a:endParaRPr lang="en-US" sz="1800" kern="1200"/>
        </a:p>
      </dsp:txBody>
      <dsp:txXfrm>
        <a:off x="3550890" y="3009"/>
        <a:ext cx="2956619" cy="1773971"/>
      </dsp:txXfrm>
    </dsp:sp>
    <dsp:sp modelId="{D8D9131B-E406-4CFD-AF89-9E8899C69DE5}">
      <dsp:nvSpPr>
        <dsp:cNvPr id="0" name=""/>
        <dsp:cNvSpPr/>
      </dsp:nvSpPr>
      <dsp:spPr>
        <a:xfrm>
          <a:off x="6803171" y="3009"/>
          <a:ext cx="2956619" cy="1773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t>Herschensohn, J. R. (2007) </a:t>
          </a:r>
          <a:r>
            <a:rPr lang="en-GB" sz="1800" b="0" i="1" kern="1200" dirty="0"/>
            <a:t>Language development and age</a:t>
          </a:r>
          <a:r>
            <a:rPr lang="en-GB" sz="1800" b="0" i="0" kern="1200" dirty="0"/>
            <a:t>. Cambridge: Cambridge University Press</a:t>
          </a:r>
          <a:endParaRPr lang="en-US" sz="1800" kern="1200" dirty="0"/>
        </a:p>
      </dsp:txBody>
      <dsp:txXfrm>
        <a:off x="6803171" y="3009"/>
        <a:ext cx="2956619" cy="1773971"/>
      </dsp:txXfrm>
    </dsp:sp>
    <dsp:sp modelId="{F28E5176-2752-4348-B833-6CB8DD1EEE39}">
      <dsp:nvSpPr>
        <dsp:cNvPr id="0" name=""/>
        <dsp:cNvSpPr/>
      </dsp:nvSpPr>
      <dsp:spPr>
        <a:xfrm>
          <a:off x="298608" y="2072642"/>
          <a:ext cx="2956619" cy="1773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Kennison, S. M. (2014) </a:t>
          </a:r>
          <a:r>
            <a:rPr lang="en-GB" sz="1800" b="0" i="1" kern="1200"/>
            <a:t>Introduction to language development</a:t>
          </a:r>
          <a:r>
            <a:rPr lang="en-GB" sz="1800" b="0" i="0" kern="1200"/>
            <a:t>. London: SAGE Publications, Ltd.</a:t>
          </a:r>
          <a:endParaRPr lang="en-US" sz="1800" kern="1200"/>
        </a:p>
      </dsp:txBody>
      <dsp:txXfrm>
        <a:off x="298608" y="2072642"/>
        <a:ext cx="2956619" cy="1773971"/>
      </dsp:txXfrm>
    </dsp:sp>
    <dsp:sp modelId="{AEA9C0E5-AEF6-42EF-8EFC-531E2D216AF3}">
      <dsp:nvSpPr>
        <dsp:cNvPr id="0" name=""/>
        <dsp:cNvSpPr/>
      </dsp:nvSpPr>
      <dsp:spPr>
        <a:xfrm>
          <a:off x="3550890" y="2072642"/>
          <a:ext cx="2956619" cy="1773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Nicoladis, E. &amp; Montanari, S. (2016) </a:t>
          </a:r>
          <a:r>
            <a:rPr lang="en-GB" sz="1800" b="0" i="1" kern="1200"/>
            <a:t>Bilingualism across the lifespan : factors moderating language proficiency</a:t>
          </a:r>
          <a:r>
            <a:rPr lang="en-GB" sz="1800" b="0" i="0" kern="1200"/>
            <a:t>. [Online]. Washington, DC: American Psychological Association</a:t>
          </a:r>
          <a:endParaRPr lang="en-US" sz="1800" kern="1200"/>
        </a:p>
      </dsp:txBody>
      <dsp:txXfrm>
        <a:off x="3550890" y="2072642"/>
        <a:ext cx="2956619" cy="1773971"/>
      </dsp:txXfrm>
    </dsp:sp>
    <dsp:sp modelId="{ABD5D0E2-5981-45F2-B26D-E5C745FF1AF6}">
      <dsp:nvSpPr>
        <dsp:cNvPr id="0" name=""/>
        <dsp:cNvSpPr/>
      </dsp:nvSpPr>
      <dsp:spPr>
        <a:xfrm>
          <a:off x="6803171" y="2072642"/>
          <a:ext cx="2956619" cy="177397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Forrester, G. S. &amp; Rodriguez, A. (2015) Slip of the tongue: Implications for evolution and language development. </a:t>
          </a:r>
          <a:r>
            <a:rPr lang="en-GB" sz="1800" b="0" i="1" kern="1200"/>
            <a:t>Cognition</a:t>
          </a:r>
          <a:r>
            <a:rPr lang="en-GB" sz="1800" b="0" i="0" kern="1200"/>
            <a:t>. [Online] 141103–111.</a:t>
          </a:r>
          <a:endParaRPr lang="en-US" sz="1800" kern="1200"/>
        </a:p>
      </dsp:txBody>
      <dsp:txXfrm>
        <a:off x="6803171" y="2072642"/>
        <a:ext cx="2956619" cy="17739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50C32-764D-4431-BF11-764CECC1A6B4}">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Boisseron, B. (2018) </a:t>
          </a:r>
          <a:r>
            <a:rPr lang="en-GB" sz="1700" b="0" i="1" kern="1200"/>
            <a:t>Afro-Dog: Blackness and the Animal Question</a:t>
          </a:r>
          <a:r>
            <a:rPr lang="en-GB" sz="1700" b="0" i="0" kern="1200"/>
            <a:t>. [Online]. New York: Columbia University Press.</a:t>
          </a:r>
          <a:endParaRPr lang="en-US" sz="1700" kern="1200"/>
        </a:p>
      </dsp:txBody>
      <dsp:txXfrm>
        <a:off x="447913" y="1658"/>
        <a:ext cx="2863304" cy="1717982"/>
      </dsp:txXfrm>
    </dsp:sp>
    <dsp:sp modelId="{263DC7F1-B760-4C62-A6F3-4BD6C9CE34EB}">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Moritz, J. M. (2014) ANIMAL SUFFERING, EVOLUTION, AND THE ORIGINS OF EVIL: TOWARD A ‘FREE CREATURES’ DEFENSE. </a:t>
          </a:r>
          <a:r>
            <a:rPr lang="en-GB" sz="1700" b="0" i="1" kern="1200"/>
            <a:t>Zygon</a:t>
          </a:r>
          <a:r>
            <a:rPr lang="en-GB" sz="1700" b="0" i="0" kern="1200"/>
            <a:t>. [Online] 49 (2), 348–380</a:t>
          </a:r>
          <a:endParaRPr lang="en-US" sz="1700" kern="1200"/>
        </a:p>
      </dsp:txBody>
      <dsp:txXfrm>
        <a:off x="3597547" y="1658"/>
        <a:ext cx="2863304" cy="1717982"/>
      </dsp:txXfrm>
    </dsp:sp>
    <dsp:sp modelId="{991C8FD2-BDB5-4D77-873F-B7A9E614991E}">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Fiber-Ostrow, P. &amp; Lovell, J. S. (2016) Behind a veil of secrecy: animal abuse, factory farms, and Ag-Gag legislation. </a:t>
          </a:r>
          <a:r>
            <a:rPr lang="en-GB" sz="1700" b="0" i="1" kern="1200"/>
            <a:t>Contemporary justice review : CJR</a:t>
          </a:r>
          <a:r>
            <a:rPr lang="en-GB" sz="1700" b="0" i="0" kern="1200"/>
            <a:t>. [Online] 19 (2), 230–249</a:t>
          </a:r>
          <a:endParaRPr lang="en-US" sz="1700" kern="1200"/>
        </a:p>
      </dsp:txBody>
      <dsp:txXfrm>
        <a:off x="6747182" y="1658"/>
        <a:ext cx="2863304" cy="1717982"/>
      </dsp:txXfrm>
    </dsp:sp>
    <dsp:sp modelId="{DCB76CA7-AAA0-45F1-801B-B750C283B0B7}">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Villanueva, G. (2018) Against Animal Liberation? Peter Singer and His Critics. </a:t>
          </a:r>
          <a:r>
            <a:rPr lang="en-GB" sz="1700" b="0" i="1" kern="1200"/>
            <a:t>Sophia</a:t>
          </a:r>
          <a:r>
            <a:rPr lang="en-GB" sz="1700" b="0" i="0" kern="1200"/>
            <a:t>. [Online] 57 (1), 5–19</a:t>
          </a:r>
          <a:endParaRPr lang="en-US" sz="1700" kern="1200"/>
        </a:p>
      </dsp:txBody>
      <dsp:txXfrm>
        <a:off x="2022730" y="2005971"/>
        <a:ext cx="2863304" cy="1717982"/>
      </dsp:txXfrm>
    </dsp:sp>
    <dsp:sp modelId="{D4CB9BAE-FAD8-410A-8988-252F7FF7A280}">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err="1"/>
            <a:t>Ruetenik</a:t>
          </a:r>
          <a:r>
            <a:rPr lang="en-GB" sz="1700" b="0" i="0" kern="1200" dirty="0"/>
            <a:t>, T. (2010) Animal Liberation or Human Redemption: Racism and Speciesism in Toni Morrison’s Beloved. </a:t>
          </a:r>
          <a:r>
            <a:rPr lang="en-GB" sz="1700" b="0" i="1" kern="1200" dirty="0"/>
            <a:t>Interdisciplinary studies in literature and environment</a:t>
          </a:r>
          <a:r>
            <a:rPr lang="en-GB" sz="1700" b="0" i="0" kern="1200" dirty="0"/>
            <a:t>. [Online] 17 (2), 317–326.</a:t>
          </a:r>
          <a:endParaRPr lang="en-US" sz="1700" kern="1200" dirty="0"/>
        </a:p>
      </dsp:txBody>
      <dsp:txXfrm>
        <a:off x="5172365" y="2005971"/>
        <a:ext cx="2863304" cy="17179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C0F0E-0986-42BC-A1E7-84247B187528}">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dirty="0"/>
            <a:t>Weddle, D. L. (2017) </a:t>
          </a:r>
          <a:r>
            <a:rPr lang="en-GB" sz="1700" b="0" i="1" kern="1200" dirty="0"/>
            <a:t>Sacrifice in Judaism, Christianity, and Islam</a:t>
          </a:r>
          <a:r>
            <a:rPr lang="en-GB" sz="1700" b="0" i="0" kern="1200" dirty="0"/>
            <a:t>. New York: NYU Press.</a:t>
          </a:r>
          <a:endParaRPr lang="en-US" sz="1700" kern="1200" dirty="0"/>
        </a:p>
      </dsp:txBody>
      <dsp:txXfrm>
        <a:off x="447913" y="1658"/>
        <a:ext cx="2863304" cy="1717982"/>
      </dsp:txXfrm>
    </dsp:sp>
    <dsp:sp modelId="{1950B58E-8365-4F4B-B35B-391F57EC644D}">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Rahman, S. A. (2017) Religion and Animal Welfare-An Islamic Perspective. </a:t>
          </a:r>
          <a:r>
            <a:rPr lang="en-GB" sz="1700" b="0" i="1" kern="1200"/>
            <a:t>Animals (Basel)</a:t>
          </a:r>
          <a:r>
            <a:rPr lang="en-GB" sz="1700" b="0" i="0" kern="1200"/>
            <a:t>. [Online] 7 (2), 11–.</a:t>
          </a:r>
          <a:endParaRPr lang="en-US" sz="1700" kern="1200"/>
        </a:p>
      </dsp:txBody>
      <dsp:txXfrm>
        <a:off x="3597547" y="1658"/>
        <a:ext cx="2863304" cy="1717982"/>
      </dsp:txXfrm>
    </dsp:sp>
    <dsp:sp modelId="{F1A9C040-E54A-493C-AA05-BA001DD0CD07}">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Islam, N. &amp; Islam, S. (2015) Human-Animal Relationship: Understanding Animal Rights in the Islamic Ecological Paradigm. </a:t>
          </a:r>
          <a:r>
            <a:rPr lang="en-GB" sz="1700" b="0" i="1" kern="1200"/>
            <a:t>Journal for the study of religions and ideologies</a:t>
          </a:r>
          <a:r>
            <a:rPr lang="en-GB" sz="1700" b="0" i="0" kern="1200"/>
            <a:t>. 14 (41), 96–126.</a:t>
          </a:r>
          <a:endParaRPr lang="en-US" sz="1700" kern="1200"/>
        </a:p>
      </dsp:txBody>
      <dsp:txXfrm>
        <a:off x="6747182" y="1658"/>
        <a:ext cx="2863304" cy="1717982"/>
      </dsp:txXfrm>
    </dsp:sp>
    <dsp:sp modelId="{1657FE1D-CFB1-473A-8CA1-6A2851529DA5}">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Khan, R. et al. (2018) Halal slaughtering, welfare, and empathy in farm animals: a review. </a:t>
          </a:r>
          <a:r>
            <a:rPr lang="en-GB" sz="1700" b="0" i="1" kern="1200"/>
            <a:t>Tropical animal health and production</a:t>
          </a:r>
          <a:r>
            <a:rPr lang="en-GB" sz="1700" b="0" i="0" kern="1200"/>
            <a:t>. [Online] 50 (8), 1733–1738.</a:t>
          </a:r>
          <a:endParaRPr lang="en-US" sz="1700" kern="1200"/>
        </a:p>
      </dsp:txBody>
      <dsp:txXfrm>
        <a:off x="2022730" y="2005971"/>
        <a:ext cx="2863304" cy="1717982"/>
      </dsp:txXfrm>
    </dsp:sp>
    <dsp:sp modelId="{DE9158C7-5783-4B08-9E6E-8CF14885C7B6}">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Wills, J. (2020) The Legal Regulation of Non-stun Slaughter: Balancing Religious Freedom, Non-discrimination and Animal Welfare. </a:t>
          </a:r>
          <a:r>
            <a:rPr lang="en-GB" sz="1700" b="0" i="1" kern="1200"/>
            <a:t>The Liverpool law review</a:t>
          </a:r>
          <a:r>
            <a:rPr lang="en-GB" sz="1700" b="0" i="0" kern="1200"/>
            <a:t>. [Online] 41 (2), 145–171.</a:t>
          </a:r>
          <a:endParaRPr lang="en-US" sz="1700" kern="1200"/>
        </a:p>
      </dsp:txBody>
      <dsp:txXfrm>
        <a:off x="5172365" y="2005971"/>
        <a:ext cx="2863304" cy="17179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4CEEF-DC46-4117-8C53-764804D15B31}">
      <dsp:nvSpPr>
        <dsp:cNvPr id="0" name=""/>
        <dsp:cNvSpPr/>
      </dsp:nvSpPr>
      <dsp:spPr>
        <a:xfrm>
          <a:off x="447913" y="1658"/>
          <a:ext cx="2863304" cy="1717982"/>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Birch, E. L. et al. (2016) </a:t>
          </a:r>
          <a:r>
            <a:rPr lang="en-GB" sz="1700" b="0" i="1" kern="1200"/>
            <a:t>Slums : How Informal Real Estate Markets Work</a:t>
          </a:r>
          <a:r>
            <a:rPr lang="en-GB" sz="1700" b="0" i="0" kern="1200"/>
            <a:t>. [Online]. Philadelphia: University of Pennsylvania Press,.</a:t>
          </a:r>
          <a:endParaRPr lang="en-US" sz="1700" kern="1200"/>
        </a:p>
      </dsp:txBody>
      <dsp:txXfrm>
        <a:off x="447913" y="1658"/>
        <a:ext cx="2863304" cy="1717982"/>
      </dsp:txXfrm>
    </dsp:sp>
    <dsp:sp modelId="{D70B0596-25F1-4160-A0C2-614ED94723B1}">
      <dsp:nvSpPr>
        <dsp:cNvPr id="0" name=""/>
        <dsp:cNvSpPr/>
      </dsp:nvSpPr>
      <dsp:spPr>
        <a:xfrm>
          <a:off x="3597547" y="1658"/>
          <a:ext cx="2863304" cy="171798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Jovchelovitch, S. &amp; Priego-Hernandez, J. (2015) </a:t>
          </a:r>
          <a:r>
            <a:rPr lang="en-GB" sz="1700" b="0" i="1" kern="1200"/>
            <a:t>Bottom-up social development in favelas of Rio de Janeiro: a toolkit</a:t>
          </a:r>
          <a:r>
            <a:rPr lang="en-GB" sz="1700" b="0" i="0" kern="1200"/>
            <a:t>. London School of Economics and Political Science.</a:t>
          </a:r>
          <a:endParaRPr lang="en-US" sz="1700" kern="1200"/>
        </a:p>
      </dsp:txBody>
      <dsp:txXfrm>
        <a:off x="3597547" y="1658"/>
        <a:ext cx="2863304" cy="1717982"/>
      </dsp:txXfrm>
    </dsp:sp>
    <dsp:sp modelId="{E1E8CF92-D061-4178-9A4E-DEFB08A769AE}">
      <dsp:nvSpPr>
        <dsp:cNvPr id="0" name=""/>
        <dsp:cNvSpPr/>
      </dsp:nvSpPr>
      <dsp:spPr>
        <a:xfrm>
          <a:off x="6747182" y="1658"/>
          <a:ext cx="2863304" cy="1717982"/>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Valladares, L. do P. &amp; Anderson, R. N. (2019) </a:t>
          </a:r>
          <a:r>
            <a:rPr lang="en-GB" sz="1700" b="0" i="1" kern="1200"/>
            <a:t>The Invention of the Favela</a:t>
          </a:r>
          <a:r>
            <a:rPr lang="en-GB" sz="1700" b="0" i="0" kern="1200"/>
            <a:t>. [Online]. Chapel Hill: The University of North Carolina Press.</a:t>
          </a:r>
          <a:endParaRPr lang="en-US" sz="1700" kern="1200"/>
        </a:p>
      </dsp:txBody>
      <dsp:txXfrm>
        <a:off x="6747182" y="1658"/>
        <a:ext cx="2863304" cy="1717982"/>
      </dsp:txXfrm>
    </dsp:sp>
    <dsp:sp modelId="{174B0B80-7FC4-47FE-B6E5-6524C8F0BA00}">
      <dsp:nvSpPr>
        <dsp:cNvPr id="0" name=""/>
        <dsp:cNvSpPr/>
      </dsp:nvSpPr>
      <dsp:spPr>
        <a:xfrm>
          <a:off x="2022730" y="2005971"/>
          <a:ext cx="2863304" cy="1717982"/>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Richmond, M. A. (2018) Rio de Janeiro’s favela assemblage: Accounting for the durability of an unstable object. </a:t>
          </a:r>
          <a:r>
            <a:rPr lang="en-GB" sz="1700" b="0" i="1" kern="1200"/>
            <a:t>Environment and planning. D, Society &amp; space</a:t>
          </a:r>
          <a:r>
            <a:rPr lang="en-GB" sz="1700" b="0" i="0" kern="1200"/>
            <a:t>. [Online] 36 (6), 1045–1062.</a:t>
          </a:r>
          <a:endParaRPr lang="en-US" sz="1700" kern="1200"/>
        </a:p>
      </dsp:txBody>
      <dsp:txXfrm>
        <a:off x="2022730" y="2005971"/>
        <a:ext cx="2863304" cy="1717982"/>
      </dsp:txXfrm>
    </dsp:sp>
    <dsp:sp modelId="{6E85D670-2B5B-4848-A191-D054147AEE0F}">
      <dsp:nvSpPr>
        <dsp:cNvPr id="0" name=""/>
        <dsp:cNvSpPr/>
      </dsp:nvSpPr>
      <dsp:spPr>
        <a:xfrm>
          <a:off x="5172365" y="2005971"/>
          <a:ext cx="2863304" cy="1717982"/>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0" i="0" kern="1200"/>
            <a:t>Lees, L. et al. (2015) </a:t>
          </a:r>
          <a:r>
            <a:rPr lang="en-GB" sz="1700" b="0" i="1" kern="1200"/>
            <a:t>Global gentrifications : uneven development and displacement</a:t>
          </a:r>
          <a:r>
            <a:rPr lang="en-GB" sz="1700" b="0" i="0" kern="1200"/>
            <a:t>. First edition. Bristol, England ;: Policy Press.</a:t>
          </a:r>
          <a:endParaRPr lang="en-US" sz="1700" kern="1200"/>
        </a:p>
      </dsp:txBody>
      <dsp:txXfrm>
        <a:off x="5172365" y="2005971"/>
        <a:ext cx="2863304" cy="171798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10/14/2021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977727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70788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10/14/2021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639903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14369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10/14/2021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93306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91974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54979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10/14/2021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94103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10/14/2021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917824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10/14/2021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54733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10/14/2021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6619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10/14/2021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20329278"/>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0" r:id="rId5"/>
    <p:sldLayoutId id="2147483675" r:id="rId6"/>
    <p:sldLayoutId id="2147483676" r:id="rId7"/>
    <p:sldLayoutId id="2147483677" r:id="rId8"/>
    <p:sldLayoutId id="2147483678" r:id="rId9"/>
    <p:sldLayoutId id="2147483679" r:id="rId10"/>
    <p:sldLayoutId id="2147483681" r:id="rId11"/>
  </p:sldLayoutIdLst>
  <p:hf sldNum="0" hdr="0" ftr="0" dt="0"/>
  <p:txStyles>
    <p:titleStyle>
      <a:lvl1pPr algn="l" defTabSz="914400" rtl="0" eaLnBrk="1" latinLnBrk="0" hangingPunct="1">
        <a:lnSpc>
          <a:spcPct val="90000"/>
        </a:lnSpc>
        <a:spcBef>
          <a:spcPct val="0"/>
        </a:spcBef>
        <a:buNone/>
        <a:defRPr lang="en-US" sz="36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ixtheo.de/Record/498497429" TargetMode="External"/><Relationship Id="rId2" Type="http://schemas.openxmlformats.org/officeDocument/2006/relationships/hyperlink" Target="https://books.google.co.uk/books?id=9NknAgAAQBAJ&amp;lr=&amp;source=gbs_navlinks_s" TargetMode="External"/><Relationship Id="rId1" Type="http://schemas.openxmlformats.org/officeDocument/2006/relationships/slideLayout" Target="../slideLayouts/slideLayout2.xml"/><Relationship Id="rId6" Type="http://schemas.openxmlformats.org/officeDocument/2006/relationships/hyperlink" Target="https://doi.org/10.1080/01419870.2019.1585559" TargetMode="External"/><Relationship Id="rId5" Type="http://schemas.openxmlformats.org/officeDocument/2006/relationships/hyperlink" Target="https://doi.org/10.4324/9781315835501" TargetMode="External"/><Relationship Id="rId4" Type="http://schemas.openxmlformats.org/officeDocument/2006/relationships/hyperlink" Target="https://onlinelibrary.wiley.com/doi/abs/10.1111/j.1467-9795.2010.00435.x"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111/j.1750-8606.2010.00140.x" TargetMode="External"/><Relationship Id="rId2" Type="http://schemas.openxmlformats.org/officeDocument/2006/relationships/hyperlink" Target="https://psycnet.apa.org/doi/10.1037/0012-1649.17.2.170"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10668926.2018.1449144" TargetMode="External"/><Relationship Id="rId5" Type="http://schemas.openxmlformats.org/officeDocument/2006/relationships/hyperlink" Target="https://doi.org/10.1111/modl.12190" TargetMode="External"/><Relationship Id="rId4" Type="http://schemas.openxmlformats.org/officeDocument/2006/relationships/hyperlink" Target="https://www.tandfonline.com/doi/abs/10.1080/13670050.2021.1964432"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1111/j.1467-9973.2009.01608.x" TargetMode="External"/><Relationship Id="rId2" Type="http://schemas.openxmlformats.org/officeDocument/2006/relationships/hyperlink" Target="https://doi.org/10.1007/s10806-009-9205-2" TargetMode="External"/><Relationship Id="rId1" Type="http://schemas.openxmlformats.org/officeDocument/2006/relationships/slideLayout" Target="../slideLayouts/slideLayout2.xml"/><Relationship Id="rId5" Type="http://schemas.openxmlformats.org/officeDocument/2006/relationships/hyperlink" Target="https://doi.org/10.7312/deme19484-015" TargetMode="External"/><Relationship Id="rId4" Type="http://schemas.openxmlformats.org/officeDocument/2006/relationships/hyperlink" Target="https://books.google.co.uk/books?id=0bOZocGJMaAC&amp;dq=animal+suffering&amp;lr=&amp;source=gbs_navlinks_s" TargetMode="Externa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hyperlink" Target="https://doi.org/10.3390/ani9080530" TargetMode="External"/><Relationship Id="rId2" Type="http://schemas.openxmlformats.org/officeDocument/2006/relationships/hyperlink" Target="https://doi.org/10.1163/15685306-12341310" TargetMode="External"/><Relationship Id="rId1" Type="http://schemas.openxmlformats.org/officeDocument/2006/relationships/slideLayout" Target="../slideLayouts/slideLayout2.xml"/><Relationship Id="rId6" Type="http://schemas.openxmlformats.org/officeDocument/2006/relationships/hyperlink" Target="https://books.google.co.uk/books?id=8By9DwAAQBAJ&amp;dq=islamic+view+on+animal++discrimination&amp;lr=&amp;source=gbs_navlinks_s" TargetMode="External"/><Relationship Id="rId5" Type="http://schemas.openxmlformats.org/officeDocument/2006/relationships/hyperlink" Target="https://doi.org/10.1111/j.1467-8519.2011.01935.x" TargetMode="External"/><Relationship Id="rId4" Type="http://schemas.openxmlformats.org/officeDocument/2006/relationships/hyperlink" Target="https://doi.org/10.1163/156853505774841641" TargetMode="Externa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hyperlink" Target="https://books.google.co.uk/books?id=mwRpDwAAQBAJ&amp;dq=Development+of+favelas+&amp;lr=&amp;source=gbs_navlinks_s" TargetMode="External"/><Relationship Id="rId2" Type="http://schemas.openxmlformats.org/officeDocument/2006/relationships/hyperlink" Target="https://doi.org/10.1002/yd.275" TargetMode="External"/><Relationship Id="rId1" Type="http://schemas.openxmlformats.org/officeDocument/2006/relationships/slideLayout" Target="../slideLayouts/slideLayout2.xml"/><Relationship Id="rId5" Type="http://schemas.openxmlformats.org/officeDocument/2006/relationships/hyperlink" Target="https://doi.org/10.1111/j.1470-9856.2011.00660.x" TargetMode="External"/><Relationship Id="rId4" Type="http://schemas.openxmlformats.org/officeDocument/2006/relationships/hyperlink" Target="https://www.proquest.com/openview/2d28d2133c0dd14862e9b513360c9547/1?pq-origsite=gscholar&amp;cbl=18750" TargetMode="External"/></Relationships>
</file>

<file path=ppt/slides/_rels/slide12.xml.rels><?xml version="1.0" encoding="UTF-8" standalone="yes"?>
<Relationships xmlns="http://schemas.openxmlformats.org/package/2006/relationships"><Relationship Id="rId2" Type="http://schemas.openxmlformats.org/officeDocument/2006/relationships/hyperlink" Target="https://doi.org/10.1111/j.1467-9973.2009.01608.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olorful 3D rendering of triangles">
            <a:extLst>
              <a:ext uri="{FF2B5EF4-FFF2-40B4-BE49-F238E27FC236}">
                <a16:creationId xmlns:a16="http://schemas.microsoft.com/office/drawing/2014/main" id="{76778BB2-27AA-4796-ADDB-F329E78B8154}"/>
              </a:ext>
            </a:extLst>
          </p:cNvPr>
          <p:cNvPicPr>
            <a:picLocks noChangeAspect="1"/>
          </p:cNvPicPr>
          <p:nvPr/>
        </p:nvPicPr>
        <p:blipFill rotWithShape="1">
          <a:blip r:embed="rId2"/>
          <a:srcRect t="13444" b="2286"/>
          <a:stretch/>
        </p:blipFill>
        <p:spPr>
          <a:xfrm>
            <a:off x="20" y="10"/>
            <a:ext cx="12191979" cy="6857990"/>
          </a:xfrm>
          <a:prstGeom prst="rect">
            <a:avLst/>
          </a:prstGeom>
        </p:spPr>
      </p:pic>
      <p:sp>
        <p:nvSpPr>
          <p:cNvPr id="16" name="Rectangle 15">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alpha val="30000"/>
            </a:schemeClr>
          </a:solidFill>
          <a:ln w="6350" cap="sq" cmpd="sng" algn="ctr">
            <a:noFill/>
            <a:prstDash val="solid"/>
            <a:miter lim="800000"/>
          </a:ln>
          <a:effectLst/>
        </p:spPr>
      </p:sp>
      <p:sp>
        <p:nvSpPr>
          <p:cNvPr id="18" name="Rectangle 17">
            <a:extLst>
              <a:ext uri="{FF2B5EF4-FFF2-40B4-BE49-F238E27FC236}">
                <a16:creationId xmlns:a16="http://schemas.microsoft.com/office/drawing/2014/main" id="{7990846F-3F1A-44C0-89BC-2CEB1E8F5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rgbClr val="83A6BC">
              <a:alpha val="40000"/>
            </a:srgbClr>
          </a:solidFill>
          <a:ln w="6350" cap="sq" cmpd="sng" algn="ctr">
            <a:noFill/>
            <a:prstDash val="solid"/>
            <a:miter lim="800000"/>
          </a:ln>
          <a:effectLst/>
        </p:spPr>
      </p:sp>
      <p:sp>
        <p:nvSpPr>
          <p:cNvPr id="20" name="Rectangle 19">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3FFCF36C-97D0-482B-9E1E-CDD77E1C39DB}"/>
              </a:ext>
            </a:extLst>
          </p:cNvPr>
          <p:cNvSpPr>
            <a:spLocks noGrp="1"/>
          </p:cNvSpPr>
          <p:nvPr>
            <p:ph type="ctrTitle"/>
          </p:nvPr>
        </p:nvSpPr>
        <p:spPr>
          <a:xfrm>
            <a:off x="466524" y="1340361"/>
            <a:ext cx="3729162" cy="3341700"/>
          </a:xfr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a:normAutofit/>
          </a:bodyPr>
          <a:lstStyle/>
          <a:p>
            <a:r>
              <a:rPr lang="en-GB" sz="3600" dirty="0">
                <a:solidFill>
                  <a:schemeClr val="tx1"/>
                </a:solidFill>
              </a:rPr>
              <a:t>5 subjects</a:t>
            </a:r>
          </a:p>
        </p:txBody>
      </p:sp>
      <p:sp>
        <p:nvSpPr>
          <p:cNvPr id="3" name="Subtitle 2">
            <a:extLst>
              <a:ext uri="{FF2B5EF4-FFF2-40B4-BE49-F238E27FC236}">
                <a16:creationId xmlns:a16="http://schemas.microsoft.com/office/drawing/2014/main" id="{5290F623-2F0F-442D-9E88-2D42DBC0A8BF}"/>
              </a:ext>
            </a:extLst>
          </p:cNvPr>
          <p:cNvSpPr>
            <a:spLocks noGrp="1"/>
          </p:cNvSpPr>
          <p:nvPr>
            <p:ph type="subTitle" idx="1"/>
          </p:nvPr>
        </p:nvSpPr>
        <p:spPr>
          <a:xfrm>
            <a:off x="434284" y="4731476"/>
            <a:ext cx="3793642" cy="1961932"/>
          </a:xfrm>
        </p:spPr>
        <p:txBody>
          <a:bodyPr>
            <a:normAutofit/>
          </a:bodyPr>
          <a:lstStyle/>
          <a:p>
            <a:pPr>
              <a:lnSpc>
                <a:spcPct val="90000"/>
              </a:lnSpc>
              <a:spcAft>
                <a:spcPts val="600"/>
              </a:spcAft>
            </a:pPr>
            <a:r>
              <a:rPr lang="en-GB" sz="1700" dirty="0">
                <a:solidFill>
                  <a:schemeClr val="tx1"/>
                </a:solidFill>
              </a:rPr>
              <a:t>1-comparative religion</a:t>
            </a:r>
          </a:p>
          <a:p>
            <a:pPr>
              <a:lnSpc>
                <a:spcPct val="90000"/>
              </a:lnSpc>
              <a:spcAft>
                <a:spcPts val="600"/>
              </a:spcAft>
            </a:pPr>
            <a:r>
              <a:rPr lang="en-GB" sz="1700" dirty="0">
                <a:solidFill>
                  <a:schemeClr val="tx1"/>
                </a:solidFill>
              </a:rPr>
              <a:t>2-development of language</a:t>
            </a:r>
          </a:p>
          <a:p>
            <a:pPr>
              <a:lnSpc>
                <a:spcPct val="90000"/>
              </a:lnSpc>
              <a:spcAft>
                <a:spcPts val="600"/>
              </a:spcAft>
            </a:pPr>
            <a:r>
              <a:rPr lang="en-GB" sz="1700" dirty="0">
                <a:solidFill>
                  <a:schemeClr val="tx1"/>
                </a:solidFill>
              </a:rPr>
              <a:t>3-speciesism </a:t>
            </a:r>
          </a:p>
          <a:p>
            <a:pPr>
              <a:lnSpc>
                <a:spcPct val="90000"/>
              </a:lnSpc>
              <a:spcAft>
                <a:spcPts val="600"/>
              </a:spcAft>
            </a:pPr>
            <a:r>
              <a:rPr lang="en-GB" sz="1700" dirty="0">
                <a:solidFill>
                  <a:schemeClr val="tx1"/>
                </a:solidFill>
              </a:rPr>
              <a:t>4-Islamic view on animal suffering </a:t>
            </a:r>
          </a:p>
          <a:p>
            <a:pPr>
              <a:lnSpc>
                <a:spcPct val="90000"/>
              </a:lnSpc>
              <a:spcAft>
                <a:spcPts val="600"/>
              </a:spcAft>
            </a:pPr>
            <a:r>
              <a:rPr lang="en-GB" sz="1700" dirty="0">
                <a:solidFill>
                  <a:schemeClr val="tx1"/>
                </a:solidFill>
              </a:rPr>
              <a:t>5-development of favelas</a:t>
            </a:r>
          </a:p>
        </p:txBody>
      </p:sp>
    </p:spTree>
    <p:extLst>
      <p:ext uri="{BB962C8B-B14F-4D97-AF65-F5344CB8AC3E}">
        <p14:creationId xmlns:p14="http://schemas.microsoft.com/office/powerpoint/2010/main" val="161349792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40B216B-CF08-43BA-A553-36ABF8DDAD75}"/>
              </a:ext>
            </a:extLst>
          </p:cNvPr>
          <p:cNvSpPr>
            <a:spLocks noGrp="1"/>
          </p:cNvSpPr>
          <p:nvPr>
            <p:ph type="title"/>
          </p:nvPr>
        </p:nvSpPr>
        <p:spPr>
          <a:xfrm>
            <a:off x="1066800" y="642594"/>
            <a:ext cx="10058400" cy="1371600"/>
          </a:xfrm>
        </p:spPr>
        <p:txBody>
          <a:bodyPr>
            <a:normAutofit/>
          </a:bodyPr>
          <a:lstStyle/>
          <a:p>
            <a:pPr algn="ctr"/>
            <a:r>
              <a:rPr lang="en-GB" dirty="0"/>
              <a:t>Comparative religion (library)</a:t>
            </a:r>
          </a:p>
        </p:txBody>
      </p:sp>
      <p:graphicFrame>
        <p:nvGraphicFramePr>
          <p:cNvPr id="6" name="Content Placeholder 2">
            <a:extLst>
              <a:ext uri="{FF2B5EF4-FFF2-40B4-BE49-F238E27FC236}">
                <a16:creationId xmlns:a16="http://schemas.microsoft.com/office/drawing/2014/main" id="{A1AF420B-347B-4168-B3DD-9CBAAC5A2B31}"/>
              </a:ext>
            </a:extLst>
          </p:cNvPr>
          <p:cNvGraphicFramePr>
            <a:graphicFrameLocks noGrp="1"/>
          </p:cNvGraphicFramePr>
          <p:nvPr>
            <p:ph idx="1"/>
            <p:extLst>
              <p:ext uri="{D42A27DB-BD31-4B8C-83A1-F6EECF244321}">
                <p14:modId xmlns:p14="http://schemas.microsoft.com/office/powerpoint/2010/main" val="304935588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26426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085B1119-3C70-4E01-8177-FC9242201865}"/>
              </a:ext>
            </a:extLst>
          </p:cNvPr>
          <p:cNvSpPr>
            <a:spLocks noGrp="1"/>
          </p:cNvSpPr>
          <p:nvPr>
            <p:ph type="title"/>
          </p:nvPr>
        </p:nvSpPr>
        <p:spPr>
          <a:xfrm>
            <a:off x="866440" y="1000370"/>
            <a:ext cx="3462079" cy="4857262"/>
          </a:xfrm>
        </p:spPr>
        <p:txBody>
          <a:bodyPr>
            <a:normAutofit/>
          </a:bodyPr>
          <a:lstStyle/>
          <a:p>
            <a:pPr algn="r"/>
            <a:r>
              <a:rPr lang="en-GB" sz="3700">
                <a:solidFill>
                  <a:srgbClr val="FFFFFF"/>
                </a:solidFill>
              </a:rPr>
              <a:t>Comparative religion (internet)</a:t>
            </a:r>
          </a:p>
        </p:txBody>
      </p:sp>
      <p:sp>
        <p:nvSpPr>
          <p:cNvPr id="15" name="Content Placeholder 2">
            <a:extLst>
              <a:ext uri="{FF2B5EF4-FFF2-40B4-BE49-F238E27FC236}">
                <a16:creationId xmlns:a16="http://schemas.microsoft.com/office/drawing/2014/main" id="{41CA6583-7C58-430F-8AD7-278129AB3114}"/>
              </a:ext>
            </a:extLst>
          </p:cNvPr>
          <p:cNvSpPr>
            <a:spLocks noGrp="1"/>
          </p:cNvSpPr>
          <p:nvPr>
            <p:ph idx="1"/>
          </p:nvPr>
        </p:nvSpPr>
        <p:spPr>
          <a:xfrm>
            <a:off x="4963691" y="1000370"/>
            <a:ext cx="6212310" cy="4857262"/>
          </a:xfrm>
        </p:spPr>
        <p:txBody>
          <a:bodyPr anchor="ctr">
            <a:normAutofit/>
          </a:bodyPr>
          <a:lstStyle/>
          <a:p>
            <a:pPr>
              <a:lnSpc>
                <a:spcPct val="90000"/>
              </a:lnSpc>
            </a:pPr>
            <a:r>
              <a:rPr lang="en-GB" sz="1400">
                <a:solidFill>
                  <a:srgbClr val="FFFFFF"/>
                </a:solidFill>
              </a:rPr>
              <a:t>Mircea . E </a:t>
            </a:r>
            <a:r>
              <a:rPr lang="en-GB" sz="1400" b="0" i="0">
                <a:solidFill>
                  <a:srgbClr val="FFFFFF"/>
                </a:solidFill>
                <a:effectLst/>
                <a:latin typeface="Arial" panose="020B0604020202020204" pitchFamily="34" charset="0"/>
              </a:rPr>
              <a:t>Occultism, (2012) Witchcraft, and Cultural Fashions: Essays in Comparative Religion University of Chicago Press, revised available at </a:t>
            </a:r>
            <a:r>
              <a:rPr lang="en-GB" sz="1400" b="0" i="0">
                <a:solidFill>
                  <a:srgbClr val="FFFFFF"/>
                </a:solidFill>
                <a:effectLst/>
                <a:latin typeface="Arial" panose="020B0604020202020204" pitchFamily="34" charset="0"/>
                <a:hlinkClick r:id="rId2"/>
              </a:rPr>
              <a:t>https://books.google.co.uk/books?id=9NknAgAAQBAJ&amp;lr=&amp;source=gbs_navlinks_s</a:t>
            </a:r>
            <a:r>
              <a:rPr lang="en-GB" sz="1400" b="0" i="0">
                <a:solidFill>
                  <a:srgbClr val="FFFFFF"/>
                </a:solidFill>
                <a:effectLst/>
                <a:latin typeface="Arial" panose="020B0604020202020204" pitchFamily="34" charset="0"/>
              </a:rPr>
              <a:t> [accessed: 13 October 2021]</a:t>
            </a:r>
          </a:p>
          <a:p>
            <a:pPr>
              <a:lnSpc>
                <a:spcPct val="90000"/>
              </a:lnSpc>
            </a:pPr>
            <a:r>
              <a:rPr lang="en-GB" sz="1400" b="0" i="0">
                <a:solidFill>
                  <a:srgbClr val="FFFFFF"/>
                </a:solidFill>
                <a:effectLst/>
                <a:latin typeface="Helvetica Neue"/>
              </a:rPr>
              <a:t>Sharpe, E. J. 1. (2003). </a:t>
            </a:r>
            <a:r>
              <a:rPr lang="en-GB" sz="1400" b="0" i="1">
                <a:solidFill>
                  <a:srgbClr val="FFFFFF"/>
                </a:solidFill>
                <a:effectLst/>
                <a:latin typeface="Helvetica Neue"/>
              </a:rPr>
              <a:t>Comparative religion: A history</a:t>
            </a:r>
            <a:r>
              <a:rPr lang="en-GB" sz="1400" b="0" i="0">
                <a:solidFill>
                  <a:srgbClr val="FFFFFF"/>
                </a:solidFill>
                <a:effectLst/>
                <a:latin typeface="Helvetica Neue"/>
              </a:rPr>
              <a:t> (2. ed., [Nachdr.].). London: Duckworth, available at  </a:t>
            </a:r>
            <a:r>
              <a:rPr lang="en-GB" sz="1400" b="0" i="0">
                <a:solidFill>
                  <a:srgbClr val="FFFFFF"/>
                </a:solidFill>
                <a:effectLst/>
                <a:latin typeface="Helvetica Neue"/>
                <a:hlinkClick r:id="rId3"/>
              </a:rPr>
              <a:t>https://ixtheo.de/Record/498497429</a:t>
            </a:r>
            <a:r>
              <a:rPr lang="en-GB" sz="1400" b="0" i="0">
                <a:solidFill>
                  <a:srgbClr val="FFFFFF"/>
                </a:solidFill>
                <a:effectLst/>
                <a:latin typeface="Helvetica Neue"/>
              </a:rPr>
              <a:t> [accessed 13 October 2021]</a:t>
            </a:r>
          </a:p>
          <a:p>
            <a:pPr>
              <a:lnSpc>
                <a:spcPct val="90000"/>
              </a:lnSpc>
            </a:pPr>
            <a:r>
              <a:rPr lang="en-GB" sz="1400">
                <a:solidFill>
                  <a:srgbClr val="FFFFFF"/>
                </a:solidFill>
                <a:latin typeface="Open Sans" panose="020B0606030504020204" pitchFamily="34" charset="0"/>
              </a:rPr>
              <a:t>Thomas A. L. </a:t>
            </a:r>
            <a:r>
              <a:rPr lang="en-GB" sz="1400" b="0" i="0">
                <a:solidFill>
                  <a:srgbClr val="FFFFFF"/>
                </a:solidFill>
                <a:effectLst/>
                <a:latin typeface="Open Sans" panose="020B0606030504020204" pitchFamily="34" charset="0"/>
              </a:rPr>
              <a:t> (2010), ETHNOGRAPHY, ANTHROPOLOGY, AND COMPARATIVE RELIGIOUS ETHICS available at  </a:t>
            </a:r>
            <a:r>
              <a:rPr lang="en-GB" sz="1400" b="0" i="0">
                <a:solidFill>
                  <a:srgbClr val="FFFFFF"/>
                </a:solidFill>
                <a:effectLst/>
                <a:latin typeface="Open Sans" panose="020B0606030504020204" pitchFamily="34" charset="0"/>
                <a:hlinkClick r:id="rId4"/>
              </a:rPr>
              <a:t>https://onlinelibrary.wiley.com/doi/abs/10.1111/j.1467-9795.2010.00435.x</a:t>
            </a:r>
            <a:r>
              <a:rPr lang="en-GB" sz="1400" b="0" i="0">
                <a:solidFill>
                  <a:srgbClr val="FFFFFF"/>
                </a:solidFill>
                <a:effectLst/>
                <a:latin typeface="Open Sans" panose="020B0606030504020204" pitchFamily="34" charset="0"/>
              </a:rPr>
              <a:t> [accessed 13 October 2021]</a:t>
            </a:r>
          </a:p>
          <a:p>
            <a:pPr>
              <a:lnSpc>
                <a:spcPct val="90000"/>
              </a:lnSpc>
            </a:pPr>
            <a:r>
              <a:rPr lang="en-GB" sz="1400" b="0" i="0">
                <a:solidFill>
                  <a:srgbClr val="FFFFFF"/>
                </a:solidFill>
                <a:effectLst/>
                <a:latin typeface="Open Sans" panose="020B0606030504020204" pitchFamily="34" charset="0"/>
              </a:rPr>
              <a:t>Gallois, W. (2007). Time, Religion and History (1st ed.). Routledge. Available at </a:t>
            </a:r>
            <a:r>
              <a:rPr lang="en-GB" sz="1400" b="0" i="0">
                <a:solidFill>
                  <a:srgbClr val="FFFFFF"/>
                </a:solidFill>
                <a:effectLst/>
                <a:latin typeface="Open Sans" panose="020B0606030504020204" pitchFamily="34" charset="0"/>
                <a:hlinkClick r:id="rId5"/>
              </a:rPr>
              <a:t>https://doi.org/10.4324/9781315835501</a:t>
            </a:r>
            <a:r>
              <a:rPr lang="en-GB" sz="1400" b="0" i="0">
                <a:solidFill>
                  <a:srgbClr val="FFFFFF"/>
                </a:solidFill>
                <a:effectLst/>
                <a:latin typeface="Open Sans" panose="020B0606030504020204" pitchFamily="34" charset="0"/>
              </a:rPr>
              <a:t> [accessed 13 October 2021]</a:t>
            </a:r>
          </a:p>
          <a:p>
            <a:pPr>
              <a:lnSpc>
                <a:spcPct val="90000"/>
              </a:lnSpc>
            </a:pPr>
            <a:r>
              <a:rPr lang="en-GB" sz="1400" b="0" i="0">
                <a:solidFill>
                  <a:srgbClr val="FFFFFF"/>
                </a:solidFill>
                <a:effectLst/>
                <a:latin typeface="Open Sans" panose="020B0606030504020204" pitchFamily="34" charset="0"/>
              </a:rPr>
              <a:t>Luke de Noronha (2019) Deportation, racism and multi-status Britain: immigration control and the production of race in the present, Ethnic and Racial Studies, 42:14, 2413-2430, avaliable </a:t>
            </a:r>
            <a:r>
              <a:rPr lang="en-GB" sz="1400" b="0" i="0" u="sng">
                <a:solidFill>
                  <a:srgbClr val="FFFFFF"/>
                </a:solidFill>
                <a:effectLst/>
                <a:latin typeface="Open Sans" panose="020B0606030504020204" pitchFamily="34" charset="0"/>
                <a:hlinkClick r:id="rId6"/>
              </a:rPr>
              <a:t>10.1080/01419870.2019.1585559</a:t>
            </a:r>
            <a:r>
              <a:rPr lang="en-GB" sz="1400" b="0" i="0" u="sng">
                <a:solidFill>
                  <a:srgbClr val="FFFFFF"/>
                </a:solidFill>
                <a:effectLst/>
                <a:latin typeface="Open Sans" panose="020B0606030504020204" pitchFamily="34" charset="0"/>
              </a:rPr>
              <a:t> [accessed 13 October]</a:t>
            </a:r>
            <a:endParaRPr lang="en-GB" sz="1400">
              <a:solidFill>
                <a:srgbClr val="FFFFFF"/>
              </a:solidFill>
            </a:endParaRPr>
          </a:p>
        </p:txBody>
      </p:sp>
    </p:spTree>
    <p:extLst>
      <p:ext uri="{BB962C8B-B14F-4D97-AF65-F5344CB8AC3E}">
        <p14:creationId xmlns:p14="http://schemas.microsoft.com/office/powerpoint/2010/main" val="339749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B216B-CF08-43BA-A553-36ABF8DDAD75}"/>
              </a:ext>
            </a:extLst>
          </p:cNvPr>
          <p:cNvSpPr>
            <a:spLocks noGrp="1"/>
          </p:cNvSpPr>
          <p:nvPr>
            <p:ph type="title"/>
          </p:nvPr>
        </p:nvSpPr>
        <p:spPr/>
        <p:txBody>
          <a:bodyPr/>
          <a:lstStyle/>
          <a:p>
            <a:r>
              <a:rPr lang="en-GB" dirty="0"/>
              <a:t>Development of language (library) </a:t>
            </a:r>
          </a:p>
        </p:txBody>
      </p:sp>
      <p:graphicFrame>
        <p:nvGraphicFramePr>
          <p:cNvPr id="8" name="Content Placeholder 2">
            <a:extLst>
              <a:ext uri="{FF2B5EF4-FFF2-40B4-BE49-F238E27FC236}">
                <a16:creationId xmlns:a16="http://schemas.microsoft.com/office/drawing/2014/main" id="{420C0F51-B6A1-44A9-8351-EF5E2015A30D}"/>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Rectangle 2">
            <a:extLst>
              <a:ext uri="{FF2B5EF4-FFF2-40B4-BE49-F238E27FC236}">
                <a16:creationId xmlns:a16="http://schemas.microsoft.com/office/drawing/2014/main" id="{39AE15CF-F193-402E-9888-AAF6050ABEE2}"/>
              </a:ext>
            </a:extLst>
          </p:cNvPr>
          <p:cNvSpPr>
            <a:spLocks noChangeArrowheads="1"/>
          </p:cNvSpPr>
          <p:nvPr/>
        </p:nvSpPr>
        <p:spPr bwMode="auto">
          <a:xfrm>
            <a:off x="0" y="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A3A3A"/>
                </a:solidFill>
                <a:effectLst/>
                <a:latin typeface="Source Sans Pro" panose="020B0503030403020204" pitchFamily="34" charset="0"/>
              </a:rPr>
              <a:t>Herschensohn, J. R. (2007) </a:t>
            </a:r>
            <a:r>
              <a:rPr kumimoji="0" lang="en-US" altLang="en-US" sz="1100" b="0" i="1" u="none" strike="noStrike" cap="none" normalizeH="0" baseline="0">
                <a:ln>
                  <a:noFill/>
                </a:ln>
                <a:solidFill>
                  <a:srgbClr val="3A3A3A"/>
                </a:solidFill>
                <a:effectLst/>
                <a:latin typeface="Source Sans Pro" panose="020B0503030403020204" pitchFamily="34" charset="0"/>
              </a:rPr>
              <a:t>Language development and age</a:t>
            </a:r>
            <a:r>
              <a:rPr kumimoji="0" lang="en-US" altLang="en-US" sz="1100" b="0" i="0" u="none" strike="noStrike" cap="none" normalizeH="0" baseline="0">
                <a:ln>
                  <a:noFill/>
                </a:ln>
                <a:solidFill>
                  <a:srgbClr val="3A3A3A"/>
                </a:solidFill>
                <a:effectLst/>
                <a:latin typeface="Source Sans Pro" panose="020B0503030403020204" pitchFamily="34" charset="0"/>
              </a:rPr>
              <a:t>. Cambridge: Cambridge University Press.</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6" name="Rectangle 3">
            <a:extLst>
              <a:ext uri="{FF2B5EF4-FFF2-40B4-BE49-F238E27FC236}">
                <a16:creationId xmlns:a16="http://schemas.microsoft.com/office/drawing/2014/main" id="{611A5EA4-15A1-456A-9EC1-B63A07130418}"/>
              </a:ext>
            </a:extLst>
          </p:cNvPr>
          <p:cNvSpPr>
            <a:spLocks noChangeArrowheads="1"/>
          </p:cNvSpPr>
          <p:nvPr/>
        </p:nvSpPr>
        <p:spPr bwMode="auto">
          <a:xfrm>
            <a:off x="152400" y="1524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a:ln>
                  <a:noFill/>
                </a:ln>
                <a:solidFill>
                  <a:srgbClr val="3A3A3A"/>
                </a:solidFill>
                <a:effectLst/>
                <a:latin typeface="Source Sans Pro" panose="020B0503030403020204" pitchFamily="34" charset="0"/>
              </a:rPr>
              <a:t>Herschensohn, J. R. (2007) </a:t>
            </a:r>
            <a:r>
              <a:rPr kumimoji="0" lang="en-US" altLang="en-US" sz="1100" b="0" i="1" u="none" strike="noStrike" cap="none" normalizeH="0" baseline="0">
                <a:ln>
                  <a:noFill/>
                </a:ln>
                <a:solidFill>
                  <a:srgbClr val="3A3A3A"/>
                </a:solidFill>
                <a:effectLst/>
                <a:latin typeface="Source Sans Pro" panose="020B0503030403020204" pitchFamily="34" charset="0"/>
              </a:rPr>
              <a:t>Language development and age</a:t>
            </a:r>
            <a:r>
              <a:rPr kumimoji="0" lang="en-US" altLang="en-US" sz="1100" b="0" i="0" u="none" strike="noStrike" cap="none" normalizeH="0" baseline="0">
                <a:ln>
                  <a:noFill/>
                </a:ln>
                <a:solidFill>
                  <a:srgbClr val="3A3A3A"/>
                </a:solidFill>
                <a:effectLst/>
                <a:latin typeface="Source Sans Pro" panose="020B0503030403020204" pitchFamily="34" charset="0"/>
              </a:rPr>
              <a:t>. Cambridge: Cambridge University Press.</a:t>
            </a:r>
            <a:endParaRPr kumimoji="0" lang="en-US" altLang="en-US" sz="8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422883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DD1C459-9072-422F-B550-6C613E57CF74}"/>
              </a:ext>
            </a:extLst>
          </p:cNvPr>
          <p:cNvSpPr>
            <a:spLocks noGrp="1"/>
          </p:cNvSpPr>
          <p:nvPr>
            <p:ph type="title"/>
          </p:nvPr>
        </p:nvSpPr>
        <p:spPr>
          <a:xfrm>
            <a:off x="866440" y="1000370"/>
            <a:ext cx="3462079" cy="4857262"/>
          </a:xfrm>
        </p:spPr>
        <p:txBody>
          <a:bodyPr>
            <a:normAutofit/>
          </a:bodyPr>
          <a:lstStyle/>
          <a:p>
            <a:pPr algn="r"/>
            <a:r>
              <a:rPr lang="en-GB" sz="3700">
                <a:solidFill>
                  <a:srgbClr val="FFFFFF"/>
                </a:solidFill>
              </a:rPr>
              <a:t>Development of language (internet) </a:t>
            </a:r>
          </a:p>
        </p:txBody>
      </p:sp>
      <p:sp>
        <p:nvSpPr>
          <p:cNvPr id="3" name="Content Placeholder 2">
            <a:extLst>
              <a:ext uri="{FF2B5EF4-FFF2-40B4-BE49-F238E27FC236}">
                <a16:creationId xmlns:a16="http://schemas.microsoft.com/office/drawing/2014/main" id="{9AE7A6AC-4F40-453B-9EA5-0AE2EE42C183}"/>
              </a:ext>
            </a:extLst>
          </p:cNvPr>
          <p:cNvSpPr>
            <a:spLocks noGrp="1"/>
          </p:cNvSpPr>
          <p:nvPr>
            <p:ph idx="1"/>
          </p:nvPr>
        </p:nvSpPr>
        <p:spPr>
          <a:xfrm>
            <a:off x="4963691" y="1000370"/>
            <a:ext cx="6212310" cy="4857262"/>
          </a:xfrm>
        </p:spPr>
        <p:txBody>
          <a:bodyPr anchor="ctr">
            <a:normAutofit/>
          </a:bodyPr>
          <a:lstStyle/>
          <a:p>
            <a:pPr>
              <a:lnSpc>
                <a:spcPct val="90000"/>
              </a:lnSpc>
            </a:pPr>
            <a:r>
              <a:rPr lang="en-GB" sz="1300" b="0" i="0">
                <a:solidFill>
                  <a:srgbClr val="FFFFFF"/>
                </a:solidFill>
                <a:effectLst/>
                <a:latin typeface="Arial" panose="020B0604020202020204" pitchFamily="34" charset="0"/>
              </a:rPr>
              <a:t>Nelson, K. (1981). Individual differences in language development: Implications for development and language. </a:t>
            </a:r>
            <a:r>
              <a:rPr lang="en-GB" sz="1300" b="0" i="1">
                <a:solidFill>
                  <a:srgbClr val="FFFFFF"/>
                </a:solidFill>
                <a:effectLst/>
                <a:latin typeface="Arial" panose="020B0604020202020204" pitchFamily="34" charset="0"/>
              </a:rPr>
              <a:t>Developmental Psychology, 17</a:t>
            </a:r>
            <a:r>
              <a:rPr lang="en-GB" sz="1300" b="0" i="0">
                <a:solidFill>
                  <a:srgbClr val="FFFFFF"/>
                </a:solidFill>
                <a:effectLst/>
                <a:latin typeface="Arial" panose="020B0604020202020204" pitchFamily="34" charset="0"/>
              </a:rPr>
              <a:t>(2), 170–187avaliable at. </a:t>
            </a:r>
            <a:r>
              <a:rPr lang="en-GB" sz="1300" b="0" i="0" u="none" strike="noStrike">
                <a:solidFill>
                  <a:srgbClr val="FFFFFF"/>
                </a:solidFill>
                <a:effectLst/>
                <a:latin typeface="Arial" panose="020B0604020202020204" pitchFamily="34" charset="0"/>
                <a:hlinkClick r:id="rId2"/>
              </a:rPr>
              <a:t>https://doi.org/10.1037/0012-1649.17.2.170</a:t>
            </a:r>
            <a:r>
              <a:rPr lang="en-GB" sz="1300" b="0" i="0" u="none" strike="noStrike">
                <a:solidFill>
                  <a:srgbClr val="FFFFFF"/>
                </a:solidFill>
                <a:effectLst/>
                <a:latin typeface="Arial" panose="020B0604020202020204" pitchFamily="34" charset="0"/>
              </a:rPr>
              <a:t> </a:t>
            </a:r>
            <a:r>
              <a:rPr lang="en-GB" sz="1300" b="0" i="0">
                <a:solidFill>
                  <a:srgbClr val="FFFFFF"/>
                </a:solidFill>
                <a:effectLst/>
                <a:latin typeface="Arial" panose="020B0604020202020204" pitchFamily="34" charset="0"/>
              </a:rPr>
              <a:t>[accessed13 October] </a:t>
            </a:r>
            <a:endParaRPr lang="en-GB" sz="1300" b="0" i="0" u="none" strike="noStrike">
              <a:solidFill>
                <a:srgbClr val="FFFFFF"/>
              </a:solidFill>
              <a:effectLst/>
              <a:latin typeface="Arial" panose="020B0604020202020204" pitchFamily="34" charset="0"/>
            </a:endParaRPr>
          </a:p>
          <a:p>
            <a:pPr>
              <a:lnSpc>
                <a:spcPct val="90000"/>
              </a:lnSpc>
            </a:pPr>
            <a:r>
              <a:rPr lang="en-GB" sz="1300" b="0" i="0">
                <a:solidFill>
                  <a:srgbClr val="FFFFFF"/>
                </a:solidFill>
                <a:effectLst/>
                <a:latin typeface="Open Sans" panose="020B0606030504020204" pitchFamily="34" charset="0"/>
              </a:rPr>
              <a:t>Hammer, C.S., Jia, G. and Uchikoshi, Y. (2011), Language and Literacy Development of Dual Language Learners Growing Up in the United States: A Call for Research. Child Development Perspectives, 5: 4-9. available at </a:t>
            </a:r>
            <a:r>
              <a:rPr lang="en-GB" sz="1300" b="0" i="0" u="none" strike="noStrike">
                <a:solidFill>
                  <a:srgbClr val="FFFFFF"/>
                </a:solidFill>
                <a:effectLst/>
                <a:latin typeface="Open Sans" panose="020B0606030504020204" pitchFamily="34" charset="0"/>
                <a:hlinkClick r:id="rId3"/>
              </a:rPr>
              <a:t>https://doi.org/10.1111/j.1750-8606.2010.00140.x</a:t>
            </a:r>
            <a:r>
              <a:rPr lang="en-GB" sz="1300" b="0" i="0" u="none" strike="noStrike">
                <a:solidFill>
                  <a:srgbClr val="FFFFFF"/>
                </a:solidFill>
                <a:effectLst/>
                <a:latin typeface="Open Sans" panose="020B0606030504020204" pitchFamily="34" charset="0"/>
              </a:rPr>
              <a:t> </a:t>
            </a:r>
            <a:r>
              <a:rPr lang="en-GB" sz="1300" b="0" i="0">
                <a:solidFill>
                  <a:srgbClr val="FFFFFF"/>
                </a:solidFill>
                <a:effectLst/>
                <a:latin typeface="Open Sans" panose="020B0606030504020204" pitchFamily="34" charset="0"/>
              </a:rPr>
              <a:t>[accessed 13 October 2021]  </a:t>
            </a:r>
          </a:p>
          <a:p>
            <a:pPr>
              <a:lnSpc>
                <a:spcPct val="90000"/>
              </a:lnSpc>
            </a:pPr>
            <a:r>
              <a:rPr lang="en-GB" sz="1300" b="0" i="0">
                <a:solidFill>
                  <a:srgbClr val="FFFFFF"/>
                </a:solidFill>
                <a:effectLst/>
                <a:latin typeface="Open Sans" panose="020B0606030504020204" pitchFamily="34" charset="0"/>
              </a:rPr>
              <a:t>Elizabeth S. Parks, Jesús Calderón. (2021) . </a:t>
            </a:r>
            <a:r>
              <a:rPr lang="en-GB" sz="1300" b="0" i="1">
                <a:solidFill>
                  <a:srgbClr val="FFFFFF"/>
                </a:solidFill>
                <a:effectLst/>
                <a:latin typeface="Open Sans" panose="020B0606030504020204" pitchFamily="34" charset="0"/>
              </a:rPr>
              <a:t>International Journal of Bilingual Education and Bilingualism</a:t>
            </a:r>
            <a:r>
              <a:rPr lang="en-GB" sz="1300" b="0" i="0">
                <a:solidFill>
                  <a:srgbClr val="FFFFFF"/>
                </a:solidFill>
                <a:effectLst/>
                <a:latin typeface="Open Sans" panose="020B0606030504020204" pitchFamily="34" charset="0"/>
              </a:rPr>
              <a:t> 0:0, pages 1-12 available at </a:t>
            </a:r>
            <a:r>
              <a:rPr lang="en-GB" sz="1300" b="0" i="0" u="none" strike="noStrike">
                <a:solidFill>
                  <a:srgbClr val="FFFFFF"/>
                </a:solidFill>
                <a:effectLst/>
                <a:latin typeface="Open Sans" panose="020B0606030504020204" pitchFamily="34" charset="0"/>
                <a:hlinkClick r:id="rId4"/>
              </a:rPr>
              <a:t>Bimodal multilingual education: recognizing the linguistic resources of a diverse deaf world</a:t>
            </a:r>
            <a:r>
              <a:rPr lang="en-GB" sz="1300" b="0" i="0">
                <a:solidFill>
                  <a:srgbClr val="FFFFFF"/>
                </a:solidFill>
                <a:effectLst/>
                <a:latin typeface="Open Sans" panose="020B0606030504020204" pitchFamily="34" charset="0"/>
              </a:rPr>
              <a:t> [accessed 13 October]</a:t>
            </a:r>
          </a:p>
          <a:p>
            <a:pPr>
              <a:lnSpc>
                <a:spcPct val="90000"/>
              </a:lnSpc>
            </a:pPr>
            <a:r>
              <a:rPr lang="en-GB" sz="1300" b="0" i="0">
                <a:solidFill>
                  <a:srgbClr val="FFFFFF"/>
                </a:solidFill>
                <a:effectLst/>
                <a:latin typeface="Open Sans" panose="020B0606030504020204" pitchFamily="34" charset="0"/>
              </a:rPr>
              <a:t>Grey, S., Cox, J.G., Serafini, E.J. and Sanz, C. (2015), The Role of Individual Differences in the Study Abroad Context: Cognitive Capacity and Language Development During Short-Term Intensive Language Exposure. The Modern Language Journal, 99: 137-157. </a:t>
            </a:r>
            <a:r>
              <a:rPr lang="en-GB" sz="1300" b="0" i="0" u="none" strike="noStrike">
                <a:solidFill>
                  <a:srgbClr val="FFFFFF"/>
                </a:solidFill>
                <a:effectLst/>
                <a:latin typeface="Open Sans" panose="020B0606030504020204" pitchFamily="34" charset="0"/>
                <a:hlinkClick r:id="rId5"/>
              </a:rPr>
              <a:t>https://doi.org/10.1111/modl.12190</a:t>
            </a:r>
            <a:endParaRPr lang="en-GB" sz="1300" b="0" i="0" u="none" strike="noStrike">
              <a:solidFill>
                <a:srgbClr val="FFFFFF"/>
              </a:solidFill>
              <a:effectLst/>
              <a:latin typeface="Open Sans" panose="020B0606030504020204" pitchFamily="34" charset="0"/>
            </a:endParaRPr>
          </a:p>
          <a:p>
            <a:pPr>
              <a:lnSpc>
                <a:spcPct val="90000"/>
              </a:lnSpc>
            </a:pPr>
            <a:r>
              <a:rPr lang="en-GB" sz="1300" b="0" i="0">
                <a:solidFill>
                  <a:srgbClr val="FFFFFF"/>
                </a:solidFill>
                <a:effectLst/>
                <a:latin typeface="Open Sans" panose="020B0606030504020204" pitchFamily="34" charset="0"/>
              </a:rPr>
              <a:t>Margarita Huerta, Tiberio Garza, Hugo A. García. (2019) available at  </a:t>
            </a:r>
            <a:r>
              <a:rPr lang="en-GB" sz="1300" b="0" i="0" u="none" strike="noStrike">
                <a:solidFill>
                  <a:srgbClr val="FFFFFF"/>
                </a:solidFill>
                <a:effectLst/>
                <a:latin typeface="Open Sans" panose="020B0606030504020204" pitchFamily="34" charset="0"/>
                <a:hlinkClick r:id="rId6"/>
              </a:rPr>
              <a:t>Language Minority Students in Community Colleges: An SEM Model Exploring Socio-Academic Variables Related to Persistence Pertaining to Re-Enrollment</a:t>
            </a:r>
            <a:r>
              <a:rPr lang="en-GB" sz="1300" b="0" i="0">
                <a:solidFill>
                  <a:srgbClr val="FFFFFF"/>
                </a:solidFill>
                <a:effectLst/>
                <a:latin typeface="Open Sans" panose="020B0606030504020204" pitchFamily="34" charset="0"/>
              </a:rPr>
              <a:t>. </a:t>
            </a:r>
            <a:r>
              <a:rPr lang="en-GB" sz="1300" b="0" i="1">
                <a:solidFill>
                  <a:srgbClr val="FFFFFF"/>
                </a:solidFill>
                <a:effectLst/>
                <a:latin typeface="Open Sans" panose="020B0606030504020204" pitchFamily="34" charset="0"/>
              </a:rPr>
              <a:t>Community College Journal of Research and Practice</a:t>
            </a:r>
            <a:r>
              <a:rPr lang="en-GB" sz="1300" b="0" i="0">
                <a:solidFill>
                  <a:srgbClr val="FFFFFF"/>
                </a:solidFill>
                <a:effectLst/>
                <a:latin typeface="Open Sans" panose="020B0606030504020204" pitchFamily="34" charset="0"/>
              </a:rPr>
              <a:t> 43:3, pages 173-185. [accessed 13 October]</a:t>
            </a:r>
            <a:endParaRPr lang="en-GB" sz="1300">
              <a:solidFill>
                <a:srgbClr val="FFFFFF"/>
              </a:solidFill>
            </a:endParaRPr>
          </a:p>
        </p:txBody>
      </p:sp>
    </p:spTree>
    <p:extLst>
      <p:ext uri="{BB962C8B-B14F-4D97-AF65-F5344CB8AC3E}">
        <p14:creationId xmlns:p14="http://schemas.microsoft.com/office/powerpoint/2010/main" val="20633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40B216B-CF08-43BA-A553-36ABF8DDAD75}"/>
              </a:ext>
            </a:extLst>
          </p:cNvPr>
          <p:cNvSpPr>
            <a:spLocks noGrp="1"/>
          </p:cNvSpPr>
          <p:nvPr>
            <p:ph type="title"/>
          </p:nvPr>
        </p:nvSpPr>
        <p:spPr>
          <a:xfrm>
            <a:off x="1066800" y="642594"/>
            <a:ext cx="10058400" cy="1371600"/>
          </a:xfrm>
        </p:spPr>
        <p:txBody>
          <a:bodyPr>
            <a:normAutofit/>
          </a:bodyPr>
          <a:lstStyle/>
          <a:p>
            <a:pPr algn="ctr"/>
            <a:r>
              <a:rPr lang="en-GB" dirty="0"/>
              <a:t>Speciesism, Animal Suffering &amp; Discrimination (library)</a:t>
            </a:r>
          </a:p>
        </p:txBody>
      </p:sp>
      <p:graphicFrame>
        <p:nvGraphicFramePr>
          <p:cNvPr id="5" name="Content Placeholder 2">
            <a:extLst>
              <a:ext uri="{FF2B5EF4-FFF2-40B4-BE49-F238E27FC236}">
                <a16:creationId xmlns:a16="http://schemas.microsoft.com/office/drawing/2014/main" id="{2354252A-D214-426D-8C24-B70A85928F1E}"/>
              </a:ext>
            </a:extLst>
          </p:cNvPr>
          <p:cNvGraphicFramePr>
            <a:graphicFrameLocks noGrp="1"/>
          </p:cNvGraphicFramePr>
          <p:nvPr>
            <p:ph idx="1"/>
            <p:extLst>
              <p:ext uri="{D42A27DB-BD31-4B8C-83A1-F6EECF244321}">
                <p14:modId xmlns:p14="http://schemas.microsoft.com/office/powerpoint/2010/main" val="2339261930"/>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907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229B73E5-D8D8-4360-B7E5-D32B088277A2}"/>
              </a:ext>
            </a:extLst>
          </p:cNvPr>
          <p:cNvSpPr>
            <a:spLocks noGrp="1"/>
          </p:cNvSpPr>
          <p:nvPr>
            <p:ph type="title"/>
          </p:nvPr>
        </p:nvSpPr>
        <p:spPr>
          <a:xfrm>
            <a:off x="866440" y="1000370"/>
            <a:ext cx="3462079" cy="4857262"/>
          </a:xfrm>
        </p:spPr>
        <p:txBody>
          <a:bodyPr>
            <a:normAutofit/>
          </a:bodyPr>
          <a:lstStyle/>
          <a:p>
            <a:pPr algn="r"/>
            <a:r>
              <a:rPr lang="en-GB" sz="3700">
                <a:solidFill>
                  <a:srgbClr val="FFFFFF"/>
                </a:solidFill>
              </a:rPr>
              <a:t>Speciesism, Animal Suffering &amp; Discrimination (internet)</a:t>
            </a:r>
          </a:p>
        </p:txBody>
      </p:sp>
      <p:sp>
        <p:nvSpPr>
          <p:cNvPr id="3" name="Content Placeholder 2">
            <a:extLst>
              <a:ext uri="{FF2B5EF4-FFF2-40B4-BE49-F238E27FC236}">
                <a16:creationId xmlns:a16="http://schemas.microsoft.com/office/drawing/2014/main" id="{8F5C8817-92FB-4D35-BE30-4FDE87AE0587}"/>
              </a:ext>
            </a:extLst>
          </p:cNvPr>
          <p:cNvSpPr>
            <a:spLocks noGrp="1"/>
          </p:cNvSpPr>
          <p:nvPr>
            <p:ph idx="1"/>
          </p:nvPr>
        </p:nvSpPr>
        <p:spPr>
          <a:xfrm>
            <a:off x="4963691" y="1000370"/>
            <a:ext cx="6212310" cy="4857262"/>
          </a:xfrm>
        </p:spPr>
        <p:txBody>
          <a:bodyPr anchor="ctr">
            <a:normAutofit/>
          </a:bodyPr>
          <a:lstStyle/>
          <a:p>
            <a:pPr>
              <a:lnSpc>
                <a:spcPct val="90000"/>
              </a:lnSpc>
            </a:pPr>
            <a:r>
              <a:rPr lang="en-GB" sz="1100" b="0" i="0" dirty="0">
                <a:solidFill>
                  <a:srgbClr val="FFFFFF"/>
                </a:solidFill>
                <a:effectLst/>
                <a:latin typeface="-apple-system"/>
              </a:rPr>
              <a:t>Horta, O. What is Speciesism?. </a:t>
            </a:r>
            <a:r>
              <a:rPr lang="en-GB" sz="1100" b="0" i="1" dirty="0">
                <a:solidFill>
                  <a:srgbClr val="FFFFFF"/>
                </a:solidFill>
                <a:effectLst/>
                <a:latin typeface="-apple-system"/>
              </a:rPr>
              <a:t>J Agric Environ Ethics</a:t>
            </a:r>
            <a:r>
              <a:rPr lang="en-GB" sz="1100" b="0" i="0" dirty="0">
                <a:solidFill>
                  <a:srgbClr val="FFFFFF"/>
                </a:solidFill>
                <a:effectLst/>
                <a:latin typeface="-apple-system"/>
              </a:rPr>
              <a:t> </a:t>
            </a:r>
            <a:r>
              <a:rPr lang="en-GB" sz="1100" b="1" i="0" dirty="0">
                <a:solidFill>
                  <a:srgbClr val="FFFFFF"/>
                </a:solidFill>
                <a:effectLst/>
                <a:latin typeface="-apple-system"/>
              </a:rPr>
              <a:t>23, </a:t>
            </a:r>
            <a:r>
              <a:rPr lang="en-GB" sz="1100" b="0" i="0" dirty="0">
                <a:solidFill>
                  <a:srgbClr val="FFFFFF"/>
                </a:solidFill>
                <a:effectLst/>
                <a:latin typeface="-apple-system"/>
              </a:rPr>
              <a:t>243–266 (2010).available at  </a:t>
            </a:r>
            <a:r>
              <a:rPr lang="en-GB" sz="1100" b="0" i="0" dirty="0">
                <a:solidFill>
                  <a:srgbClr val="FFFFFF"/>
                </a:solidFill>
                <a:effectLst/>
                <a:latin typeface="-apple-system"/>
                <a:hlinkClick r:id="rId2"/>
              </a:rPr>
              <a:t>https://doi.org/10.1007/s10806-009-9205-2</a:t>
            </a:r>
            <a:r>
              <a:rPr lang="en-GB" sz="1100" b="0" i="0" dirty="0">
                <a:solidFill>
                  <a:srgbClr val="FFFFFF"/>
                </a:solidFill>
                <a:effectLst/>
                <a:latin typeface="-apple-system"/>
              </a:rPr>
              <a:t> [accessed 13 October]</a:t>
            </a:r>
          </a:p>
          <a:p>
            <a:pPr>
              <a:lnSpc>
                <a:spcPct val="90000"/>
              </a:lnSpc>
            </a:pPr>
            <a:r>
              <a:rPr lang="en-GB" sz="1100" b="0" i="0" dirty="0">
                <a:solidFill>
                  <a:srgbClr val="FFFFFF"/>
                </a:solidFill>
                <a:effectLst/>
                <a:latin typeface="Open Sans" panose="020B0606030504020204" pitchFamily="34" charset="0"/>
              </a:rPr>
              <a:t>SINGER, P. (2009), SPECIESISM AND MORAL STATUS. </a:t>
            </a:r>
            <a:r>
              <a:rPr lang="en-GB" sz="1100" b="0" i="0" dirty="0" err="1">
                <a:solidFill>
                  <a:srgbClr val="FFFFFF"/>
                </a:solidFill>
                <a:effectLst/>
                <a:latin typeface="Open Sans" panose="020B0606030504020204" pitchFamily="34" charset="0"/>
              </a:rPr>
              <a:t>Metaphilosophy</a:t>
            </a:r>
            <a:r>
              <a:rPr lang="en-GB" sz="1100" b="0" i="0" dirty="0">
                <a:solidFill>
                  <a:srgbClr val="FFFFFF"/>
                </a:solidFill>
                <a:effectLst/>
                <a:latin typeface="Open Sans" panose="020B0606030504020204" pitchFamily="34" charset="0"/>
              </a:rPr>
              <a:t>, 40: 567-581.available at  </a:t>
            </a:r>
            <a:r>
              <a:rPr lang="en-GB" sz="1100" b="0" i="0" u="none" strike="noStrike" dirty="0">
                <a:solidFill>
                  <a:srgbClr val="FFFFFF"/>
                </a:solidFill>
                <a:effectLst/>
                <a:latin typeface="Open Sans" panose="020B0606030504020204" pitchFamily="34" charset="0"/>
                <a:hlinkClick r:id="rId3"/>
              </a:rPr>
              <a:t>https://doi.org/10.1111/j.1467-9973.2009.01608.x</a:t>
            </a:r>
            <a:r>
              <a:rPr lang="en-GB" sz="1100" b="0" i="0" u="none" strike="noStrike" dirty="0">
                <a:solidFill>
                  <a:srgbClr val="FFFFFF"/>
                </a:solidFill>
                <a:effectLst/>
                <a:latin typeface="Open Sans" panose="020B0606030504020204" pitchFamily="34" charset="0"/>
              </a:rPr>
              <a:t> [accessed 13 October]</a:t>
            </a:r>
          </a:p>
          <a:p>
            <a:pPr>
              <a:lnSpc>
                <a:spcPct val="90000"/>
              </a:lnSpc>
            </a:pPr>
            <a:r>
              <a:rPr lang="en-GB" sz="1100" dirty="0">
                <a:solidFill>
                  <a:srgbClr val="FFFFFF"/>
                </a:solidFill>
              </a:rPr>
              <a:t>Neville, G. (2008) </a:t>
            </a:r>
            <a:r>
              <a:rPr lang="en-GB" sz="1100" b="0" i="0" dirty="0">
                <a:solidFill>
                  <a:srgbClr val="FFFFFF"/>
                </a:solidFill>
                <a:effectLst/>
                <a:latin typeface="Arial" panose="020B0604020202020204" pitchFamily="34" charset="0"/>
              </a:rPr>
              <a:t>Physiology and Behaviour of Animal Suffering ,publisher-John Wiley &amp; </a:t>
            </a:r>
            <a:r>
              <a:rPr lang="en-GB" sz="1100" b="0" i="0" dirty="0" err="1">
                <a:solidFill>
                  <a:srgbClr val="FFFFFF"/>
                </a:solidFill>
                <a:effectLst/>
                <a:latin typeface="Arial" panose="020B0604020202020204" pitchFamily="34" charset="0"/>
              </a:rPr>
              <a:t>Sons,available</a:t>
            </a:r>
            <a:r>
              <a:rPr lang="en-GB" sz="1100" b="0" i="0" dirty="0">
                <a:solidFill>
                  <a:srgbClr val="FFFFFF"/>
                </a:solidFill>
                <a:effectLst/>
                <a:latin typeface="Arial" panose="020B0604020202020204" pitchFamily="34" charset="0"/>
              </a:rPr>
              <a:t> at </a:t>
            </a:r>
            <a:r>
              <a:rPr lang="en-GB" sz="1100" b="0" i="0" dirty="0">
                <a:solidFill>
                  <a:srgbClr val="FFFFFF"/>
                </a:solidFill>
                <a:effectLst/>
                <a:latin typeface="Arial" panose="020B0604020202020204" pitchFamily="34" charset="0"/>
                <a:hlinkClick r:id="rId4"/>
              </a:rPr>
              <a:t>https://books.google.co.uk/books?id=0bOZocGJMaAC&amp;dq=animal+suffering&amp;lr=&amp;source=gbs_navlinks_s</a:t>
            </a:r>
            <a:r>
              <a:rPr lang="en-GB" sz="1100" b="0" i="0" dirty="0">
                <a:solidFill>
                  <a:srgbClr val="FFFFFF"/>
                </a:solidFill>
                <a:effectLst/>
                <a:latin typeface="Arial" panose="020B0604020202020204" pitchFamily="34" charset="0"/>
              </a:rPr>
              <a:t> [accessed 13 October]</a:t>
            </a:r>
          </a:p>
          <a:p>
            <a:pPr>
              <a:lnSpc>
                <a:spcPct val="90000"/>
              </a:lnSpc>
            </a:pPr>
            <a:r>
              <a:rPr lang="en-GB" sz="1100" b="0" i="0" dirty="0">
                <a:solidFill>
                  <a:srgbClr val="FFFFFF"/>
                </a:solidFill>
                <a:effectLst/>
                <a:latin typeface="Merriweather" panose="020B0604020202020204" pitchFamily="2" charset="0"/>
              </a:rPr>
              <a:t>DeMello, Margo. "Chapter 13 Human Oppression and Animal Suffering". </a:t>
            </a:r>
            <a:r>
              <a:rPr lang="en-GB" sz="1100" b="0" i="1" dirty="0">
                <a:solidFill>
                  <a:srgbClr val="FFFFFF"/>
                </a:solidFill>
                <a:effectLst/>
                <a:latin typeface="Merriweather" panose="020B0604020202020204" pitchFamily="2" charset="0"/>
              </a:rPr>
              <a:t>Animals and Society: An Introduction to Human-Animal Studies</a:t>
            </a:r>
            <a:r>
              <a:rPr lang="en-GB" sz="1100" b="0" i="0" dirty="0">
                <a:solidFill>
                  <a:srgbClr val="FFFFFF"/>
                </a:solidFill>
                <a:effectLst/>
                <a:latin typeface="Merriweather" panose="020B0604020202020204" pitchFamily="2" charset="0"/>
              </a:rPr>
              <a:t>, New York Chichester, West Sussex: Columbia University Press, 2021, pp. 308-336. </a:t>
            </a:r>
            <a:r>
              <a:rPr lang="en-GB" sz="1100" b="0" i="0" dirty="0" err="1">
                <a:solidFill>
                  <a:srgbClr val="FFFFFF"/>
                </a:solidFill>
                <a:effectLst/>
                <a:latin typeface="Merriweather" panose="020B0604020202020204" pitchFamily="2" charset="0"/>
              </a:rPr>
              <a:t>avaliable</a:t>
            </a:r>
            <a:r>
              <a:rPr lang="en-GB" sz="1100" b="0" i="0" dirty="0">
                <a:solidFill>
                  <a:srgbClr val="FFFFFF"/>
                </a:solidFill>
                <a:effectLst/>
                <a:latin typeface="Merriweather" panose="020B0604020202020204" pitchFamily="2" charset="0"/>
              </a:rPr>
              <a:t> at  </a:t>
            </a:r>
            <a:r>
              <a:rPr lang="en-GB" sz="1100" b="0" i="0" u="none" strike="noStrike" dirty="0">
                <a:solidFill>
                  <a:srgbClr val="FFFFFF"/>
                </a:solidFill>
                <a:effectLst/>
                <a:latin typeface="Merriweather" panose="020B0604020202020204" pitchFamily="2" charset="0"/>
                <a:hlinkClick r:id="rId5"/>
              </a:rPr>
              <a:t>https://doi.org/10.7312/deme19484-015</a:t>
            </a:r>
            <a:r>
              <a:rPr lang="en-GB" sz="1100" b="0" i="0" u="none" strike="noStrike" dirty="0">
                <a:solidFill>
                  <a:srgbClr val="FFFFFF"/>
                </a:solidFill>
                <a:effectLst/>
                <a:latin typeface="Merriweather" panose="020B0604020202020204" pitchFamily="2" charset="0"/>
              </a:rPr>
              <a:t>[accessed 13 October]</a:t>
            </a:r>
          </a:p>
          <a:p>
            <a:pPr>
              <a:lnSpc>
                <a:spcPct val="90000"/>
              </a:lnSpc>
            </a:pPr>
            <a:r>
              <a:rPr lang="en-GB" sz="1100" dirty="0">
                <a:solidFill>
                  <a:srgbClr val="FFFFFF"/>
                </a:solidFill>
              </a:rPr>
              <a:t>Corman, L. (2017). Ideological Monkey Wrenching: Nonhuman Animal Politics beyond Suffering. In D. </a:t>
            </a:r>
            <a:r>
              <a:rPr lang="en-GB" sz="1100" dirty="0" err="1">
                <a:solidFill>
                  <a:srgbClr val="FFFFFF"/>
                </a:solidFill>
              </a:rPr>
              <a:t>Nibert</a:t>
            </a:r>
            <a:r>
              <a:rPr lang="en-GB" sz="1100" dirty="0">
                <a:solidFill>
                  <a:srgbClr val="FFFFFF"/>
                </a:solidFill>
              </a:rPr>
              <a:t> (Ed.) Animal Oppression and Capitalism – Volume 2: The Oppressive and Destructive Role of Capitalism (pp. 252-269). Santa Barbara, CA/Denver, CO: Praeger Press.  Available</a:t>
            </a:r>
          </a:p>
          <a:p>
            <a:pPr marL="0" indent="0">
              <a:lnSpc>
                <a:spcPct val="90000"/>
              </a:lnSpc>
              <a:buNone/>
            </a:pPr>
            <a:r>
              <a:rPr lang="en-GB" sz="1100" dirty="0">
                <a:solidFill>
                  <a:srgbClr val="FFFFFF"/>
                </a:solidFill>
              </a:rPr>
              <a:t> at https://d1wqtxts1xzle7.cloudfront.net/55786908/Chapter-11-Ideological-Monkey-Wrenching-Nonhuman-Animal-Politics-Beyond-Suffering-with-cover-page-v2.pdf?Expires=1634161454&amp;Signature=aIN4eAMpXPaQhk688arIiHUNDQbX~rbj15gYQU~HVsSnHRDGL2HACh5XMdbOz6DCsbdlDlBJYqJ3H~RDZsuhe5frlp2kbHI6yAAd44To0FdiYgnc2PNpEo3KbS943C-kcXzPcvrFYEJ04osMH3dbO3lq8Ey1rbFRfvEH6ZOGPjZGzrUU3v8bKVvfL8VU88-mywaCQ7Nt4sDXv1yWAy8LNJxxuOWIHSJs4gjoQPk5ME2uO4FNKyqALWwKZV1x0OlIHe1ATll8qopD704tJKBzlxVLh4HF-IzUQkdLyAsPS24fgc-1iqd93~jUFgooqX9wsi3O8W6YWSfEkWBTcCt--A__&amp;Key-Pair-Id=APKAJLOHF5GGSLRBV4ZA [accessed 13 October]</a:t>
            </a:r>
            <a:br>
              <a:rPr lang="en-GB" sz="1100" dirty="0">
                <a:solidFill>
                  <a:srgbClr val="FFFFFF"/>
                </a:solidFill>
              </a:rPr>
            </a:br>
            <a:endParaRPr lang="en-GB" sz="1100" dirty="0">
              <a:solidFill>
                <a:srgbClr val="FFFFFF"/>
              </a:solidFill>
            </a:endParaRPr>
          </a:p>
        </p:txBody>
      </p:sp>
    </p:spTree>
    <p:extLst>
      <p:ext uri="{BB962C8B-B14F-4D97-AF65-F5344CB8AC3E}">
        <p14:creationId xmlns:p14="http://schemas.microsoft.com/office/powerpoint/2010/main" val="42533585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40B216B-CF08-43BA-A553-36ABF8DDAD75}"/>
              </a:ext>
            </a:extLst>
          </p:cNvPr>
          <p:cNvSpPr>
            <a:spLocks noGrp="1"/>
          </p:cNvSpPr>
          <p:nvPr>
            <p:ph type="title"/>
          </p:nvPr>
        </p:nvSpPr>
        <p:spPr>
          <a:xfrm>
            <a:off x="1066800" y="642594"/>
            <a:ext cx="10058400" cy="1371600"/>
          </a:xfrm>
        </p:spPr>
        <p:txBody>
          <a:bodyPr>
            <a:normAutofit/>
          </a:bodyPr>
          <a:lstStyle/>
          <a:p>
            <a:pPr algn="ctr"/>
            <a:r>
              <a:rPr lang="en-GB" dirty="0"/>
              <a:t>Islamic view on animal suffering (library)</a:t>
            </a:r>
          </a:p>
        </p:txBody>
      </p:sp>
      <p:graphicFrame>
        <p:nvGraphicFramePr>
          <p:cNvPr id="5" name="Content Placeholder 2">
            <a:extLst>
              <a:ext uri="{FF2B5EF4-FFF2-40B4-BE49-F238E27FC236}">
                <a16:creationId xmlns:a16="http://schemas.microsoft.com/office/drawing/2014/main" id="{91E44C01-02A0-4BCF-9F21-204ED5830E16}"/>
              </a:ext>
            </a:extLst>
          </p:cNvPr>
          <p:cNvGraphicFramePr>
            <a:graphicFrameLocks noGrp="1"/>
          </p:cNvGraphicFramePr>
          <p:nvPr>
            <p:ph idx="1"/>
            <p:extLst>
              <p:ext uri="{D42A27DB-BD31-4B8C-83A1-F6EECF244321}">
                <p14:modId xmlns:p14="http://schemas.microsoft.com/office/powerpoint/2010/main" val="80760471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4275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1A18C5A5-CA49-4D43-8E15-3FE5ED322C10}"/>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rPr>
              <a:t>Islamic view on animal suffering (internet)</a:t>
            </a:r>
          </a:p>
        </p:txBody>
      </p:sp>
      <p:sp>
        <p:nvSpPr>
          <p:cNvPr id="3" name="Content Placeholder 2">
            <a:extLst>
              <a:ext uri="{FF2B5EF4-FFF2-40B4-BE49-F238E27FC236}">
                <a16:creationId xmlns:a16="http://schemas.microsoft.com/office/drawing/2014/main" id="{79105C11-2C8A-498A-9C3E-1EFCA3A13D56}"/>
              </a:ext>
            </a:extLst>
          </p:cNvPr>
          <p:cNvSpPr>
            <a:spLocks noGrp="1"/>
          </p:cNvSpPr>
          <p:nvPr>
            <p:ph idx="1"/>
          </p:nvPr>
        </p:nvSpPr>
        <p:spPr>
          <a:xfrm>
            <a:off x="4963691" y="1000370"/>
            <a:ext cx="6212310" cy="4857262"/>
          </a:xfrm>
        </p:spPr>
        <p:txBody>
          <a:bodyPr anchor="ctr">
            <a:normAutofit/>
          </a:bodyPr>
          <a:lstStyle/>
          <a:p>
            <a:pPr>
              <a:lnSpc>
                <a:spcPct val="90000"/>
              </a:lnSpc>
            </a:pPr>
            <a:r>
              <a:rPr lang="en-GB" sz="1400">
                <a:solidFill>
                  <a:srgbClr val="FFFFFF"/>
                </a:solidFill>
              </a:rPr>
              <a:t>S</a:t>
            </a:r>
            <a:r>
              <a:rPr lang="en-US" sz="14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alamano, G., Cuccurese, A., Poeta, A., Santella, E., Sechi, P., Cambiotti, V., and Cenci-Goga, B. T. (2013).   Acceptability of Electrical Stunning and Post-Cut Stunning Among Muslim Communities: A Possible Dialogue. </a:t>
            </a:r>
            <a:r>
              <a:rPr lang="en-US" sz="1400" i="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Society &amp; Animals</a:t>
            </a:r>
            <a:r>
              <a:rPr lang="en-US" sz="14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21, 5, 443-458, Available From: Brill </a:t>
            </a:r>
            <a:r>
              <a:rPr lang="en-US" sz="1400" u="sng">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https://doi.org/10.1163/15685306-12341310</a:t>
            </a:r>
            <a:r>
              <a:rPr lang="en-US" sz="14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[Accessed 13 October 2021]</a:t>
            </a:r>
          </a:p>
          <a:p>
            <a:pPr>
              <a:lnSpc>
                <a:spcPct val="90000"/>
              </a:lnSpc>
            </a:pPr>
            <a:r>
              <a:rPr lang="en-GB" sz="1400" b="0" i="0">
                <a:solidFill>
                  <a:srgbClr val="FFFFFF"/>
                </a:solidFill>
                <a:effectLst/>
                <a:latin typeface="Arial" panose="020B0604020202020204" pitchFamily="34" charset="0"/>
              </a:rPr>
              <a:t>Abdullah, Fouad A.A., Gabriela Borilova, and Iva Steinhauserova. 2019. "Halal Criteria Versus Conventional Slaughter Technology" </a:t>
            </a:r>
            <a:r>
              <a:rPr lang="en-GB" sz="1400" b="0" i="1">
                <a:solidFill>
                  <a:srgbClr val="FFFFFF"/>
                </a:solidFill>
                <a:effectLst/>
                <a:latin typeface="Arial" panose="020B0604020202020204" pitchFamily="34" charset="0"/>
              </a:rPr>
              <a:t>Animals</a:t>
            </a:r>
            <a:r>
              <a:rPr lang="en-GB" sz="1400" b="0" i="0">
                <a:solidFill>
                  <a:srgbClr val="FFFFFF"/>
                </a:solidFill>
                <a:effectLst/>
                <a:latin typeface="Arial" panose="020B0604020202020204" pitchFamily="34" charset="0"/>
              </a:rPr>
              <a:t> 9, no. 8: 530. </a:t>
            </a:r>
            <a:r>
              <a:rPr lang="en-GB" sz="1400" b="0" i="0">
                <a:solidFill>
                  <a:srgbClr val="FFFFFF"/>
                </a:solidFill>
                <a:effectLst/>
                <a:latin typeface="Arial" panose="020B0604020202020204" pitchFamily="34" charset="0"/>
                <a:hlinkClick r:id="rId3"/>
              </a:rPr>
              <a:t>https://doi.org/10.3390/ani9080530</a:t>
            </a:r>
            <a:r>
              <a:rPr lang="en-GB" sz="1400" b="0" i="0">
                <a:solidFill>
                  <a:srgbClr val="FFFFFF"/>
                </a:solidFill>
                <a:effectLst/>
                <a:latin typeface="Arial" panose="020B0604020202020204" pitchFamily="34" charset="0"/>
              </a:rPr>
              <a:t> [accessed 13 October 2021]</a:t>
            </a:r>
          </a:p>
          <a:p>
            <a:pPr>
              <a:lnSpc>
                <a:spcPct val="90000"/>
              </a:lnSpc>
            </a:pPr>
            <a:r>
              <a:rPr lang="en-US" sz="14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Jenkins, W. (2005).   Islamic Law and Environmental Ethics: How Jurisprudence (usul al-fiqh) Mobilizes Practical Reform. </a:t>
            </a:r>
            <a:r>
              <a:rPr lang="en-US" sz="1400" i="1">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Worldviews: Global Religions, Culture, and Ecology</a:t>
            </a:r>
            <a:r>
              <a:rPr lang="en-US" sz="14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9, 3, 338-364, Available From: Brill </a:t>
            </a:r>
            <a:r>
              <a:rPr lang="en-US" sz="1400" u="sng">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https://doi.org/10.1163/156853505774841641</a:t>
            </a:r>
            <a:r>
              <a:rPr lang="en-US" sz="1400">
                <a:solidFill>
                  <a:srgbClr val="FFFFFF"/>
                </a:solidFill>
                <a:effectLst/>
                <a:latin typeface="Times New Roman" panose="02020603050405020304" pitchFamily="18" charset="0"/>
                <a:ea typeface="Calibri" panose="020F0502020204030204" pitchFamily="34" charset="0"/>
                <a:cs typeface="Times New Roman" panose="02020603050405020304" pitchFamily="18" charset="0"/>
              </a:rPr>
              <a:t> [Accessed 13 October 2021]</a:t>
            </a:r>
          </a:p>
          <a:p>
            <a:pPr>
              <a:lnSpc>
                <a:spcPct val="90000"/>
              </a:lnSpc>
            </a:pPr>
            <a:r>
              <a:rPr lang="en-GB" sz="1400" b="0" i="0">
                <a:solidFill>
                  <a:srgbClr val="FFFFFF"/>
                </a:solidFill>
                <a:effectLst/>
                <a:latin typeface="Open Sans" panose="020B0606030504020204" pitchFamily="34" charset="0"/>
              </a:rPr>
              <a:t>PADELA, A.I., AROZULLAH, A. and MOOSA, E. (2013), BRAIN DEATH IN ISLAMIC ETHICO-LEGAL DELIBERATION: CHALLENGES FOR APPLIED ISLAMIC BIOETHICS. Bioethics, 27: 132-139.available  </a:t>
            </a:r>
            <a:r>
              <a:rPr lang="en-GB" sz="1400" b="0" i="0" u="none" strike="noStrike">
                <a:solidFill>
                  <a:srgbClr val="FFFFFF"/>
                </a:solidFill>
                <a:effectLst/>
                <a:latin typeface="Open Sans" panose="020B0606030504020204" pitchFamily="34" charset="0"/>
                <a:hlinkClick r:id="rId5"/>
              </a:rPr>
              <a:t>https://doi.org/10.1111/j.1467-8519.2011.01935.x</a:t>
            </a:r>
            <a:r>
              <a:rPr lang="en-GB" sz="1400" b="0" i="0" u="none" strike="noStrike">
                <a:solidFill>
                  <a:srgbClr val="FFFFFF"/>
                </a:solidFill>
                <a:effectLst/>
                <a:latin typeface="Open Sans" panose="020B0606030504020204" pitchFamily="34" charset="0"/>
              </a:rPr>
              <a:t> [accessed 13 October]</a:t>
            </a:r>
          </a:p>
          <a:p>
            <a:pPr>
              <a:lnSpc>
                <a:spcPct val="90000"/>
              </a:lnSpc>
            </a:pPr>
            <a:r>
              <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Richard, F. </a:t>
            </a:r>
            <a:r>
              <a:rPr lang="en-GB" sz="1400">
                <a:solidFill>
                  <a:srgbClr val="FFFFFF"/>
                </a:solidFill>
                <a:latin typeface="Calibri" panose="020F0502020204030204" pitchFamily="34" charset="0"/>
                <a:ea typeface="Calibri" panose="020F0502020204030204" pitchFamily="34" charset="0"/>
                <a:cs typeface="Times New Roman" panose="02020603050405020304" pitchFamily="18" charset="0"/>
              </a:rPr>
              <a:t>(2014)</a:t>
            </a:r>
            <a:r>
              <a:rPr lang="en-GB" sz="1400" b="0" i="0">
                <a:solidFill>
                  <a:srgbClr val="FFFFFF"/>
                </a:solidFill>
                <a:effectLst/>
                <a:latin typeface="Arial" panose="020B0604020202020204" pitchFamily="34" charset="0"/>
              </a:rPr>
              <a:t> Animals in Islamic Tradition and Muslim Cultures</a:t>
            </a:r>
            <a:r>
              <a:rPr lang="en-GB" sz="1400">
                <a:solidFill>
                  <a:srgbClr val="FFFFFF"/>
                </a:solidFill>
                <a:effectLst/>
                <a:latin typeface="Calibri" panose="020F0502020204030204" pitchFamily="34" charset="0"/>
                <a:cs typeface="Times New Roman" panose="02020603050405020304" pitchFamily="18" charset="0"/>
              </a:rPr>
              <a:t>, publisher </a:t>
            </a:r>
            <a:r>
              <a:rPr lang="en-GB" sz="1400" b="0" i="0">
                <a:solidFill>
                  <a:srgbClr val="FFFFFF"/>
                </a:solidFill>
                <a:effectLst/>
                <a:latin typeface="Arial" panose="020B0604020202020204" pitchFamily="34" charset="0"/>
              </a:rPr>
              <a:t>Simon and Schuster,</a:t>
            </a:r>
            <a:r>
              <a:rPr lang="en-GB" sz="1400">
                <a:solidFill>
                  <a:srgbClr val="FFFFFF"/>
                </a:solidFill>
                <a:effectLst/>
                <a:latin typeface="Calibri" panose="020F0502020204030204" pitchFamily="34" charset="0"/>
                <a:cs typeface="Times New Roman" panose="02020603050405020304" pitchFamily="18" charset="0"/>
              </a:rPr>
              <a:t> available at </a:t>
            </a:r>
            <a:r>
              <a:rPr lang="en-GB" sz="1400">
                <a:solidFill>
                  <a:srgbClr val="FFFFFF"/>
                </a:solidFill>
                <a:effectLst/>
                <a:latin typeface="Calibri" panose="020F0502020204030204" pitchFamily="34" charset="0"/>
                <a:cs typeface="Times New Roman" panose="02020603050405020304" pitchFamily="18" charset="0"/>
                <a:hlinkClick r:id="rId6"/>
              </a:rPr>
              <a:t>https://books.google.co.uk/books?id=8By9DwAAQBAJ&amp;dq=islamic+view+on+animal++discrimination&amp;lr=&amp;source=gbs_navlinks_s</a:t>
            </a:r>
            <a:r>
              <a:rPr lang="en-GB" sz="1400">
                <a:solidFill>
                  <a:srgbClr val="FFFFFF"/>
                </a:solidFill>
                <a:effectLst/>
                <a:latin typeface="Calibri" panose="020F0502020204030204" pitchFamily="34" charset="0"/>
                <a:cs typeface="Times New Roman" panose="02020603050405020304" pitchFamily="18" charset="0"/>
              </a:rPr>
              <a:t> [accessed 13 October 2021 ] </a:t>
            </a:r>
            <a:endPar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90000"/>
              </a:lnSpc>
              <a:buNone/>
            </a:pPr>
            <a:endParaRPr lang="en-GB" sz="140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400">
              <a:solidFill>
                <a:srgbClr val="FFFFFF"/>
              </a:solidFill>
            </a:endParaRPr>
          </a:p>
        </p:txBody>
      </p:sp>
    </p:spTree>
    <p:extLst>
      <p:ext uri="{BB962C8B-B14F-4D97-AF65-F5344CB8AC3E}">
        <p14:creationId xmlns:p14="http://schemas.microsoft.com/office/powerpoint/2010/main" val="4171278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B40B216B-CF08-43BA-A553-36ABF8DDAD75}"/>
              </a:ext>
            </a:extLst>
          </p:cNvPr>
          <p:cNvSpPr>
            <a:spLocks noGrp="1"/>
          </p:cNvSpPr>
          <p:nvPr>
            <p:ph type="title"/>
          </p:nvPr>
        </p:nvSpPr>
        <p:spPr>
          <a:xfrm>
            <a:off x="1066800" y="642594"/>
            <a:ext cx="10058400" cy="1371600"/>
          </a:xfrm>
        </p:spPr>
        <p:txBody>
          <a:bodyPr>
            <a:normAutofit/>
          </a:bodyPr>
          <a:lstStyle/>
          <a:p>
            <a:pPr algn="ctr"/>
            <a:r>
              <a:rPr lang="en-GB" dirty="0"/>
              <a:t>Development of favelas ( library)</a:t>
            </a:r>
          </a:p>
        </p:txBody>
      </p:sp>
      <p:graphicFrame>
        <p:nvGraphicFramePr>
          <p:cNvPr id="5" name="Content Placeholder 2">
            <a:extLst>
              <a:ext uri="{FF2B5EF4-FFF2-40B4-BE49-F238E27FC236}">
                <a16:creationId xmlns:a16="http://schemas.microsoft.com/office/drawing/2014/main" id="{7CCBDCD2-B333-42BA-A3DA-871A2B042B5B}"/>
              </a:ext>
            </a:extLst>
          </p:cNvPr>
          <p:cNvGraphicFramePr>
            <a:graphicFrameLocks noGrp="1"/>
          </p:cNvGraphicFramePr>
          <p:nvPr>
            <p:ph idx="1"/>
            <p:extLst>
              <p:ext uri="{D42A27DB-BD31-4B8C-83A1-F6EECF244321}">
                <p14:modId xmlns:p14="http://schemas.microsoft.com/office/powerpoint/2010/main" val="2823561361"/>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29453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6113C461-1941-419E-8A6C-047A315F3F34}"/>
              </a:ext>
            </a:extLst>
          </p:cNvPr>
          <p:cNvSpPr>
            <a:spLocks noGrp="1"/>
          </p:cNvSpPr>
          <p:nvPr>
            <p:ph type="title"/>
          </p:nvPr>
        </p:nvSpPr>
        <p:spPr>
          <a:xfrm>
            <a:off x="866440" y="1000370"/>
            <a:ext cx="3462079" cy="4857262"/>
          </a:xfrm>
        </p:spPr>
        <p:txBody>
          <a:bodyPr>
            <a:normAutofit/>
          </a:bodyPr>
          <a:lstStyle/>
          <a:p>
            <a:pPr algn="r"/>
            <a:r>
              <a:rPr lang="en-GB" sz="3700" dirty="0">
                <a:solidFill>
                  <a:srgbClr val="FFFFFF"/>
                </a:solidFill>
              </a:rPr>
              <a:t>Development of favelas ( internet)</a:t>
            </a:r>
          </a:p>
        </p:txBody>
      </p:sp>
      <p:sp>
        <p:nvSpPr>
          <p:cNvPr id="3" name="Content Placeholder 2">
            <a:extLst>
              <a:ext uri="{FF2B5EF4-FFF2-40B4-BE49-F238E27FC236}">
                <a16:creationId xmlns:a16="http://schemas.microsoft.com/office/drawing/2014/main" id="{29822905-075F-4615-93D2-62D3A39DBBB9}"/>
              </a:ext>
            </a:extLst>
          </p:cNvPr>
          <p:cNvSpPr>
            <a:spLocks noGrp="1"/>
          </p:cNvSpPr>
          <p:nvPr>
            <p:ph idx="1"/>
          </p:nvPr>
        </p:nvSpPr>
        <p:spPr>
          <a:xfrm>
            <a:off x="4963691" y="1000370"/>
            <a:ext cx="6212310" cy="4857262"/>
          </a:xfrm>
        </p:spPr>
        <p:txBody>
          <a:bodyPr anchor="ctr">
            <a:normAutofit fontScale="92500" lnSpcReduction="10000"/>
          </a:bodyPr>
          <a:lstStyle/>
          <a:p>
            <a:pPr>
              <a:lnSpc>
                <a:spcPct val="90000"/>
              </a:lnSpc>
            </a:pPr>
            <a:r>
              <a:rPr lang="en-GB" sz="1600" b="0" i="0" dirty="0" err="1">
                <a:solidFill>
                  <a:srgbClr val="FFFFFF"/>
                </a:solidFill>
                <a:effectLst/>
                <a:latin typeface="Open Sans" panose="020B0606030504020204" pitchFamily="34" charset="0"/>
              </a:rPr>
              <a:t>Huguet</a:t>
            </a:r>
            <a:r>
              <a:rPr lang="en-GB" sz="1600" b="0" i="0" dirty="0">
                <a:solidFill>
                  <a:srgbClr val="FFFFFF"/>
                </a:solidFill>
                <a:effectLst/>
                <a:latin typeface="Open Sans" panose="020B0606030504020204" pitchFamily="34" charset="0"/>
              </a:rPr>
              <a:t>, C. and </a:t>
            </a:r>
            <a:r>
              <a:rPr lang="en-GB" sz="1600" b="0" i="0" dirty="0" err="1">
                <a:solidFill>
                  <a:srgbClr val="FFFFFF"/>
                </a:solidFill>
                <a:effectLst/>
                <a:latin typeface="Open Sans" panose="020B0606030504020204" pitchFamily="34" charset="0"/>
              </a:rPr>
              <a:t>Szabó</a:t>
            </a:r>
            <a:r>
              <a:rPr lang="en-GB" sz="1600" b="0" i="0" dirty="0">
                <a:solidFill>
                  <a:srgbClr val="FFFFFF"/>
                </a:solidFill>
                <a:effectLst/>
                <a:latin typeface="Open Sans" panose="020B0606030504020204" pitchFamily="34" charset="0"/>
              </a:rPr>
              <a:t> de Carvalho, I. (2008), Violence in the Brazilian </a:t>
            </a:r>
            <a:r>
              <a:rPr lang="en-GB" sz="1600" b="0" i="1" dirty="0">
                <a:solidFill>
                  <a:srgbClr val="FFFFFF"/>
                </a:solidFill>
                <a:effectLst/>
                <a:latin typeface="Open Sans" panose="020B0606030504020204" pitchFamily="34" charset="0"/>
              </a:rPr>
              <a:t>favelas</a:t>
            </a:r>
            <a:r>
              <a:rPr lang="en-GB" sz="1600" b="0" i="0" dirty="0">
                <a:solidFill>
                  <a:srgbClr val="FFFFFF"/>
                </a:solidFill>
                <a:effectLst/>
                <a:latin typeface="Open Sans" panose="020B0606030504020204" pitchFamily="34" charset="0"/>
              </a:rPr>
              <a:t> and the role of the police. New Directions for Youth Development, 2008: 93-109. available at </a:t>
            </a:r>
            <a:r>
              <a:rPr lang="en-GB" sz="1600" b="0" i="0" u="none" strike="noStrike" dirty="0">
                <a:solidFill>
                  <a:srgbClr val="FFFFFF"/>
                </a:solidFill>
                <a:effectLst/>
                <a:latin typeface="Open Sans" panose="020B0606030504020204" pitchFamily="34" charset="0"/>
                <a:hlinkClick r:id="rId2"/>
              </a:rPr>
              <a:t>https://doi.org/10.1002/yd.275</a:t>
            </a:r>
            <a:r>
              <a:rPr lang="en-GB" sz="1600" dirty="0">
                <a:solidFill>
                  <a:srgbClr val="FFFFFF"/>
                </a:solidFill>
                <a:latin typeface="Open Sans" panose="020B0606030504020204" pitchFamily="34" charset="0"/>
              </a:rPr>
              <a:t> [accessed 13 October 2021]</a:t>
            </a:r>
          </a:p>
          <a:p>
            <a:pPr>
              <a:lnSpc>
                <a:spcPct val="90000"/>
              </a:lnSpc>
            </a:pPr>
            <a:r>
              <a:rPr lang="en-GB" sz="1600" dirty="0">
                <a:solidFill>
                  <a:srgbClr val="FFFFFF"/>
                </a:solidFill>
                <a:latin typeface="Open Sans" panose="020B0606030504020204" pitchFamily="34" charset="0"/>
              </a:rPr>
              <a:t>Lees, L. (2015 </a:t>
            </a:r>
            <a:r>
              <a:rPr lang="en-GB" sz="1600" b="0" i="0" dirty="0">
                <a:solidFill>
                  <a:srgbClr val="FFFFFF"/>
                </a:solidFill>
                <a:effectLst/>
                <a:latin typeface="Arial" panose="020B0604020202020204" pitchFamily="34" charset="0"/>
              </a:rPr>
              <a:t>Global Gentrifications: Uneven Development and Displacement</a:t>
            </a:r>
            <a:r>
              <a:rPr lang="en-GB" sz="1600" b="0" i="0" dirty="0">
                <a:solidFill>
                  <a:srgbClr val="FFFFFF"/>
                </a:solidFill>
                <a:effectLst/>
                <a:latin typeface="Open Sans" panose="020B0606030504020204" pitchFamily="34" charset="0"/>
              </a:rPr>
              <a:t>) </a:t>
            </a:r>
            <a:r>
              <a:rPr lang="en-GB" sz="1600" b="0" i="0" dirty="0">
                <a:solidFill>
                  <a:srgbClr val="FFFFFF"/>
                </a:solidFill>
                <a:effectLst/>
                <a:latin typeface="Arial" panose="020B0604020202020204" pitchFamily="34" charset="0"/>
              </a:rPr>
              <a:t>Policy Press available at </a:t>
            </a:r>
            <a:r>
              <a:rPr lang="en-GB" sz="1600" b="0" i="0" dirty="0">
                <a:solidFill>
                  <a:srgbClr val="FFFFFF"/>
                </a:solidFill>
                <a:effectLst/>
                <a:latin typeface="Arial" panose="020B0604020202020204" pitchFamily="34" charset="0"/>
                <a:hlinkClick r:id="rId3"/>
              </a:rPr>
              <a:t>https://books.google.co.uk/books?id=mwRpDwAAQBAJ&amp;dq=Development+of+favelas+&amp;lr=&amp;source=gbs_navlinks_s</a:t>
            </a:r>
            <a:r>
              <a:rPr lang="en-GB" sz="1600" b="0" i="0" dirty="0">
                <a:solidFill>
                  <a:srgbClr val="FFFFFF"/>
                </a:solidFill>
                <a:effectLst/>
                <a:latin typeface="Arial" panose="020B0604020202020204" pitchFamily="34" charset="0"/>
              </a:rPr>
              <a:t>  [accessed 13 October 2021]</a:t>
            </a:r>
            <a:endParaRPr lang="en-GB" sz="1600" dirty="0">
              <a:solidFill>
                <a:srgbClr val="FFFFFF"/>
              </a:solidFill>
              <a:latin typeface="Open Sans" panose="020B0606030504020204" pitchFamily="34" charset="0"/>
            </a:endParaRPr>
          </a:p>
          <a:p>
            <a:pPr>
              <a:lnSpc>
                <a:spcPct val="90000"/>
              </a:lnSpc>
            </a:pPr>
            <a:r>
              <a:rPr lang="en-GB" sz="1600" b="0" i="0" u="none" strike="noStrike" dirty="0">
                <a:solidFill>
                  <a:srgbClr val="FFFFFF"/>
                </a:solidFill>
                <a:effectLst/>
                <a:latin typeface="Roboto" panose="020B0604020202020204" pitchFamily="2" charset="0"/>
              </a:rPr>
              <a:t>Worms</a:t>
            </a:r>
            <a:r>
              <a:rPr lang="en-GB" sz="1600" dirty="0">
                <a:solidFill>
                  <a:srgbClr val="FFFFFF"/>
                </a:solidFill>
                <a:latin typeface="Roboto" panose="020B0604020202020204" pitchFamily="2" charset="0"/>
              </a:rPr>
              <a:t>, J. </a:t>
            </a:r>
            <a:r>
              <a:rPr lang="en-GB" sz="1600" b="0" i="0" dirty="0">
                <a:solidFill>
                  <a:srgbClr val="FFFFFF"/>
                </a:solidFill>
                <a:effectLst/>
                <a:latin typeface="Roboto" panose="020B0604020202020204" pitchFamily="2" charset="0"/>
              </a:rPr>
              <a:t>The George Washington University. ProQuest Dissertations Publishing, 2009. 1464051. available at </a:t>
            </a:r>
            <a:r>
              <a:rPr lang="en-GB" sz="1600" b="0" i="0" dirty="0">
                <a:solidFill>
                  <a:srgbClr val="FFFFFF"/>
                </a:solidFill>
                <a:effectLst/>
                <a:latin typeface="Roboto" panose="020B0604020202020204" pitchFamily="2" charset="0"/>
                <a:hlinkClick r:id="rId4"/>
              </a:rPr>
              <a:t>https://www.proquest.com/openview/2d28d2133c0dd14862e9b513360c9547/1?pq-origsite=gscholar&amp;cbl=18750</a:t>
            </a:r>
            <a:r>
              <a:rPr lang="en-GB" sz="1600" b="0" i="0" dirty="0">
                <a:solidFill>
                  <a:srgbClr val="FFFFFF"/>
                </a:solidFill>
                <a:effectLst/>
                <a:latin typeface="Roboto" panose="020B0604020202020204" pitchFamily="2" charset="0"/>
              </a:rPr>
              <a:t> </a:t>
            </a:r>
            <a:r>
              <a:rPr lang="en-GB" sz="1600" dirty="0">
                <a:solidFill>
                  <a:srgbClr val="FFFFFF"/>
                </a:solidFill>
                <a:latin typeface="Roboto" panose="020B0604020202020204" pitchFamily="2" charset="0"/>
              </a:rPr>
              <a:t>[accessed 13 October 2021]</a:t>
            </a:r>
          </a:p>
          <a:p>
            <a:pPr>
              <a:lnSpc>
                <a:spcPct val="90000"/>
              </a:lnSpc>
            </a:pPr>
            <a:r>
              <a:rPr lang="en-GB" sz="1600" b="0" i="0" dirty="0">
                <a:solidFill>
                  <a:srgbClr val="FFFFFF"/>
                </a:solidFill>
                <a:effectLst/>
                <a:latin typeface="noto sans" panose="020B0502040204020203" pitchFamily="34" charset="0"/>
              </a:rPr>
              <a:t>FREEMAN, J., &amp; BURGOS, M. (2017). Accumulation by Forced Removal: The Thinning of Rio de Janeiro's Favelas in Preparation for the Games. </a:t>
            </a:r>
            <a:r>
              <a:rPr lang="en-GB" sz="1600" b="0" i="1" dirty="0">
                <a:solidFill>
                  <a:srgbClr val="FFFFFF"/>
                </a:solidFill>
                <a:effectLst/>
                <a:latin typeface="noto sans" panose="020B0502040204020203" pitchFamily="34" charset="0"/>
              </a:rPr>
              <a:t>Journal of Latin American Studies,</a:t>
            </a:r>
            <a:r>
              <a:rPr lang="en-GB" sz="1600" b="0" i="0" dirty="0">
                <a:solidFill>
                  <a:srgbClr val="FFFFFF"/>
                </a:solidFill>
                <a:effectLst/>
                <a:latin typeface="noto sans" panose="020B0502040204020203" pitchFamily="34" charset="0"/>
              </a:rPr>
              <a:t> </a:t>
            </a:r>
            <a:r>
              <a:rPr lang="en-GB" sz="1600" b="0" i="1" dirty="0">
                <a:solidFill>
                  <a:srgbClr val="FFFFFF"/>
                </a:solidFill>
                <a:effectLst/>
                <a:latin typeface="noto sans" panose="020B0502040204020203" pitchFamily="34" charset="0"/>
              </a:rPr>
              <a:t>49</a:t>
            </a:r>
            <a:r>
              <a:rPr lang="en-GB" sz="1600" b="0" i="0" dirty="0">
                <a:solidFill>
                  <a:srgbClr val="FFFFFF"/>
                </a:solidFill>
                <a:effectLst/>
                <a:latin typeface="noto sans" panose="020B0502040204020203" pitchFamily="34" charset="0"/>
              </a:rPr>
              <a:t>(3), 549-577. doi:10.1017/S0022216X16001942 [accessed 13 October 2021]</a:t>
            </a:r>
          </a:p>
          <a:p>
            <a:pPr>
              <a:lnSpc>
                <a:spcPct val="90000"/>
              </a:lnSpc>
            </a:pPr>
            <a:r>
              <a:rPr lang="en-GB" sz="1600" b="0" i="0" dirty="0">
                <a:solidFill>
                  <a:srgbClr val="1C1D1E"/>
                </a:solidFill>
                <a:effectLst/>
                <a:latin typeface="Open Sans" panose="020B0606030504020204" pitchFamily="34" charset="0"/>
              </a:rPr>
              <a:t>KAPP, S. and BALTAZAR, A.P. (2012), The Paradox of Participation: A Case Study on Urban Planning in Favelas and a Plea for Autonomy. Bulletin of Latin American Research, 31: 160-173. </a:t>
            </a:r>
            <a:r>
              <a:rPr lang="en-GB" sz="1600" b="0" i="0" u="none" strike="noStrike" dirty="0">
                <a:solidFill>
                  <a:srgbClr val="005274"/>
                </a:solidFill>
                <a:effectLst/>
                <a:latin typeface="Open Sans" panose="020B0606030504020204" pitchFamily="34" charset="0"/>
                <a:hlinkClick r:id="rId5"/>
              </a:rPr>
              <a:t>https://doi.org/10.1111/j.1470-9856.2011.00660.x</a:t>
            </a:r>
            <a:endParaRPr lang="en-GB" sz="1600" b="0" i="0" dirty="0">
              <a:solidFill>
                <a:srgbClr val="FFFFFF"/>
              </a:solidFill>
              <a:effectLst/>
              <a:latin typeface="Roboto" panose="020B0604020202020204" pitchFamily="2" charset="0"/>
            </a:endParaRPr>
          </a:p>
        </p:txBody>
      </p:sp>
    </p:spTree>
    <p:extLst>
      <p:ext uri="{BB962C8B-B14F-4D97-AF65-F5344CB8AC3E}">
        <p14:creationId xmlns:p14="http://schemas.microsoft.com/office/powerpoint/2010/main" val="1372394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A8249-5775-439E-A92C-F9CC8C8BFC5D}"/>
              </a:ext>
            </a:extLst>
          </p:cNvPr>
          <p:cNvSpPr>
            <a:spLocks noGrp="1"/>
          </p:cNvSpPr>
          <p:nvPr>
            <p:ph type="title"/>
          </p:nvPr>
        </p:nvSpPr>
        <p:spPr/>
        <p:txBody>
          <a:bodyPr/>
          <a:lstStyle/>
          <a:p>
            <a:r>
              <a:rPr lang="en-GB" dirty="0"/>
              <a:t>2 subject, 1 from library 1 internet </a:t>
            </a:r>
          </a:p>
        </p:txBody>
      </p:sp>
      <p:sp>
        <p:nvSpPr>
          <p:cNvPr id="3" name="Content Placeholder 2">
            <a:extLst>
              <a:ext uri="{FF2B5EF4-FFF2-40B4-BE49-F238E27FC236}">
                <a16:creationId xmlns:a16="http://schemas.microsoft.com/office/drawing/2014/main" id="{D205C4CF-8B7E-4FE6-BC85-22FE360897F6}"/>
              </a:ext>
            </a:extLst>
          </p:cNvPr>
          <p:cNvSpPr>
            <a:spLocks noGrp="1"/>
          </p:cNvSpPr>
          <p:nvPr>
            <p:ph idx="1"/>
          </p:nvPr>
        </p:nvSpPr>
        <p:spPr/>
        <p:txBody>
          <a:bodyPr/>
          <a:lstStyle/>
          <a:p>
            <a:r>
              <a:rPr lang="en-GB" b="0" i="0" dirty="0" err="1">
                <a:solidFill>
                  <a:srgbClr val="3A3A3A"/>
                </a:solidFill>
                <a:effectLst/>
                <a:latin typeface="Source Sans Pro" panose="020B0503030403020204" pitchFamily="34" charset="0"/>
              </a:rPr>
              <a:t>Ruetenik</a:t>
            </a:r>
            <a:r>
              <a:rPr lang="en-GB" b="0" i="0" dirty="0">
                <a:solidFill>
                  <a:srgbClr val="3A3A3A"/>
                </a:solidFill>
                <a:effectLst/>
                <a:latin typeface="Source Sans Pro" panose="020B0503030403020204" pitchFamily="34" charset="0"/>
              </a:rPr>
              <a:t>, T. (2010) Animal Liberation or Human Redemption: Racism and Speciesism in Toni Morrison’s Beloved. </a:t>
            </a:r>
            <a:r>
              <a:rPr lang="en-GB" b="0" i="1" dirty="0">
                <a:solidFill>
                  <a:srgbClr val="3A3A3A"/>
                </a:solidFill>
                <a:effectLst/>
                <a:latin typeface="Source Sans Pro" panose="020B0503030403020204" pitchFamily="34" charset="0"/>
              </a:rPr>
              <a:t>Interdisciplinary studies in literature and environment</a:t>
            </a:r>
            <a:r>
              <a:rPr lang="en-GB" b="0" i="0" dirty="0">
                <a:solidFill>
                  <a:srgbClr val="3A3A3A"/>
                </a:solidFill>
                <a:effectLst/>
                <a:latin typeface="Source Sans Pro" panose="020B0503030403020204" pitchFamily="34" charset="0"/>
              </a:rPr>
              <a:t>. [Online] 17 (2), 317–326.</a:t>
            </a:r>
          </a:p>
          <a:p>
            <a:r>
              <a:rPr lang="en-GB" sz="1800" b="0" i="0" dirty="0">
                <a:solidFill>
                  <a:schemeClr val="tx1">
                    <a:lumMod val="75000"/>
                    <a:lumOff val="25000"/>
                  </a:schemeClr>
                </a:solidFill>
                <a:effectLst/>
                <a:latin typeface="Open Sans" panose="020B0606030504020204" pitchFamily="34" charset="0"/>
              </a:rPr>
              <a:t>SINGER, P. (2009), SPECIESISM AND MORAL STATUS. </a:t>
            </a:r>
            <a:r>
              <a:rPr lang="en-GB" sz="1800" b="0" i="0" dirty="0" err="1">
                <a:solidFill>
                  <a:schemeClr val="tx1">
                    <a:lumMod val="75000"/>
                    <a:lumOff val="25000"/>
                  </a:schemeClr>
                </a:solidFill>
                <a:effectLst/>
                <a:latin typeface="Open Sans" panose="020B0606030504020204" pitchFamily="34" charset="0"/>
              </a:rPr>
              <a:t>Metaphilosophy</a:t>
            </a:r>
            <a:r>
              <a:rPr lang="en-GB" sz="1800" b="0" i="0" dirty="0">
                <a:solidFill>
                  <a:schemeClr val="tx1">
                    <a:lumMod val="75000"/>
                    <a:lumOff val="25000"/>
                  </a:schemeClr>
                </a:solidFill>
                <a:effectLst/>
                <a:latin typeface="Open Sans" panose="020B0606030504020204" pitchFamily="34" charset="0"/>
              </a:rPr>
              <a:t>, 40: 567-581.available at  </a:t>
            </a:r>
            <a:r>
              <a:rPr lang="en-GB" sz="1800" b="0" i="0" u="none" strike="noStrike" dirty="0">
                <a:solidFill>
                  <a:srgbClr val="FFFFFF"/>
                </a:solidFill>
                <a:effectLst/>
                <a:latin typeface="Open Sans" panose="020B0606030504020204" pitchFamily="34" charset="0"/>
                <a:hlinkClick r:id="rId2"/>
              </a:rPr>
              <a:t>https://doi.org/10.1111/j.1467-9973.2009.01608.x</a:t>
            </a:r>
            <a:r>
              <a:rPr lang="en-GB" sz="1800" b="0" i="0" u="none" strike="noStrike" dirty="0">
                <a:solidFill>
                  <a:srgbClr val="FFFFFF"/>
                </a:solidFill>
                <a:effectLst/>
                <a:latin typeface="Open Sans" panose="020B0606030504020204" pitchFamily="34" charset="0"/>
              </a:rPr>
              <a:t> </a:t>
            </a:r>
            <a:r>
              <a:rPr lang="en-GB" sz="1800" b="0" i="0" u="none" strike="noStrike" dirty="0">
                <a:solidFill>
                  <a:schemeClr val="tx1">
                    <a:lumMod val="75000"/>
                    <a:lumOff val="25000"/>
                  </a:schemeClr>
                </a:solidFill>
                <a:effectLst/>
                <a:latin typeface="Open Sans" panose="020B0606030504020204" pitchFamily="34" charset="0"/>
              </a:rPr>
              <a:t>[accessed 13 October]</a:t>
            </a:r>
          </a:p>
          <a:p>
            <a:r>
              <a:rPr lang="en-GB" dirty="0"/>
              <a:t>The reason why I chose these, is because they are related to my course subject </a:t>
            </a:r>
            <a:r>
              <a:rPr lang="en-GB" dirty="0" err="1"/>
              <a:t>im</a:t>
            </a:r>
            <a:r>
              <a:rPr lang="en-GB" dirty="0"/>
              <a:t> currently studying on my humanities module. </a:t>
            </a:r>
            <a:r>
              <a:rPr lang="en-GB" dirty="0" err="1"/>
              <a:t>i</a:t>
            </a:r>
            <a:r>
              <a:rPr lang="en-GB" dirty="0"/>
              <a:t> have merged the two so it would help me on my research and to get better insight into the subject. They are also interrelated and makes it easier to understand the topic as the book provides a clear and thorough philosophical into the debate and with that a tangible understanding of the issue. provides a great start of an argument towards what it means to liberate animals, the relation of the topic to the ethical, cultural, racial point has caught my attention and did amaze me to think that ‘’slavery’’’ would be a meeting point for subjects relating </a:t>
            </a:r>
            <a:r>
              <a:rPr lang="en-GB"/>
              <a:t>animals treatments.</a:t>
            </a:r>
            <a:endParaRPr lang="en-GB" dirty="0"/>
          </a:p>
        </p:txBody>
      </p:sp>
    </p:spTree>
    <p:extLst>
      <p:ext uri="{BB962C8B-B14F-4D97-AF65-F5344CB8AC3E}">
        <p14:creationId xmlns:p14="http://schemas.microsoft.com/office/powerpoint/2010/main" val="4634543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RightStep">
      <a:dk1>
        <a:srgbClr val="000000"/>
      </a:dk1>
      <a:lt1>
        <a:srgbClr val="FFFFFF"/>
      </a:lt1>
      <a:dk2>
        <a:srgbClr val="243541"/>
      </a:dk2>
      <a:lt2>
        <a:srgbClr val="E8E4E2"/>
      </a:lt2>
      <a:accent1>
        <a:srgbClr val="83A6BC"/>
      </a:accent1>
      <a:accent2>
        <a:srgbClr val="7F8BBA"/>
      </a:accent2>
      <a:accent3>
        <a:srgbClr val="A196C6"/>
      </a:accent3>
      <a:accent4>
        <a:srgbClr val="A47FBA"/>
      </a:accent4>
      <a:accent5>
        <a:srgbClr val="C492C2"/>
      </a:accent5>
      <a:accent6>
        <a:srgbClr val="BA7F9E"/>
      </a:accent6>
      <a:hlink>
        <a:srgbClr val="A6775A"/>
      </a:hlink>
      <a:folHlink>
        <a:srgbClr val="7F7F7F"/>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docProps/app.xml><?xml version="1.0" encoding="utf-8"?>
<Properties xmlns="http://schemas.openxmlformats.org/officeDocument/2006/extended-properties" xmlns:vt="http://schemas.openxmlformats.org/officeDocument/2006/docPropsVTypes">
  <TotalTime>1108</TotalTime>
  <Words>2504</Words>
  <Application>Microsoft Office PowerPoint</Application>
  <PresentationFormat>Widescreen</PresentationFormat>
  <Paragraphs>77</Paragraphs>
  <Slides>12</Slides>
  <Notes>0</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12</vt:i4>
      </vt:variant>
    </vt:vector>
  </HeadingPairs>
  <TitlesOfParts>
    <vt:vector size="26" baseType="lpstr">
      <vt:lpstr>-apple-system</vt:lpstr>
      <vt:lpstr>Arial</vt:lpstr>
      <vt:lpstr>Calibri</vt:lpstr>
      <vt:lpstr>Century Gothic</vt:lpstr>
      <vt:lpstr>Garamond</vt:lpstr>
      <vt:lpstr>Gill Sans MT</vt:lpstr>
      <vt:lpstr>Helvetica Neue</vt:lpstr>
      <vt:lpstr>Merriweather</vt:lpstr>
      <vt:lpstr>noto sans</vt:lpstr>
      <vt:lpstr>Open Sans</vt:lpstr>
      <vt:lpstr>Roboto</vt:lpstr>
      <vt:lpstr>Source Sans Pro</vt:lpstr>
      <vt:lpstr>Times New Roman</vt:lpstr>
      <vt:lpstr>SavonVTI</vt:lpstr>
      <vt:lpstr>5 subjects</vt:lpstr>
      <vt:lpstr>Comparative religion (library)</vt:lpstr>
      <vt:lpstr>Comparative religion (internet)</vt:lpstr>
      <vt:lpstr>Development of language (library) </vt:lpstr>
      <vt:lpstr>Development of language (internet) </vt:lpstr>
      <vt:lpstr>Speciesism, Animal Suffering &amp; Discrimination (library)</vt:lpstr>
      <vt:lpstr>Speciesism, Animal Suffering &amp; Discrimination (internet)</vt:lpstr>
      <vt:lpstr>Islamic view on animal suffering (library)</vt:lpstr>
      <vt:lpstr>Islamic view on animal suffering (internet)</vt:lpstr>
      <vt:lpstr>Development of favelas ( library)</vt:lpstr>
      <vt:lpstr>Development of favelas ( internet)</vt:lpstr>
      <vt:lpstr>2 subject, 1 from library 1 internet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5 subjects</dc:title>
  <dc:creator>Bruno Campos</dc:creator>
  <cp:lastModifiedBy>Bruno Campos</cp:lastModifiedBy>
  <cp:revision>34</cp:revision>
  <dcterms:created xsi:type="dcterms:W3CDTF">2021-10-13T05:07:06Z</dcterms:created>
  <dcterms:modified xsi:type="dcterms:W3CDTF">2021-10-14T06:52:43Z</dcterms:modified>
</cp:coreProperties>
</file>