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8" d="100"/>
          <a:sy n="88" d="100"/>
        </p:scale>
        <p:origin x="49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DAE1E-3207-4DCC-91BC-50E0795EB6D8}" type="datetimeFigureOut">
              <a:rPr lang="en-GB" smtClean="0"/>
              <a:t>12/08/2026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3F35F2-0B8C-42BA-A2C4-7C3694121278}" type="slidenum">
              <a:rPr lang="en-GB" smtClean="0"/>
              <a:t>‹#›</a:t>
            </a:fld>
            <a:endParaRPr lang="en-GB"/>
          </a:p>
        </p:txBody>
      </p:sp>
    </p:spTree>
    <p:extLst>
      <p:ext uri="{BB962C8B-B14F-4D97-AF65-F5344CB8AC3E}">
        <p14:creationId xmlns:p14="http://schemas.microsoft.com/office/powerpoint/2010/main" val="3734381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3F35F2-0B8C-42BA-A2C4-7C3694121278}" type="slidenum">
              <a:rPr lang="en-GB" smtClean="0"/>
              <a:t>1</a:t>
            </a:fld>
            <a:endParaRPr lang="en-GB"/>
          </a:p>
        </p:txBody>
      </p:sp>
    </p:spTree>
    <p:extLst>
      <p:ext uri="{BB962C8B-B14F-4D97-AF65-F5344CB8AC3E}">
        <p14:creationId xmlns:p14="http://schemas.microsoft.com/office/powerpoint/2010/main" val="781005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678829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2035805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533546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3F1C657-0177-4767-8101-90A22FA04E88}"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3014950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3F1C657-0177-4767-8101-90A22FA04E88}" type="datetimeFigureOut">
              <a:rPr lang="en-GB" smtClean="0"/>
              <a:t>11/08/2026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20823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3930343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923365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2024683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F1C657-0177-4767-8101-90A22FA04E88}"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457616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F1C657-0177-4767-8101-90A22FA04E88}"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2003806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1087844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38346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1694158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3174571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1535206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3606614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F1C657-0177-4767-8101-90A22FA04E88}"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3C323-97DA-4CB7-9E98-403DF0415558}" type="slidenum">
              <a:rPr lang="en-GB" smtClean="0"/>
              <a:t>‹#›</a:t>
            </a:fld>
            <a:endParaRPr lang="en-GB"/>
          </a:p>
        </p:txBody>
      </p:sp>
    </p:spTree>
    <p:extLst>
      <p:ext uri="{BB962C8B-B14F-4D97-AF65-F5344CB8AC3E}">
        <p14:creationId xmlns:p14="http://schemas.microsoft.com/office/powerpoint/2010/main" val="95607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3F1C657-0177-4767-8101-90A22FA04E88}" type="datetimeFigureOut">
              <a:rPr lang="en-GB" smtClean="0"/>
              <a:t>11/08/2026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813C323-97DA-4CB7-9E98-403DF0415558}" type="slidenum">
              <a:rPr lang="en-GB" smtClean="0"/>
              <a:t>‹#›</a:t>
            </a:fld>
            <a:endParaRPr lang="en-GB"/>
          </a:p>
        </p:txBody>
      </p:sp>
    </p:spTree>
    <p:extLst>
      <p:ext uri="{BB962C8B-B14F-4D97-AF65-F5344CB8AC3E}">
        <p14:creationId xmlns:p14="http://schemas.microsoft.com/office/powerpoint/2010/main" val="4204881883"/>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hyperlink" Target="https://www.skillsforcare.org.uk/Support-for-leaders-and-managers/Good-and-outstanding-care/inspection-toolkit/Topic-resources.aspx?kloe=responsive-1&amp;topic=person-centred-care-1&amp;utm_source=chatgpt.com" TargetMode="External"/><Relationship Id="rId3" Type="http://schemas.openxmlformats.org/officeDocument/2006/relationships/slideLayout" Target="../slideLayouts/slideLayout7.xml"/><Relationship Id="rId7" Type="http://schemas.openxmlformats.org/officeDocument/2006/relationships/hyperlink" Target="https://www.nice.org.uk/guidance/ng28?utm_source=chatgpt.com"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hs.uk/conditions/type-2-diabetes/symptoms/?utm_source=chatgpt.com" TargetMode="External"/><Relationship Id="rId11" Type="http://schemas.openxmlformats.org/officeDocument/2006/relationships/image" Target="../media/image6.png"/><Relationship Id="rId5" Type="http://schemas.openxmlformats.org/officeDocument/2006/relationships/hyperlink" Target="https://www.nhs.uk/conditions/type-2-diabetes/treatment/?utm_source=chatgpt.com" TargetMode="External"/><Relationship Id="rId10" Type="http://schemas.openxmlformats.org/officeDocument/2006/relationships/hyperlink" Target="https://www.skillsforcare.org.uk/resources/documents/Developing-your-workforce/Care-Certificate/Care-Certificate-Standards/Standard-5.pdf?utm_source=chatgpt.com" TargetMode="External"/><Relationship Id="rId4" Type="http://schemas.openxmlformats.org/officeDocument/2006/relationships/hyperlink" Target="https://www.nhs.uk/conditions/type-2-diabetes/what-is-type-2-diabetes/?utm_source=chatgpt.com" TargetMode="External"/><Relationship Id="rId9" Type="http://schemas.openxmlformats.org/officeDocument/2006/relationships/hyperlink" Target="https://www.skillsforcare.org.uk/Developing-your-workforce/Care-topics/Person-centred-approaches-in-health-and-care/Person-centred-approaches-in-health-and-care.aspx?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2BE5F8-CD65-4A22-77AB-1AC08FE969F7}"/>
              </a:ext>
            </a:extLst>
          </p:cNvPr>
          <p:cNvSpPr txBox="1"/>
          <p:nvPr/>
        </p:nvSpPr>
        <p:spPr>
          <a:xfrm>
            <a:off x="1409921" y="2056061"/>
            <a:ext cx="6871929" cy="3170099"/>
          </a:xfrm>
          <a:prstGeom prst="rect">
            <a:avLst/>
          </a:prstGeom>
          <a:noFill/>
        </p:spPr>
        <p:txBody>
          <a:bodyPr wrap="square">
            <a:spAutoFit/>
          </a:bodyPr>
          <a:lstStyle/>
          <a:p>
            <a:pPr>
              <a:buNone/>
            </a:pPr>
            <a:r>
              <a:rPr lang="en-GB" sz="2000" b="1" dirty="0"/>
              <a:t>PRESENTATION</a:t>
            </a:r>
          </a:p>
          <a:p>
            <a:pPr>
              <a:buNone/>
            </a:pPr>
            <a:r>
              <a:rPr lang="en-GB" sz="2000" b="1" dirty="0"/>
              <a:t>Introduction of Physiology </a:t>
            </a:r>
          </a:p>
          <a:p>
            <a:pPr>
              <a:buNone/>
            </a:pPr>
            <a:r>
              <a:rPr lang="en-GB" sz="2000" b="1" dirty="0"/>
              <a:t>Suggested Care Plan for a Stroke Survivor: </a:t>
            </a:r>
          </a:p>
          <a:p>
            <a:pPr>
              <a:buNone/>
            </a:pPr>
            <a:r>
              <a:rPr lang="en-GB" sz="2000" b="1" dirty="0"/>
              <a:t>Managing Long-Term Effects</a:t>
            </a:r>
          </a:p>
          <a:p>
            <a:pPr>
              <a:buNone/>
            </a:pPr>
            <a:r>
              <a:rPr lang="en-GB" sz="2000" b="1" dirty="0"/>
              <a:t>Module Name: </a:t>
            </a:r>
            <a:r>
              <a:rPr lang="en-GB" sz="2000" b="1" u="sng" dirty="0">
                <a:latin typeface="-apple-system"/>
              </a:rPr>
              <a:t>BMHP5023</a:t>
            </a:r>
            <a:br>
              <a:rPr lang="en-GB" sz="2000" b="1" dirty="0"/>
            </a:br>
            <a:r>
              <a:rPr lang="en-GB" sz="2000" b="1" dirty="0"/>
              <a:t>Presentation: 15 minutes</a:t>
            </a:r>
            <a:br>
              <a:rPr lang="en-GB" sz="2000" b="1" dirty="0"/>
            </a:br>
            <a:r>
              <a:rPr lang="en-GB" sz="2000" b="1" dirty="0"/>
              <a:t>Student: [Diana Asare Adu]</a:t>
            </a:r>
            <a:br>
              <a:rPr lang="en-GB" sz="2000" b="1" dirty="0"/>
            </a:br>
            <a:r>
              <a:rPr lang="en-GB" sz="2000" b="1" dirty="0"/>
              <a:t>Student ID: [2427141]</a:t>
            </a:r>
            <a:br>
              <a:rPr lang="en-GB" sz="2000" b="1" dirty="0"/>
            </a:br>
            <a:r>
              <a:rPr lang="en-GB" sz="2000" b="1" dirty="0"/>
              <a:t>Date: [12.08.1026]</a:t>
            </a:r>
            <a:r>
              <a:rPr kumimoji="0" lang="en-GB" sz="2000" b="1" i="0" u="none" strike="noStrike" kern="1200" cap="none" spc="0" normalizeH="0" baseline="0" noProof="0" dirty="0">
                <a:ln>
                  <a:noFill/>
                </a:ln>
                <a:effectLst/>
                <a:uLnTx/>
                <a:uFillTx/>
                <a:latin typeface="Aptos" panose="02110004020202020204"/>
                <a:ea typeface="+mn-ea"/>
                <a:cs typeface="+mn-cs"/>
              </a:rPr>
              <a:t> :</a:t>
            </a:r>
          </a:p>
          <a:p>
            <a:pPr>
              <a:buNone/>
            </a:pPr>
            <a:r>
              <a:rPr lang="en-GB" sz="2000" b="1" dirty="0"/>
              <a:t>Lecturer Name</a:t>
            </a:r>
            <a:r>
              <a:rPr lang="en-GB" sz="2000" b="1"/>
              <a:t>: (Shaila Hussain)</a:t>
            </a:r>
            <a:endParaRPr lang="en-GB" sz="2000" b="1" dirty="0"/>
          </a:p>
        </p:txBody>
      </p:sp>
      <p:pic>
        <p:nvPicPr>
          <p:cNvPr id="6" name="Introduction physiology">
            <a:hlinkClick r:id="" action="ppaction://media"/>
            <a:extLst>
              <a:ext uri="{FF2B5EF4-FFF2-40B4-BE49-F238E27FC236}">
                <a16:creationId xmlns:a16="http://schemas.microsoft.com/office/drawing/2014/main" id="{901E8B42-4E94-C578-F18D-5B0BF583E8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7841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2F0C8B-11FD-FBBF-25D3-78A8AF184050}"/>
              </a:ext>
            </a:extLst>
          </p:cNvPr>
          <p:cNvSpPr txBox="1"/>
          <p:nvPr/>
        </p:nvSpPr>
        <p:spPr>
          <a:xfrm>
            <a:off x="1079863" y="1149531"/>
            <a:ext cx="8068218" cy="1508105"/>
          </a:xfrm>
          <a:prstGeom prst="rect">
            <a:avLst/>
          </a:prstGeom>
          <a:noFill/>
        </p:spPr>
        <p:txBody>
          <a:bodyPr wrap="square">
            <a:spAutoFit/>
          </a:bodyPr>
          <a:lstStyle/>
          <a:p>
            <a:r>
              <a:rPr lang="en-GB" b="1" dirty="0">
                <a:solidFill>
                  <a:schemeClr val="tx1">
                    <a:lumMod val="65000"/>
                    <a:lumOff val="35000"/>
                  </a:schemeClr>
                </a:solidFill>
              </a:rPr>
              <a:t>Introduction to Physiology: Person-Centred Care Plan for a Fictional Person with Type 2 Diabetes.</a:t>
            </a:r>
          </a:p>
          <a:p>
            <a:r>
              <a:rPr lang="en-GB" sz="1400" b="1" dirty="0">
                <a:solidFill>
                  <a:schemeClr val="tx1">
                    <a:lumMod val="65000"/>
                    <a:lumOff val="35000"/>
                  </a:schemeClr>
                </a:solidFill>
              </a:rPr>
              <a:t> </a:t>
            </a:r>
            <a:r>
              <a:rPr lang="en-GB" sz="1400" b="1" i="0" dirty="0">
                <a:solidFill>
                  <a:schemeClr val="tx1">
                    <a:lumMod val="65000"/>
                    <a:lumOff val="35000"/>
                  </a:schemeClr>
                </a:solidFill>
                <a:effectLst/>
                <a:latin typeface="-apple-system"/>
              </a:rPr>
              <a:t>Slide 1: </a:t>
            </a:r>
          </a:p>
          <a:p>
            <a:r>
              <a:rPr lang="en-GB" sz="1400" b="1" i="0" dirty="0">
                <a:solidFill>
                  <a:schemeClr val="tx1">
                    <a:lumMod val="65000"/>
                    <a:lumOff val="35000"/>
                  </a:schemeClr>
                </a:solidFill>
                <a:effectLst/>
                <a:latin typeface="-apple-system"/>
              </a:rPr>
              <a:t>Overview of Type 2 Diabetes Mellitus The presentation focuses on physiology and person-centred care. Mr. James Brown, a fictional service user, is 58 years old, has recently been diagnosed with Type 2 diabetes, lives alone, is overweight, and engages in little physical activity.</a:t>
            </a:r>
            <a:endParaRPr lang="en-GB" sz="1400" b="1" dirty="0">
              <a:solidFill>
                <a:schemeClr val="tx1">
                  <a:lumMod val="65000"/>
                  <a:lumOff val="35000"/>
                </a:schemeClr>
              </a:solidFill>
            </a:endParaRPr>
          </a:p>
        </p:txBody>
      </p:sp>
      <p:pic>
        <p:nvPicPr>
          <p:cNvPr id="6" name="Introduction">
            <a:hlinkClick r:id="" action="ppaction://media"/>
            <a:extLst>
              <a:ext uri="{FF2B5EF4-FFF2-40B4-BE49-F238E27FC236}">
                <a16:creationId xmlns:a16="http://schemas.microsoft.com/office/drawing/2014/main" id="{B4878966-703C-5194-C694-86C546A51E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50794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EE28069-8755-7A23-BF44-10902B8225EE}"/>
              </a:ext>
            </a:extLst>
          </p:cNvPr>
          <p:cNvSpPr txBox="1"/>
          <p:nvPr/>
        </p:nvSpPr>
        <p:spPr>
          <a:xfrm>
            <a:off x="1767840" y="1698172"/>
            <a:ext cx="7359831" cy="1554272"/>
          </a:xfrm>
          <a:prstGeom prst="rect">
            <a:avLst/>
          </a:prstGeom>
          <a:noFill/>
        </p:spPr>
        <p:txBody>
          <a:bodyPr wrap="square">
            <a:spAutoFit/>
          </a:bodyPr>
          <a:lstStyle/>
          <a:p>
            <a:r>
              <a:rPr lang="en-GB" sz="1400" b="1" dirty="0">
                <a:solidFill>
                  <a:schemeClr val="tx1">
                    <a:lumMod val="65000"/>
                    <a:lumOff val="35000"/>
                  </a:schemeClr>
                </a:solidFill>
              </a:rPr>
              <a:t>Slide 2 – What is Type 2 Diabetes?</a:t>
            </a:r>
          </a:p>
          <a:p>
            <a:endParaRPr lang="en-GB" sz="1100" dirty="0">
              <a:solidFill>
                <a:schemeClr val="tx1">
                  <a:lumMod val="65000"/>
                  <a:lumOff val="35000"/>
                </a:schemeClr>
              </a:solidFill>
            </a:endParaRPr>
          </a:p>
          <a:p>
            <a:r>
              <a:rPr lang="en-GB" sz="1400" b="1" i="0" dirty="0">
                <a:solidFill>
                  <a:schemeClr val="tx1">
                    <a:lumMod val="65000"/>
                    <a:lumOff val="35000"/>
                  </a:schemeClr>
                </a:solidFill>
                <a:effectLst/>
                <a:latin typeface="-apple-system"/>
              </a:rPr>
              <a:t>long-term type 2 diabetes is characterized by the body's ineffective use of insulin (insulin resistance), the pancreas' eventual inability to produce enough insulin,</a:t>
            </a:r>
          </a:p>
          <a:p>
            <a:r>
              <a:rPr lang="en-GB" sz="1400" b="1" i="0" dirty="0">
                <a:solidFill>
                  <a:schemeClr val="tx1">
                    <a:lumMod val="65000"/>
                    <a:lumOff val="35000"/>
                  </a:schemeClr>
                </a:solidFill>
                <a:effectLst/>
                <a:latin typeface="-apple-system"/>
              </a:rPr>
              <a:t> and persistently high blood glucose levels that can harm organs and blood vessels. </a:t>
            </a:r>
          </a:p>
          <a:p>
            <a:r>
              <a:rPr lang="en-GB" sz="1400" b="1" i="0" dirty="0">
                <a:solidFill>
                  <a:schemeClr val="tx1">
                    <a:lumMod val="65000"/>
                    <a:lumOff val="35000"/>
                  </a:schemeClr>
                </a:solidFill>
                <a:effectLst/>
                <a:latin typeface="-apple-system"/>
              </a:rPr>
              <a:t>Possible complications include cardiovascular disease, stroke, kidney disease, nerve damage, and foot issues (NHS, 2025).</a:t>
            </a:r>
            <a:endParaRPr lang="en-GB" sz="1400" b="1" dirty="0">
              <a:solidFill>
                <a:schemeClr val="tx1">
                  <a:lumMod val="65000"/>
                  <a:lumOff val="35000"/>
                </a:schemeClr>
              </a:solidFill>
            </a:endParaRPr>
          </a:p>
        </p:txBody>
      </p:sp>
      <p:pic>
        <p:nvPicPr>
          <p:cNvPr id="9" name="Slade 2">
            <a:hlinkClick r:id="" action="ppaction://media"/>
            <a:extLst>
              <a:ext uri="{FF2B5EF4-FFF2-40B4-BE49-F238E27FC236}">
                <a16:creationId xmlns:a16="http://schemas.microsoft.com/office/drawing/2014/main" id="{0194F7D4-247C-EB9E-4AA3-F79D15588C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72648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30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2BD2AB-83A6-99F0-5721-F7EE5ABD7EAF}"/>
              </a:ext>
            </a:extLst>
          </p:cNvPr>
          <p:cNvSpPr txBox="1"/>
          <p:nvPr/>
        </p:nvSpPr>
        <p:spPr>
          <a:xfrm>
            <a:off x="1846217" y="1942012"/>
            <a:ext cx="7301864" cy="1400383"/>
          </a:xfrm>
          <a:prstGeom prst="rect">
            <a:avLst/>
          </a:prstGeom>
          <a:noFill/>
        </p:spPr>
        <p:txBody>
          <a:bodyPr wrap="square">
            <a:spAutoFit/>
          </a:bodyPr>
          <a:lstStyle/>
          <a:p>
            <a:r>
              <a:rPr lang="en-GB" sz="1800" b="0" i="0" dirty="0">
                <a:solidFill>
                  <a:srgbClr val="0D405F"/>
                </a:solidFill>
                <a:effectLst/>
                <a:latin typeface="-apple-system"/>
              </a:rPr>
              <a:t> </a:t>
            </a:r>
            <a:r>
              <a:rPr lang="en-GB" sz="1600" b="1" dirty="0">
                <a:solidFill>
                  <a:schemeClr val="tx1">
                    <a:lumMod val="65000"/>
                    <a:lumOff val="35000"/>
                  </a:schemeClr>
                </a:solidFill>
              </a:rPr>
              <a:t>Slide 3 – Basic Physiology</a:t>
            </a:r>
          </a:p>
          <a:p>
            <a:endParaRPr lang="en-GB" sz="1100" dirty="0">
              <a:solidFill>
                <a:schemeClr val="tx1">
                  <a:lumMod val="65000"/>
                  <a:lumOff val="35000"/>
                </a:schemeClr>
              </a:solidFill>
            </a:endParaRPr>
          </a:p>
          <a:p>
            <a:r>
              <a:rPr lang="en-GB" sz="1400" b="1" i="0" dirty="0">
                <a:solidFill>
                  <a:schemeClr val="tx1">
                    <a:lumMod val="65000"/>
                    <a:lumOff val="35000"/>
                  </a:schemeClr>
                </a:solidFill>
                <a:effectLst/>
                <a:latin typeface="-apple-system"/>
              </a:rPr>
              <a:t>Type 2 diabetes, cells become resistant to insulin, less glucose enters cells, blood glucose levels rise, and long-term hyperglycaemias can harm blood vessels and nerves. Food is broken down into glucose, which enters the bloodstream. The pancreas produces insulin, which helps glucose enter body cells.</a:t>
            </a:r>
            <a:endParaRPr lang="en-GB" sz="1400" b="1" dirty="0">
              <a:solidFill>
                <a:schemeClr val="tx1">
                  <a:lumMod val="65000"/>
                  <a:lumOff val="35000"/>
                </a:schemeClr>
              </a:solidFill>
            </a:endParaRPr>
          </a:p>
        </p:txBody>
      </p:sp>
      <p:pic>
        <p:nvPicPr>
          <p:cNvPr id="6" name="Slade 3">
            <a:hlinkClick r:id="" action="ppaction://media"/>
            <a:extLst>
              <a:ext uri="{FF2B5EF4-FFF2-40B4-BE49-F238E27FC236}">
                <a16:creationId xmlns:a16="http://schemas.microsoft.com/office/drawing/2014/main" id="{DAB1E366-5950-F832-4621-FE7E57B78F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2341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F77CA99-35CB-012A-6B17-39A7FEA4E0A1}"/>
              </a:ext>
            </a:extLst>
          </p:cNvPr>
          <p:cNvSpPr txBox="1"/>
          <p:nvPr/>
        </p:nvSpPr>
        <p:spPr>
          <a:xfrm>
            <a:off x="1550126" y="1645920"/>
            <a:ext cx="7593874"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effectLst/>
                <a:uLnTx/>
                <a:uFillTx/>
                <a:latin typeface="Aptos" panose="02110004020202020204"/>
                <a:ea typeface="+mn-ea"/>
                <a:cs typeface="+mn-cs"/>
              </a:rPr>
              <a:t>Slide 4 – Signs and Symptoms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D405F"/>
                </a:solidFill>
                <a:effectLst/>
                <a:uLnTx/>
                <a:uFillTx/>
                <a:latin typeface="-apple-system"/>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effectLst/>
                <a:uLnTx/>
                <a:uFillTx/>
                <a:latin typeface="-apple-system"/>
                <a:ea typeface="+mn-ea"/>
                <a:cs typeface="+mn-cs"/>
              </a:rPr>
              <a:t>thirst; frequent urination; fatigue; unexplained weight loss; blurred vision; slow-healing wounds; recurrent infections or thrush; symptoms may appear gradually; some people show no symptoms at all (NHS, 2025).</a:t>
            </a:r>
            <a:endParaRPr kumimoji="0" lang="en-GB" sz="1400" b="1" i="0" u="none" strike="noStrike" kern="1200" cap="none" spc="0" normalizeH="0" baseline="0" noProof="0" dirty="0">
              <a:ln>
                <a:noFill/>
              </a:ln>
              <a:effectLst/>
              <a:uLnTx/>
              <a:uFillTx/>
              <a:latin typeface="Aptos" panose="02110004020202020204"/>
              <a:ea typeface="+mn-ea"/>
              <a:cs typeface="+mn-cs"/>
            </a:endParaRPr>
          </a:p>
        </p:txBody>
      </p:sp>
      <p:pic>
        <p:nvPicPr>
          <p:cNvPr id="10" name="Slade 4">
            <a:hlinkClick r:id="" action="ppaction://media"/>
            <a:extLst>
              <a:ext uri="{FF2B5EF4-FFF2-40B4-BE49-F238E27FC236}">
                <a16:creationId xmlns:a16="http://schemas.microsoft.com/office/drawing/2014/main" id="{2034FD74-6B35-F72C-1006-45A2B81B19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9897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50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FB14AD0-4D40-DDDD-7E89-810F0B121011}"/>
              </a:ext>
            </a:extLst>
          </p:cNvPr>
          <p:cNvSpPr txBox="1"/>
          <p:nvPr/>
        </p:nvSpPr>
        <p:spPr>
          <a:xfrm>
            <a:off x="1271451" y="1994263"/>
            <a:ext cx="7876630" cy="1200329"/>
          </a:xfrm>
          <a:prstGeom prst="rect">
            <a:avLst/>
          </a:prstGeom>
          <a:noFill/>
        </p:spPr>
        <p:txBody>
          <a:bodyPr wrap="square">
            <a:spAutoFit/>
          </a:bodyPr>
          <a:lstStyle/>
          <a:p>
            <a:r>
              <a:rPr lang="en-GB" b="1" dirty="0"/>
              <a:t>Slide 5 – Fictional Person: James Brown</a:t>
            </a:r>
            <a:r>
              <a:rPr lang="en-GB" sz="1200" b="0" i="0" dirty="0">
                <a:solidFill>
                  <a:srgbClr val="0D405F"/>
                </a:solidFill>
                <a:effectLst/>
                <a:latin typeface="-apple-system"/>
              </a:rPr>
              <a:t>: </a:t>
            </a:r>
          </a:p>
          <a:p>
            <a:endParaRPr lang="en-GB" sz="1200" b="0" i="0" dirty="0">
              <a:solidFill>
                <a:srgbClr val="0D405F"/>
              </a:solidFill>
              <a:effectLst/>
              <a:latin typeface="-apple-system"/>
            </a:endParaRPr>
          </a:p>
          <a:p>
            <a:r>
              <a:rPr lang="en-GB" sz="1400" b="1" i="0" dirty="0">
                <a:effectLst/>
                <a:latin typeface="-apple-system"/>
              </a:rPr>
              <a:t>Age 58; recently diagnosed with Type 2 diabetes; BMI: 31 kg/m²; desk job; little exercise; diet heavy in processed foods and sugar-filled beverages; reports fatigue and increased thirst; HbA1c: 62 mmol/mol; worries about complications; wants to maintain independence</a:t>
            </a:r>
            <a:endParaRPr lang="en-GB" sz="1400" b="1" dirty="0"/>
          </a:p>
        </p:txBody>
      </p:sp>
      <p:pic>
        <p:nvPicPr>
          <p:cNvPr id="9" name="Slade 5">
            <a:hlinkClick r:id="" action="ppaction://media"/>
            <a:extLst>
              <a:ext uri="{FF2B5EF4-FFF2-40B4-BE49-F238E27FC236}">
                <a16:creationId xmlns:a16="http://schemas.microsoft.com/office/drawing/2014/main" id="{9A0E43F1-7D91-2532-6085-0F66D1CD52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3980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81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57C486-3005-2E6F-927C-48A1DAC1EC8B}"/>
              </a:ext>
            </a:extLst>
          </p:cNvPr>
          <p:cNvSpPr txBox="1"/>
          <p:nvPr/>
        </p:nvSpPr>
        <p:spPr>
          <a:xfrm>
            <a:off x="5711125" y="1983783"/>
            <a:ext cx="3431568" cy="2585323"/>
          </a:xfrm>
          <a:prstGeom prst="rect">
            <a:avLst/>
          </a:prstGeom>
          <a:noFill/>
        </p:spPr>
        <p:txBody>
          <a:bodyPr wrap="square">
            <a:spAutoFit/>
          </a:bodyPr>
          <a:lstStyle/>
          <a:p>
            <a:r>
              <a:rPr lang="en-GB" b="1" dirty="0"/>
              <a:t>Slide 7 – Care Plan: Healthy Diet and Weight </a:t>
            </a:r>
            <a:r>
              <a:rPr lang="en-GB" b="1" i="0" dirty="0">
                <a:effectLst/>
                <a:latin typeface="-apple-system"/>
              </a:rPr>
              <a:t>Priority </a:t>
            </a:r>
          </a:p>
          <a:p>
            <a:r>
              <a:rPr lang="en-GB" sz="1400" b="1" i="0" dirty="0">
                <a:effectLst/>
                <a:latin typeface="-apple-system"/>
              </a:rPr>
              <a:t>1: Blood glucose control; Support James in improving his HbA1c; Promote medication adherence; Educate people about diabetes; Priority 2: Healthy lifestyle; Improve diet; Increase physical activity; Support gradual weight loss; Priority 3: Prevent complications; Foot care; Blood pressure monitoring; Kidney checks; Cardiovascular risk assessment</a:t>
            </a:r>
            <a:endParaRPr lang="en-GB" sz="1400" b="1" dirty="0"/>
          </a:p>
        </p:txBody>
      </p:sp>
      <p:sp>
        <p:nvSpPr>
          <p:cNvPr id="7" name="TextBox 6">
            <a:extLst>
              <a:ext uri="{FF2B5EF4-FFF2-40B4-BE49-F238E27FC236}">
                <a16:creationId xmlns:a16="http://schemas.microsoft.com/office/drawing/2014/main" id="{D597C511-5843-E4FF-4D6C-C054E4EAF6C9}"/>
              </a:ext>
            </a:extLst>
          </p:cNvPr>
          <p:cNvSpPr txBox="1"/>
          <p:nvPr/>
        </p:nvSpPr>
        <p:spPr>
          <a:xfrm>
            <a:off x="1030638" y="1635071"/>
            <a:ext cx="4153546" cy="18312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effectLst/>
                <a:uLnTx/>
                <a:uFillTx/>
                <a:latin typeface="Aptos" panose="02110004020202020204"/>
                <a:ea typeface="+mn-ea"/>
                <a:cs typeface="+mn-cs"/>
              </a:rPr>
              <a:t>Slide 6 – Assessment of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effectLst/>
                <a:uLnTx/>
                <a:uFillTx/>
                <a:latin typeface="-apple-system"/>
                <a:ea typeface="+mn-ea"/>
                <a:cs typeface="+mn-cs"/>
              </a:rPr>
              <a:t>HbA1c, blood pressure, weight/BMI, cholesterol, kidney function, foot health, diet and physical activity, understanding of diabetes, medication adherence, emotional and social needs, and the patient's own goals should all be monitored. Regular diabetes reviews are crucial (NHS, 2025).</a:t>
            </a:r>
          </a:p>
        </p:txBody>
      </p:sp>
      <p:pic>
        <p:nvPicPr>
          <p:cNvPr id="8" name="Slade 6 and 7">
            <a:hlinkClick r:id="" action="ppaction://media"/>
            <a:extLst>
              <a:ext uri="{FF2B5EF4-FFF2-40B4-BE49-F238E27FC236}">
                <a16:creationId xmlns:a16="http://schemas.microsoft.com/office/drawing/2014/main" id="{DF299636-9023-FDDF-2424-DB6784EF62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0983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70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6357BF-F06E-9CEA-C3F6-F234C6B26CD9}"/>
              </a:ext>
            </a:extLst>
          </p:cNvPr>
          <p:cNvSpPr txBox="1"/>
          <p:nvPr/>
        </p:nvSpPr>
        <p:spPr>
          <a:xfrm>
            <a:off x="1715589" y="1715590"/>
            <a:ext cx="7427104" cy="1508105"/>
          </a:xfrm>
          <a:prstGeom prst="rect">
            <a:avLst/>
          </a:prstGeom>
          <a:noFill/>
        </p:spPr>
        <p:txBody>
          <a:bodyPr wrap="square">
            <a:spAutoFit/>
          </a:bodyPr>
          <a:lstStyle/>
          <a:p>
            <a:r>
              <a:rPr lang="en-GB" b="1" dirty="0"/>
              <a:t>Slide 8 – Care Plan: Goal 1 – Blood Glucose</a:t>
            </a:r>
          </a:p>
          <a:p>
            <a:r>
              <a:rPr lang="en-GB" b="1" i="0" dirty="0">
                <a:effectLst/>
                <a:latin typeface="-apple-system"/>
              </a:rPr>
              <a:t>Goal:</a:t>
            </a:r>
          </a:p>
          <a:p>
            <a:r>
              <a:rPr lang="en-GB" sz="1100" b="1" i="0" dirty="0">
                <a:effectLst/>
                <a:latin typeface="-apple-system"/>
              </a:rPr>
              <a:t> </a:t>
            </a:r>
            <a:r>
              <a:rPr lang="en-GB" sz="1400" b="1" i="0" dirty="0">
                <a:effectLst/>
                <a:latin typeface="-apple-system"/>
              </a:rPr>
              <a:t>Improve blood glucose control; talk to James about an individual HbA1c target; promote medication adherence; describe the signs of high or low blood glucose; encourage attendance at diabetes reviews; and review HbA1c on a regular basis. NICE advises discussing an individual HbA1c target with the person (NICE, 2026).</a:t>
            </a:r>
            <a:endParaRPr lang="en-GB" sz="1400" b="1" dirty="0"/>
          </a:p>
        </p:txBody>
      </p:sp>
      <p:pic>
        <p:nvPicPr>
          <p:cNvPr id="6" name="Slade 8">
            <a:hlinkClick r:id="" action="ppaction://media"/>
            <a:extLst>
              <a:ext uri="{FF2B5EF4-FFF2-40B4-BE49-F238E27FC236}">
                <a16:creationId xmlns:a16="http://schemas.microsoft.com/office/drawing/2014/main" id="{83F4B50D-AD05-FC57-ECD1-D239C0BF7D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4100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5D63A6-AA7A-C995-439F-133600A73256}"/>
              </a:ext>
            </a:extLst>
          </p:cNvPr>
          <p:cNvSpPr txBox="1"/>
          <p:nvPr/>
        </p:nvSpPr>
        <p:spPr>
          <a:xfrm>
            <a:off x="2002971" y="2098766"/>
            <a:ext cx="7139722" cy="1231106"/>
          </a:xfrm>
          <a:prstGeom prst="rect">
            <a:avLst/>
          </a:prstGeom>
          <a:noFill/>
        </p:spPr>
        <p:txBody>
          <a:bodyPr wrap="square">
            <a:spAutoFit/>
          </a:bodyPr>
          <a:lstStyle/>
          <a:p>
            <a:r>
              <a:rPr lang="en-GB" b="1" i="0" dirty="0">
                <a:effectLst/>
                <a:latin typeface="-apple-system"/>
              </a:rPr>
              <a:t>Slide 9: Care Plan: Goal 2: Diet and Weight Goal: </a:t>
            </a:r>
          </a:p>
          <a:p>
            <a:r>
              <a:rPr lang="en-GB" sz="1400" b="1" i="0" dirty="0">
                <a:effectLst/>
                <a:latin typeface="-apple-system"/>
              </a:rPr>
              <a:t>Improve diet and gradually lose weight Reduce sugary drinks Reduce processed foods Increase fruits and vegetables Choose wholegrain foods Encourage appropriate portion sizes Refer to a dietitian if necessary Set realistic and attainable goals Avoid extremely restrictive diets Healthy lifestyle changes can help lower blood glucose (NHS, 2025).</a:t>
            </a:r>
            <a:endParaRPr lang="en-GB" sz="1400" b="1" dirty="0"/>
          </a:p>
        </p:txBody>
      </p:sp>
      <p:pic>
        <p:nvPicPr>
          <p:cNvPr id="6" name="S;ade 9">
            <a:hlinkClick r:id="" action="ppaction://media"/>
            <a:extLst>
              <a:ext uri="{FF2B5EF4-FFF2-40B4-BE49-F238E27FC236}">
                <a16:creationId xmlns:a16="http://schemas.microsoft.com/office/drawing/2014/main" id="{5B40FE18-AD21-89E7-39C2-264678D0F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2537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8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F123FC-BDAD-BE12-9FED-6214E49CF349}"/>
              </a:ext>
            </a:extLst>
          </p:cNvPr>
          <p:cNvSpPr txBox="1"/>
          <p:nvPr/>
        </p:nvSpPr>
        <p:spPr>
          <a:xfrm>
            <a:off x="2029097" y="1907177"/>
            <a:ext cx="7113596" cy="1723549"/>
          </a:xfrm>
          <a:prstGeom prst="rect">
            <a:avLst/>
          </a:prstGeom>
          <a:noFill/>
        </p:spPr>
        <p:txBody>
          <a:bodyPr wrap="square">
            <a:spAutoFit/>
          </a:bodyPr>
          <a:lstStyle/>
          <a:p>
            <a:r>
              <a:rPr lang="en-GB" b="1" dirty="0"/>
              <a:t>Slide 10 –</a:t>
            </a:r>
          </a:p>
          <a:p>
            <a:r>
              <a:rPr lang="en-GB" b="1" dirty="0"/>
              <a:t> Care Plan: Goal 3 – Physical Activity g</a:t>
            </a:r>
            <a:r>
              <a:rPr lang="en-GB" b="1" i="0" dirty="0">
                <a:effectLst/>
                <a:latin typeface="-apple-system"/>
              </a:rPr>
              <a:t>oal: </a:t>
            </a:r>
          </a:p>
          <a:p>
            <a:r>
              <a:rPr lang="en-GB" sz="1400" b="1" i="0" dirty="0">
                <a:effectLst/>
                <a:latin typeface="-apple-system"/>
              </a:rPr>
              <a:t>Increase physical activity safely. Begin with short daily walks. Gradually increase activity. When appropriate, aim for 150 minutes of moderate activity per week. Encourage activities James enjoys. Take  into account obstacles like fatigue, work, and motivation. Regularly review progress. The NHS recommends at least 2.5 hours of activity per week for people with Type 2 diabetes (NHS, 2025).</a:t>
            </a:r>
            <a:endParaRPr lang="en-GB" sz="1400" b="1" dirty="0"/>
          </a:p>
        </p:txBody>
      </p:sp>
      <p:pic>
        <p:nvPicPr>
          <p:cNvPr id="6" name="Slade 10">
            <a:hlinkClick r:id="" action="ppaction://media"/>
            <a:extLst>
              <a:ext uri="{FF2B5EF4-FFF2-40B4-BE49-F238E27FC236}">
                <a16:creationId xmlns:a16="http://schemas.microsoft.com/office/drawing/2014/main" id="{9B379857-A927-BF9F-18E0-73432A96D4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2238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7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0447E8-D2B6-3467-AFB9-A144752653C6}"/>
              </a:ext>
            </a:extLst>
          </p:cNvPr>
          <p:cNvSpPr txBox="1"/>
          <p:nvPr/>
        </p:nvSpPr>
        <p:spPr>
          <a:xfrm>
            <a:off x="2029097" y="1602378"/>
            <a:ext cx="7113596" cy="1661993"/>
          </a:xfrm>
          <a:prstGeom prst="rect">
            <a:avLst/>
          </a:prstGeom>
          <a:noFill/>
        </p:spPr>
        <p:txBody>
          <a:bodyPr wrap="square">
            <a:spAutoFit/>
          </a:bodyPr>
          <a:lstStyle/>
          <a:p>
            <a:r>
              <a:rPr lang="en-GB" b="1" dirty="0"/>
              <a:t>Slide 11 – Person-Centred Care.</a:t>
            </a:r>
          </a:p>
          <a:p>
            <a:r>
              <a:rPr lang="en-GB" sz="1400" b="1" i="0" dirty="0">
                <a:effectLst/>
                <a:latin typeface="-apple-system"/>
              </a:rPr>
              <a:t>James should be involved in decisions regarding his care; his choices and preferences should be respected; his personal goals should be identified; dignity and independence should be promoted; self-management should be encouraged; family and caregivers should be involved with James's consent; the care plan should be reviewed and updated; and person-centred care should take into account the individual's goals, history, and aspirations (Skills for Care, 2026).</a:t>
            </a:r>
            <a:endParaRPr lang="en-GB" sz="1400" b="1" dirty="0"/>
          </a:p>
        </p:txBody>
      </p:sp>
      <p:pic>
        <p:nvPicPr>
          <p:cNvPr id="6" name="Slade 11">
            <a:hlinkClick r:id="" action="ppaction://media"/>
            <a:extLst>
              <a:ext uri="{FF2B5EF4-FFF2-40B4-BE49-F238E27FC236}">
                <a16:creationId xmlns:a16="http://schemas.microsoft.com/office/drawing/2014/main" id="{A19849FF-92D0-15EC-2AAE-CABCE9AE8D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65069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82F2C7-007F-302E-25C6-142D76E7321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1025416-D90A-4D6C-DE27-222178EB0200}"/>
              </a:ext>
            </a:extLst>
          </p:cNvPr>
          <p:cNvSpPr txBox="1"/>
          <p:nvPr/>
        </p:nvSpPr>
        <p:spPr>
          <a:xfrm>
            <a:off x="1976846" y="2194560"/>
            <a:ext cx="7165847" cy="1231106"/>
          </a:xfrm>
          <a:prstGeom prst="rect">
            <a:avLst/>
          </a:prstGeom>
          <a:noFill/>
        </p:spPr>
        <p:txBody>
          <a:bodyPr wrap="square">
            <a:spAutoFit/>
          </a:bodyPr>
          <a:lstStyle/>
          <a:p>
            <a:r>
              <a:rPr lang="en-GB" b="1" dirty="0"/>
              <a:t>Slide 12 – Multidisciplinary Team </a:t>
            </a:r>
            <a:r>
              <a:rPr lang="en-GB" b="1" i="0" dirty="0">
                <a:effectLst/>
                <a:latin typeface="-apple-system"/>
              </a:rPr>
              <a:t>GP:</a:t>
            </a:r>
          </a:p>
          <a:p>
            <a:r>
              <a:rPr lang="en-GB" sz="1100" b="1" i="0" dirty="0">
                <a:effectLst/>
                <a:latin typeface="-apple-system"/>
              </a:rPr>
              <a:t> </a:t>
            </a:r>
            <a:r>
              <a:rPr lang="en-GB" sz="1400" b="1" dirty="0">
                <a:latin typeface="-apple-system"/>
              </a:rPr>
              <a:t>g</a:t>
            </a:r>
            <a:r>
              <a:rPr lang="en-GB" sz="1400" b="1" i="0" dirty="0">
                <a:effectLst/>
                <a:latin typeface="-apple-system"/>
              </a:rPr>
              <a:t>eneral medical care; diabetes nursing practice: education and observation; nutritional advice from a dietician; podiatrist: assessment and foot prevention; pharmacist: help with prescription drugs; social workers: everyday and practical support. James plays a vital role in the care team. To provide effective care, professionals need to communicate</a:t>
            </a:r>
            <a:r>
              <a:rPr lang="en-GB" sz="1100" b="1" i="0" dirty="0">
                <a:effectLst/>
                <a:latin typeface="-apple-system"/>
              </a:rPr>
              <a:t>.</a:t>
            </a:r>
            <a:endParaRPr lang="en-GB" sz="1100" b="1" dirty="0"/>
          </a:p>
        </p:txBody>
      </p:sp>
      <p:pic>
        <p:nvPicPr>
          <p:cNvPr id="4" name="Slade 12">
            <a:hlinkClick r:id="" action="ppaction://media"/>
            <a:extLst>
              <a:ext uri="{FF2B5EF4-FFF2-40B4-BE49-F238E27FC236}">
                <a16:creationId xmlns:a16="http://schemas.microsoft.com/office/drawing/2014/main" id="{573FAF04-D095-F08C-F6C2-752CA04F16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7617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B4EF271-5561-4E5F-1461-B6EDD7F66EA4}"/>
              </a:ext>
            </a:extLst>
          </p:cNvPr>
          <p:cNvSpPr txBox="1"/>
          <p:nvPr/>
        </p:nvSpPr>
        <p:spPr>
          <a:xfrm>
            <a:off x="3048436" y="1809840"/>
            <a:ext cx="6095128" cy="3724096"/>
          </a:xfrm>
          <a:prstGeom prst="rect">
            <a:avLst/>
          </a:prstGeom>
          <a:noFill/>
        </p:spPr>
        <p:txBody>
          <a:bodyPr wrap="square">
            <a:spAutoFit/>
          </a:bodyPr>
          <a:lstStyle/>
          <a:p>
            <a:r>
              <a:rPr lang="en-GB" b="1" dirty="0"/>
              <a:t>Slide 13 – Monitoring and Evaluation</a:t>
            </a:r>
          </a:p>
          <a:p>
            <a:endParaRPr lang="en-GB" sz="1400" b="1" dirty="0"/>
          </a:p>
          <a:p>
            <a:r>
              <a:rPr lang="en-GB" sz="1400" b="1" i="0" dirty="0">
                <a:effectLst/>
                <a:latin typeface="-apple-system"/>
              </a:rPr>
              <a:t>Check your BMI and weight, as well as your HbA1c. Keep an eye on your blood pressure. Examine your exercise and diet. Verify medication compliance; monitor the condition of your feet; assess the patient's understanding and self-assurance; and determine whether goals are being achieved. As necessary, modify the care plan. In light of the patient's needs, NICE recommends assessing individual goals and treatment (NICE, 2026).</a:t>
            </a:r>
          </a:p>
          <a:p>
            <a:endParaRPr lang="en-GB" b="1" dirty="0">
              <a:latin typeface="-apple-system"/>
            </a:endParaRPr>
          </a:p>
          <a:p>
            <a:r>
              <a:rPr lang="en-GB" b="1" i="0" dirty="0">
                <a:effectLst/>
                <a:latin typeface="-apple-system"/>
              </a:rPr>
              <a:t> </a:t>
            </a:r>
            <a:r>
              <a:rPr lang="en-GB" b="1" dirty="0"/>
              <a:t>Slide 14 – Expected Outcomes</a:t>
            </a:r>
          </a:p>
          <a:p>
            <a:endParaRPr lang="en-GB" sz="1400" b="1" i="0" dirty="0">
              <a:effectLst/>
              <a:latin typeface="-apple-system"/>
            </a:endParaRPr>
          </a:p>
          <a:p>
            <a:r>
              <a:rPr lang="en-GB" sz="1400" b="1" i="0" dirty="0">
                <a:effectLst/>
                <a:latin typeface="-apple-system"/>
              </a:rPr>
              <a:t>Improved understanding of Type 2 diabetes, improved blood sugar control, increased physical activity, healthier food choices, gradual weight loss, better medication adherence, a lower risk of complications, improved self-management confidence, and the preservation of one's freedom and standard of living</a:t>
            </a:r>
            <a:endParaRPr lang="en-GB" sz="1400" b="1" dirty="0"/>
          </a:p>
        </p:txBody>
      </p:sp>
      <p:pic>
        <p:nvPicPr>
          <p:cNvPr id="8" name="Slade 13 and 14">
            <a:hlinkClick r:id="" action="ppaction://media"/>
            <a:extLst>
              <a:ext uri="{FF2B5EF4-FFF2-40B4-BE49-F238E27FC236}">
                <a16:creationId xmlns:a16="http://schemas.microsoft.com/office/drawing/2014/main" id="{3DA145CF-46FE-726E-2F52-E6CEDB27EE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85137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5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F6F05-56C4-10CE-7461-A949EC622C4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9D2FC82-E025-B4CF-7A3A-F762B7E80B5D}"/>
              </a:ext>
            </a:extLst>
          </p:cNvPr>
          <p:cNvSpPr txBox="1"/>
          <p:nvPr/>
        </p:nvSpPr>
        <p:spPr>
          <a:xfrm>
            <a:off x="1550126" y="775062"/>
            <a:ext cx="8543108" cy="1200329"/>
          </a:xfrm>
          <a:prstGeom prst="rect">
            <a:avLst/>
          </a:prstGeom>
          <a:noFill/>
        </p:spPr>
        <p:txBody>
          <a:bodyPr wrap="square">
            <a:spAutoFit/>
          </a:bodyPr>
          <a:lstStyle/>
          <a:p>
            <a:r>
              <a:rPr lang="en-GB" b="1" dirty="0"/>
              <a:t>Slide 15 – Conclusion</a:t>
            </a:r>
          </a:p>
          <a:p>
            <a:endParaRPr lang="en-GB" sz="1200" dirty="0"/>
          </a:p>
          <a:p>
            <a:r>
              <a:rPr lang="en-GB" sz="1400" b="1" i="0" dirty="0">
                <a:effectLst/>
                <a:latin typeface="-apple-system"/>
              </a:rPr>
              <a:t>Improved understanding of Type 2 diabetes, improved blood sugar control, increased physical activity, healthier food choices, gradual weight loss, better medication adherence, a lower risk of complications, improved self-management confidence, and the preservation of one's freedom and standard of living</a:t>
            </a:r>
            <a:r>
              <a:rPr lang="en-GB" sz="1200" b="0" i="0" dirty="0">
                <a:solidFill>
                  <a:srgbClr val="0D405F"/>
                </a:solidFill>
                <a:effectLst/>
                <a:latin typeface="-apple-system"/>
              </a:rPr>
              <a:t>.</a:t>
            </a:r>
            <a:endParaRPr lang="en-GB" dirty="0"/>
          </a:p>
        </p:txBody>
      </p:sp>
      <p:pic>
        <p:nvPicPr>
          <p:cNvPr id="6" name="Slade 15">
            <a:hlinkClick r:id="" action="ppaction://media"/>
            <a:extLst>
              <a:ext uri="{FF2B5EF4-FFF2-40B4-BE49-F238E27FC236}">
                <a16:creationId xmlns:a16="http://schemas.microsoft.com/office/drawing/2014/main" id="{191543F7-2522-F67E-06B0-CED50E18D1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4500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33DED-4344-46DB-64CE-FE01F247202F}"/>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1D3F0709-F54E-8046-8C80-6BAB70D97681}"/>
              </a:ext>
            </a:extLst>
          </p:cNvPr>
          <p:cNvSpPr txBox="1"/>
          <p:nvPr/>
        </p:nvSpPr>
        <p:spPr>
          <a:xfrm>
            <a:off x="1828802" y="1107273"/>
            <a:ext cx="6858000" cy="4632037"/>
          </a:xfrm>
          <a:prstGeom prst="rect">
            <a:avLst/>
          </a:prstGeom>
          <a:noFill/>
        </p:spPr>
        <p:txBody>
          <a:bodyPr wrap="square">
            <a:spAutoFit/>
          </a:bodyPr>
          <a:lstStyle/>
          <a:p>
            <a:pPr>
              <a:buNone/>
            </a:pPr>
            <a:r>
              <a:rPr lang="en-GB" b="1" dirty="0">
                <a:solidFill>
                  <a:schemeClr val="tx1">
                    <a:lumMod val="65000"/>
                    <a:lumOff val="35000"/>
                  </a:schemeClr>
                </a:solidFill>
              </a:rPr>
              <a:t>References </a:t>
            </a:r>
          </a:p>
          <a:p>
            <a:pPr>
              <a:buNone/>
            </a:pPr>
            <a:endParaRPr lang="en-GB" sz="1100" b="1" dirty="0">
              <a:solidFill>
                <a:schemeClr val="tx1">
                  <a:lumMod val="65000"/>
                  <a:lumOff val="35000"/>
                </a:schemeClr>
              </a:solidFill>
            </a:endParaRPr>
          </a:p>
          <a:p>
            <a:pPr>
              <a:buNone/>
            </a:pPr>
            <a:r>
              <a:rPr lang="en-GB" sz="1400" b="1" dirty="0"/>
              <a:t>NHS (2025)</a:t>
            </a:r>
            <a:r>
              <a:rPr lang="en-GB" sz="1400" dirty="0"/>
              <a:t> </a:t>
            </a:r>
            <a:r>
              <a:rPr lang="en-GB" sz="1400" i="1" dirty="0"/>
              <a:t>Type 2 diabetes: What is type 2 diabetes?</a:t>
            </a:r>
            <a:r>
              <a:rPr lang="en-GB" sz="1400" dirty="0"/>
              <a:t> Available at: </a:t>
            </a:r>
            <a:r>
              <a:rPr lang="en-GB" sz="1400" dirty="0">
                <a:hlinkClick r:id="rId4">
                  <a:extLst>
                    <a:ext uri="{A12FA001-AC4F-418D-AE19-62706E023703}">
                      <ahyp:hlinkClr xmlns:ahyp="http://schemas.microsoft.com/office/drawing/2018/hyperlinkcolor" val="tx"/>
                    </a:ext>
                  </a:extLst>
                </a:hlinkClick>
              </a:rPr>
              <a:t>NHS – Type 2 diabetes</a:t>
            </a:r>
            <a:r>
              <a:rPr lang="en-GB" sz="1400" dirty="0"/>
              <a:t> (Accessed: 12 August 2026). </a:t>
            </a:r>
          </a:p>
          <a:p>
            <a:pPr>
              <a:buNone/>
            </a:pPr>
            <a:r>
              <a:rPr lang="en-GB" sz="1400" b="1" dirty="0"/>
              <a:t>NHS (2025)</a:t>
            </a:r>
            <a:r>
              <a:rPr lang="en-GB" sz="1400" dirty="0"/>
              <a:t> </a:t>
            </a:r>
            <a:r>
              <a:rPr lang="en-GB" sz="1400" i="1" dirty="0"/>
              <a:t>Treatment for type 2 diabetes</a:t>
            </a:r>
            <a:r>
              <a:rPr lang="en-GB" sz="1400" dirty="0"/>
              <a:t>. Available at: </a:t>
            </a:r>
            <a:r>
              <a:rPr lang="en-GB" sz="1400" dirty="0">
                <a:hlinkClick r:id="rId5">
                  <a:extLst>
                    <a:ext uri="{A12FA001-AC4F-418D-AE19-62706E023703}">
                      <ahyp:hlinkClr xmlns:ahyp="http://schemas.microsoft.com/office/drawing/2018/hyperlinkcolor" val="tx"/>
                    </a:ext>
                  </a:extLst>
                </a:hlinkClick>
              </a:rPr>
              <a:t>NHS – Treatment for type 2 diabetes</a:t>
            </a:r>
            <a:r>
              <a:rPr lang="en-GB" sz="1400" dirty="0"/>
              <a:t> (Accessed: 12 August 2026). </a:t>
            </a:r>
          </a:p>
          <a:p>
            <a:pPr>
              <a:buNone/>
            </a:pPr>
            <a:r>
              <a:rPr lang="en-GB" sz="1400" b="1" dirty="0"/>
              <a:t>NHS (2025)</a:t>
            </a:r>
            <a:r>
              <a:rPr lang="en-GB" sz="1400" dirty="0"/>
              <a:t> </a:t>
            </a:r>
            <a:r>
              <a:rPr lang="en-GB" sz="1400" i="1" dirty="0"/>
              <a:t>Symptoms of type 2 diabetes and how it is diagnosed</a:t>
            </a:r>
            <a:r>
              <a:rPr lang="en-GB" sz="1400" dirty="0"/>
              <a:t>. Available at: </a:t>
            </a:r>
            <a:r>
              <a:rPr lang="en-GB" sz="1400" dirty="0">
                <a:hlinkClick r:id="rId6">
                  <a:extLst>
                    <a:ext uri="{A12FA001-AC4F-418D-AE19-62706E023703}">
                      <ahyp:hlinkClr xmlns:ahyp="http://schemas.microsoft.com/office/drawing/2018/hyperlinkcolor" val="tx"/>
                    </a:ext>
                  </a:extLst>
                </a:hlinkClick>
              </a:rPr>
              <a:t>NHS – Symptoms of type 2 diabetes</a:t>
            </a:r>
            <a:r>
              <a:rPr lang="en-GB" sz="1400" dirty="0"/>
              <a:t> (Accessed: 12 August 2026). </a:t>
            </a:r>
          </a:p>
          <a:p>
            <a:pPr>
              <a:buNone/>
            </a:pPr>
            <a:r>
              <a:rPr lang="en-GB" sz="1400" b="1" dirty="0"/>
              <a:t>NICE (2026)</a:t>
            </a:r>
            <a:r>
              <a:rPr lang="en-GB" sz="1400" dirty="0"/>
              <a:t> </a:t>
            </a:r>
            <a:r>
              <a:rPr lang="en-GB" sz="1400" i="1" dirty="0"/>
              <a:t>Type 2 diabetes in adults: management (NG28)</a:t>
            </a:r>
            <a:r>
              <a:rPr lang="en-GB" sz="1400" dirty="0"/>
              <a:t>. Available at: </a:t>
            </a:r>
            <a:r>
              <a:rPr lang="en-GB" sz="1400" dirty="0">
                <a:hlinkClick r:id="rId7">
                  <a:extLst>
                    <a:ext uri="{A12FA001-AC4F-418D-AE19-62706E023703}">
                      <ahyp:hlinkClr xmlns:ahyp="http://schemas.microsoft.com/office/drawing/2018/hyperlinkcolor" val="tx"/>
                    </a:ext>
                  </a:extLst>
                </a:hlinkClick>
              </a:rPr>
              <a:t>NICE – Type 2 diabetes in adults: management</a:t>
            </a:r>
            <a:r>
              <a:rPr lang="en-GB" sz="1400" dirty="0"/>
              <a:t> (Accessed: 12 August 2026). </a:t>
            </a:r>
          </a:p>
          <a:p>
            <a:pPr>
              <a:buNone/>
            </a:pPr>
            <a:r>
              <a:rPr lang="en-GB" sz="1400" b="1" dirty="0"/>
              <a:t>Skills for Care (2026)</a:t>
            </a:r>
            <a:r>
              <a:rPr lang="en-GB" sz="1400" dirty="0"/>
              <a:t> </a:t>
            </a:r>
            <a:r>
              <a:rPr lang="en-GB" sz="1400" i="1" dirty="0"/>
              <a:t>Person-centred care</a:t>
            </a:r>
            <a:r>
              <a:rPr lang="en-GB" sz="1400" dirty="0"/>
              <a:t>. Available at: </a:t>
            </a:r>
            <a:r>
              <a:rPr lang="en-GB" sz="1400" dirty="0">
                <a:hlinkClick r:id="rId8">
                  <a:extLst>
                    <a:ext uri="{A12FA001-AC4F-418D-AE19-62706E023703}">
                      <ahyp:hlinkClr xmlns:ahyp="http://schemas.microsoft.com/office/drawing/2018/hyperlinkcolor" val="tx"/>
                    </a:ext>
                  </a:extLst>
                </a:hlinkClick>
              </a:rPr>
              <a:t>Skills for Care – Person-centred care</a:t>
            </a:r>
            <a:r>
              <a:rPr lang="en-GB" sz="1400" dirty="0"/>
              <a:t> (Accessed: 12 August 2026). </a:t>
            </a:r>
          </a:p>
          <a:p>
            <a:pPr>
              <a:buNone/>
            </a:pPr>
            <a:r>
              <a:rPr lang="en-GB" sz="1400" b="1" dirty="0"/>
              <a:t>Skills for Care (2026)</a:t>
            </a:r>
            <a:r>
              <a:rPr lang="en-GB" sz="1400" dirty="0"/>
              <a:t> </a:t>
            </a:r>
            <a:r>
              <a:rPr lang="en-GB" sz="1400" i="1" dirty="0"/>
              <a:t>Person-centred approaches in health and care</a:t>
            </a:r>
            <a:r>
              <a:rPr lang="en-GB" sz="1400" dirty="0"/>
              <a:t>. Available at: </a:t>
            </a:r>
            <a:r>
              <a:rPr lang="en-GB" sz="1400" dirty="0">
                <a:hlinkClick r:id="rId9">
                  <a:extLst>
                    <a:ext uri="{A12FA001-AC4F-418D-AE19-62706E023703}">
                      <ahyp:hlinkClr xmlns:ahyp="http://schemas.microsoft.com/office/drawing/2018/hyperlinkcolor" val="tx"/>
                    </a:ext>
                  </a:extLst>
                </a:hlinkClick>
              </a:rPr>
              <a:t>Skills for Care – Person-centred  approaches</a:t>
            </a:r>
            <a:r>
              <a:rPr lang="en-GB" sz="1400" dirty="0"/>
              <a:t> (Accessed: 12 August 2026). </a:t>
            </a:r>
          </a:p>
          <a:p>
            <a:pPr>
              <a:buNone/>
            </a:pPr>
            <a:r>
              <a:rPr lang="en-GB" sz="1400" b="1" dirty="0"/>
              <a:t>Skills for Care (2026)</a:t>
            </a:r>
            <a:r>
              <a:rPr lang="en-GB" sz="1400" dirty="0"/>
              <a:t> </a:t>
            </a:r>
            <a:r>
              <a:rPr lang="en-GB" sz="1400" i="1" dirty="0"/>
              <a:t>Care Certificate: Standard 5 – Work in a person-centred way</a:t>
            </a:r>
            <a:r>
              <a:rPr lang="en-GB" sz="1400" dirty="0"/>
              <a:t>. Available at: </a:t>
            </a:r>
            <a:r>
              <a:rPr lang="en-GB" sz="1400" dirty="0">
                <a:hlinkClick r:id="rId10">
                  <a:extLst>
                    <a:ext uri="{A12FA001-AC4F-418D-AE19-62706E023703}">
                      <ahyp:hlinkClr xmlns:ahyp="http://schemas.microsoft.com/office/drawing/2018/hyperlinkcolor" val="tx"/>
                    </a:ext>
                  </a:extLst>
                </a:hlinkClick>
              </a:rPr>
              <a:t>Skills for Care  Care Certificate Standard 5</a:t>
            </a:r>
            <a:r>
              <a:rPr lang="en-GB" sz="1400" dirty="0"/>
              <a:t> (Accessed: 12 August 2026). </a:t>
            </a:r>
          </a:p>
          <a:p>
            <a:pPr>
              <a:buNone/>
            </a:pPr>
            <a:r>
              <a:rPr lang="en-GB" sz="1400" b="1" dirty="0"/>
              <a:t>Tip for the 15-minute recording:</a:t>
            </a:r>
            <a:r>
              <a:rPr lang="en-GB" sz="1400" dirty="0"/>
              <a:t> aim for about </a:t>
            </a:r>
            <a:r>
              <a:rPr lang="en-GB" sz="1400" b="1" dirty="0"/>
              <a:t>45–60 seconds per slide</a:t>
            </a:r>
            <a:r>
              <a:rPr lang="en-GB" sz="1400" dirty="0"/>
              <a:t>. Keep the slides as bullet points and explain the points verbally in your audio rather than putting large paragraphs on the slides.</a:t>
            </a:r>
          </a:p>
        </p:txBody>
      </p:sp>
      <p:pic>
        <p:nvPicPr>
          <p:cNvPr id="8" name="Refrences">
            <a:hlinkClick r:id="" action="ppaction://media"/>
            <a:extLst>
              <a:ext uri="{FF2B5EF4-FFF2-40B4-BE49-F238E27FC236}">
                <a16:creationId xmlns:a16="http://schemas.microsoft.com/office/drawing/2014/main" id="{7EC7C1B5-9A86-130C-4F5C-F282ED6A716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1377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9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2806</TotalTime>
  <Words>1310</Words>
  <Application>Microsoft Office PowerPoint</Application>
  <PresentationFormat>Widescreen</PresentationFormat>
  <Paragraphs>61</Paragraphs>
  <Slides>15</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-apple-system</vt:lpstr>
      <vt:lpstr>Aptos</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 Asare Adu (2427141)</dc:creator>
  <cp:lastModifiedBy>Diana Asare Adu (2427141)</cp:lastModifiedBy>
  <cp:revision>3</cp:revision>
  <dcterms:created xsi:type="dcterms:W3CDTF">2026-08-06T23:35:58Z</dcterms:created>
  <dcterms:modified xsi:type="dcterms:W3CDTF">2026-08-13T12:44:59Z</dcterms:modified>
</cp:coreProperties>
</file>