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sldIdLst>
    <p:sldId id="256" r:id="rId2"/>
    <p:sldId id="257" r:id="rId3"/>
    <p:sldId id="383" r:id="rId4"/>
    <p:sldId id="258" r:id="rId5"/>
    <p:sldId id="259" r:id="rId6"/>
    <p:sldId id="267" r:id="rId7"/>
    <p:sldId id="262" r:id="rId8"/>
    <p:sldId id="261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DFF118C-A500-422D-A344-16C773EB2DD8}" v="31" dt="2025-11-09T00:28:59.120"/>
    <p1510:client id="{9A36CFCD-5FBA-4D76-8DD6-71ECC4B4AC11}" v="8" dt="2025-11-09T00:41:53.9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33124" autoAdjust="0"/>
    <p:restoredTop sz="86405" autoAdjust="0"/>
  </p:normalViewPr>
  <p:slideViewPr>
    <p:cSldViewPr snapToGrid="0" snapToObjects="1">
      <p:cViewPr>
        <p:scale>
          <a:sx n="75" d="100"/>
          <a:sy n="75" d="100"/>
        </p:scale>
        <p:origin x="348" y="3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sther Olutayo" userId="192ae64cc75741a8" providerId="LiveId" clId="{6E6705E4-4C47-488F-8D30-23C2BB0657D9}"/>
    <pc:docChg chg="undo custSel modSld">
      <pc:chgData name="Esther Olutayo" userId="192ae64cc75741a8" providerId="LiveId" clId="{6E6705E4-4C47-488F-8D30-23C2BB0657D9}" dt="2025-11-09T00:42:26.001" v="31" actId="1076"/>
      <pc:docMkLst>
        <pc:docMk/>
      </pc:docMkLst>
      <pc:sldChg chg="modSp mod">
        <pc:chgData name="Esther Olutayo" userId="192ae64cc75741a8" providerId="LiveId" clId="{6E6705E4-4C47-488F-8D30-23C2BB0657D9}" dt="2025-11-09T00:37:04.233" v="10" actId="2711"/>
        <pc:sldMkLst>
          <pc:docMk/>
          <pc:sldMk cId="0" sldId="256"/>
        </pc:sldMkLst>
        <pc:spChg chg="mod">
          <ac:chgData name="Esther Olutayo" userId="192ae64cc75741a8" providerId="LiveId" clId="{6E6705E4-4C47-488F-8D30-23C2BB0657D9}" dt="2025-11-09T00:36:47.773" v="8" actId="255"/>
          <ac:spMkLst>
            <pc:docMk/>
            <pc:sldMk cId="0" sldId="256"/>
            <ac:spMk id="2" creationId="{00000000-0000-0000-0000-000000000000}"/>
          </ac:spMkLst>
        </pc:spChg>
        <pc:spChg chg="mod">
          <ac:chgData name="Esther Olutayo" userId="192ae64cc75741a8" providerId="LiveId" clId="{6E6705E4-4C47-488F-8D30-23C2BB0657D9}" dt="2025-11-09T00:37:04.233" v="10" actId="2711"/>
          <ac:spMkLst>
            <pc:docMk/>
            <pc:sldMk cId="0" sldId="256"/>
            <ac:spMk id="3" creationId="{00000000-0000-0000-0000-000000000000}"/>
          </ac:spMkLst>
        </pc:spChg>
      </pc:sldChg>
      <pc:sldChg chg="modSp mod">
        <pc:chgData name="Esther Olutayo" userId="192ae64cc75741a8" providerId="LiveId" clId="{6E6705E4-4C47-488F-8D30-23C2BB0657D9}" dt="2025-11-09T00:38:34.564" v="17" actId="2711"/>
        <pc:sldMkLst>
          <pc:docMk/>
          <pc:sldMk cId="0" sldId="257"/>
        </pc:sldMkLst>
        <pc:spChg chg="mod">
          <ac:chgData name="Esther Olutayo" userId="192ae64cc75741a8" providerId="LiveId" clId="{6E6705E4-4C47-488F-8D30-23C2BB0657D9}" dt="2025-11-09T00:37:25.375" v="12" actId="255"/>
          <ac:spMkLst>
            <pc:docMk/>
            <pc:sldMk cId="0" sldId="257"/>
            <ac:spMk id="2" creationId="{00000000-0000-0000-0000-000000000000}"/>
          </ac:spMkLst>
        </pc:spChg>
        <pc:graphicFrameChg chg="mod">
          <ac:chgData name="Esther Olutayo" userId="192ae64cc75741a8" providerId="LiveId" clId="{6E6705E4-4C47-488F-8D30-23C2BB0657D9}" dt="2025-11-09T00:38:34.564" v="17" actId="2711"/>
          <ac:graphicFrameMkLst>
            <pc:docMk/>
            <pc:sldMk cId="0" sldId="257"/>
            <ac:graphicFrameMk id="5" creationId="{DBEF792F-658B-7D1D-1394-EE4D55DD7517}"/>
          </ac:graphicFrameMkLst>
        </pc:graphicFrameChg>
      </pc:sldChg>
      <pc:sldChg chg="modSp mod">
        <pc:chgData name="Esther Olutayo" userId="192ae64cc75741a8" providerId="LiveId" clId="{6E6705E4-4C47-488F-8D30-23C2BB0657D9}" dt="2025-11-09T00:40:15.542" v="23" actId="255"/>
        <pc:sldMkLst>
          <pc:docMk/>
          <pc:sldMk cId="0" sldId="258"/>
        </pc:sldMkLst>
        <pc:spChg chg="mod">
          <ac:chgData name="Esther Olutayo" userId="192ae64cc75741a8" providerId="LiveId" clId="{6E6705E4-4C47-488F-8D30-23C2BB0657D9}" dt="2025-11-09T00:40:15.542" v="23" actId="255"/>
          <ac:spMkLst>
            <pc:docMk/>
            <pc:sldMk cId="0" sldId="258"/>
            <ac:spMk id="2" creationId="{00000000-0000-0000-0000-000000000000}"/>
          </ac:spMkLst>
        </pc:spChg>
      </pc:sldChg>
      <pc:sldChg chg="modSp mod">
        <pc:chgData name="Esther Olutayo" userId="192ae64cc75741a8" providerId="LiveId" clId="{6E6705E4-4C47-488F-8D30-23C2BB0657D9}" dt="2025-11-09T00:41:12.237" v="29" actId="255"/>
        <pc:sldMkLst>
          <pc:docMk/>
          <pc:sldMk cId="0" sldId="259"/>
        </pc:sldMkLst>
        <pc:spChg chg="mod">
          <ac:chgData name="Esther Olutayo" userId="192ae64cc75741a8" providerId="LiveId" clId="{6E6705E4-4C47-488F-8D30-23C2BB0657D9}" dt="2025-11-09T00:40:58.314" v="28" actId="20577"/>
          <ac:spMkLst>
            <pc:docMk/>
            <pc:sldMk cId="0" sldId="259"/>
            <ac:spMk id="2" creationId="{00000000-0000-0000-0000-000000000000}"/>
          </ac:spMkLst>
        </pc:spChg>
        <pc:spChg chg="mod">
          <ac:chgData name="Esther Olutayo" userId="192ae64cc75741a8" providerId="LiveId" clId="{6E6705E4-4C47-488F-8D30-23C2BB0657D9}" dt="2025-11-09T00:41:12.237" v="29" actId="255"/>
          <ac:spMkLst>
            <pc:docMk/>
            <pc:sldMk cId="0" sldId="259"/>
            <ac:spMk id="3" creationId="{00000000-0000-0000-0000-000000000000}"/>
          </ac:spMkLst>
        </pc:spChg>
      </pc:sldChg>
      <pc:sldChg chg="modSp mod">
        <pc:chgData name="Esther Olutayo" userId="192ae64cc75741a8" providerId="LiveId" clId="{6E6705E4-4C47-488F-8D30-23C2BB0657D9}" dt="2025-11-09T00:42:26.001" v="31" actId="1076"/>
        <pc:sldMkLst>
          <pc:docMk/>
          <pc:sldMk cId="0" sldId="262"/>
        </pc:sldMkLst>
        <pc:spChg chg="mod">
          <ac:chgData name="Esther Olutayo" userId="192ae64cc75741a8" providerId="LiveId" clId="{6E6705E4-4C47-488F-8D30-23C2BB0657D9}" dt="2025-11-09T00:42:26.001" v="31" actId="1076"/>
          <ac:spMkLst>
            <pc:docMk/>
            <pc:sldMk cId="0" sldId="262"/>
            <ac:spMk id="2" creationId="{00000000-0000-0000-0000-000000000000}"/>
          </ac:spMkLst>
        </pc:spChg>
      </pc:sldChg>
      <pc:sldChg chg="modSp">
        <pc:chgData name="Esther Olutayo" userId="192ae64cc75741a8" providerId="LiveId" clId="{6E6705E4-4C47-488F-8D30-23C2BB0657D9}" dt="2025-11-09T00:41:48.927" v="30" actId="20578"/>
        <pc:sldMkLst>
          <pc:docMk/>
          <pc:sldMk cId="1120140798" sldId="267"/>
        </pc:sldMkLst>
        <pc:spChg chg="mod">
          <ac:chgData name="Esther Olutayo" userId="192ae64cc75741a8" providerId="LiveId" clId="{6E6705E4-4C47-488F-8D30-23C2BB0657D9}" dt="2025-11-09T00:41:48.927" v="30" actId="20578"/>
          <ac:spMkLst>
            <pc:docMk/>
            <pc:sldMk cId="1120140798" sldId="267"/>
            <ac:spMk id="6" creationId="{6ED0A35B-0378-4A23-6E8E-0B01671357FF}"/>
          </ac:spMkLst>
        </pc:spChg>
      </pc:sldChg>
      <pc:sldChg chg="modSp mod">
        <pc:chgData name="Esther Olutayo" userId="192ae64cc75741a8" providerId="LiveId" clId="{6E6705E4-4C47-488F-8D30-23C2BB0657D9}" dt="2025-11-09T00:39:24.648" v="21" actId="255"/>
        <pc:sldMkLst>
          <pc:docMk/>
          <pc:sldMk cId="1287151132" sldId="383"/>
        </pc:sldMkLst>
        <pc:spChg chg="mod">
          <ac:chgData name="Esther Olutayo" userId="192ae64cc75741a8" providerId="LiveId" clId="{6E6705E4-4C47-488F-8D30-23C2BB0657D9}" dt="2025-11-09T00:38:59.114" v="19" actId="255"/>
          <ac:spMkLst>
            <pc:docMk/>
            <pc:sldMk cId="1287151132" sldId="383"/>
            <ac:spMk id="2" creationId="{7A5DAAE8-78AF-37D0-1EA1-6BE7641CF449}"/>
          </ac:spMkLst>
        </pc:spChg>
        <pc:spChg chg="mod">
          <ac:chgData name="Esther Olutayo" userId="192ae64cc75741a8" providerId="LiveId" clId="{6E6705E4-4C47-488F-8D30-23C2BB0657D9}" dt="2025-11-09T00:39:24.648" v="21" actId="255"/>
          <ac:spMkLst>
            <pc:docMk/>
            <pc:sldMk cId="1287151132" sldId="383"/>
            <ac:spMk id="3" creationId="{327D09FF-04AE-863D-9637-E0C72C8D8B8E}"/>
          </ac:spMkLst>
        </pc:sp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D863E0-DB46-4958-AE62-F997B5F7F401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7F5908E-7603-4736-8EB5-D177B73D58C2}">
      <dgm:prSet/>
      <dgm:spPr/>
      <dgm:t>
        <a:bodyPr/>
        <a:lstStyle/>
        <a:p>
          <a:r>
            <a:rPr lang="en-US"/>
            <a:t>• </a:t>
          </a:r>
          <a:r>
            <a:rPr lang="en-US">
              <a:latin typeface="Roman"/>
            </a:rPr>
            <a:t>This presentation will introduce the concept and purpose of a personal SWOT analysis.</a:t>
          </a:r>
          <a:endParaRPr lang="en-US" dirty="0">
            <a:latin typeface="Roman"/>
          </a:endParaRPr>
        </a:p>
      </dgm:t>
    </dgm:pt>
    <dgm:pt modelId="{85214450-E4CF-471D-80E6-167D827D027D}" type="parTrans" cxnId="{49725B7A-3460-463B-B81D-B77E6D96222C}">
      <dgm:prSet/>
      <dgm:spPr/>
      <dgm:t>
        <a:bodyPr/>
        <a:lstStyle/>
        <a:p>
          <a:endParaRPr lang="en-US"/>
        </a:p>
      </dgm:t>
    </dgm:pt>
    <dgm:pt modelId="{71927AC6-6586-4FF4-83F9-B204E7EBA950}" type="sibTrans" cxnId="{49725B7A-3460-463B-B81D-B77E6D96222C}">
      <dgm:prSet/>
      <dgm:spPr/>
      <dgm:t>
        <a:bodyPr/>
        <a:lstStyle/>
        <a:p>
          <a:endParaRPr lang="en-US"/>
        </a:p>
      </dgm:t>
    </dgm:pt>
    <dgm:pt modelId="{83556973-5826-4F37-8066-7C55D9C470CA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dirty="0">
              <a:latin typeface="Roman"/>
            </a:rPr>
            <a:t>How it supports strategic planning for growth within the UK Health and Social Care Sector.</a:t>
          </a:r>
        </a:p>
      </dgm:t>
    </dgm:pt>
    <dgm:pt modelId="{63A9DE01-743B-4BE8-8769-1D6B2D218858}" type="parTrans" cxnId="{C5DEFFE3-BC25-4EAA-8B74-84899D432B15}">
      <dgm:prSet/>
      <dgm:spPr/>
      <dgm:t>
        <a:bodyPr/>
        <a:lstStyle/>
        <a:p>
          <a:endParaRPr lang="en-US"/>
        </a:p>
      </dgm:t>
    </dgm:pt>
    <dgm:pt modelId="{13F1CC55-2980-4474-B4AC-CC1DBC77D800}" type="sibTrans" cxnId="{C5DEFFE3-BC25-4EAA-8B74-84899D432B15}">
      <dgm:prSet/>
      <dgm:spPr/>
      <dgm:t>
        <a:bodyPr/>
        <a:lstStyle/>
        <a:p>
          <a:endParaRPr lang="en-US"/>
        </a:p>
      </dgm:t>
    </dgm:pt>
    <dgm:pt modelId="{5D23057F-9249-4F67-898C-E53EACB45C4A}">
      <dgm:prSet/>
      <dgm:spPr/>
      <dgm:t>
        <a:bodyPr/>
        <a:lstStyle/>
        <a:p>
          <a:r>
            <a:rPr lang="en-US" dirty="0">
              <a:latin typeface="Roman"/>
            </a:rPr>
            <a:t>• Outline how each section of the presentation contributes to career planning.</a:t>
          </a:r>
        </a:p>
      </dgm:t>
    </dgm:pt>
    <dgm:pt modelId="{C94608FB-8DCD-41A6-9A5A-67BF9CF9746F}" type="parTrans" cxnId="{7A62A1A7-0CFE-40FF-8444-82A90CB03462}">
      <dgm:prSet/>
      <dgm:spPr/>
      <dgm:t>
        <a:bodyPr/>
        <a:lstStyle/>
        <a:p>
          <a:endParaRPr lang="en-US"/>
        </a:p>
      </dgm:t>
    </dgm:pt>
    <dgm:pt modelId="{68B64B3C-5568-4D8F-B835-4C30298071A6}" type="sibTrans" cxnId="{7A62A1A7-0CFE-40FF-8444-82A90CB03462}">
      <dgm:prSet/>
      <dgm:spPr/>
      <dgm:t>
        <a:bodyPr/>
        <a:lstStyle/>
        <a:p>
          <a:endParaRPr lang="en-US"/>
        </a:p>
      </dgm:t>
    </dgm:pt>
    <dgm:pt modelId="{37743E98-FEC9-41D8-A40A-058A31E3A605}">
      <dgm:prSet/>
      <dgm:spPr/>
      <dgm:t>
        <a:bodyPr/>
        <a:lstStyle/>
        <a:p>
          <a:r>
            <a:rPr lang="en-US" dirty="0">
              <a:latin typeface="Roman"/>
            </a:rPr>
            <a:t>• I will conclude how the analysis supports long-term growth in the NHS context.</a:t>
          </a:r>
        </a:p>
      </dgm:t>
    </dgm:pt>
    <dgm:pt modelId="{3DE5C7D1-EDA7-4BFE-851E-7E496B4DA181}" type="parTrans" cxnId="{6E338F3E-5AFA-4EA6-8601-5AA704CEE3FC}">
      <dgm:prSet/>
      <dgm:spPr/>
      <dgm:t>
        <a:bodyPr/>
        <a:lstStyle/>
        <a:p>
          <a:endParaRPr lang="en-US"/>
        </a:p>
      </dgm:t>
    </dgm:pt>
    <dgm:pt modelId="{F1FC75D2-ABE1-4C4F-B3CE-AF3E8ACF20D9}" type="sibTrans" cxnId="{6E338F3E-5AFA-4EA6-8601-5AA704CEE3FC}">
      <dgm:prSet/>
      <dgm:spPr/>
      <dgm:t>
        <a:bodyPr/>
        <a:lstStyle/>
        <a:p>
          <a:endParaRPr lang="en-US"/>
        </a:p>
      </dgm:t>
    </dgm:pt>
    <dgm:pt modelId="{785D1318-30EF-4A62-844B-0E0C8833E8C5}">
      <dgm:prSet/>
      <dgm:spPr/>
      <dgm:t>
        <a:bodyPr/>
        <a:lstStyle/>
        <a:p>
          <a:r>
            <a:rPr lang="en-US" dirty="0"/>
            <a:t>(</a:t>
          </a:r>
          <a:r>
            <a:rPr lang="en-US" dirty="0">
              <a:latin typeface="Roman"/>
            </a:rPr>
            <a:t>MindTools, 2020)</a:t>
          </a:r>
        </a:p>
      </dgm:t>
    </dgm:pt>
    <dgm:pt modelId="{76CA9B1B-5454-4A53-9967-26061EE56C26}" type="parTrans" cxnId="{EC96EAB8-24B3-4469-B6F4-2FBFC26408AC}">
      <dgm:prSet/>
      <dgm:spPr/>
      <dgm:t>
        <a:bodyPr/>
        <a:lstStyle/>
        <a:p>
          <a:endParaRPr lang="en-US"/>
        </a:p>
      </dgm:t>
    </dgm:pt>
    <dgm:pt modelId="{FBD1DEE6-A296-4688-B7DD-E904B0248CDA}" type="sibTrans" cxnId="{EC96EAB8-24B3-4469-B6F4-2FBFC26408AC}">
      <dgm:prSet/>
      <dgm:spPr/>
      <dgm:t>
        <a:bodyPr/>
        <a:lstStyle/>
        <a:p>
          <a:endParaRPr lang="en-US"/>
        </a:p>
      </dgm:t>
    </dgm:pt>
    <dgm:pt modelId="{B3D32F5E-CB0C-483E-89D3-124015D19932}">
      <dgm:prSet/>
      <dgm:spPr/>
      <dgm:t>
        <a:bodyPr/>
        <a:lstStyle/>
        <a:p>
          <a:r>
            <a:rPr lang="en-US" dirty="0"/>
            <a:t>• It will explain the relevance to professional and educational development in Mental Health nursing.</a:t>
          </a:r>
        </a:p>
      </dgm:t>
    </dgm:pt>
    <dgm:pt modelId="{E58F327D-D5AE-494F-A2EB-7C1ADA62EC39}" type="parTrans" cxnId="{D2A13DE8-834D-4857-BD2A-6D6FA8FEB7C9}">
      <dgm:prSet/>
      <dgm:spPr/>
      <dgm:t>
        <a:bodyPr/>
        <a:lstStyle/>
        <a:p>
          <a:endParaRPr lang="en-GB"/>
        </a:p>
      </dgm:t>
    </dgm:pt>
    <dgm:pt modelId="{3986B53C-7F22-4C41-BD82-2AF51D558221}" type="sibTrans" cxnId="{D2A13DE8-834D-4857-BD2A-6D6FA8FEB7C9}">
      <dgm:prSet/>
      <dgm:spPr/>
      <dgm:t>
        <a:bodyPr/>
        <a:lstStyle/>
        <a:p>
          <a:endParaRPr lang="en-GB"/>
        </a:p>
      </dgm:t>
    </dgm:pt>
    <dgm:pt modelId="{C918F041-89B9-4543-A789-951CDCE31FEB}" type="pres">
      <dgm:prSet presAssocID="{EDD863E0-DB46-4958-AE62-F997B5F7F401}" presName="linear" presStyleCnt="0">
        <dgm:presLayoutVars>
          <dgm:animLvl val="lvl"/>
          <dgm:resizeHandles val="exact"/>
        </dgm:presLayoutVars>
      </dgm:prSet>
      <dgm:spPr/>
    </dgm:pt>
    <dgm:pt modelId="{7D6BA139-A458-49B8-AEDB-705CDB4A9217}" type="pres">
      <dgm:prSet presAssocID="{97F5908E-7603-4736-8EB5-D177B73D58C2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2B8547C7-8522-4FB0-A7E2-B9C71C3949AD}" type="pres">
      <dgm:prSet presAssocID="{71927AC6-6586-4FF4-83F9-B204E7EBA950}" presName="spacer" presStyleCnt="0"/>
      <dgm:spPr/>
    </dgm:pt>
    <dgm:pt modelId="{E20E97C7-35B0-4C88-912A-F9385F68C01D}" type="pres">
      <dgm:prSet presAssocID="{83556973-5826-4F37-8066-7C55D9C470CA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5008AFD2-6D01-4F16-87C4-988425A99354}" type="pres">
      <dgm:prSet presAssocID="{13F1CC55-2980-4474-B4AC-CC1DBC77D800}" presName="spacer" presStyleCnt="0"/>
      <dgm:spPr/>
    </dgm:pt>
    <dgm:pt modelId="{2534C2B9-2823-42CB-BA21-8CC110C0A0BB}" type="pres">
      <dgm:prSet presAssocID="{B3D32F5E-CB0C-483E-89D3-124015D19932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AF166242-B41F-420B-871D-986CBDED36B9}" type="pres">
      <dgm:prSet presAssocID="{3986B53C-7F22-4C41-BD82-2AF51D558221}" presName="spacer" presStyleCnt="0"/>
      <dgm:spPr/>
    </dgm:pt>
    <dgm:pt modelId="{8A53A78C-F590-459D-9FCD-FD05AB4CF4D8}" type="pres">
      <dgm:prSet presAssocID="{5D23057F-9249-4F67-898C-E53EACB45C4A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B449C0D9-3071-4FB9-BD2D-FF5F25FE5DB0}" type="pres">
      <dgm:prSet presAssocID="{68B64B3C-5568-4D8F-B835-4C30298071A6}" presName="spacer" presStyleCnt="0"/>
      <dgm:spPr/>
    </dgm:pt>
    <dgm:pt modelId="{0F009B36-C277-4BA2-8834-7A78678D01F3}" type="pres">
      <dgm:prSet presAssocID="{37743E98-FEC9-41D8-A40A-058A31E3A605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FA47CFB2-0975-4A95-B186-C647055B5B3D}" type="pres">
      <dgm:prSet presAssocID="{F1FC75D2-ABE1-4C4F-B3CE-AF3E8ACF20D9}" presName="spacer" presStyleCnt="0"/>
      <dgm:spPr/>
    </dgm:pt>
    <dgm:pt modelId="{5C411083-BC23-4299-B0BF-782C4880C6D1}" type="pres">
      <dgm:prSet presAssocID="{785D1318-30EF-4A62-844B-0E0C8833E8C5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6E338F3E-5AFA-4EA6-8601-5AA704CEE3FC}" srcId="{EDD863E0-DB46-4958-AE62-F997B5F7F401}" destId="{37743E98-FEC9-41D8-A40A-058A31E3A605}" srcOrd="4" destOrd="0" parTransId="{3DE5C7D1-EDA7-4BFE-851E-7E496B4DA181}" sibTransId="{F1FC75D2-ABE1-4C4F-B3CE-AF3E8ACF20D9}"/>
    <dgm:cxn modelId="{78633643-E440-496A-8EAB-9658C6D0D499}" type="presOf" srcId="{5D23057F-9249-4F67-898C-E53EACB45C4A}" destId="{8A53A78C-F590-459D-9FCD-FD05AB4CF4D8}" srcOrd="0" destOrd="0" presId="urn:microsoft.com/office/officeart/2005/8/layout/vList2"/>
    <dgm:cxn modelId="{E482954B-7CEF-42C1-8A27-2ED8CFA726B9}" type="presOf" srcId="{B3D32F5E-CB0C-483E-89D3-124015D19932}" destId="{2534C2B9-2823-42CB-BA21-8CC110C0A0BB}" srcOrd="0" destOrd="0" presId="urn:microsoft.com/office/officeart/2005/8/layout/vList2"/>
    <dgm:cxn modelId="{49725B7A-3460-463B-B81D-B77E6D96222C}" srcId="{EDD863E0-DB46-4958-AE62-F997B5F7F401}" destId="{97F5908E-7603-4736-8EB5-D177B73D58C2}" srcOrd="0" destOrd="0" parTransId="{85214450-E4CF-471D-80E6-167D827D027D}" sibTransId="{71927AC6-6586-4FF4-83F9-B204E7EBA950}"/>
    <dgm:cxn modelId="{B5E20480-A7E1-4E92-99B9-33DC55F2738C}" type="presOf" srcId="{EDD863E0-DB46-4958-AE62-F997B5F7F401}" destId="{C918F041-89B9-4543-A789-951CDCE31FEB}" srcOrd="0" destOrd="0" presId="urn:microsoft.com/office/officeart/2005/8/layout/vList2"/>
    <dgm:cxn modelId="{09797C91-E666-45D0-B495-EB8698E94559}" type="presOf" srcId="{785D1318-30EF-4A62-844B-0E0C8833E8C5}" destId="{5C411083-BC23-4299-B0BF-782C4880C6D1}" srcOrd="0" destOrd="0" presId="urn:microsoft.com/office/officeart/2005/8/layout/vList2"/>
    <dgm:cxn modelId="{7A62A1A7-0CFE-40FF-8444-82A90CB03462}" srcId="{EDD863E0-DB46-4958-AE62-F997B5F7F401}" destId="{5D23057F-9249-4F67-898C-E53EACB45C4A}" srcOrd="3" destOrd="0" parTransId="{C94608FB-8DCD-41A6-9A5A-67BF9CF9746F}" sibTransId="{68B64B3C-5568-4D8F-B835-4C30298071A6}"/>
    <dgm:cxn modelId="{EC96EAB8-24B3-4469-B6F4-2FBFC26408AC}" srcId="{EDD863E0-DB46-4958-AE62-F997B5F7F401}" destId="{785D1318-30EF-4A62-844B-0E0C8833E8C5}" srcOrd="5" destOrd="0" parTransId="{76CA9B1B-5454-4A53-9967-26061EE56C26}" sibTransId="{FBD1DEE6-A296-4688-B7DD-E904B0248CDA}"/>
    <dgm:cxn modelId="{6E14BAD9-7188-4E09-9139-D30E7DBC96B7}" type="presOf" srcId="{37743E98-FEC9-41D8-A40A-058A31E3A605}" destId="{0F009B36-C277-4BA2-8834-7A78678D01F3}" srcOrd="0" destOrd="0" presId="urn:microsoft.com/office/officeart/2005/8/layout/vList2"/>
    <dgm:cxn modelId="{C5DEFFE3-BC25-4EAA-8B74-84899D432B15}" srcId="{EDD863E0-DB46-4958-AE62-F997B5F7F401}" destId="{83556973-5826-4F37-8066-7C55D9C470CA}" srcOrd="1" destOrd="0" parTransId="{63A9DE01-743B-4BE8-8769-1D6B2D218858}" sibTransId="{13F1CC55-2980-4474-B4AC-CC1DBC77D800}"/>
    <dgm:cxn modelId="{D2A13DE8-834D-4857-BD2A-6D6FA8FEB7C9}" srcId="{EDD863E0-DB46-4958-AE62-F997B5F7F401}" destId="{B3D32F5E-CB0C-483E-89D3-124015D19932}" srcOrd="2" destOrd="0" parTransId="{E58F327D-D5AE-494F-A2EB-7C1ADA62EC39}" sibTransId="{3986B53C-7F22-4C41-BD82-2AF51D558221}"/>
    <dgm:cxn modelId="{D3900AF6-0777-4746-B5BA-C875CC008F66}" type="presOf" srcId="{97F5908E-7603-4736-8EB5-D177B73D58C2}" destId="{7D6BA139-A458-49B8-AEDB-705CDB4A9217}" srcOrd="0" destOrd="0" presId="urn:microsoft.com/office/officeart/2005/8/layout/vList2"/>
    <dgm:cxn modelId="{CE2F9BFC-517F-4B78-B1ED-4C4C65A8184E}" type="presOf" srcId="{83556973-5826-4F37-8066-7C55D9C470CA}" destId="{E20E97C7-35B0-4C88-912A-F9385F68C01D}" srcOrd="0" destOrd="0" presId="urn:microsoft.com/office/officeart/2005/8/layout/vList2"/>
    <dgm:cxn modelId="{F2209CE2-287E-42CD-9FE4-A1B032BA2AEF}" type="presParOf" srcId="{C918F041-89B9-4543-A789-951CDCE31FEB}" destId="{7D6BA139-A458-49B8-AEDB-705CDB4A9217}" srcOrd="0" destOrd="0" presId="urn:microsoft.com/office/officeart/2005/8/layout/vList2"/>
    <dgm:cxn modelId="{04977084-57C4-44EE-91C7-3E5244875594}" type="presParOf" srcId="{C918F041-89B9-4543-A789-951CDCE31FEB}" destId="{2B8547C7-8522-4FB0-A7E2-B9C71C3949AD}" srcOrd="1" destOrd="0" presId="urn:microsoft.com/office/officeart/2005/8/layout/vList2"/>
    <dgm:cxn modelId="{97DFA358-C132-4744-AF86-36443FB138C5}" type="presParOf" srcId="{C918F041-89B9-4543-A789-951CDCE31FEB}" destId="{E20E97C7-35B0-4C88-912A-F9385F68C01D}" srcOrd="2" destOrd="0" presId="urn:microsoft.com/office/officeart/2005/8/layout/vList2"/>
    <dgm:cxn modelId="{A4DB9CD5-6593-4D65-8F22-5094D73AB467}" type="presParOf" srcId="{C918F041-89B9-4543-A789-951CDCE31FEB}" destId="{5008AFD2-6D01-4F16-87C4-988425A99354}" srcOrd="3" destOrd="0" presId="urn:microsoft.com/office/officeart/2005/8/layout/vList2"/>
    <dgm:cxn modelId="{586CE552-B96A-47DB-9C98-B66BC58A62C5}" type="presParOf" srcId="{C918F041-89B9-4543-A789-951CDCE31FEB}" destId="{2534C2B9-2823-42CB-BA21-8CC110C0A0BB}" srcOrd="4" destOrd="0" presId="urn:microsoft.com/office/officeart/2005/8/layout/vList2"/>
    <dgm:cxn modelId="{D498C17A-9109-4AFE-B1D9-51AB80B4CC41}" type="presParOf" srcId="{C918F041-89B9-4543-A789-951CDCE31FEB}" destId="{AF166242-B41F-420B-871D-986CBDED36B9}" srcOrd="5" destOrd="0" presId="urn:microsoft.com/office/officeart/2005/8/layout/vList2"/>
    <dgm:cxn modelId="{08E2BD27-1D1C-42E8-8A54-7DEC8B180383}" type="presParOf" srcId="{C918F041-89B9-4543-A789-951CDCE31FEB}" destId="{8A53A78C-F590-459D-9FCD-FD05AB4CF4D8}" srcOrd="6" destOrd="0" presId="urn:microsoft.com/office/officeart/2005/8/layout/vList2"/>
    <dgm:cxn modelId="{7CD1FFAA-903B-469B-8F45-79D1966B911A}" type="presParOf" srcId="{C918F041-89B9-4543-A789-951CDCE31FEB}" destId="{B449C0D9-3071-4FB9-BD2D-FF5F25FE5DB0}" srcOrd="7" destOrd="0" presId="urn:microsoft.com/office/officeart/2005/8/layout/vList2"/>
    <dgm:cxn modelId="{1FF62248-6EB3-4A0F-9DAD-44DE9D013EFD}" type="presParOf" srcId="{C918F041-89B9-4543-A789-951CDCE31FEB}" destId="{0F009B36-C277-4BA2-8834-7A78678D01F3}" srcOrd="8" destOrd="0" presId="urn:microsoft.com/office/officeart/2005/8/layout/vList2"/>
    <dgm:cxn modelId="{05B7EE46-A5F3-4A83-B671-7EACD3F3F6EA}" type="presParOf" srcId="{C918F041-89B9-4543-A789-951CDCE31FEB}" destId="{FA47CFB2-0975-4A95-B186-C647055B5B3D}" srcOrd="9" destOrd="0" presId="urn:microsoft.com/office/officeart/2005/8/layout/vList2"/>
    <dgm:cxn modelId="{B0F60E0B-7A46-4EF0-B3F1-288A58ADCF32}" type="presParOf" srcId="{C918F041-89B9-4543-A789-951CDCE31FEB}" destId="{5C411083-BC23-4299-B0BF-782C4880C6D1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FD60643-43BF-4E5E-8721-3C7D775DEB0E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16F57B5-1FB7-4187-9A09-09EE24377C83}">
      <dgm:prSet custT="1"/>
      <dgm:spPr/>
      <dgm:t>
        <a:bodyPr/>
        <a:lstStyle/>
        <a:p>
          <a:r>
            <a:rPr lang="en-US" sz="1500" dirty="0"/>
            <a:t>• </a:t>
          </a:r>
          <a:r>
            <a:rPr lang="en-US" sz="1600" dirty="0">
              <a:latin typeface="Roman"/>
            </a:rPr>
            <a:t>Participate in NHS work placements to learn real-life healthcare skills.</a:t>
          </a:r>
        </a:p>
      </dgm:t>
    </dgm:pt>
    <dgm:pt modelId="{2EFF45BA-6C13-4F9C-8760-4DF446D37263}" type="parTrans" cxnId="{24CE908A-BB8F-4611-96D0-07614F264585}">
      <dgm:prSet/>
      <dgm:spPr/>
      <dgm:t>
        <a:bodyPr/>
        <a:lstStyle/>
        <a:p>
          <a:endParaRPr lang="en-US"/>
        </a:p>
      </dgm:t>
    </dgm:pt>
    <dgm:pt modelId="{03DC3004-E341-4256-98B6-0B6818D54FB5}" type="sibTrans" cxnId="{24CE908A-BB8F-4611-96D0-07614F264585}">
      <dgm:prSet/>
      <dgm:spPr/>
      <dgm:t>
        <a:bodyPr/>
        <a:lstStyle/>
        <a:p>
          <a:endParaRPr lang="en-US"/>
        </a:p>
      </dgm:t>
    </dgm:pt>
    <dgm:pt modelId="{68373BA8-A74E-4C67-BBDF-EBA05742F5F9}">
      <dgm:prSet custT="1"/>
      <dgm:spPr/>
      <dgm:t>
        <a:bodyPr/>
        <a:lstStyle/>
        <a:p>
          <a:r>
            <a:rPr lang="en-US" sz="1500" dirty="0"/>
            <a:t>• </a:t>
          </a:r>
          <a:r>
            <a:rPr lang="en-US" sz="1600" dirty="0">
              <a:latin typeface="Roman"/>
            </a:rPr>
            <a:t>Team with others and develop useful professional networks (NHS, 2023).</a:t>
          </a:r>
        </a:p>
      </dgm:t>
    </dgm:pt>
    <dgm:pt modelId="{AEDCCED0-8787-4AC9-A5FE-AF9D5A4176AB}" type="parTrans" cxnId="{176B78A3-4C82-4D76-B581-028A0666F3B2}">
      <dgm:prSet/>
      <dgm:spPr/>
      <dgm:t>
        <a:bodyPr/>
        <a:lstStyle/>
        <a:p>
          <a:endParaRPr lang="en-US"/>
        </a:p>
      </dgm:t>
    </dgm:pt>
    <dgm:pt modelId="{67C89778-9C0F-4CF9-BB83-1B430B4B89F0}" type="sibTrans" cxnId="{176B78A3-4C82-4D76-B581-028A0666F3B2}">
      <dgm:prSet/>
      <dgm:spPr/>
      <dgm:t>
        <a:bodyPr/>
        <a:lstStyle/>
        <a:p>
          <a:endParaRPr lang="en-US"/>
        </a:p>
      </dgm:t>
    </dgm:pt>
    <dgm:pt modelId="{EB4C330A-80A0-493B-AC97-9BA6E2E13536}">
      <dgm:prSet custT="1"/>
      <dgm:spPr/>
      <dgm:t>
        <a:bodyPr/>
        <a:lstStyle/>
        <a:p>
          <a:r>
            <a:rPr lang="en-US" sz="1500" dirty="0"/>
            <a:t>• </a:t>
          </a:r>
          <a:r>
            <a:rPr lang="en-US" sz="1600" dirty="0">
              <a:latin typeface="Roman"/>
            </a:rPr>
            <a:t>Participate in events and workshops to keep learning new skills.   (HEE, 2022).</a:t>
          </a:r>
        </a:p>
      </dgm:t>
    </dgm:pt>
    <dgm:pt modelId="{370BB287-F6A3-4A36-873E-77AD9B7A6818}" type="parTrans" cxnId="{8A7A86B5-B3FE-404C-BC9C-82E699DF708E}">
      <dgm:prSet/>
      <dgm:spPr/>
      <dgm:t>
        <a:bodyPr/>
        <a:lstStyle/>
        <a:p>
          <a:endParaRPr lang="en-US"/>
        </a:p>
      </dgm:t>
    </dgm:pt>
    <dgm:pt modelId="{81B7C35B-5321-4C67-9C11-87997E1E4BFF}" type="sibTrans" cxnId="{8A7A86B5-B3FE-404C-BC9C-82E699DF708E}">
      <dgm:prSet/>
      <dgm:spPr/>
      <dgm:t>
        <a:bodyPr/>
        <a:lstStyle/>
        <a:p>
          <a:endParaRPr lang="en-US"/>
        </a:p>
      </dgm:t>
    </dgm:pt>
    <dgm:pt modelId="{71AD0150-0CAE-4E86-AE8F-A09559F096D3}">
      <dgm:prSet custT="1"/>
      <dgm:spPr/>
      <dgm:t>
        <a:bodyPr/>
        <a:lstStyle/>
        <a:p>
          <a:r>
            <a:rPr lang="en-US" sz="1500" dirty="0">
              <a:latin typeface="Roman"/>
            </a:rPr>
            <a:t>• </a:t>
          </a:r>
          <a:r>
            <a:rPr lang="en-US" sz="1600" dirty="0">
              <a:latin typeface="Roman"/>
            </a:rPr>
            <a:t>Set goals that align with NHS mental health priorities.</a:t>
          </a:r>
        </a:p>
      </dgm:t>
    </dgm:pt>
    <dgm:pt modelId="{D23FA221-3D9B-4B71-B974-561AFED4DBD0}" type="parTrans" cxnId="{3AB1F49A-CEB9-4A97-BBEE-7409241D00E8}">
      <dgm:prSet/>
      <dgm:spPr/>
      <dgm:t>
        <a:bodyPr/>
        <a:lstStyle/>
        <a:p>
          <a:endParaRPr lang="en-US"/>
        </a:p>
      </dgm:t>
    </dgm:pt>
    <dgm:pt modelId="{3A51818F-3DB9-4590-BF2D-38B336031643}" type="sibTrans" cxnId="{3AB1F49A-CEB9-4A97-BBEE-7409241D00E8}">
      <dgm:prSet/>
      <dgm:spPr/>
      <dgm:t>
        <a:bodyPr/>
        <a:lstStyle/>
        <a:p>
          <a:endParaRPr lang="en-US"/>
        </a:p>
      </dgm:t>
    </dgm:pt>
    <dgm:pt modelId="{CFE8C6F5-E1F7-4032-984B-15B78A9A0425}">
      <dgm:prSet custT="1"/>
      <dgm:spPr/>
      <dgm:t>
        <a:bodyPr/>
        <a:lstStyle/>
        <a:p>
          <a:r>
            <a:rPr lang="en-US" sz="1500" dirty="0">
              <a:latin typeface="Roman"/>
            </a:rPr>
            <a:t>• </a:t>
          </a:r>
          <a:r>
            <a:rPr lang="en-US" sz="1600" dirty="0">
              <a:latin typeface="Roman"/>
            </a:rPr>
            <a:t>Apply reflection tools (such as Gibbs’ cycle) to reflect on what went well and what could be better next time. (Cottrell, 2023).</a:t>
          </a:r>
        </a:p>
      </dgm:t>
    </dgm:pt>
    <dgm:pt modelId="{8570DDA6-1CF8-4C09-B53B-39BE07BF6806}" type="parTrans" cxnId="{92D5F0F3-E883-40E0-8A9C-94D547D90D24}">
      <dgm:prSet/>
      <dgm:spPr/>
      <dgm:t>
        <a:bodyPr/>
        <a:lstStyle/>
        <a:p>
          <a:endParaRPr lang="en-US"/>
        </a:p>
      </dgm:t>
    </dgm:pt>
    <dgm:pt modelId="{35117898-D3CC-4F33-8D2C-51132527A23C}" type="sibTrans" cxnId="{92D5F0F3-E883-40E0-8A9C-94D547D90D24}">
      <dgm:prSet/>
      <dgm:spPr/>
      <dgm:t>
        <a:bodyPr/>
        <a:lstStyle/>
        <a:p>
          <a:endParaRPr lang="en-US"/>
        </a:p>
      </dgm:t>
    </dgm:pt>
    <dgm:pt modelId="{750139B3-9004-4705-A01C-0EB529CE5F70}" type="pres">
      <dgm:prSet presAssocID="{1FD60643-43BF-4E5E-8721-3C7D775DEB0E}" presName="linear" presStyleCnt="0">
        <dgm:presLayoutVars>
          <dgm:animLvl val="lvl"/>
          <dgm:resizeHandles val="exact"/>
        </dgm:presLayoutVars>
      </dgm:prSet>
      <dgm:spPr/>
    </dgm:pt>
    <dgm:pt modelId="{AE84A803-B3B3-447A-91A4-DA6B6259E002}" type="pres">
      <dgm:prSet presAssocID="{016F57B5-1FB7-4187-9A09-09EE24377C83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CD283B9D-3326-4404-A7B2-262004F645FD}" type="pres">
      <dgm:prSet presAssocID="{03DC3004-E341-4256-98B6-0B6818D54FB5}" presName="spacer" presStyleCnt="0"/>
      <dgm:spPr/>
    </dgm:pt>
    <dgm:pt modelId="{DB57E6AE-73D7-46AB-8C61-0AA93CD2DA5A}" type="pres">
      <dgm:prSet presAssocID="{68373BA8-A74E-4C67-BBDF-EBA05742F5F9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ECB6EE51-C06B-4ADB-9B53-A83A0E81BBA8}" type="pres">
      <dgm:prSet presAssocID="{67C89778-9C0F-4CF9-BB83-1B430B4B89F0}" presName="spacer" presStyleCnt="0"/>
      <dgm:spPr/>
    </dgm:pt>
    <dgm:pt modelId="{100E2987-CF56-4069-9721-FD92911DFF9F}" type="pres">
      <dgm:prSet presAssocID="{EB4C330A-80A0-493B-AC97-9BA6E2E13536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92D2272E-B9AD-455D-9357-179318B6CD4B}" type="pres">
      <dgm:prSet presAssocID="{81B7C35B-5321-4C67-9C11-87997E1E4BFF}" presName="spacer" presStyleCnt="0"/>
      <dgm:spPr/>
    </dgm:pt>
    <dgm:pt modelId="{085E73DB-168F-46FA-B08D-45F48DB0A1E6}" type="pres">
      <dgm:prSet presAssocID="{71AD0150-0CAE-4E86-AE8F-A09559F096D3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A5DE2C9C-2D50-4FA7-9DFA-2970505401C1}" type="pres">
      <dgm:prSet presAssocID="{3A51818F-3DB9-4590-BF2D-38B336031643}" presName="spacer" presStyleCnt="0"/>
      <dgm:spPr/>
    </dgm:pt>
    <dgm:pt modelId="{28CC1A12-232E-4918-9430-A2C3AC4955D8}" type="pres">
      <dgm:prSet presAssocID="{CFE8C6F5-E1F7-4032-984B-15B78A9A0425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D377B51F-0206-420B-B73B-21C17BE06A55}" type="presOf" srcId="{71AD0150-0CAE-4E86-AE8F-A09559F096D3}" destId="{085E73DB-168F-46FA-B08D-45F48DB0A1E6}" srcOrd="0" destOrd="0" presId="urn:microsoft.com/office/officeart/2005/8/layout/vList2"/>
    <dgm:cxn modelId="{9D012B37-CA52-4AA7-9446-1F83B44EB44E}" type="presOf" srcId="{EB4C330A-80A0-493B-AC97-9BA6E2E13536}" destId="{100E2987-CF56-4069-9721-FD92911DFF9F}" srcOrd="0" destOrd="0" presId="urn:microsoft.com/office/officeart/2005/8/layout/vList2"/>
    <dgm:cxn modelId="{07BD6138-83B2-488F-87EB-E94082928DD0}" type="presOf" srcId="{CFE8C6F5-E1F7-4032-984B-15B78A9A0425}" destId="{28CC1A12-232E-4918-9430-A2C3AC4955D8}" srcOrd="0" destOrd="0" presId="urn:microsoft.com/office/officeart/2005/8/layout/vList2"/>
    <dgm:cxn modelId="{1E67F577-1429-4A55-A82D-DD088B9894A0}" type="presOf" srcId="{1FD60643-43BF-4E5E-8721-3C7D775DEB0E}" destId="{750139B3-9004-4705-A01C-0EB529CE5F70}" srcOrd="0" destOrd="0" presId="urn:microsoft.com/office/officeart/2005/8/layout/vList2"/>
    <dgm:cxn modelId="{24CE908A-BB8F-4611-96D0-07614F264585}" srcId="{1FD60643-43BF-4E5E-8721-3C7D775DEB0E}" destId="{016F57B5-1FB7-4187-9A09-09EE24377C83}" srcOrd="0" destOrd="0" parTransId="{2EFF45BA-6C13-4F9C-8760-4DF446D37263}" sibTransId="{03DC3004-E341-4256-98B6-0B6818D54FB5}"/>
    <dgm:cxn modelId="{3AB1F49A-CEB9-4A97-BBEE-7409241D00E8}" srcId="{1FD60643-43BF-4E5E-8721-3C7D775DEB0E}" destId="{71AD0150-0CAE-4E86-AE8F-A09559F096D3}" srcOrd="3" destOrd="0" parTransId="{D23FA221-3D9B-4B71-B974-561AFED4DBD0}" sibTransId="{3A51818F-3DB9-4590-BF2D-38B336031643}"/>
    <dgm:cxn modelId="{176B78A3-4C82-4D76-B581-028A0666F3B2}" srcId="{1FD60643-43BF-4E5E-8721-3C7D775DEB0E}" destId="{68373BA8-A74E-4C67-BBDF-EBA05742F5F9}" srcOrd="1" destOrd="0" parTransId="{AEDCCED0-8787-4AC9-A5FE-AF9D5A4176AB}" sibTransId="{67C89778-9C0F-4CF9-BB83-1B430B4B89F0}"/>
    <dgm:cxn modelId="{8A7A86B5-B3FE-404C-BC9C-82E699DF708E}" srcId="{1FD60643-43BF-4E5E-8721-3C7D775DEB0E}" destId="{EB4C330A-80A0-493B-AC97-9BA6E2E13536}" srcOrd="2" destOrd="0" parTransId="{370BB287-F6A3-4A36-873E-77AD9B7A6818}" sibTransId="{81B7C35B-5321-4C67-9C11-87997E1E4BFF}"/>
    <dgm:cxn modelId="{005171E0-7898-4783-80A7-DBA1EBB05481}" type="presOf" srcId="{016F57B5-1FB7-4187-9A09-09EE24377C83}" destId="{AE84A803-B3B3-447A-91A4-DA6B6259E002}" srcOrd="0" destOrd="0" presId="urn:microsoft.com/office/officeart/2005/8/layout/vList2"/>
    <dgm:cxn modelId="{41977CEC-243E-4EF3-84DB-F3C04232A687}" type="presOf" srcId="{68373BA8-A74E-4C67-BBDF-EBA05742F5F9}" destId="{DB57E6AE-73D7-46AB-8C61-0AA93CD2DA5A}" srcOrd="0" destOrd="0" presId="urn:microsoft.com/office/officeart/2005/8/layout/vList2"/>
    <dgm:cxn modelId="{92D5F0F3-E883-40E0-8A9C-94D547D90D24}" srcId="{1FD60643-43BF-4E5E-8721-3C7D775DEB0E}" destId="{CFE8C6F5-E1F7-4032-984B-15B78A9A0425}" srcOrd="4" destOrd="0" parTransId="{8570DDA6-1CF8-4C09-B53B-39BE07BF6806}" sibTransId="{35117898-D3CC-4F33-8D2C-51132527A23C}"/>
    <dgm:cxn modelId="{B3BE4F78-CDC2-40E2-8CEA-69F9BB8EDD33}" type="presParOf" srcId="{750139B3-9004-4705-A01C-0EB529CE5F70}" destId="{AE84A803-B3B3-447A-91A4-DA6B6259E002}" srcOrd="0" destOrd="0" presId="urn:microsoft.com/office/officeart/2005/8/layout/vList2"/>
    <dgm:cxn modelId="{7B82930B-BE0C-4312-8EBD-8DA0968E5FD2}" type="presParOf" srcId="{750139B3-9004-4705-A01C-0EB529CE5F70}" destId="{CD283B9D-3326-4404-A7B2-262004F645FD}" srcOrd="1" destOrd="0" presId="urn:microsoft.com/office/officeart/2005/8/layout/vList2"/>
    <dgm:cxn modelId="{2DC58346-2B8B-4E41-A456-2F82B57786FF}" type="presParOf" srcId="{750139B3-9004-4705-A01C-0EB529CE5F70}" destId="{DB57E6AE-73D7-46AB-8C61-0AA93CD2DA5A}" srcOrd="2" destOrd="0" presId="urn:microsoft.com/office/officeart/2005/8/layout/vList2"/>
    <dgm:cxn modelId="{1846E202-BCE7-4CA0-8246-B4DA1795D4D8}" type="presParOf" srcId="{750139B3-9004-4705-A01C-0EB529CE5F70}" destId="{ECB6EE51-C06B-4ADB-9B53-A83A0E81BBA8}" srcOrd="3" destOrd="0" presId="urn:microsoft.com/office/officeart/2005/8/layout/vList2"/>
    <dgm:cxn modelId="{4B54EB13-350D-48D4-8715-15323E5ED41F}" type="presParOf" srcId="{750139B3-9004-4705-A01C-0EB529CE5F70}" destId="{100E2987-CF56-4069-9721-FD92911DFF9F}" srcOrd="4" destOrd="0" presId="urn:microsoft.com/office/officeart/2005/8/layout/vList2"/>
    <dgm:cxn modelId="{3174AFC4-F29A-46FB-9488-2C5210F8972E}" type="presParOf" srcId="{750139B3-9004-4705-A01C-0EB529CE5F70}" destId="{92D2272E-B9AD-455D-9357-179318B6CD4B}" srcOrd="5" destOrd="0" presId="urn:microsoft.com/office/officeart/2005/8/layout/vList2"/>
    <dgm:cxn modelId="{AF0AF085-B847-4E57-B61B-7928F97952FD}" type="presParOf" srcId="{750139B3-9004-4705-A01C-0EB529CE5F70}" destId="{085E73DB-168F-46FA-B08D-45F48DB0A1E6}" srcOrd="6" destOrd="0" presId="urn:microsoft.com/office/officeart/2005/8/layout/vList2"/>
    <dgm:cxn modelId="{A8E7DF1A-AD68-4845-BC74-4560950A261D}" type="presParOf" srcId="{750139B3-9004-4705-A01C-0EB529CE5F70}" destId="{A5DE2C9C-2D50-4FA7-9DFA-2970505401C1}" srcOrd="7" destOrd="0" presId="urn:microsoft.com/office/officeart/2005/8/layout/vList2"/>
    <dgm:cxn modelId="{D8FC9F2F-621A-4402-8894-D18DAC766683}" type="presParOf" srcId="{750139B3-9004-4705-A01C-0EB529CE5F70}" destId="{28CC1A12-232E-4918-9430-A2C3AC4955D8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6A713AC-8C88-4407-A1C4-2EF3655F586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B035130F-AD94-4CC2-9E90-648C64EDE82F}">
      <dgm:prSet custT="1"/>
      <dgm:spPr/>
      <dgm:t>
        <a:bodyPr/>
        <a:lstStyle/>
        <a:p>
          <a:r>
            <a:rPr lang="en-US" sz="1600" dirty="0">
              <a:latin typeface="Roman"/>
            </a:rPr>
            <a:t>• I will engage in teamwork to feel more confident when making clinical decision (Cottrell, 2023).</a:t>
          </a:r>
        </a:p>
      </dgm:t>
    </dgm:pt>
    <dgm:pt modelId="{71DDECFA-305A-4DE8-947D-F0E98AEB5AF0}" type="parTrans" cxnId="{72564542-320D-4297-A88F-6CB0F355E500}">
      <dgm:prSet/>
      <dgm:spPr/>
      <dgm:t>
        <a:bodyPr/>
        <a:lstStyle/>
        <a:p>
          <a:endParaRPr lang="en-US"/>
        </a:p>
      </dgm:t>
    </dgm:pt>
    <dgm:pt modelId="{307EA14D-7551-4214-A8C6-AF2FA157C44E}" type="sibTrans" cxnId="{72564542-320D-4297-A88F-6CB0F355E500}">
      <dgm:prSet/>
      <dgm:spPr/>
      <dgm:t>
        <a:bodyPr/>
        <a:lstStyle/>
        <a:p>
          <a:endParaRPr lang="en-US"/>
        </a:p>
      </dgm:t>
    </dgm:pt>
    <dgm:pt modelId="{1BC7DB05-715D-4CF7-AFF4-D48C4588EEE4}">
      <dgm:prSet custT="1"/>
      <dgm:spPr/>
      <dgm:t>
        <a:bodyPr/>
        <a:lstStyle/>
        <a:p>
          <a:r>
            <a:rPr lang="en-US" sz="1600" dirty="0">
              <a:latin typeface="Roman"/>
            </a:rPr>
            <a:t>• I will commit myself to writing  reflective journal to raise self-awareness (NMC, 2018).</a:t>
          </a:r>
        </a:p>
      </dgm:t>
    </dgm:pt>
    <dgm:pt modelId="{40D20D8D-9BBE-4504-B163-373B08CD4AAE}" type="parTrans" cxnId="{EAF94D54-3B93-4E8C-A453-44F6592BBB9E}">
      <dgm:prSet/>
      <dgm:spPr/>
      <dgm:t>
        <a:bodyPr/>
        <a:lstStyle/>
        <a:p>
          <a:endParaRPr lang="en-US"/>
        </a:p>
      </dgm:t>
    </dgm:pt>
    <dgm:pt modelId="{3BADC35C-55AD-443E-A5F7-C22911D45BB4}" type="sibTrans" cxnId="{EAF94D54-3B93-4E8C-A453-44F6592BBB9E}">
      <dgm:prSet/>
      <dgm:spPr/>
      <dgm:t>
        <a:bodyPr/>
        <a:lstStyle/>
        <a:p>
          <a:endParaRPr lang="en-US"/>
        </a:p>
      </dgm:t>
    </dgm:pt>
    <dgm:pt modelId="{F1D2D386-F677-4A68-BD91-4A62FBBD3B5D}">
      <dgm:prSet custT="1"/>
      <dgm:spPr/>
      <dgm:t>
        <a:bodyPr/>
        <a:lstStyle/>
        <a:p>
          <a:r>
            <a:rPr lang="en-US" sz="1600" dirty="0">
              <a:latin typeface="Roman"/>
            </a:rPr>
            <a:t>• I will ask mentors for help and listen to their feedback (HEE, 2022).</a:t>
          </a:r>
        </a:p>
      </dgm:t>
    </dgm:pt>
    <dgm:pt modelId="{B810116C-467D-4699-BF72-322DB564FE18}" type="parTrans" cxnId="{6F0A0A8E-37A0-4D5D-9983-1F2B5F43E43C}">
      <dgm:prSet/>
      <dgm:spPr/>
      <dgm:t>
        <a:bodyPr/>
        <a:lstStyle/>
        <a:p>
          <a:endParaRPr lang="en-US"/>
        </a:p>
      </dgm:t>
    </dgm:pt>
    <dgm:pt modelId="{24DAF087-51CB-4DB4-A0B3-C33E372347C5}" type="sibTrans" cxnId="{6F0A0A8E-37A0-4D5D-9983-1F2B5F43E43C}">
      <dgm:prSet/>
      <dgm:spPr/>
      <dgm:t>
        <a:bodyPr/>
        <a:lstStyle/>
        <a:p>
          <a:endParaRPr lang="en-US"/>
        </a:p>
      </dgm:t>
    </dgm:pt>
    <dgm:pt modelId="{44213D31-493B-43C8-9347-032AA3A70B29}">
      <dgm:prSet custT="1"/>
      <dgm:spPr/>
      <dgm:t>
        <a:bodyPr/>
        <a:lstStyle/>
        <a:p>
          <a:r>
            <a:rPr lang="en-US" sz="1600" dirty="0">
              <a:latin typeface="Roman"/>
            </a:rPr>
            <a:t>• I will manage my time well by using schedules and tools.</a:t>
          </a:r>
        </a:p>
      </dgm:t>
    </dgm:pt>
    <dgm:pt modelId="{48E0D4F4-AC35-47C6-A892-0498E752A59F}" type="parTrans" cxnId="{4549331B-BBBF-47A6-8530-209E41FE5340}">
      <dgm:prSet/>
      <dgm:spPr/>
      <dgm:t>
        <a:bodyPr/>
        <a:lstStyle/>
        <a:p>
          <a:endParaRPr lang="en-US"/>
        </a:p>
      </dgm:t>
    </dgm:pt>
    <dgm:pt modelId="{1005C6A5-F806-45ED-82E2-C1B772AFDEEF}" type="sibTrans" cxnId="{4549331B-BBBF-47A6-8530-209E41FE5340}">
      <dgm:prSet/>
      <dgm:spPr/>
      <dgm:t>
        <a:bodyPr/>
        <a:lstStyle/>
        <a:p>
          <a:endParaRPr lang="en-US"/>
        </a:p>
      </dgm:t>
    </dgm:pt>
    <dgm:pt modelId="{580CEA49-AFC6-4844-8157-1B56E9EA37A3}">
      <dgm:prSet custT="1"/>
      <dgm:spPr/>
      <dgm:t>
        <a:bodyPr/>
        <a:lstStyle/>
        <a:p>
          <a:r>
            <a:rPr lang="en-US" sz="1600" dirty="0">
              <a:latin typeface="Roman"/>
            </a:rPr>
            <a:t>• I will remain resilient and calm by practicing mindfulness and getting support from supervisors (RCN, 2021).</a:t>
          </a:r>
        </a:p>
      </dgm:t>
    </dgm:pt>
    <dgm:pt modelId="{94B328AC-CFD3-4896-AC1B-9757E8C1541C}" type="parTrans" cxnId="{F76BC862-A3EE-45CA-B45D-7A0CFE742751}">
      <dgm:prSet/>
      <dgm:spPr/>
      <dgm:t>
        <a:bodyPr/>
        <a:lstStyle/>
        <a:p>
          <a:endParaRPr lang="en-US"/>
        </a:p>
      </dgm:t>
    </dgm:pt>
    <dgm:pt modelId="{BC9C0B51-6E39-4846-B029-C110DDB9AC9C}" type="sibTrans" cxnId="{F76BC862-A3EE-45CA-B45D-7A0CFE742751}">
      <dgm:prSet/>
      <dgm:spPr/>
      <dgm:t>
        <a:bodyPr/>
        <a:lstStyle/>
        <a:p>
          <a:endParaRPr lang="en-US"/>
        </a:p>
      </dgm:t>
    </dgm:pt>
    <dgm:pt modelId="{1243A165-8F1C-4A3C-8CB4-07947EE7A78F}" type="pres">
      <dgm:prSet presAssocID="{B6A713AC-8C88-4407-A1C4-2EF3655F5867}" presName="root" presStyleCnt="0">
        <dgm:presLayoutVars>
          <dgm:dir/>
          <dgm:resizeHandles val="exact"/>
        </dgm:presLayoutVars>
      </dgm:prSet>
      <dgm:spPr/>
    </dgm:pt>
    <dgm:pt modelId="{20EB739C-3A7C-4C33-909E-D9A57D22F52A}" type="pres">
      <dgm:prSet presAssocID="{B035130F-AD94-4CC2-9E90-648C64EDE82F}" presName="compNode" presStyleCnt="0"/>
      <dgm:spPr/>
    </dgm:pt>
    <dgm:pt modelId="{5A1EA95D-72E8-4773-952E-0E6BE4D42790}" type="pres">
      <dgm:prSet presAssocID="{B035130F-AD94-4CC2-9E90-648C64EDE82F}" presName="bgRect" presStyleLbl="bgShp" presStyleIdx="0" presStyleCnt="5"/>
      <dgm:spPr/>
    </dgm:pt>
    <dgm:pt modelId="{2D3D0A9F-2FD0-4A8F-9AD1-7B306383F45E}" type="pres">
      <dgm:prSet presAssocID="{B035130F-AD94-4CC2-9E90-648C64EDE82F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13CF7A89-9B35-4A7B-8DDE-2EBC22FAAD13}" type="pres">
      <dgm:prSet presAssocID="{B035130F-AD94-4CC2-9E90-648C64EDE82F}" presName="spaceRect" presStyleCnt="0"/>
      <dgm:spPr/>
    </dgm:pt>
    <dgm:pt modelId="{4ACC066B-7E07-4CB4-9724-673799D51032}" type="pres">
      <dgm:prSet presAssocID="{B035130F-AD94-4CC2-9E90-648C64EDE82F}" presName="parTx" presStyleLbl="revTx" presStyleIdx="0" presStyleCnt="5">
        <dgm:presLayoutVars>
          <dgm:chMax val="0"/>
          <dgm:chPref val="0"/>
        </dgm:presLayoutVars>
      </dgm:prSet>
      <dgm:spPr/>
    </dgm:pt>
    <dgm:pt modelId="{34B29B2C-4165-450C-AD50-1B0B02ADEE29}" type="pres">
      <dgm:prSet presAssocID="{307EA14D-7551-4214-A8C6-AF2FA157C44E}" presName="sibTrans" presStyleCnt="0"/>
      <dgm:spPr/>
    </dgm:pt>
    <dgm:pt modelId="{EA9E47D2-76AC-46A1-9F65-BC2A3E0AE8BA}" type="pres">
      <dgm:prSet presAssocID="{1BC7DB05-715D-4CF7-AFF4-D48C4588EEE4}" presName="compNode" presStyleCnt="0"/>
      <dgm:spPr/>
    </dgm:pt>
    <dgm:pt modelId="{DBF1AA16-095A-4C2A-9B32-60EB3A7E88E1}" type="pres">
      <dgm:prSet presAssocID="{1BC7DB05-715D-4CF7-AFF4-D48C4588EEE4}" presName="bgRect" presStyleLbl="bgShp" presStyleIdx="1" presStyleCnt="5"/>
      <dgm:spPr/>
    </dgm:pt>
    <dgm:pt modelId="{0EAD8363-039C-424C-BA60-AAAAB99B9B42}" type="pres">
      <dgm:prSet presAssocID="{1BC7DB05-715D-4CF7-AFF4-D48C4588EEE4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sed Book"/>
        </a:ext>
      </dgm:extLst>
    </dgm:pt>
    <dgm:pt modelId="{1077DD61-B928-4A79-BB9B-E9AEACF0E8DF}" type="pres">
      <dgm:prSet presAssocID="{1BC7DB05-715D-4CF7-AFF4-D48C4588EEE4}" presName="spaceRect" presStyleCnt="0"/>
      <dgm:spPr/>
    </dgm:pt>
    <dgm:pt modelId="{87974477-979B-480F-8483-E509C36BFC73}" type="pres">
      <dgm:prSet presAssocID="{1BC7DB05-715D-4CF7-AFF4-D48C4588EEE4}" presName="parTx" presStyleLbl="revTx" presStyleIdx="1" presStyleCnt="5">
        <dgm:presLayoutVars>
          <dgm:chMax val="0"/>
          <dgm:chPref val="0"/>
        </dgm:presLayoutVars>
      </dgm:prSet>
      <dgm:spPr/>
    </dgm:pt>
    <dgm:pt modelId="{11BF04DB-70D5-4B88-87C3-331F984E813A}" type="pres">
      <dgm:prSet presAssocID="{3BADC35C-55AD-443E-A5F7-C22911D45BB4}" presName="sibTrans" presStyleCnt="0"/>
      <dgm:spPr/>
    </dgm:pt>
    <dgm:pt modelId="{529CBC9C-4B0B-4D16-B94D-B58D13FF95EB}" type="pres">
      <dgm:prSet presAssocID="{F1D2D386-F677-4A68-BD91-4A62FBBD3B5D}" presName="compNode" presStyleCnt="0"/>
      <dgm:spPr/>
    </dgm:pt>
    <dgm:pt modelId="{F7A9B43A-9072-4D59-AA97-C6610B9479D4}" type="pres">
      <dgm:prSet presAssocID="{F1D2D386-F677-4A68-BD91-4A62FBBD3B5D}" presName="bgRect" presStyleLbl="bgShp" presStyleIdx="2" presStyleCnt="5"/>
      <dgm:spPr/>
    </dgm:pt>
    <dgm:pt modelId="{F1CA9642-5AAA-4056-BBC0-DBE05ADFF0FC}" type="pres">
      <dgm:prSet presAssocID="{F1D2D386-F677-4A68-BD91-4A62FBBD3B5D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00441180-24A4-46FD-9531-D1B868A1D483}" type="pres">
      <dgm:prSet presAssocID="{F1D2D386-F677-4A68-BD91-4A62FBBD3B5D}" presName="spaceRect" presStyleCnt="0"/>
      <dgm:spPr/>
    </dgm:pt>
    <dgm:pt modelId="{9947C8CA-D2DB-4647-BA9D-B7A4C9C99A28}" type="pres">
      <dgm:prSet presAssocID="{F1D2D386-F677-4A68-BD91-4A62FBBD3B5D}" presName="parTx" presStyleLbl="revTx" presStyleIdx="2" presStyleCnt="5">
        <dgm:presLayoutVars>
          <dgm:chMax val="0"/>
          <dgm:chPref val="0"/>
        </dgm:presLayoutVars>
      </dgm:prSet>
      <dgm:spPr/>
    </dgm:pt>
    <dgm:pt modelId="{D5C6EB97-BF0E-487C-9CB5-FC8FD8A1F045}" type="pres">
      <dgm:prSet presAssocID="{24DAF087-51CB-4DB4-A0B3-C33E372347C5}" presName="sibTrans" presStyleCnt="0"/>
      <dgm:spPr/>
    </dgm:pt>
    <dgm:pt modelId="{0142BFF1-FA53-4568-80AD-B2A6597F6787}" type="pres">
      <dgm:prSet presAssocID="{44213D31-493B-43C8-9347-032AA3A70B29}" presName="compNode" presStyleCnt="0"/>
      <dgm:spPr/>
    </dgm:pt>
    <dgm:pt modelId="{FE4A3CDF-89B9-45F9-8AC4-7C8714667F9A}" type="pres">
      <dgm:prSet presAssocID="{44213D31-493B-43C8-9347-032AA3A70B29}" presName="bgRect" presStyleLbl="bgShp" presStyleIdx="3" presStyleCnt="5"/>
      <dgm:spPr/>
    </dgm:pt>
    <dgm:pt modelId="{2559F582-2CD3-4F56-8B11-0CE55FF6F0E2}" type="pres">
      <dgm:prSet presAssocID="{44213D31-493B-43C8-9347-032AA3A70B29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ily Calendar"/>
        </a:ext>
      </dgm:extLst>
    </dgm:pt>
    <dgm:pt modelId="{389AA2EE-94F6-4DB5-8951-E64EC9F2351E}" type="pres">
      <dgm:prSet presAssocID="{44213D31-493B-43C8-9347-032AA3A70B29}" presName="spaceRect" presStyleCnt="0"/>
      <dgm:spPr/>
    </dgm:pt>
    <dgm:pt modelId="{99AB757A-0BC9-4638-92CC-4BC8BA22170D}" type="pres">
      <dgm:prSet presAssocID="{44213D31-493B-43C8-9347-032AA3A70B29}" presName="parTx" presStyleLbl="revTx" presStyleIdx="3" presStyleCnt="5">
        <dgm:presLayoutVars>
          <dgm:chMax val="0"/>
          <dgm:chPref val="0"/>
        </dgm:presLayoutVars>
      </dgm:prSet>
      <dgm:spPr/>
    </dgm:pt>
    <dgm:pt modelId="{59AF8D9E-D2C3-4367-8A0A-BCDECFEE7260}" type="pres">
      <dgm:prSet presAssocID="{1005C6A5-F806-45ED-82E2-C1B772AFDEEF}" presName="sibTrans" presStyleCnt="0"/>
      <dgm:spPr/>
    </dgm:pt>
    <dgm:pt modelId="{0B0675F2-EFAD-459D-BB6F-9A6570A98340}" type="pres">
      <dgm:prSet presAssocID="{580CEA49-AFC6-4844-8157-1B56E9EA37A3}" presName="compNode" presStyleCnt="0"/>
      <dgm:spPr/>
    </dgm:pt>
    <dgm:pt modelId="{40DCDE66-18C8-4253-ADBA-B80E066F177D}" type="pres">
      <dgm:prSet presAssocID="{580CEA49-AFC6-4844-8157-1B56E9EA37A3}" presName="bgRect" presStyleLbl="bgShp" presStyleIdx="4" presStyleCnt="5"/>
      <dgm:spPr/>
    </dgm:pt>
    <dgm:pt modelId="{C8EDFD48-1A09-4059-B1ED-40CA5FE2D0F6}" type="pres">
      <dgm:prSet presAssocID="{580CEA49-AFC6-4844-8157-1B56E9EA37A3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Hand with Plant"/>
        </a:ext>
      </dgm:extLst>
    </dgm:pt>
    <dgm:pt modelId="{0C6A5A48-4FF6-48DD-8B06-1E7150CF1DE0}" type="pres">
      <dgm:prSet presAssocID="{580CEA49-AFC6-4844-8157-1B56E9EA37A3}" presName="spaceRect" presStyleCnt="0"/>
      <dgm:spPr/>
    </dgm:pt>
    <dgm:pt modelId="{A09A8C13-701B-4E8A-B731-A87ED1758859}" type="pres">
      <dgm:prSet presAssocID="{580CEA49-AFC6-4844-8157-1B56E9EA37A3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4549331B-BBBF-47A6-8530-209E41FE5340}" srcId="{B6A713AC-8C88-4407-A1C4-2EF3655F5867}" destId="{44213D31-493B-43C8-9347-032AA3A70B29}" srcOrd="3" destOrd="0" parTransId="{48E0D4F4-AC35-47C6-A892-0498E752A59F}" sibTransId="{1005C6A5-F806-45ED-82E2-C1B772AFDEEF}"/>
    <dgm:cxn modelId="{FDD98D37-71A4-49E8-AABD-26A3B45054CE}" type="presOf" srcId="{B035130F-AD94-4CC2-9E90-648C64EDE82F}" destId="{4ACC066B-7E07-4CB4-9724-673799D51032}" srcOrd="0" destOrd="0" presId="urn:microsoft.com/office/officeart/2018/2/layout/IconVerticalSolidList"/>
    <dgm:cxn modelId="{3B4BA43C-1F04-4B24-B291-B4169975DFA5}" type="presOf" srcId="{F1D2D386-F677-4A68-BD91-4A62FBBD3B5D}" destId="{9947C8CA-D2DB-4647-BA9D-B7A4C9C99A28}" srcOrd="0" destOrd="0" presId="urn:microsoft.com/office/officeart/2018/2/layout/IconVerticalSolidList"/>
    <dgm:cxn modelId="{72564542-320D-4297-A88F-6CB0F355E500}" srcId="{B6A713AC-8C88-4407-A1C4-2EF3655F5867}" destId="{B035130F-AD94-4CC2-9E90-648C64EDE82F}" srcOrd="0" destOrd="0" parTransId="{71DDECFA-305A-4DE8-947D-F0E98AEB5AF0}" sibTransId="{307EA14D-7551-4214-A8C6-AF2FA157C44E}"/>
    <dgm:cxn modelId="{F76BC862-A3EE-45CA-B45D-7A0CFE742751}" srcId="{B6A713AC-8C88-4407-A1C4-2EF3655F5867}" destId="{580CEA49-AFC6-4844-8157-1B56E9EA37A3}" srcOrd="4" destOrd="0" parTransId="{94B328AC-CFD3-4896-AC1B-9757E8C1541C}" sibTransId="{BC9C0B51-6E39-4846-B029-C110DDB9AC9C}"/>
    <dgm:cxn modelId="{EAF94D54-3B93-4E8C-A453-44F6592BBB9E}" srcId="{B6A713AC-8C88-4407-A1C4-2EF3655F5867}" destId="{1BC7DB05-715D-4CF7-AFF4-D48C4588EEE4}" srcOrd="1" destOrd="0" parTransId="{40D20D8D-9BBE-4504-B163-373B08CD4AAE}" sibTransId="{3BADC35C-55AD-443E-A5F7-C22911D45BB4}"/>
    <dgm:cxn modelId="{10054E87-4E5C-41B1-A55C-0B6C0FCF8D7B}" type="presOf" srcId="{44213D31-493B-43C8-9347-032AA3A70B29}" destId="{99AB757A-0BC9-4638-92CC-4BC8BA22170D}" srcOrd="0" destOrd="0" presId="urn:microsoft.com/office/officeart/2018/2/layout/IconVerticalSolidList"/>
    <dgm:cxn modelId="{6F0A0A8E-37A0-4D5D-9983-1F2B5F43E43C}" srcId="{B6A713AC-8C88-4407-A1C4-2EF3655F5867}" destId="{F1D2D386-F677-4A68-BD91-4A62FBBD3B5D}" srcOrd="2" destOrd="0" parTransId="{B810116C-467D-4699-BF72-322DB564FE18}" sibTransId="{24DAF087-51CB-4DB4-A0B3-C33E372347C5}"/>
    <dgm:cxn modelId="{1BF5F58F-0C07-40BF-AA56-10E512015613}" type="presOf" srcId="{1BC7DB05-715D-4CF7-AFF4-D48C4588EEE4}" destId="{87974477-979B-480F-8483-E509C36BFC73}" srcOrd="0" destOrd="0" presId="urn:microsoft.com/office/officeart/2018/2/layout/IconVerticalSolidList"/>
    <dgm:cxn modelId="{E381F1A8-E134-4F8C-AA6A-325EBD11B3B5}" type="presOf" srcId="{580CEA49-AFC6-4844-8157-1B56E9EA37A3}" destId="{A09A8C13-701B-4E8A-B731-A87ED1758859}" srcOrd="0" destOrd="0" presId="urn:microsoft.com/office/officeart/2018/2/layout/IconVerticalSolidList"/>
    <dgm:cxn modelId="{DA7CF7B8-1E13-4901-8E9B-C8D3D7E08401}" type="presOf" srcId="{B6A713AC-8C88-4407-A1C4-2EF3655F5867}" destId="{1243A165-8F1C-4A3C-8CB4-07947EE7A78F}" srcOrd="0" destOrd="0" presId="urn:microsoft.com/office/officeart/2018/2/layout/IconVerticalSolidList"/>
    <dgm:cxn modelId="{F36B252B-BB12-4329-8693-99A5F5B8E3E2}" type="presParOf" srcId="{1243A165-8F1C-4A3C-8CB4-07947EE7A78F}" destId="{20EB739C-3A7C-4C33-909E-D9A57D22F52A}" srcOrd="0" destOrd="0" presId="urn:microsoft.com/office/officeart/2018/2/layout/IconVerticalSolidList"/>
    <dgm:cxn modelId="{93E5654A-B005-46A8-BA2B-EF6089F90C6E}" type="presParOf" srcId="{20EB739C-3A7C-4C33-909E-D9A57D22F52A}" destId="{5A1EA95D-72E8-4773-952E-0E6BE4D42790}" srcOrd="0" destOrd="0" presId="urn:microsoft.com/office/officeart/2018/2/layout/IconVerticalSolidList"/>
    <dgm:cxn modelId="{06E3508E-EF62-4B39-98C8-07D0070A70FC}" type="presParOf" srcId="{20EB739C-3A7C-4C33-909E-D9A57D22F52A}" destId="{2D3D0A9F-2FD0-4A8F-9AD1-7B306383F45E}" srcOrd="1" destOrd="0" presId="urn:microsoft.com/office/officeart/2018/2/layout/IconVerticalSolidList"/>
    <dgm:cxn modelId="{2939ED3C-DA6E-46E3-A467-0A6C3109999A}" type="presParOf" srcId="{20EB739C-3A7C-4C33-909E-D9A57D22F52A}" destId="{13CF7A89-9B35-4A7B-8DDE-2EBC22FAAD13}" srcOrd="2" destOrd="0" presId="urn:microsoft.com/office/officeart/2018/2/layout/IconVerticalSolidList"/>
    <dgm:cxn modelId="{82EE34D8-6FCD-4229-95A0-8FC9734DC799}" type="presParOf" srcId="{20EB739C-3A7C-4C33-909E-D9A57D22F52A}" destId="{4ACC066B-7E07-4CB4-9724-673799D51032}" srcOrd="3" destOrd="0" presId="urn:microsoft.com/office/officeart/2018/2/layout/IconVerticalSolidList"/>
    <dgm:cxn modelId="{F7D782A7-8086-44EB-8CA2-4A894E5A9288}" type="presParOf" srcId="{1243A165-8F1C-4A3C-8CB4-07947EE7A78F}" destId="{34B29B2C-4165-450C-AD50-1B0B02ADEE29}" srcOrd="1" destOrd="0" presId="urn:microsoft.com/office/officeart/2018/2/layout/IconVerticalSolidList"/>
    <dgm:cxn modelId="{E3D88AC3-D72B-4E79-90F3-7517B0A64F43}" type="presParOf" srcId="{1243A165-8F1C-4A3C-8CB4-07947EE7A78F}" destId="{EA9E47D2-76AC-46A1-9F65-BC2A3E0AE8BA}" srcOrd="2" destOrd="0" presId="urn:microsoft.com/office/officeart/2018/2/layout/IconVerticalSolidList"/>
    <dgm:cxn modelId="{EEA8B694-41A4-46C9-9DB9-475BB27008D5}" type="presParOf" srcId="{EA9E47D2-76AC-46A1-9F65-BC2A3E0AE8BA}" destId="{DBF1AA16-095A-4C2A-9B32-60EB3A7E88E1}" srcOrd="0" destOrd="0" presId="urn:microsoft.com/office/officeart/2018/2/layout/IconVerticalSolidList"/>
    <dgm:cxn modelId="{6AC41E78-2044-4461-809C-1577D5BADBBC}" type="presParOf" srcId="{EA9E47D2-76AC-46A1-9F65-BC2A3E0AE8BA}" destId="{0EAD8363-039C-424C-BA60-AAAAB99B9B42}" srcOrd="1" destOrd="0" presId="urn:microsoft.com/office/officeart/2018/2/layout/IconVerticalSolidList"/>
    <dgm:cxn modelId="{241AB786-63A0-42F8-A0B8-BFC098637B97}" type="presParOf" srcId="{EA9E47D2-76AC-46A1-9F65-BC2A3E0AE8BA}" destId="{1077DD61-B928-4A79-BB9B-E9AEACF0E8DF}" srcOrd="2" destOrd="0" presId="urn:microsoft.com/office/officeart/2018/2/layout/IconVerticalSolidList"/>
    <dgm:cxn modelId="{CF0D6E8C-4C51-4F2E-9557-69C0AE5B2DBC}" type="presParOf" srcId="{EA9E47D2-76AC-46A1-9F65-BC2A3E0AE8BA}" destId="{87974477-979B-480F-8483-E509C36BFC73}" srcOrd="3" destOrd="0" presId="urn:microsoft.com/office/officeart/2018/2/layout/IconVerticalSolidList"/>
    <dgm:cxn modelId="{690FF432-1061-4F5F-896E-94E41A7F1D6F}" type="presParOf" srcId="{1243A165-8F1C-4A3C-8CB4-07947EE7A78F}" destId="{11BF04DB-70D5-4B88-87C3-331F984E813A}" srcOrd="3" destOrd="0" presId="urn:microsoft.com/office/officeart/2018/2/layout/IconVerticalSolidList"/>
    <dgm:cxn modelId="{BF589BD6-1CB6-4709-8010-87B8BC008BA8}" type="presParOf" srcId="{1243A165-8F1C-4A3C-8CB4-07947EE7A78F}" destId="{529CBC9C-4B0B-4D16-B94D-B58D13FF95EB}" srcOrd="4" destOrd="0" presId="urn:microsoft.com/office/officeart/2018/2/layout/IconVerticalSolidList"/>
    <dgm:cxn modelId="{E69DACC0-5650-4E31-A125-E5D5A3DEFC0E}" type="presParOf" srcId="{529CBC9C-4B0B-4D16-B94D-B58D13FF95EB}" destId="{F7A9B43A-9072-4D59-AA97-C6610B9479D4}" srcOrd="0" destOrd="0" presId="urn:microsoft.com/office/officeart/2018/2/layout/IconVerticalSolidList"/>
    <dgm:cxn modelId="{64EC90A3-3408-41D9-B426-B8113F64B3CA}" type="presParOf" srcId="{529CBC9C-4B0B-4D16-B94D-B58D13FF95EB}" destId="{F1CA9642-5AAA-4056-BBC0-DBE05ADFF0FC}" srcOrd="1" destOrd="0" presId="urn:microsoft.com/office/officeart/2018/2/layout/IconVerticalSolidList"/>
    <dgm:cxn modelId="{2D0038C1-87D9-4B3D-8C70-62C266E610BF}" type="presParOf" srcId="{529CBC9C-4B0B-4D16-B94D-B58D13FF95EB}" destId="{00441180-24A4-46FD-9531-D1B868A1D483}" srcOrd="2" destOrd="0" presId="urn:microsoft.com/office/officeart/2018/2/layout/IconVerticalSolidList"/>
    <dgm:cxn modelId="{B49485ED-7186-4854-AD95-CFDF4139C6F0}" type="presParOf" srcId="{529CBC9C-4B0B-4D16-B94D-B58D13FF95EB}" destId="{9947C8CA-D2DB-4647-BA9D-B7A4C9C99A28}" srcOrd="3" destOrd="0" presId="urn:microsoft.com/office/officeart/2018/2/layout/IconVerticalSolidList"/>
    <dgm:cxn modelId="{469A98E4-B5B7-4F2C-861F-5D32F3616486}" type="presParOf" srcId="{1243A165-8F1C-4A3C-8CB4-07947EE7A78F}" destId="{D5C6EB97-BF0E-487C-9CB5-FC8FD8A1F045}" srcOrd="5" destOrd="0" presId="urn:microsoft.com/office/officeart/2018/2/layout/IconVerticalSolidList"/>
    <dgm:cxn modelId="{4A596D6E-0A33-4FA3-A26C-9728BD40A1E8}" type="presParOf" srcId="{1243A165-8F1C-4A3C-8CB4-07947EE7A78F}" destId="{0142BFF1-FA53-4568-80AD-B2A6597F6787}" srcOrd="6" destOrd="0" presId="urn:microsoft.com/office/officeart/2018/2/layout/IconVerticalSolidList"/>
    <dgm:cxn modelId="{BD0B091E-70C8-406E-90A9-26FCC10D8C5B}" type="presParOf" srcId="{0142BFF1-FA53-4568-80AD-B2A6597F6787}" destId="{FE4A3CDF-89B9-45F9-8AC4-7C8714667F9A}" srcOrd="0" destOrd="0" presId="urn:microsoft.com/office/officeart/2018/2/layout/IconVerticalSolidList"/>
    <dgm:cxn modelId="{1AF171BA-DF0A-4CD7-A3EC-81DA542FAC84}" type="presParOf" srcId="{0142BFF1-FA53-4568-80AD-B2A6597F6787}" destId="{2559F582-2CD3-4F56-8B11-0CE55FF6F0E2}" srcOrd="1" destOrd="0" presId="urn:microsoft.com/office/officeart/2018/2/layout/IconVerticalSolidList"/>
    <dgm:cxn modelId="{F8913A6E-D357-4A28-8D4D-A546CA31D808}" type="presParOf" srcId="{0142BFF1-FA53-4568-80AD-B2A6597F6787}" destId="{389AA2EE-94F6-4DB5-8951-E64EC9F2351E}" srcOrd="2" destOrd="0" presId="urn:microsoft.com/office/officeart/2018/2/layout/IconVerticalSolidList"/>
    <dgm:cxn modelId="{4FA575E0-E0FA-468A-A920-C5727A9D4855}" type="presParOf" srcId="{0142BFF1-FA53-4568-80AD-B2A6597F6787}" destId="{99AB757A-0BC9-4638-92CC-4BC8BA22170D}" srcOrd="3" destOrd="0" presId="urn:microsoft.com/office/officeart/2018/2/layout/IconVerticalSolidList"/>
    <dgm:cxn modelId="{F5D2F6FE-B330-4837-BC65-D248146E329A}" type="presParOf" srcId="{1243A165-8F1C-4A3C-8CB4-07947EE7A78F}" destId="{59AF8D9E-D2C3-4367-8A0A-BCDECFEE7260}" srcOrd="7" destOrd="0" presId="urn:microsoft.com/office/officeart/2018/2/layout/IconVerticalSolidList"/>
    <dgm:cxn modelId="{B11EBE44-6EC5-48B8-96E7-8667D8319FC2}" type="presParOf" srcId="{1243A165-8F1C-4A3C-8CB4-07947EE7A78F}" destId="{0B0675F2-EFAD-459D-BB6F-9A6570A98340}" srcOrd="8" destOrd="0" presId="urn:microsoft.com/office/officeart/2018/2/layout/IconVerticalSolidList"/>
    <dgm:cxn modelId="{4C121364-527B-42A3-9261-A5E43C8C94AD}" type="presParOf" srcId="{0B0675F2-EFAD-459D-BB6F-9A6570A98340}" destId="{40DCDE66-18C8-4253-ADBA-B80E066F177D}" srcOrd="0" destOrd="0" presId="urn:microsoft.com/office/officeart/2018/2/layout/IconVerticalSolidList"/>
    <dgm:cxn modelId="{BD6C8B83-0464-4184-984D-767905ECA88A}" type="presParOf" srcId="{0B0675F2-EFAD-459D-BB6F-9A6570A98340}" destId="{C8EDFD48-1A09-4059-B1ED-40CA5FE2D0F6}" srcOrd="1" destOrd="0" presId="urn:microsoft.com/office/officeart/2018/2/layout/IconVerticalSolidList"/>
    <dgm:cxn modelId="{FDE8518D-6904-449E-9D39-6A21B34FBE55}" type="presParOf" srcId="{0B0675F2-EFAD-459D-BB6F-9A6570A98340}" destId="{0C6A5A48-4FF6-48DD-8B06-1E7150CF1DE0}" srcOrd="2" destOrd="0" presId="urn:microsoft.com/office/officeart/2018/2/layout/IconVerticalSolidList"/>
    <dgm:cxn modelId="{75B9B141-6107-4763-9054-C0DAFBBABB5A}" type="presParOf" srcId="{0B0675F2-EFAD-459D-BB6F-9A6570A98340}" destId="{A09A8C13-701B-4E8A-B731-A87ED175885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6BA139-A458-49B8-AEDB-705CDB4A9217}">
      <dsp:nvSpPr>
        <dsp:cNvPr id="0" name=""/>
        <dsp:cNvSpPr/>
      </dsp:nvSpPr>
      <dsp:spPr>
        <a:xfrm>
          <a:off x="0" y="293903"/>
          <a:ext cx="4435078" cy="63648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</a:t>
          </a:r>
          <a:r>
            <a:rPr lang="en-US" sz="1600" kern="1200">
              <a:latin typeface="Roman"/>
            </a:rPr>
            <a:t>This presentation will introduce the concept and purpose of a personal SWOT analysis.</a:t>
          </a:r>
          <a:endParaRPr lang="en-US" sz="1600" kern="1200" dirty="0">
            <a:latin typeface="Roman"/>
          </a:endParaRPr>
        </a:p>
      </dsp:txBody>
      <dsp:txXfrm>
        <a:off x="31070" y="324973"/>
        <a:ext cx="4372938" cy="574340"/>
      </dsp:txXfrm>
    </dsp:sp>
    <dsp:sp modelId="{E20E97C7-35B0-4C88-912A-F9385F68C01D}">
      <dsp:nvSpPr>
        <dsp:cNvPr id="0" name=""/>
        <dsp:cNvSpPr/>
      </dsp:nvSpPr>
      <dsp:spPr>
        <a:xfrm>
          <a:off x="0" y="976463"/>
          <a:ext cx="4435078" cy="636480"/>
        </a:xfrm>
        <a:prstGeom prst="roundRect">
          <a:avLst/>
        </a:prstGeom>
        <a:gradFill rotWithShape="0">
          <a:gsLst>
            <a:gs pos="0">
              <a:schemeClr val="accent2">
                <a:hueOff val="-678595"/>
                <a:satOff val="2237"/>
                <a:lumOff val="2392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678595"/>
                <a:satOff val="2237"/>
                <a:lumOff val="2392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678595"/>
                <a:satOff val="2237"/>
                <a:lumOff val="2392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600" kern="1200" dirty="0">
              <a:latin typeface="Roman"/>
            </a:rPr>
            <a:t>How it supports strategic planning for growth within the UK Health and Social Care Sector.</a:t>
          </a:r>
        </a:p>
      </dsp:txBody>
      <dsp:txXfrm>
        <a:off x="31070" y="1007533"/>
        <a:ext cx="4372938" cy="574340"/>
      </dsp:txXfrm>
    </dsp:sp>
    <dsp:sp modelId="{2534C2B9-2823-42CB-BA21-8CC110C0A0BB}">
      <dsp:nvSpPr>
        <dsp:cNvPr id="0" name=""/>
        <dsp:cNvSpPr/>
      </dsp:nvSpPr>
      <dsp:spPr>
        <a:xfrm>
          <a:off x="0" y="1659023"/>
          <a:ext cx="4435078" cy="636480"/>
        </a:xfrm>
        <a:prstGeom prst="roundRect">
          <a:avLst/>
        </a:prstGeom>
        <a:gradFill rotWithShape="0">
          <a:gsLst>
            <a:gs pos="0">
              <a:schemeClr val="accent2">
                <a:hueOff val="-1357190"/>
                <a:satOff val="4474"/>
                <a:lumOff val="4784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1357190"/>
                <a:satOff val="4474"/>
                <a:lumOff val="4784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1357190"/>
                <a:satOff val="4474"/>
                <a:lumOff val="4784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• It will explain the relevance to professional and educational development in Mental Health nursing.</a:t>
          </a:r>
        </a:p>
      </dsp:txBody>
      <dsp:txXfrm>
        <a:off x="31070" y="1690093"/>
        <a:ext cx="4372938" cy="574340"/>
      </dsp:txXfrm>
    </dsp:sp>
    <dsp:sp modelId="{8A53A78C-F590-459D-9FCD-FD05AB4CF4D8}">
      <dsp:nvSpPr>
        <dsp:cNvPr id="0" name=""/>
        <dsp:cNvSpPr/>
      </dsp:nvSpPr>
      <dsp:spPr>
        <a:xfrm>
          <a:off x="0" y="2341583"/>
          <a:ext cx="4435078" cy="636480"/>
        </a:xfrm>
        <a:prstGeom prst="roundRect">
          <a:avLst/>
        </a:prstGeom>
        <a:gradFill rotWithShape="0">
          <a:gsLst>
            <a:gs pos="0">
              <a:schemeClr val="accent2">
                <a:hueOff val="-2035785"/>
                <a:satOff val="6711"/>
                <a:lumOff val="7177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2035785"/>
                <a:satOff val="6711"/>
                <a:lumOff val="7177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2035785"/>
                <a:satOff val="6711"/>
                <a:lumOff val="7177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Roman"/>
            </a:rPr>
            <a:t>• Outline how each section of the presentation contributes to career planning.</a:t>
          </a:r>
        </a:p>
      </dsp:txBody>
      <dsp:txXfrm>
        <a:off x="31070" y="2372653"/>
        <a:ext cx="4372938" cy="574340"/>
      </dsp:txXfrm>
    </dsp:sp>
    <dsp:sp modelId="{0F009B36-C277-4BA2-8834-7A78678D01F3}">
      <dsp:nvSpPr>
        <dsp:cNvPr id="0" name=""/>
        <dsp:cNvSpPr/>
      </dsp:nvSpPr>
      <dsp:spPr>
        <a:xfrm>
          <a:off x="0" y="3024143"/>
          <a:ext cx="4435078" cy="636480"/>
        </a:xfrm>
        <a:prstGeom prst="roundRect">
          <a:avLst/>
        </a:prstGeom>
        <a:gradFill rotWithShape="0">
          <a:gsLst>
            <a:gs pos="0">
              <a:schemeClr val="accent2">
                <a:hueOff val="-2714380"/>
                <a:satOff val="8948"/>
                <a:lumOff val="9569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2714380"/>
                <a:satOff val="8948"/>
                <a:lumOff val="9569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2714380"/>
                <a:satOff val="8948"/>
                <a:lumOff val="9569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Roman"/>
            </a:rPr>
            <a:t>• I will conclude how the analysis supports long-term growth in the NHS context.</a:t>
          </a:r>
        </a:p>
      </dsp:txBody>
      <dsp:txXfrm>
        <a:off x="31070" y="3055213"/>
        <a:ext cx="4372938" cy="574340"/>
      </dsp:txXfrm>
    </dsp:sp>
    <dsp:sp modelId="{5C411083-BC23-4299-B0BF-782C4880C6D1}">
      <dsp:nvSpPr>
        <dsp:cNvPr id="0" name=""/>
        <dsp:cNvSpPr/>
      </dsp:nvSpPr>
      <dsp:spPr>
        <a:xfrm>
          <a:off x="0" y="3706704"/>
          <a:ext cx="4435078" cy="636480"/>
        </a:xfrm>
        <a:prstGeom prst="roundRect">
          <a:avLst/>
        </a:prstGeom>
        <a:gradFill rotWithShape="0">
          <a:gsLst>
            <a:gs pos="0">
              <a:schemeClr val="accent2">
                <a:hueOff val="-3392975"/>
                <a:satOff val="11185"/>
                <a:lumOff val="11961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3392975"/>
                <a:satOff val="11185"/>
                <a:lumOff val="11961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3392975"/>
                <a:satOff val="11185"/>
                <a:lumOff val="11961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(</a:t>
          </a:r>
          <a:r>
            <a:rPr lang="en-US" sz="1600" kern="1200" dirty="0">
              <a:latin typeface="Roman"/>
            </a:rPr>
            <a:t>MindTools, 2020)</a:t>
          </a:r>
        </a:p>
      </dsp:txBody>
      <dsp:txXfrm>
        <a:off x="31070" y="3737774"/>
        <a:ext cx="4372938" cy="57434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84A803-B3B3-447A-91A4-DA6B6259E002}">
      <dsp:nvSpPr>
        <dsp:cNvPr id="0" name=""/>
        <dsp:cNvSpPr/>
      </dsp:nvSpPr>
      <dsp:spPr>
        <a:xfrm>
          <a:off x="0" y="8491"/>
          <a:ext cx="4435078" cy="868724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• </a:t>
          </a:r>
          <a:r>
            <a:rPr lang="en-US" sz="1600" kern="1200" dirty="0">
              <a:latin typeface="Roman"/>
            </a:rPr>
            <a:t>Participate in NHS work placements to learn real-life healthcare skills.</a:t>
          </a:r>
        </a:p>
      </dsp:txBody>
      <dsp:txXfrm>
        <a:off x="42408" y="50899"/>
        <a:ext cx="4350262" cy="783908"/>
      </dsp:txXfrm>
    </dsp:sp>
    <dsp:sp modelId="{DB57E6AE-73D7-46AB-8C61-0AA93CD2DA5A}">
      <dsp:nvSpPr>
        <dsp:cNvPr id="0" name=""/>
        <dsp:cNvSpPr/>
      </dsp:nvSpPr>
      <dsp:spPr>
        <a:xfrm>
          <a:off x="0" y="946336"/>
          <a:ext cx="4435078" cy="868724"/>
        </a:xfrm>
        <a:prstGeom prst="roundRect">
          <a:avLst/>
        </a:prstGeom>
        <a:gradFill rotWithShape="0">
          <a:gsLst>
            <a:gs pos="0">
              <a:schemeClr val="accent2">
                <a:hueOff val="-848244"/>
                <a:satOff val="2796"/>
                <a:lumOff val="299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848244"/>
                <a:satOff val="2796"/>
                <a:lumOff val="299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848244"/>
                <a:satOff val="2796"/>
                <a:lumOff val="299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• </a:t>
          </a:r>
          <a:r>
            <a:rPr lang="en-US" sz="1600" kern="1200" dirty="0">
              <a:latin typeface="Roman"/>
            </a:rPr>
            <a:t>Team with others and develop useful professional networks (NHS, 2023).</a:t>
          </a:r>
        </a:p>
      </dsp:txBody>
      <dsp:txXfrm>
        <a:off x="42408" y="988744"/>
        <a:ext cx="4350262" cy="783908"/>
      </dsp:txXfrm>
    </dsp:sp>
    <dsp:sp modelId="{100E2987-CF56-4069-9721-FD92911DFF9F}">
      <dsp:nvSpPr>
        <dsp:cNvPr id="0" name=""/>
        <dsp:cNvSpPr/>
      </dsp:nvSpPr>
      <dsp:spPr>
        <a:xfrm>
          <a:off x="0" y="1884181"/>
          <a:ext cx="4435078" cy="868724"/>
        </a:xfrm>
        <a:prstGeom prst="roundRect">
          <a:avLst/>
        </a:prstGeom>
        <a:gradFill rotWithShape="0">
          <a:gsLst>
            <a:gs pos="0">
              <a:schemeClr val="accent2">
                <a:hueOff val="-1696488"/>
                <a:satOff val="5592"/>
                <a:lumOff val="5981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1696488"/>
                <a:satOff val="5592"/>
                <a:lumOff val="5981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1696488"/>
                <a:satOff val="5592"/>
                <a:lumOff val="5981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• </a:t>
          </a:r>
          <a:r>
            <a:rPr lang="en-US" sz="1600" kern="1200" dirty="0">
              <a:latin typeface="Roman"/>
            </a:rPr>
            <a:t>Participate in events and workshops to keep learning new skills.   (HEE, 2022).</a:t>
          </a:r>
        </a:p>
      </dsp:txBody>
      <dsp:txXfrm>
        <a:off x="42408" y="1926589"/>
        <a:ext cx="4350262" cy="783908"/>
      </dsp:txXfrm>
    </dsp:sp>
    <dsp:sp modelId="{085E73DB-168F-46FA-B08D-45F48DB0A1E6}">
      <dsp:nvSpPr>
        <dsp:cNvPr id="0" name=""/>
        <dsp:cNvSpPr/>
      </dsp:nvSpPr>
      <dsp:spPr>
        <a:xfrm>
          <a:off x="0" y="2822026"/>
          <a:ext cx="4435078" cy="868724"/>
        </a:xfrm>
        <a:prstGeom prst="roundRect">
          <a:avLst/>
        </a:prstGeom>
        <a:gradFill rotWithShape="0">
          <a:gsLst>
            <a:gs pos="0">
              <a:schemeClr val="accent2">
                <a:hueOff val="-2544732"/>
                <a:satOff val="8389"/>
                <a:lumOff val="8971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2544732"/>
                <a:satOff val="8389"/>
                <a:lumOff val="8971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2544732"/>
                <a:satOff val="8389"/>
                <a:lumOff val="8971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Roman"/>
            </a:rPr>
            <a:t>• </a:t>
          </a:r>
          <a:r>
            <a:rPr lang="en-US" sz="1600" kern="1200" dirty="0">
              <a:latin typeface="Roman"/>
            </a:rPr>
            <a:t>Set goals that align with NHS mental health priorities.</a:t>
          </a:r>
        </a:p>
      </dsp:txBody>
      <dsp:txXfrm>
        <a:off x="42408" y="2864434"/>
        <a:ext cx="4350262" cy="783908"/>
      </dsp:txXfrm>
    </dsp:sp>
    <dsp:sp modelId="{28CC1A12-232E-4918-9430-A2C3AC4955D8}">
      <dsp:nvSpPr>
        <dsp:cNvPr id="0" name=""/>
        <dsp:cNvSpPr/>
      </dsp:nvSpPr>
      <dsp:spPr>
        <a:xfrm>
          <a:off x="0" y="3759871"/>
          <a:ext cx="4435078" cy="868724"/>
        </a:xfrm>
        <a:prstGeom prst="roundRect">
          <a:avLst/>
        </a:prstGeom>
        <a:gradFill rotWithShape="0">
          <a:gsLst>
            <a:gs pos="0">
              <a:schemeClr val="accent2">
                <a:hueOff val="-3392975"/>
                <a:satOff val="11185"/>
                <a:lumOff val="11961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3392975"/>
                <a:satOff val="11185"/>
                <a:lumOff val="11961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3392975"/>
                <a:satOff val="11185"/>
                <a:lumOff val="11961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Roman"/>
            </a:rPr>
            <a:t>• </a:t>
          </a:r>
          <a:r>
            <a:rPr lang="en-US" sz="1600" kern="1200" dirty="0">
              <a:latin typeface="Roman"/>
            </a:rPr>
            <a:t>Apply reflection tools (such as Gibbs’ cycle) to reflect on what went well and what could be better next time. (Cottrell, 2023).</a:t>
          </a:r>
        </a:p>
      </dsp:txBody>
      <dsp:txXfrm>
        <a:off x="42408" y="3802279"/>
        <a:ext cx="4350262" cy="78390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1EA95D-72E8-4773-952E-0E6BE4D42790}">
      <dsp:nvSpPr>
        <dsp:cNvPr id="0" name=""/>
        <dsp:cNvSpPr/>
      </dsp:nvSpPr>
      <dsp:spPr>
        <a:xfrm>
          <a:off x="0" y="4144"/>
          <a:ext cx="4435078" cy="77462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3D0A9F-2FD0-4A8F-9AD1-7B306383F45E}">
      <dsp:nvSpPr>
        <dsp:cNvPr id="0" name=""/>
        <dsp:cNvSpPr/>
      </dsp:nvSpPr>
      <dsp:spPr>
        <a:xfrm>
          <a:off x="234324" y="178435"/>
          <a:ext cx="426460" cy="42604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CC066B-7E07-4CB4-9724-673799D51032}">
      <dsp:nvSpPr>
        <dsp:cNvPr id="0" name=""/>
        <dsp:cNvSpPr/>
      </dsp:nvSpPr>
      <dsp:spPr>
        <a:xfrm>
          <a:off x="895108" y="4144"/>
          <a:ext cx="3176483" cy="7753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061" tIns="82061" rIns="82061" bIns="8206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Roman"/>
            </a:rPr>
            <a:t>• I will engage in teamwork to feel more confident when making clinical decision (Cottrell, 2023).</a:t>
          </a:r>
        </a:p>
      </dsp:txBody>
      <dsp:txXfrm>
        <a:off x="895108" y="4144"/>
        <a:ext cx="3176483" cy="775382"/>
      </dsp:txXfrm>
    </dsp:sp>
    <dsp:sp modelId="{DBF1AA16-095A-4C2A-9B32-60EB3A7E88E1}">
      <dsp:nvSpPr>
        <dsp:cNvPr id="0" name=""/>
        <dsp:cNvSpPr/>
      </dsp:nvSpPr>
      <dsp:spPr>
        <a:xfrm>
          <a:off x="0" y="967498"/>
          <a:ext cx="4435078" cy="77462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AD8363-039C-424C-BA60-AAAAB99B9B42}">
      <dsp:nvSpPr>
        <dsp:cNvPr id="0" name=""/>
        <dsp:cNvSpPr/>
      </dsp:nvSpPr>
      <dsp:spPr>
        <a:xfrm>
          <a:off x="234324" y="1141789"/>
          <a:ext cx="426460" cy="42604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974477-979B-480F-8483-E509C36BFC73}">
      <dsp:nvSpPr>
        <dsp:cNvPr id="0" name=""/>
        <dsp:cNvSpPr/>
      </dsp:nvSpPr>
      <dsp:spPr>
        <a:xfrm>
          <a:off x="895108" y="967498"/>
          <a:ext cx="3176483" cy="7753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061" tIns="82061" rIns="82061" bIns="8206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Roman"/>
            </a:rPr>
            <a:t>• I will commit myself to writing  reflective journal to raise self-awareness (NMC, 2018).</a:t>
          </a:r>
        </a:p>
      </dsp:txBody>
      <dsp:txXfrm>
        <a:off x="895108" y="967498"/>
        <a:ext cx="3176483" cy="775382"/>
      </dsp:txXfrm>
    </dsp:sp>
    <dsp:sp modelId="{F7A9B43A-9072-4D59-AA97-C6610B9479D4}">
      <dsp:nvSpPr>
        <dsp:cNvPr id="0" name=""/>
        <dsp:cNvSpPr/>
      </dsp:nvSpPr>
      <dsp:spPr>
        <a:xfrm>
          <a:off x="0" y="1930852"/>
          <a:ext cx="4435078" cy="77462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CA9642-5AAA-4056-BBC0-DBE05ADFF0FC}">
      <dsp:nvSpPr>
        <dsp:cNvPr id="0" name=""/>
        <dsp:cNvSpPr/>
      </dsp:nvSpPr>
      <dsp:spPr>
        <a:xfrm>
          <a:off x="234324" y="2105143"/>
          <a:ext cx="426460" cy="42604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47C8CA-D2DB-4647-BA9D-B7A4C9C99A28}">
      <dsp:nvSpPr>
        <dsp:cNvPr id="0" name=""/>
        <dsp:cNvSpPr/>
      </dsp:nvSpPr>
      <dsp:spPr>
        <a:xfrm>
          <a:off x="895108" y="1930852"/>
          <a:ext cx="3176483" cy="7753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061" tIns="82061" rIns="82061" bIns="8206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Roman"/>
            </a:rPr>
            <a:t>• I will ask mentors for help and listen to their feedback (HEE, 2022).</a:t>
          </a:r>
        </a:p>
      </dsp:txBody>
      <dsp:txXfrm>
        <a:off x="895108" y="1930852"/>
        <a:ext cx="3176483" cy="775382"/>
      </dsp:txXfrm>
    </dsp:sp>
    <dsp:sp modelId="{FE4A3CDF-89B9-45F9-8AC4-7C8714667F9A}">
      <dsp:nvSpPr>
        <dsp:cNvPr id="0" name=""/>
        <dsp:cNvSpPr/>
      </dsp:nvSpPr>
      <dsp:spPr>
        <a:xfrm>
          <a:off x="0" y="2894206"/>
          <a:ext cx="4435078" cy="77462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59F582-2CD3-4F56-8B11-0CE55FF6F0E2}">
      <dsp:nvSpPr>
        <dsp:cNvPr id="0" name=""/>
        <dsp:cNvSpPr/>
      </dsp:nvSpPr>
      <dsp:spPr>
        <a:xfrm>
          <a:off x="234324" y="3068497"/>
          <a:ext cx="426460" cy="42604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AB757A-0BC9-4638-92CC-4BC8BA22170D}">
      <dsp:nvSpPr>
        <dsp:cNvPr id="0" name=""/>
        <dsp:cNvSpPr/>
      </dsp:nvSpPr>
      <dsp:spPr>
        <a:xfrm>
          <a:off x="895108" y="2894206"/>
          <a:ext cx="3176483" cy="7753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061" tIns="82061" rIns="82061" bIns="8206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Roman"/>
            </a:rPr>
            <a:t>• I will manage my time well by using schedules and tools.</a:t>
          </a:r>
        </a:p>
      </dsp:txBody>
      <dsp:txXfrm>
        <a:off x="895108" y="2894206"/>
        <a:ext cx="3176483" cy="775382"/>
      </dsp:txXfrm>
    </dsp:sp>
    <dsp:sp modelId="{40DCDE66-18C8-4253-ADBA-B80E066F177D}">
      <dsp:nvSpPr>
        <dsp:cNvPr id="0" name=""/>
        <dsp:cNvSpPr/>
      </dsp:nvSpPr>
      <dsp:spPr>
        <a:xfrm>
          <a:off x="0" y="3857560"/>
          <a:ext cx="4435078" cy="77462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EDFD48-1A09-4059-B1ED-40CA5FE2D0F6}">
      <dsp:nvSpPr>
        <dsp:cNvPr id="0" name=""/>
        <dsp:cNvSpPr/>
      </dsp:nvSpPr>
      <dsp:spPr>
        <a:xfrm>
          <a:off x="234324" y="4031851"/>
          <a:ext cx="426460" cy="42604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9A8C13-701B-4E8A-B731-A87ED1758859}">
      <dsp:nvSpPr>
        <dsp:cNvPr id="0" name=""/>
        <dsp:cNvSpPr/>
      </dsp:nvSpPr>
      <dsp:spPr>
        <a:xfrm>
          <a:off x="895108" y="3857560"/>
          <a:ext cx="3176483" cy="7753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061" tIns="82061" rIns="82061" bIns="8206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Roman"/>
            </a:rPr>
            <a:t>• I will remain resilient and calm by practicing mindfulness and getting support from supervisors (RCN, 2021).</a:t>
          </a:r>
        </a:p>
      </dsp:txBody>
      <dsp:txXfrm>
        <a:off x="895108" y="3857560"/>
        <a:ext cx="3176483" cy="77538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96319" y="802299"/>
            <a:ext cx="5618515" cy="2541431"/>
          </a:xfrm>
        </p:spPr>
        <p:txBody>
          <a:bodyPr bIns="0" anchor="b">
            <a:normAutofit/>
          </a:bodyPr>
          <a:lstStyle>
            <a:lvl1pPr algn="l"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96319" y="3531205"/>
            <a:ext cx="5618515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600" b="0" cap="all" baseline="0">
                <a:solidFill>
                  <a:schemeClr val="tx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396319" y="329308"/>
            <a:ext cx="3086292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4703" y="798973"/>
            <a:ext cx="802005" cy="503578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396319" y="3528542"/>
            <a:ext cx="561851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317404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059840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1756130"/>
            <a:ext cx="5617002" cy="1887950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2" y="3806196"/>
            <a:ext cx="5617002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43491" y="3804985"/>
            <a:ext cx="561700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053084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890"/>
            <a:ext cx="6571343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3490" y="2013936"/>
            <a:ext cx="3125871" cy="34375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89182" y="2013936"/>
            <a:ext cx="3125652" cy="343755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399704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6" name="Straight Connector 35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164"/>
            <a:ext cx="6571344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1" y="2019550"/>
            <a:ext cx="3125766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3491" y="2824270"/>
            <a:ext cx="3125766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9182" y="2023004"/>
            <a:ext cx="31256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89182" y="2821491"/>
            <a:ext cx="31256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70377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2" name="Straight Connector 31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28146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67508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9042" y="798973"/>
            <a:ext cx="2425950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86656" y="798974"/>
            <a:ext cx="3828178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39042" y="3205492"/>
            <a:ext cx="2427369" cy="2248181"/>
          </a:xfrm>
        </p:spPr>
        <p:txBody>
          <a:bodyPr>
            <a:normAutofit/>
          </a:bodyPr>
          <a:lstStyle>
            <a:lvl1pPr marL="0" indent="0" algn="l"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1748" y="3205491"/>
            <a:ext cx="242327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267297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4996501" y="482171"/>
            <a:ext cx="3511387" cy="5149101"/>
            <a:chOff x="6852919" y="583365"/>
            <a:chExt cx="4681849" cy="5181928"/>
          </a:xfrm>
        </p:grpSpPr>
        <p:sp>
          <p:nvSpPr>
            <p:cNvPr id="14" name="Rectangle 13"/>
            <p:cNvSpPr/>
            <p:nvPr/>
          </p:nvSpPr>
          <p:spPr>
            <a:xfrm>
              <a:off x="6852919" y="583365"/>
              <a:ext cx="4681849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14"/>
            <p:cNvSpPr/>
            <p:nvPr/>
          </p:nvSpPr>
          <p:spPr>
            <a:xfrm>
              <a:off x="7273787" y="915806"/>
              <a:ext cx="3844017" cy="4507918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148" y="1129513"/>
            <a:ext cx="3244935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40128" y="1122543"/>
            <a:ext cx="2234998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3492" y="3145992"/>
            <a:ext cx="3240286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36664" y="5469857"/>
            <a:ext cx="3252420" cy="320123"/>
          </a:xfrm>
        </p:spPr>
        <p:txBody>
          <a:bodyPr/>
          <a:lstStyle>
            <a:lvl1pPr algn="l">
              <a:defRPr/>
            </a:lvl1pPr>
          </a:lstStyle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37530" y="318641"/>
            <a:ext cx="3251553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1281" y="3143605"/>
            <a:ext cx="324201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31407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60942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18028" y="798974"/>
            <a:ext cx="1103027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3491" y="798974"/>
            <a:ext cx="5301095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6918028" y="798974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766657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015734"/>
            <a:ext cx="9144000" cy="407952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t="1538" r="12500" b="-1538"/>
          <a:stretch/>
        </p:blipFill>
        <p:spPr>
          <a:xfrm>
            <a:off x="-1" y="6095253"/>
            <a:ext cx="9144001" cy="774727"/>
          </a:xfrm>
          <a:prstGeom prst="rect">
            <a:avLst/>
          </a:prstGeom>
        </p:spPr>
      </p:pic>
      <p:cxnSp>
        <p:nvCxnSpPr>
          <p:cNvPr id="13" name="Straight Connector 12"/>
          <p:cNvCxnSpPr/>
          <p:nvPr/>
        </p:nvCxnSpPr>
        <p:spPr>
          <a:xfrm>
            <a:off x="0" y="6101127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3491" y="804520"/>
            <a:ext cx="6571343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1" y="2015733"/>
            <a:ext cx="6571343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46542" y="330370"/>
            <a:ext cx="2368292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3491" y="329308"/>
            <a:ext cx="4034004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7725" y="798973"/>
            <a:ext cx="795746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23229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6858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ndtools.com/pages/article/new/TMC_05.htm" TargetMode="External"/><Relationship Id="rId2" Type="http://schemas.openxmlformats.org/officeDocument/2006/relationships/hyperlink" Target="https://www.nmc.org.uk/standards/code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Rectangle 85">
            <a:extLst>
              <a:ext uri="{FF2B5EF4-FFF2-40B4-BE49-F238E27FC236}">
                <a16:creationId xmlns:a16="http://schemas.microsoft.com/office/drawing/2014/main" id="{EEA869E1-F851-4A52-92F5-77E592B76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87" name="Picture 86">
            <a:extLst>
              <a:ext uri="{FF2B5EF4-FFF2-40B4-BE49-F238E27FC236}">
                <a16:creationId xmlns:a16="http://schemas.microsoft.com/office/drawing/2014/main" id="{B083AD55-8296-44BD-8E14-DD2DDBC351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88" name="Straight Connector 87">
            <a:extLst>
              <a:ext uri="{FF2B5EF4-FFF2-40B4-BE49-F238E27FC236}">
                <a16:creationId xmlns:a16="http://schemas.microsoft.com/office/drawing/2014/main" id="{2BF46B26-15FC-4C5A-94FA-AE9ED64B5C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Straight Connector 88">
            <a:extLst>
              <a:ext uri="{FF2B5EF4-FFF2-40B4-BE49-F238E27FC236}">
                <a16:creationId xmlns:a16="http://schemas.microsoft.com/office/drawing/2014/main" id="{BADF1045-FC61-45F9-B214-2286C96759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90422" y="1847088"/>
            <a:ext cx="720564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90" name="Rectangle 89">
            <a:extLst>
              <a:ext uri="{FF2B5EF4-FFF2-40B4-BE49-F238E27FC236}">
                <a16:creationId xmlns:a16="http://schemas.microsoft.com/office/drawing/2014/main" id="{EED2B910-B28F-4A54-B17C-8B7E5893A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91" name="Straight Connector 90">
            <a:extLst>
              <a:ext uri="{FF2B5EF4-FFF2-40B4-BE49-F238E27FC236}">
                <a16:creationId xmlns:a16="http://schemas.microsoft.com/office/drawing/2014/main" id="{C545F118-1DF8-46A9-8A77-B3D9422CEA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899081" y="1847088"/>
            <a:ext cx="416102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897342" y="263140"/>
            <a:ext cx="4162768" cy="1411562"/>
          </a:xfrm>
        </p:spPr>
        <p:txBody>
          <a:bodyPr vert="horz" lIns="91440" tIns="45720" rIns="91440" bIns="45720" rtlCol="0" anchor="t">
            <a:noAutofit/>
          </a:bodyPr>
          <a:lstStyle/>
          <a:p>
            <a:pPr defTabSz="914400"/>
            <a:r>
              <a:rPr lang="en-US" sz="2800" dirty="0">
                <a:latin typeface="Roman"/>
                <a:cs typeface="Arial" panose="020B0604020202020204" pitchFamily="34" charset="0"/>
              </a:rPr>
              <a:t>Personal SWOT Analysis for Professional Development in Mental Health Nursing</a:t>
            </a:r>
          </a:p>
        </p:txBody>
      </p:sp>
      <p:sp>
        <p:nvSpPr>
          <p:cNvPr id="92" name="Rectangle 91">
            <a:extLst>
              <a:ext uri="{FF2B5EF4-FFF2-40B4-BE49-F238E27FC236}">
                <a16:creationId xmlns:a16="http://schemas.microsoft.com/office/drawing/2014/main" id="{7CAB7D27-148D-4082-B160-72FAD580D6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pic>
        <p:nvPicPr>
          <p:cNvPr id="4" name="Picture 3" descr="University of Wales Trinity Saint David ...">
            <a:extLst>
              <a:ext uri="{FF2B5EF4-FFF2-40B4-BE49-F238E27FC236}">
                <a16:creationId xmlns:a16="http://schemas.microsoft.com/office/drawing/2014/main" id="{CB36DDEE-7517-CAC5-8094-2ADCA9A6E43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6645" y="59472"/>
            <a:ext cx="3746810" cy="1787616"/>
          </a:xfrm>
          <a:prstGeom prst="rect">
            <a:avLst/>
          </a:prstGeom>
          <a:noFill/>
        </p:spPr>
      </p:pic>
      <p:pic>
        <p:nvPicPr>
          <p:cNvPr id="5" name="Picture 4" descr="An image of a stethoscope within a blue background">
            <a:extLst>
              <a:ext uri="{FF2B5EF4-FFF2-40B4-BE49-F238E27FC236}">
                <a16:creationId xmlns:a16="http://schemas.microsoft.com/office/drawing/2014/main" id="{183F9001-EB7F-DDCC-E410-8E9EF1C15D6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6213" t="9091" r="7123"/>
          <a:stretch>
            <a:fillRect/>
          </a:stretch>
        </p:blipFill>
        <p:spPr>
          <a:xfrm>
            <a:off x="474179" y="3237873"/>
            <a:ext cx="3056127" cy="2292164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897342" y="2015732"/>
            <a:ext cx="4162768" cy="345061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 defTabSz="9144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altLang="en-US" dirty="0">
                <a:latin typeface="Roman"/>
                <a:cs typeface="Arial" panose="020B0604020202020204" pitchFamily="34" charset="0"/>
              </a:rPr>
              <a:t>Module Title: Professional Career   Development within H&amp;SC.</a:t>
            </a:r>
          </a:p>
          <a:p>
            <a:pPr marL="285750" indent="-285750" defTabSz="9144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altLang="en-US" u="sng" dirty="0">
                <a:latin typeface="Roman"/>
                <a:cs typeface="Arial" panose="020B0604020202020204" pitchFamily="34" charset="0"/>
              </a:rPr>
              <a:t>Module Number</a:t>
            </a:r>
            <a:r>
              <a:rPr lang="en-US" altLang="en-US" dirty="0">
                <a:latin typeface="Roman"/>
                <a:cs typeface="Arial" panose="020B0604020202020204" pitchFamily="34" charset="0"/>
              </a:rPr>
              <a:t>: LCHS 4009 (LON)</a:t>
            </a:r>
          </a:p>
          <a:p>
            <a:pPr marL="285750" indent="-285750" defTabSz="9144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altLang="en-US" u="sng" dirty="0">
                <a:latin typeface="Roman"/>
                <a:cs typeface="Arial" panose="020B0604020202020204" pitchFamily="34" charset="0"/>
              </a:rPr>
              <a:t>Assignment No</a:t>
            </a:r>
            <a:r>
              <a:rPr lang="en-US" altLang="en-US" dirty="0">
                <a:latin typeface="Roman"/>
                <a:cs typeface="Arial" panose="020B0604020202020204" pitchFamily="34" charset="0"/>
              </a:rPr>
              <a:t>:    ASSIGNMENT 1</a:t>
            </a:r>
          </a:p>
          <a:p>
            <a:pPr marL="285750" indent="-285750" defTabSz="9144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altLang="en-US" u="sng" dirty="0">
                <a:latin typeface="Roman"/>
                <a:cs typeface="Arial" panose="020B0604020202020204" pitchFamily="34" charset="0"/>
              </a:rPr>
              <a:t>Student Name</a:t>
            </a:r>
            <a:r>
              <a:rPr lang="en-US" altLang="en-US" dirty="0">
                <a:latin typeface="Roman"/>
                <a:cs typeface="Arial" panose="020B0604020202020204" pitchFamily="34" charset="0"/>
              </a:rPr>
              <a:t>: </a:t>
            </a:r>
            <a:r>
              <a:rPr lang="en-US" dirty="0">
                <a:latin typeface="Roman"/>
                <a:cs typeface="Arial" panose="020B0604020202020204" pitchFamily="34" charset="0"/>
              </a:rPr>
              <a:t>Blessing </a:t>
            </a:r>
            <a:r>
              <a:rPr lang="en-US" dirty="0" err="1">
                <a:latin typeface="Roman"/>
                <a:cs typeface="Arial" panose="020B0604020202020204" pitchFamily="34" charset="0"/>
              </a:rPr>
              <a:t>Ogieriakhi</a:t>
            </a:r>
            <a:endParaRPr lang="en-US" dirty="0">
              <a:latin typeface="Roman"/>
              <a:cs typeface="Arial" panose="020B0604020202020204" pitchFamily="34" charset="0"/>
            </a:endParaRPr>
          </a:p>
          <a:p>
            <a:pPr marL="285750" indent="-285750" defTabSz="9144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altLang="en-US" u="sng" dirty="0">
                <a:latin typeface="Roman"/>
                <a:cs typeface="Arial" panose="020B0604020202020204" pitchFamily="34" charset="0"/>
              </a:rPr>
              <a:t>Student ID:  </a:t>
            </a:r>
            <a:r>
              <a:rPr lang="en-US" dirty="0">
                <a:latin typeface="Roman"/>
                <a:cs typeface="Arial" panose="020B0604020202020204" pitchFamily="34" charset="0"/>
              </a:rPr>
              <a:t>2416087</a:t>
            </a:r>
          </a:p>
          <a:p>
            <a:pPr marL="285750" indent="-285750" defTabSz="9144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altLang="en-US" u="sng" dirty="0">
                <a:latin typeface="Roman"/>
                <a:cs typeface="Arial" panose="020B0604020202020204" pitchFamily="34" charset="0"/>
              </a:rPr>
              <a:t>Lecturer’s Name</a:t>
            </a:r>
            <a:r>
              <a:rPr lang="en-US" altLang="en-US" dirty="0">
                <a:latin typeface="Roman"/>
                <a:cs typeface="Arial" panose="020B0604020202020204" pitchFamily="34" charset="0"/>
              </a:rPr>
              <a:t>:  </a:t>
            </a:r>
            <a:r>
              <a:rPr lang="en-US" dirty="0" err="1">
                <a:latin typeface="Roman"/>
                <a:cs typeface="Arial" panose="020B0604020202020204" pitchFamily="34" charset="0"/>
              </a:rPr>
              <a:t>Amitave</a:t>
            </a:r>
            <a:r>
              <a:rPr lang="en-US" dirty="0">
                <a:latin typeface="Roman"/>
                <a:cs typeface="Arial" panose="020B0604020202020204" pitchFamily="34" charset="0"/>
              </a:rPr>
              <a:t> Banik</a:t>
            </a:r>
          </a:p>
          <a:p>
            <a:pPr indent="-228600" defTabSz="9144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500" dirty="0"/>
          </a:p>
        </p:txBody>
      </p:sp>
      <p:pic>
        <p:nvPicPr>
          <p:cNvPr id="93" name="Picture 92">
            <a:extLst>
              <a:ext uri="{FF2B5EF4-FFF2-40B4-BE49-F238E27FC236}">
                <a16:creationId xmlns:a16="http://schemas.microsoft.com/office/drawing/2014/main" id="{CD88FC76-F691-462A-BCF9-0BA4F5DE6D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94" name="Straight Connector 93">
            <a:extLst>
              <a:ext uri="{FF2B5EF4-FFF2-40B4-BE49-F238E27FC236}">
                <a16:creationId xmlns:a16="http://schemas.microsoft.com/office/drawing/2014/main" id="{33204A7E-B7E9-42D0-9DC4-B82FDC8C4B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32D32A60-013B-47A8-8833-D242408091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E27932B-B694-4C4C-90D7-A0333A7C5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8684" y="2303047"/>
            <a:ext cx="2454070" cy="2674198"/>
          </a:xfrm>
        </p:spPr>
        <p:txBody>
          <a:bodyPr anchor="t">
            <a:normAutofit/>
          </a:bodyPr>
          <a:lstStyle/>
          <a:p>
            <a:r>
              <a:rPr lang="en-GB" sz="4000" dirty="0">
                <a:latin typeface="Roman"/>
              </a:rPr>
              <a:t>Overview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9EBB0476-5CF0-4F44-8D68-5D42D7AEE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88684" y="2146542"/>
            <a:ext cx="245407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6" name="Title 1">
            <a:extLst>
              <a:ext uri="{FF2B5EF4-FFF2-40B4-BE49-F238E27FC236}">
                <a16:creationId xmlns:a16="http://schemas.microsoft.com/office/drawing/2014/main" id="{A9DA474E-6B91-4200-840F-0257B2358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685" y="3122496"/>
            <a:ext cx="2647617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endParaRPr lang="en-US" dirty="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DF63C9AD-AE6E-4512-8171-91612E84C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FE1A49CE-B63D-457A-A180-1C883E1A63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BEF792F-658B-7D1D-1394-EE4D55DD751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94069102"/>
              </p:ext>
            </p:extLst>
          </p:nvPr>
        </p:nvGraphicFramePr>
        <p:xfrm>
          <a:off x="3856434" y="803275"/>
          <a:ext cx="4435078" cy="4637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DAAE8-78AF-37D0-1EA1-6BE7641CF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b="1" dirty="0">
                <a:latin typeface="Roman"/>
              </a:rPr>
              <a:t>Acknowledge use of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D09FF-04AE-863D-9637-E0C72C8D8B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sz="1600" dirty="0">
                <a:latin typeface="Roman"/>
              </a:rPr>
              <a:t>On this page, state whether you have or have not used AI. Include the AI source if you have!</a:t>
            </a:r>
          </a:p>
          <a:p>
            <a:pPr marL="0" indent="0" algn="ctr">
              <a:buNone/>
            </a:pPr>
            <a:endParaRPr lang="en-GB" sz="1600" dirty="0">
              <a:latin typeface="Roman"/>
            </a:endParaRPr>
          </a:p>
          <a:p>
            <a:pPr marL="0" indent="0" algn="ctr">
              <a:buNone/>
            </a:pPr>
            <a:r>
              <a:rPr lang="en-GB" sz="1600" dirty="0">
                <a:latin typeface="Roman"/>
              </a:rPr>
              <a:t>I used Grammarly to check my spelling</a:t>
            </a:r>
            <a:r>
              <a:rPr lang="en-GB" dirty="0">
                <a:latin typeface="Roman"/>
              </a:rPr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6D42E4-AC46-C008-2447-7CBA08E08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171439-ACFD-5D74-0A8F-A1BDCC81D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871511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8684" y="804519"/>
            <a:ext cx="7202456" cy="1049235"/>
          </a:xfrm>
        </p:spPr>
        <p:txBody>
          <a:bodyPr>
            <a:noAutofit/>
          </a:bodyPr>
          <a:lstStyle/>
          <a:p>
            <a:r>
              <a:rPr lang="en-GB" sz="4000" dirty="0">
                <a:latin typeface="Roman"/>
              </a:rPr>
              <a:t>Introduction: The Context of Mental Health Nursing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7668" y="2015734"/>
            <a:ext cx="3121916" cy="3976353"/>
          </a:xfrm>
        </p:spPr>
        <p:txBody>
          <a:bodyPr>
            <a:no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400" dirty="0">
                <a:latin typeface="Roman"/>
              </a:rPr>
              <a:t>My name is Blessing </a:t>
            </a:r>
            <a:r>
              <a:rPr lang="en-GB" sz="1400" dirty="0" err="1">
                <a:latin typeface="Roman"/>
              </a:rPr>
              <a:t>Ogieriakhi</a:t>
            </a:r>
            <a:r>
              <a:rPr lang="en-GB" sz="1400" dirty="0">
                <a:latin typeface="Roman"/>
              </a:rPr>
              <a:t>. I am a student of Health and Social Care at the University of Wales Trinity St David, London. I aspire to become a Mental health nurse.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400" dirty="0">
                <a:latin typeface="Roman"/>
              </a:rPr>
              <a:t>My presentation is about self-awareness in Mental health nursing.   I will focus on skills and knowledge that will help me provide therapeutic and person-centred care to individuals with mental health conditions (NHS England, 2023).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400" dirty="0">
                <a:latin typeface="Roman"/>
              </a:rPr>
              <a:t>I will prove my personal advancement through my strengths, future areas of development, career goals, and the development of my personal action plan.</a:t>
            </a:r>
          </a:p>
        </p:txBody>
      </p:sp>
      <p:pic>
        <p:nvPicPr>
          <p:cNvPr id="13" name="Graphic 12" descr="Hospital">
            <a:extLst>
              <a:ext uri="{FF2B5EF4-FFF2-40B4-BE49-F238E27FC236}">
                <a16:creationId xmlns:a16="http://schemas.microsoft.com/office/drawing/2014/main" id="{CF2CF309-A4B0-EB2F-C103-BC9E9DA3FE8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705667" y="2015734"/>
            <a:ext cx="3450613" cy="3450613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63C748C-967B-4A7B-A90F-3EDD0F485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7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0143637-4934-44E4-B909-BAF1E7B27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3046595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7262" y="1240076"/>
            <a:ext cx="2045860" cy="4584527"/>
          </a:xfrm>
        </p:spPr>
        <p:txBody>
          <a:bodyPr>
            <a:noAutofit/>
          </a:bodyPr>
          <a:lstStyle/>
          <a:p>
            <a:r>
              <a:rPr lang="en-GB" sz="2400" dirty="0">
                <a:solidFill>
                  <a:srgbClr val="FFFFFF"/>
                </a:solidFill>
                <a:latin typeface="Roman"/>
              </a:rPr>
              <a:t>What is a SWOT Analysis and Why is it Important</a:t>
            </a:r>
            <a:r>
              <a:rPr lang="en-GB" sz="4400" dirty="0">
                <a:solidFill>
                  <a:srgbClr val="FFFFFF"/>
                </a:solidFill>
                <a:latin typeface="Roman"/>
              </a:rPr>
              <a:t>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29195" y="1240077"/>
            <a:ext cx="4526120" cy="4916465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sz="1600" dirty="0">
                <a:latin typeface="Roman"/>
              </a:rPr>
              <a:t>• SWOT </a:t>
            </a:r>
            <a:r>
              <a:rPr lang="en-GB" sz="1600" dirty="0">
                <a:latin typeface="Roman"/>
              </a:rPr>
              <a:t>means analysis of </a:t>
            </a:r>
            <a:r>
              <a:rPr sz="1600" dirty="0">
                <a:latin typeface="Roman"/>
              </a:rPr>
              <a:t>Strengths, Weaknesses, Opportunities, and Threats (Gürel &amp; Tat, 2017).</a:t>
            </a:r>
          </a:p>
          <a:p>
            <a:pPr marL="0" indent="0">
              <a:buNone/>
            </a:pPr>
            <a:r>
              <a:rPr sz="1600" dirty="0">
                <a:latin typeface="Roman"/>
              </a:rPr>
              <a:t>• </a:t>
            </a:r>
            <a:r>
              <a:rPr lang="en-GB" sz="1600" dirty="0">
                <a:latin typeface="Roman"/>
              </a:rPr>
              <a:t>It is key in nursing profession. It s</a:t>
            </a:r>
            <a:r>
              <a:rPr sz="1600" dirty="0" err="1">
                <a:latin typeface="Roman"/>
              </a:rPr>
              <a:t>upport</a:t>
            </a:r>
            <a:r>
              <a:rPr lang="en-GB" sz="1600" dirty="0">
                <a:latin typeface="Roman"/>
              </a:rPr>
              <a:t>s</a:t>
            </a:r>
            <a:r>
              <a:rPr sz="1600" dirty="0">
                <a:latin typeface="Roman"/>
              </a:rPr>
              <a:t> reflective practice and self-awareness</a:t>
            </a:r>
            <a:r>
              <a:rPr lang="en-GB" sz="1600" dirty="0">
                <a:latin typeface="Roman"/>
              </a:rPr>
              <a:t> </a:t>
            </a:r>
            <a:r>
              <a:rPr sz="1600" dirty="0">
                <a:latin typeface="Roman"/>
              </a:rPr>
              <a:t>(Cottrell, 2023).</a:t>
            </a:r>
          </a:p>
          <a:p>
            <a:pPr marL="0" indent="0">
              <a:buNone/>
            </a:pPr>
            <a:r>
              <a:rPr sz="1600" dirty="0">
                <a:latin typeface="Roman"/>
              </a:rPr>
              <a:t>• </a:t>
            </a:r>
            <a:r>
              <a:rPr lang="en-GB" sz="1600" dirty="0">
                <a:latin typeface="Roman"/>
              </a:rPr>
              <a:t>It e</a:t>
            </a:r>
            <a:r>
              <a:rPr sz="1600" dirty="0" err="1">
                <a:latin typeface="Roman"/>
              </a:rPr>
              <a:t>nables</a:t>
            </a:r>
            <a:r>
              <a:rPr sz="1600" dirty="0">
                <a:latin typeface="Roman"/>
              </a:rPr>
              <a:t> goal-setting and career mapping aligned with NMC standards (NMC, 2018).</a:t>
            </a:r>
          </a:p>
          <a:p>
            <a:pPr marL="0" indent="0">
              <a:buNone/>
            </a:pPr>
            <a:r>
              <a:rPr sz="1600" dirty="0">
                <a:latin typeface="Roman"/>
              </a:rPr>
              <a:t>• </a:t>
            </a:r>
            <a:r>
              <a:rPr lang="en-GB" sz="1600" dirty="0">
                <a:latin typeface="Roman"/>
              </a:rPr>
              <a:t>It e</a:t>
            </a:r>
            <a:r>
              <a:rPr sz="1600" dirty="0" err="1">
                <a:latin typeface="Roman"/>
              </a:rPr>
              <a:t>ncourages</a:t>
            </a:r>
            <a:r>
              <a:rPr sz="1600" dirty="0">
                <a:latin typeface="Roman"/>
              </a:rPr>
              <a:t> proactive strategies for improvement rather than reactive responses.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01F0BC-0005-E6BA-6AD1-991167A444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000" dirty="0">
                <a:latin typeface="Roman"/>
              </a:rPr>
              <a:t>MY PERSONAL SWOT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59C4E5-EC18-9F80-AC78-1D38A31F82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6117" y="2015733"/>
            <a:ext cx="8883805" cy="391671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>
                <a:latin typeface="Roman"/>
              </a:rPr>
              <a:t>INTERNAL FACTORS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>
                <a:latin typeface="Roman"/>
              </a:rPr>
              <a:t>EXTERNAL FACTORS</a:t>
            </a:r>
          </a:p>
          <a:p>
            <a:pPr marL="0" indent="0" algn="ctr">
              <a:buNone/>
            </a:pPr>
            <a:endParaRPr lang="en-GB" sz="2800" dirty="0">
              <a:latin typeface="Roman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TextBox 8">
            <a:extLst>
              <a:ext uri="{FF2B5EF4-FFF2-40B4-BE49-F238E27FC236}">
                <a16:creationId xmlns:a16="http://schemas.microsoft.com/office/drawing/2014/main" id="{6ED0A35B-0378-4A23-6E8E-0B01671357FF}"/>
              </a:ext>
            </a:extLst>
          </p:cNvPr>
          <p:cNvSpPr txBox="1"/>
          <p:nvPr/>
        </p:nvSpPr>
        <p:spPr>
          <a:xfrm>
            <a:off x="134780" y="2388251"/>
            <a:ext cx="4034528" cy="166090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19050">
            <a:solidFill>
              <a:srgbClr val="4BACC6"/>
            </a:solidFill>
          </a:ln>
        </p:spPr>
        <p:txBody>
          <a:bodyPr wrap="square" rtlCol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Roman"/>
              </a:rPr>
              <a:t>STRENGTHS</a:t>
            </a:r>
          </a:p>
          <a:p>
            <a:pPr indent="0">
              <a:buNone/>
            </a:pPr>
            <a:r>
              <a:rPr lang="en-GB" sz="1600" dirty="0">
                <a:latin typeface="Roman"/>
              </a:rPr>
              <a:t>-Empathy and interpersonal communication support  therapeutic relationships (NHS, 2023).</a:t>
            </a:r>
          </a:p>
          <a:p>
            <a:pPr indent="0">
              <a:buNone/>
            </a:pPr>
            <a:r>
              <a:rPr lang="en-GB" sz="1600" dirty="0">
                <a:latin typeface="Roman"/>
              </a:rPr>
              <a:t>-Effective teamwork and adaptability.</a:t>
            </a:r>
          </a:p>
          <a:p>
            <a:pPr indent="0">
              <a:buNone/>
            </a:pPr>
            <a:r>
              <a:rPr lang="en-GB" sz="1600" dirty="0">
                <a:latin typeface="Roman"/>
              </a:rPr>
              <a:t>- Motivation for lifelong learning.</a:t>
            </a:r>
            <a:endParaRPr lang="en-US" sz="1600" dirty="0">
              <a:latin typeface="Roman"/>
            </a:endParaRPr>
          </a:p>
          <a:p>
            <a:endParaRPr lang="en-GB" sz="1400" b="1" dirty="0"/>
          </a:p>
        </p:txBody>
      </p:sp>
      <p:sp>
        <p:nvSpPr>
          <p:cNvPr id="8" name="TextBox 2">
            <a:extLst>
              <a:ext uri="{FF2B5EF4-FFF2-40B4-BE49-F238E27FC236}">
                <a16:creationId xmlns:a16="http://schemas.microsoft.com/office/drawing/2014/main" id="{A80538F9-C306-0F3E-28E1-89A72A735427}"/>
              </a:ext>
            </a:extLst>
          </p:cNvPr>
          <p:cNvSpPr txBox="1"/>
          <p:nvPr/>
        </p:nvSpPr>
        <p:spPr>
          <a:xfrm>
            <a:off x="4490223" y="2401768"/>
            <a:ext cx="4282069" cy="1647385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Roman"/>
              </a:rPr>
              <a:t>WEAKNESSES</a:t>
            </a:r>
          </a:p>
          <a:p>
            <a:pPr marL="285750" indent="-285750">
              <a:buFontTx/>
              <a:buChar char="-"/>
            </a:pPr>
            <a:r>
              <a:rPr lang="en-GB" sz="1600" dirty="0">
                <a:latin typeface="Roman"/>
              </a:rPr>
              <a:t>Limited clinical experience.</a:t>
            </a:r>
          </a:p>
          <a:p>
            <a:pPr marL="285750" indent="-285750">
              <a:buFontTx/>
              <a:buChar char="-"/>
            </a:pPr>
            <a:r>
              <a:rPr lang="en-GB" sz="1600" dirty="0">
                <a:latin typeface="Roman"/>
              </a:rPr>
              <a:t>Occasional self-doubt.</a:t>
            </a:r>
          </a:p>
          <a:p>
            <a:pPr marL="285750" indent="-285750">
              <a:buFontTx/>
              <a:buChar char="-"/>
            </a:pPr>
            <a:r>
              <a:rPr lang="en-GB" sz="1600" dirty="0">
                <a:latin typeface="Roman"/>
              </a:rPr>
              <a:t>Need to improve time management.</a:t>
            </a:r>
          </a:p>
          <a:p>
            <a:pPr marL="285750" indent="-285750">
              <a:buFontTx/>
              <a:buChar char="-"/>
            </a:pPr>
            <a:r>
              <a:rPr lang="en-GB" sz="1600" dirty="0">
                <a:latin typeface="Roman"/>
              </a:rPr>
              <a:t>Digital skills</a:t>
            </a:r>
            <a:endParaRPr lang="en-US" sz="1600" dirty="0">
              <a:latin typeface="Roman"/>
            </a:endParaRPr>
          </a:p>
          <a:p>
            <a:endParaRPr lang="en-GB" sz="1400" b="1" dirty="0"/>
          </a:p>
        </p:txBody>
      </p:sp>
      <p:sp>
        <p:nvSpPr>
          <p:cNvPr id="9" name="TextBox 5">
            <a:extLst>
              <a:ext uri="{FF2B5EF4-FFF2-40B4-BE49-F238E27FC236}">
                <a16:creationId xmlns:a16="http://schemas.microsoft.com/office/drawing/2014/main" id="{509BE14E-9AAE-B0FA-CAEF-F687324E6BA7}"/>
              </a:ext>
            </a:extLst>
          </p:cNvPr>
          <p:cNvSpPr txBox="1"/>
          <p:nvPr/>
        </p:nvSpPr>
        <p:spPr>
          <a:xfrm>
            <a:off x="100702" y="4446659"/>
            <a:ext cx="4102683" cy="1618292"/>
          </a:xfrm>
          <a:prstGeom prst="rect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Roman"/>
              </a:rPr>
              <a:t>OPPORTUNITIES</a:t>
            </a:r>
          </a:p>
          <a:p>
            <a:pPr marL="285750" indent="-285750">
              <a:buFontTx/>
              <a:buChar char="-"/>
            </a:pPr>
            <a:r>
              <a:rPr lang="en-GB" sz="1600" dirty="0">
                <a:latin typeface="Roman"/>
              </a:rPr>
              <a:t>NHS training placements and mentorship (HEE, 2022).</a:t>
            </a:r>
          </a:p>
          <a:p>
            <a:pPr marL="285750" indent="-285750">
              <a:buFontTx/>
              <a:buChar char="-"/>
            </a:pPr>
            <a:r>
              <a:rPr lang="en-GB" sz="1600" dirty="0">
                <a:latin typeface="Roman"/>
              </a:rPr>
              <a:t>National investment in mental health (King’s Fund, 2022).</a:t>
            </a:r>
          </a:p>
          <a:p>
            <a:pPr marL="285750" indent="-285750">
              <a:buFontTx/>
              <a:buChar char="-"/>
            </a:pPr>
            <a:r>
              <a:rPr lang="en-GB" sz="1600" dirty="0">
                <a:latin typeface="Roman"/>
              </a:rPr>
              <a:t> Access to CPD and education</a:t>
            </a:r>
          </a:p>
          <a:p>
            <a:endParaRPr lang="en-GB" b="1" dirty="0"/>
          </a:p>
        </p:txBody>
      </p:sp>
      <p:sp>
        <p:nvSpPr>
          <p:cNvPr id="11" name="TextBox 7">
            <a:extLst>
              <a:ext uri="{FF2B5EF4-FFF2-40B4-BE49-F238E27FC236}">
                <a16:creationId xmlns:a16="http://schemas.microsoft.com/office/drawing/2014/main" id="{0AE4A104-A4EE-B803-A9E6-7110FFC0A54D}"/>
              </a:ext>
            </a:extLst>
          </p:cNvPr>
          <p:cNvSpPr txBox="1"/>
          <p:nvPr/>
        </p:nvSpPr>
        <p:spPr>
          <a:xfrm>
            <a:off x="4572000" y="4446659"/>
            <a:ext cx="4282069" cy="1701849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Roman"/>
              </a:rPr>
              <a:t>THREATS</a:t>
            </a:r>
          </a:p>
          <a:p>
            <a:pPr marL="285750" indent="-285750">
              <a:buFontTx/>
              <a:buChar char="-"/>
            </a:pPr>
            <a:r>
              <a:rPr lang="en-GB" sz="1600" dirty="0">
                <a:latin typeface="Romam"/>
              </a:rPr>
              <a:t>Stress and burnout (RCN, 2021).</a:t>
            </a:r>
          </a:p>
          <a:p>
            <a:pPr marL="285750" indent="-285750">
              <a:buFontTx/>
              <a:buChar char="-"/>
            </a:pPr>
            <a:r>
              <a:rPr lang="en-GB" sz="1600" dirty="0">
                <a:latin typeface="Romam"/>
              </a:rPr>
              <a:t> Competition for roles.</a:t>
            </a:r>
          </a:p>
          <a:p>
            <a:pPr marL="285750" indent="-285750">
              <a:buFontTx/>
              <a:buChar char="-"/>
            </a:pPr>
            <a:r>
              <a:rPr lang="en-GB" sz="1600" dirty="0">
                <a:latin typeface="Romam"/>
              </a:rPr>
              <a:t>-Policy and funding changes.</a:t>
            </a:r>
            <a:endParaRPr lang="en-US" sz="1600" dirty="0">
              <a:latin typeface="Romam"/>
            </a:endParaRPr>
          </a:p>
          <a:p>
            <a:pPr marL="285750" indent="-285750">
              <a:buFontTx/>
              <a:buChar char="-"/>
            </a:pPr>
            <a:endParaRPr lang="en-US" sz="1600" dirty="0">
              <a:latin typeface="Romam"/>
            </a:endParaRPr>
          </a:p>
          <a:p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11201407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D32A60-013B-47A8-8833-D242408091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E27932B-B694-4C4C-90D7-A0333A7C5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2488" y="2303047"/>
            <a:ext cx="2454070" cy="2674198"/>
          </a:xfrm>
        </p:spPr>
        <p:txBody>
          <a:bodyPr anchor="t">
            <a:normAutofit/>
          </a:bodyPr>
          <a:lstStyle/>
          <a:p>
            <a:r>
              <a:rPr lang="en-GB" dirty="0">
                <a:latin typeface="Roman"/>
              </a:rPr>
              <a:t>Utilising Opportunities with My Strengths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EBB0476-5CF0-4F44-8D68-5D42D7AEE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88684" y="2146542"/>
            <a:ext cx="245407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5" name="Title 1">
            <a:extLst>
              <a:ext uri="{FF2B5EF4-FFF2-40B4-BE49-F238E27FC236}">
                <a16:creationId xmlns:a16="http://schemas.microsoft.com/office/drawing/2014/main" id="{A9DA474E-6B91-4200-840F-0257B2358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685" y="3122496"/>
            <a:ext cx="2647617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endParaRPr lang="en-US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DF63C9AD-AE6E-4512-8171-91612E84C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FE1A49CE-B63D-457A-A180-1C883E1A63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684980B-F5BA-F151-509B-F51F483F050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93112631"/>
              </p:ext>
            </p:extLst>
          </p:nvPr>
        </p:nvGraphicFramePr>
        <p:xfrm>
          <a:off x="3856434" y="803275"/>
          <a:ext cx="4435078" cy="4637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D32A60-013B-47A8-8833-D242408091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E27932B-B694-4C4C-90D7-A0333A7C5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8684" y="2303047"/>
            <a:ext cx="2454070" cy="2674198"/>
          </a:xfrm>
        </p:spPr>
        <p:txBody>
          <a:bodyPr anchor="t">
            <a:normAutofit/>
          </a:bodyPr>
          <a:lstStyle/>
          <a:p>
            <a:r>
              <a:rPr lang="en-GB" sz="2500" dirty="0">
                <a:latin typeface="Roman"/>
              </a:rPr>
              <a:t>Leveraging Strengths to Overcome Weaknesses and Minimise Threats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EBB0476-5CF0-4F44-8D68-5D42D7AEE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88684" y="2146542"/>
            <a:ext cx="245407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5" name="Title 1">
            <a:extLst>
              <a:ext uri="{FF2B5EF4-FFF2-40B4-BE49-F238E27FC236}">
                <a16:creationId xmlns:a16="http://schemas.microsoft.com/office/drawing/2014/main" id="{A9DA474E-6B91-4200-840F-0257B2358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685" y="3122496"/>
            <a:ext cx="2647617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endParaRPr lang="en-US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DF63C9AD-AE6E-4512-8171-91612E84C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FE1A49CE-B63D-457A-A180-1C883E1A63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59F367C-7407-E3B8-0804-7E5D4F9506A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82302627"/>
              </p:ext>
            </p:extLst>
          </p:nvPr>
        </p:nvGraphicFramePr>
        <p:xfrm>
          <a:off x="3856434" y="803275"/>
          <a:ext cx="4435078" cy="4637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D9B7611-FF57-C502-3F48-1EE453116C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9ED71F-CE07-6EA6-9DE2-9AEF97F9E5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0772" y="828935"/>
            <a:ext cx="7202456" cy="1049235"/>
          </a:xfrm>
        </p:spPr>
        <p:txBody>
          <a:bodyPr>
            <a:normAutofit/>
          </a:bodyPr>
          <a:lstStyle/>
          <a:p>
            <a:r>
              <a:rPr lang="en-GB" sz="4400" dirty="0">
                <a:latin typeface="Roman"/>
              </a:rPr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1D7D24-5C48-19EB-BBBF-D047F0C176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1988" y="2053834"/>
            <a:ext cx="4646838" cy="3450613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600" dirty="0">
                <a:latin typeface="Roman"/>
                <a:cs typeface="Arial" panose="020B0604020202020204" pitchFamily="34" charset="0"/>
              </a:rPr>
              <a:t>• SWOT analysis encourages reflective and strategic thinking.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600" dirty="0">
                <a:latin typeface="Roman"/>
                <a:cs typeface="Arial" panose="020B0604020202020204" pitchFamily="34" charset="0"/>
              </a:rPr>
              <a:t>• Leveraging strengths mitigates weaknesses and threats.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600" dirty="0">
                <a:latin typeface="Roman"/>
                <a:cs typeface="Arial" panose="020B0604020202020204" pitchFamily="34" charset="0"/>
              </a:rPr>
              <a:t>• Learning and career opportunities support long-term success.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600" dirty="0">
                <a:latin typeface="Roman"/>
                <a:cs typeface="Arial" panose="020B0604020202020204" pitchFamily="34" charset="0"/>
              </a:rPr>
              <a:t>• Ongoing reflection, mentorship, and resilience are essential.</a:t>
            </a:r>
          </a:p>
        </p:txBody>
      </p:sp>
      <p:pic>
        <p:nvPicPr>
          <p:cNvPr id="18" name="Graphic 17" descr="Person with Idea">
            <a:extLst>
              <a:ext uri="{FF2B5EF4-FFF2-40B4-BE49-F238E27FC236}">
                <a16:creationId xmlns:a16="http://schemas.microsoft.com/office/drawing/2014/main" id="{829C0D2B-7C59-E86F-510B-F0FE175B1C6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096567" y="2643754"/>
            <a:ext cx="2194573" cy="2194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40209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3D1596-C7E4-1A07-5DFA-20513CD145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3492" y="804520"/>
            <a:ext cx="4515520" cy="859893"/>
          </a:xfrm>
        </p:spPr>
        <p:txBody>
          <a:bodyPr>
            <a:normAutofit/>
          </a:bodyPr>
          <a:lstStyle/>
          <a:p>
            <a:r>
              <a:rPr lang="en-GB" sz="4400" dirty="0" err="1">
                <a:latin typeface="Roman"/>
              </a:rPr>
              <a:t>ReFeRences</a:t>
            </a:r>
            <a:endParaRPr lang="en-GB" sz="4400" dirty="0">
              <a:latin typeface="Roman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9853B-36C7-BEAB-87BB-F281E24BE3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8773" y="1767155"/>
            <a:ext cx="8589196" cy="3986373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6400" dirty="0">
                <a:latin typeface="Roman"/>
                <a:cs typeface="Arial" panose="020B0604020202020204" pitchFamily="34" charset="0"/>
              </a:rPr>
              <a:t>Cottrell, S. (2023). Skills for Success. London: Bloomsbury.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6400" dirty="0">
                <a:latin typeface="Roman"/>
                <a:cs typeface="Arial" panose="020B0604020202020204" pitchFamily="34" charset="0"/>
              </a:rPr>
              <a:t>Gürel, E. &amp; Tat, M. (2017). The Journal of International Social Research, 10(51), pp.994–1006.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6400" dirty="0">
                <a:latin typeface="Roman"/>
                <a:cs typeface="Arial" panose="020B0604020202020204" pitchFamily="34" charset="0"/>
              </a:rPr>
              <a:t>Health Education England (2022) Mental Health Nursing Workforce Plan. London.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6400" dirty="0">
                <a:latin typeface="Roman"/>
                <a:cs typeface="Arial" panose="020B0604020202020204" pitchFamily="34" charset="0"/>
              </a:rPr>
              <a:t>NHS England (2023) Mental Health Implementation Plan 2023/24.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6400" dirty="0">
                <a:latin typeface="Roman"/>
                <a:cs typeface="Arial" panose="020B0604020202020204" pitchFamily="34" charset="0"/>
              </a:rPr>
              <a:t>Nursing and Midwifery Council (NMC). The Code: Professional standard of practice and behaviour for nurses, midwives and nursing associates. London: Nursing and Midwifery Council. Available at: </a:t>
            </a:r>
            <a:r>
              <a:rPr lang="en-GB" sz="6400" dirty="0">
                <a:latin typeface="Roman"/>
                <a:cs typeface="Arial" panose="020B0604020202020204" pitchFamily="34" charset="0"/>
                <a:hlinkClick r:id="rId2"/>
              </a:rPr>
              <a:t>https://www.nmc.org.uk/standards/code/</a:t>
            </a:r>
            <a:endParaRPr lang="en-GB" sz="6400" dirty="0">
              <a:latin typeface="Roman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6400" dirty="0">
                <a:latin typeface="Roman"/>
                <a:cs typeface="Arial" panose="020B0604020202020204" pitchFamily="34" charset="0"/>
              </a:rPr>
              <a:t>MindTools (2020). SWOT Analysis: Discover New Opportunities, Manage, and Eliminate Threats. Available at: </a:t>
            </a:r>
            <a:r>
              <a:rPr lang="en-GB" sz="6400" dirty="0">
                <a:latin typeface="Roman"/>
                <a:cs typeface="Arial" panose="020B0604020202020204" pitchFamily="34" charset="0"/>
                <a:hlinkClick r:id="rId3"/>
              </a:rPr>
              <a:t>https://www.mindtools.com/pages/article/new/TMC_05.htm</a:t>
            </a:r>
            <a:endParaRPr lang="en-GB" sz="6400" dirty="0">
              <a:latin typeface="Roman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6400" dirty="0">
                <a:latin typeface="Roman"/>
                <a:cs typeface="Arial" panose="020B0604020202020204" pitchFamily="34" charset="0"/>
              </a:rPr>
              <a:t>RCN (2021). Building a Resilient Nursing Workforce. London: RCN.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6400" dirty="0">
                <a:latin typeface="Roman"/>
                <a:cs typeface="Arial" panose="020B0604020202020204" pitchFamily="34" charset="0"/>
              </a:rPr>
              <a:t>The King’s Funds (2022). Funding and spending on mental health services. London: The King’s Fund. Available at: https://www.kingsfund.org.uk</a:t>
            </a:r>
          </a:p>
          <a:p>
            <a:pPr marL="0" indent="0">
              <a:lnSpc>
                <a:spcPct val="110000"/>
              </a:lnSpc>
              <a:buNone/>
            </a:pPr>
            <a:endParaRPr lang="en-GB" sz="6400" dirty="0">
              <a:latin typeface="Roman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1622299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5361</TotalTime>
  <Words>873</Words>
  <Application>Microsoft Office PowerPoint</Application>
  <PresentationFormat>On-screen Show (4:3)</PresentationFormat>
  <Paragraphs>78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Gill Sans MT</vt:lpstr>
      <vt:lpstr>Romam</vt:lpstr>
      <vt:lpstr>Roman</vt:lpstr>
      <vt:lpstr>Gallery</vt:lpstr>
      <vt:lpstr>Personal SWOT Analysis for Professional Development in Mental Health Nursing</vt:lpstr>
      <vt:lpstr>Overview</vt:lpstr>
      <vt:lpstr>Acknowledge use of AI</vt:lpstr>
      <vt:lpstr>Introduction: The Context of Mental Health Nursing</vt:lpstr>
      <vt:lpstr>What is a SWOT Analysis and Why is it Important?</vt:lpstr>
      <vt:lpstr>MY PERSONAL SWOT ANALYSIS</vt:lpstr>
      <vt:lpstr>Utilising Opportunities with My Strengths</vt:lpstr>
      <vt:lpstr>Leveraging Strengths to Overcome Weaknesses and Minimise Threats</vt:lpstr>
      <vt:lpstr>Conclusion 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Michael Okorokporo</dc:creator>
  <cp:keywords/>
  <dc:description>generated using python-pptx</dc:description>
  <cp:lastModifiedBy>Esther Olutayo</cp:lastModifiedBy>
  <cp:revision>4</cp:revision>
  <dcterms:created xsi:type="dcterms:W3CDTF">2013-01-27T09:14:16Z</dcterms:created>
  <dcterms:modified xsi:type="dcterms:W3CDTF">2025-11-09T00:42:35Z</dcterms:modified>
  <cp:category/>
</cp:coreProperties>
</file>