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D884A-4230-35EA-059E-B2B298F6EA31}" v="175" dt="2022-06-08T16:58:07.679"/>
    <p1510:client id="{74A7FA8B-C572-C568-6910-293997C65B28}" v="176" dt="2022-06-12T21:45:24.117"/>
    <p1510:client id="{8401189E-63E3-D6FF-C128-A7766F19AF1D}" v="146" dt="2022-06-08T16:28:31.244"/>
    <p1510:client id="{BBFD5D24-3564-5406-0E69-A8E7A857D129}" v="337" dt="2022-06-12T21:28:36.904"/>
    <p1510:client id="{DB00D006-6838-4413-AAB4-7365D7C9580E}" v="1013" dt="2022-06-08T15:55:02.634"/>
    <p1510:client id="{EF5BA75D-97B6-4A5E-C88E-5255337EE4B8}" v="48" dt="2022-06-08T17:08:02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sha Davies (1904976)" userId="S::1904976@student.uwtsd.ac.uk::b7a2c084-24d5-4440-86f1-c5e072ea7b46" providerId="AD" clId="Web-{74A7FA8B-C572-C568-6910-293997C65B28}"/>
    <pc:docChg chg="modSld">
      <pc:chgData name="Kersha Davies (1904976)" userId="S::1904976@student.uwtsd.ac.uk::b7a2c084-24d5-4440-86f1-c5e072ea7b46" providerId="AD" clId="Web-{74A7FA8B-C572-C568-6910-293997C65B28}" dt="2022-06-12T21:45:24.117" v="173" actId="1076"/>
      <pc:docMkLst>
        <pc:docMk/>
      </pc:docMkLst>
      <pc:sldChg chg="addSp delSp modSp">
        <pc:chgData name="Kersha Davies (1904976)" userId="S::1904976@student.uwtsd.ac.uk::b7a2c084-24d5-4440-86f1-c5e072ea7b46" providerId="AD" clId="Web-{74A7FA8B-C572-C568-6910-293997C65B28}" dt="2022-06-12T21:39:41.297" v="69"/>
        <pc:sldMkLst>
          <pc:docMk/>
          <pc:sldMk cId="3685085669" sldId="258"/>
        </pc:sldMkLst>
        <pc:spChg chg="add del mod">
          <ac:chgData name="Kersha Davies (1904976)" userId="S::1904976@student.uwtsd.ac.uk::b7a2c084-24d5-4440-86f1-c5e072ea7b46" providerId="AD" clId="Web-{74A7FA8B-C572-C568-6910-293997C65B28}" dt="2022-06-12T21:39:41.297" v="69"/>
          <ac:spMkLst>
            <pc:docMk/>
            <pc:sldMk cId="3685085669" sldId="258"/>
            <ac:spMk id="3" creationId="{4D7D629A-4E95-BE96-1A16-A8E8C832AC19}"/>
          </ac:spMkLst>
        </pc:spChg>
      </pc:sldChg>
      <pc:sldChg chg="addSp delSp modSp addAnim delAnim modAnim">
        <pc:chgData name="Kersha Davies (1904976)" userId="S::1904976@student.uwtsd.ac.uk::b7a2c084-24d5-4440-86f1-c5e072ea7b46" providerId="AD" clId="Web-{74A7FA8B-C572-C568-6910-293997C65B28}" dt="2022-06-12T21:44:49.661" v="171" actId="1076"/>
        <pc:sldMkLst>
          <pc:docMk/>
          <pc:sldMk cId="62034609" sldId="259"/>
        </pc:sldMkLst>
        <pc:spChg chg="add del">
          <ac:chgData name="Kersha Davies (1904976)" userId="S::1904976@student.uwtsd.ac.uk::b7a2c084-24d5-4440-86f1-c5e072ea7b46" providerId="AD" clId="Web-{74A7FA8B-C572-C568-6910-293997C65B28}" dt="2022-06-12T21:33:28.601" v="6"/>
          <ac:spMkLst>
            <pc:docMk/>
            <pc:sldMk cId="62034609" sldId="259"/>
            <ac:spMk id="2" creationId="{854BBF71-45ED-95C8-98DA-40854ED78E0E}"/>
          </ac:spMkLst>
        </pc:spChg>
        <pc:spChg chg="add del">
          <ac:chgData name="Kersha Davies (1904976)" userId="S::1904976@student.uwtsd.ac.uk::b7a2c084-24d5-4440-86f1-c5e072ea7b46" providerId="AD" clId="Web-{74A7FA8B-C572-C568-6910-293997C65B28}" dt="2022-06-12T21:33:23.445" v="5"/>
          <ac:spMkLst>
            <pc:docMk/>
            <pc:sldMk cId="62034609" sldId="259"/>
            <ac:spMk id="5" creationId="{A2088FD5-077A-199F-01D6-A449CD944DFE}"/>
          </ac:spMkLst>
        </pc:spChg>
        <pc:spChg chg="add mod">
          <ac:chgData name="Kersha Davies (1904976)" userId="S::1904976@student.uwtsd.ac.uk::b7a2c084-24d5-4440-86f1-c5e072ea7b46" providerId="AD" clId="Web-{74A7FA8B-C572-C568-6910-293997C65B28}" dt="2022-06-12T21:44:49.661" v="171" actId="1076"/>
          <ac:spMkLst>
            <pc:docMk/>
            <pc:sldMk cId="62034609" sldId="259"/>
            <ac:spMk id="6" creationId="{CB2EF07C-3346-D381-1236-FB0B00A146EA}"/>
          </ac:spMkLst>
        </pc:spChg>
        <pc:spChg chg="mod">
          <ac:chgData name="Kersha Davies (1904976)" userId="S::1904976@student.uwtsd.ac.uk::b7a2c084-24d5-4440-86f1-c5e072ea7b46" providerId="AD" clId="Web-{74A7FA8B-C572-C568-6910-293997C65B28}" dt="2022-06-12T21:43:27.234" v="159" actId="1076"/>
          <ac:spMkLst>
            <pc:docMk/>
            <pc:sldMk cId="62034609" sldId="259"/>
            <ac:spMk id="7" creationId="{786DFD56-43C6-A157-1ABE-74E3B52083CA}"/>
          </ac:spMkLst>
        </pc:spChg>
        <pc:spChg chg="mod">
          <ac:chgData name="Kersha Davies (1904976)" userId="S::1904976@student.uwtsd.ac.uk::b7a2c084-24d5-4440-86f1-c5e072ea7b46" providerId="AD" clId="Web-{74A7FA8B-C572-C568-6910-293997C65B28}" dt="2022-06-12T21:43:43.438" v="163" actId="1076"/>
          <ac:spMkLst>
            <pc:docMk/>
            <pc:sldMk cId="62034609" sldId="259"/>
            <ac:spMk id="9" creationId="{7B639EFE-5A39-54C6-6F52-D2B1B9C74D3D}"/>
          </ac:spMkLst>
        </pc:spChg>
        <pc:spChg chg="mod">
          <ac:chgData name="Kersha Davies (1904976)" userId="S::1904976@student.uwtsd.ac.uk::b7a2c084-24d5-4440-86f1-c5e072ea7b46" providerId="AD" clId="Web-{74A7FA8B-C572-C568-6910-293997C65B28}" dt="2022-06-12T21:44:07.518" v="166" actId="1076"/>
          <ac:spMkLst>
            <pc:docMk/>
            <pc:sldMk cId="62034609" sldId="259"/>
            <ac:spMk id="10" creationId="{2AE95D88-3326-4CF5-96FB-83E4D5C95DE4}"/>
          </ac:spMkLst>
        </pc:spChg>
        <pc:spChg chg="del mod">
          <ac:chgData name="Kersha Davies (1904976)" userId="S::1904976@student.uwtsd.ac.uk::b7a2c084-24d5-4440-86f1-c5e072ea7b46" providerId="AD" clId="Web-{74A7FA8B-C572-C568-6910-293997C65B28}" dt="2022-06-12T21:34:03.103" v="13"/>
          <ac:spMkLst>
            <pc:docMk/>
            <pc:sldMk cId="62034609" sldId="259"/>
            <ac:spMk id="11" creationId="{D4DD6084-E452-905D-663C-7A793E6FC8C6}"/>
          </ac:spMkLst>
        </pc:spChg>
        <pc:picChg chg="del mod">
          <ac:chgData name="Kersha Davies (1904976)" userId="S::1904976@student.uwtsd.ac.uk::b7a2c084-24d5-4440-86f1-c5e072ea7b46" providerId="AD" clId="Web-{74A7FA8B-C572-C568-6910-293997C65B28}" dt="2022-06-12T21:42:46.481" v="150"/>
          <ac:picMkLst>
            <pc:docMk/>
            <pc:sldMk cId="62034609" sldId="259"/>
            <ac:picMk id="3" creationId="{688DA5C4-A7DF-A80F-5FFF-4CA15B724084}"/>
          </ac:picMkLst>
        </pc:picChg>
        <pc:picChg chg="add mod">
          <ac:chgData name="Kersha Davies (1904976)" userId="S::1904976@student.uwtsd.ac.uk::b7a2c084-24d5-4440-86f1-c5e072ea7b46" providerId="AD" clId="Web-{74A7FA8B-C572-C568-6910-293997C65B28}" dt="2022-06-12T21:43:38.782" v="162" actId="14100"/>
          <ac:picMkLst>
            <pc:docMk/>
            <pc:sldMk cId="62034609" sldId="259"/>
            <ac:picMk id="12" creationId="{2DBC8537-4B4B-EEFE-C414-129CA7345701}"/>
          </ac:picMkLst>
        </pc:picChg>
      </pc:sldChg>
      <pc:sldChg chg="modSp">
        <pc:chgData name="Kersha Davies (1904976)" userId="S::1904976@student.uwtsd.ac.uk::b7a2c084-24d5-4440-86f1-c5e072ea7b46" providerId="AD" clId="Web-{74A7FA8B-C572-C568-6910-293997C65B28}" dt="2022-06-12T21:45:24.117" v="173" actId="1076"/>
        <pc:sldMkLst>
          <pc:docMk/>
          <pc:sldMk cId="3346173305" sldId="269"/>
        </pc:sldMkLst>
        <pc:picChg chg="mod">
          <ac:chgData name="Kersha Davies (1904976)" userId="S::1904976@student.uwtsd.ac.uk::b7a2c084-24d5-4440-86f1-c5e072ea7b46" providerId="AD" clId="Web-{74A7FA8B-C572-C568-6910-293997C65B28}" dt="2022-06-12T21:45:24.117" v="173" actId="1076"/>
          <ac:picMkLst>
            <pc:docMk/>
            <pc:sldMk cId="3346173305" sldId="269"/>
            <ac:picMk id="8" creationId="{2D854196-6F71-9E3A-E8B0-4EAF2499F52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453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153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733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362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46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87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998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118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256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667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511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974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3072015"/>
          </a:xfrm>
        </p:spPr>
        <p:txBody>
          <a:bodyPr anchor="b">
            <a:normAutofit/>
          </a:bodyPr>
          <a:lstStyle/>
          <a:p>
            <a:r>
              <a:rPr lang="en-GB" sz="38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Consolas"/>
                <a:ea typeface="Calibri Light"/>
                <a:cs typeface="Calibri Light"/>
              </a:rPr>
              <a:t>Project</a:t>
            </a:r>
            <a:r>
              <a:rPr lang="en-GB" sz="3800" dirty="0">
                <a:solidFill>
                  <a:schemeClr val="accent1">
                    <a:lumMod val="40000"/>
                    <a:lumOff val="60000"/>
                  </a:schemeClr>
                </a:solidFill>
                <a:latin typeface="Consolas"/>
                <a:ea typeface="Calibri Light"/>
                <a:cs typeface="Calibri Light"/>
              </a:rPr>
              <a:t> Management</a:t>
            </a:r>
            <a:endParaRPr lang="en-GB" sz="3800">
              <a:solidFill>
                <a:schemeClr val="accent1">
                  <a:lumMod val="40000"/>
                  <a:lumOff val="60000"/>
                </a:schemeClr>
              </a:solidFill>
              <a:latin typeface="Consolas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solidFill>
                  <a:srgbClr val="00B050"/>
                </a:solidFill>
              </a:rPr>
              <a:t>Presented by</a:t>
            </a:r>
            <a:endParaRPr lang="en-US" sz="2200" dirty="0">
              <a:solidFill>
                <a:srgbClr val="00B050"/>
              </a:solidFill>
              <a:cs typeface="Calibri"/>
            </a:endParaRPr>
          </a:p>
          <a:p>
            <a:r>
              <a:rPr lang="en-GB" sz="2200" dirty="0">
                <a:solidFill>
                  <a:srgbClr val="00B050"/>
                </a:solidFill>
              </a:rPr>
              <a:t>Kersha May Davies student number:1904976. </a:t>
            </a:r>
            <a:endParaRPr lang="en-GB" sz="2200" dirty="0">
              <a:solidFill>
                <a:srgbClr val="00B050"/>
              </a:solidFill>
              <a:cs typeface="Calibri"/>
            </a:endParaRPr>
          </a:p>
          <a:p>
            <a:r>
              <a:rPr lang="en-GB" sz="2200" dirty="0">
                <a:solidFill>
                  <a:srgbClr val="00B050"/>
                </a:solidFill>
              </a:rPr>
              <a:t>&amp; </a:t>
            </a:r>
            <a:endParaRPr lang="en-GB" sz="2200" dirty="0">
              <a:solidFill>
                <a:srgbClr val="00B050"/>
              </a:solidFill>
              <a:cs typeface="Calibri"/>
            </a:endParaRPr>
          </a:p>
          <a:p>
            <a:r>
              <a:rPr lang="en-GB" sz="2200" dirty="0">
                <a:solidFill>
                  <a:srgbClr val="00B050"/>
                </a:solidFill>
              </a:rPr>
              <a:t>Benny Luca student number:1914668. </a:t>
            </a:r>
            <a:endParaRPr lang="en-GB" sz="2200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D9E947-FC15-9F36-2BD1-341EE3F895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6651243" y="1848291"/>
            <a:ext cx="4939504" cy="2778470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17">
            <a:extLst>
              <a:ext uri="{FF2B5EF4-FFF2-40B4-BE49-F238E27FC236}">
                <a16:creationId xmlns:a16="http://schemas.microsoft.com/office/drawing/2014/main" id="{9DF79902-760D-581B-61EB-F52120153B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362" y="296296"/>
            <a:ext cx="5187350" cy="254167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80E9A3E-1CB9-0C09-DBC9-1C34B48D46E0}"/>
              </a:ext>
            </a:extLst>
          </p:cNvPr>
          <p:cNvSpPr/>
          <p:nvPr/>
        </p:nvSpPr>
        <p:spPr>
          <a:xfrm>
            <a:off x="7467600" y="381000"/>
            <a:ext cx="2286000" cy="914400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F0"/>
                </a:solidFill>
                <a:cs typeface="Calibri"/>
              </a:rPr>
              <a:t>Childrens service Awareness.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4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6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71B72A4-12FA-4525-5AE8-882842B3C1A6}"/>
              </a:ext>
            </a:extLst>
          </p:cNvPr>
          <p:cNvSpPr txBox="1"/>
          <p:nvPr/>
        </p:nvSpPr>
        <p:spPr>
          <a:xfrm>
            <a:off x="100181" y="3198059"/>
            <a:ext cx="4553909" cy="363928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16" name="Picture 21">
            <a:extLst>
              <a:ext uri="{FF2B5EF4-FFF2-40B4-BE49-F238E27FC236}">
                <a16:creationId xmlns:a16="http://schemas.microsoft.com/office/drawing/2014/main" id="{1C072FF4-51FF-812A-984F-28F0133F7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42" y="167458"/>
            <a:ext cx="11814003" cy="640701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62A28F62-48BB-0604-4789-01BF55F96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111" y="772039"/>
            <a:ext cx="8765742" cy="4771190"/>
          </a:xfrm>
          <a:prstGeom prst="rect">
            <a:avLst/>
          </a:prstGeom>
        </p:spPr>
      </p:pic>
      <p:sp>
        <p:nvSpPr>
          <p:cNvPr id="29" name="Speech Bubble: Rectangle with Corners Rounded 28">
            <a:extLst>
              <a:ext uri="{FF2B5EF4-FFF2-40B4-BE49-F238E27FC236}">
                <a16:creationId xmlns:a16="http://schemas.microsoft.com/office/drawing/2014/main" id="{3CCA4405-AABE-4ABD-B0C3-06CA56E4779F}"/>
              </a:ext>
            </a:extLst>
          </p:cNvPr>
          <p:cNvSpPr/>
          <p:nvPr/>
        </p:nvSpPr>
        <p:spPr>
          <a:xfrm>
            <a:off x="418022" y="982313"/>
            <a:ext cx="4411233" cy="4942151"/>
          </a:xfrm>
          <a:prstGeom prst="wedgeRoundRectCallo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rgbClr val="00B050"/>
                </a:solidFill>
                <a:ea typeface="+mn-lt"/>
                <a:cs typeface="+mn-lt"/>
              </a:rPr>
              <a:t>Phase 1 the Initiation phase, we defined the project.</a:t>
            </a:r>
            <a:endParaRPr lang="en-US" sz="1600">
              <a:ea typeface="+mn-lt"/>
              <a:cs typeface="+mn-lt"/>
            </a:endParaRP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Stakeholders want from the project and its specific goals.</a:t>
            </a: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rgbClr val="00B0F0"/>
                </a:solidFill>
                <a:ea typeface="+mn-lt"/>
                <a:cs typeface="+mn-lt"/>
              </a:rPr>
              <a:t> Realistic course.</a:t>
            </a:r>
            <a:endParaRPr lang="en-US" sz="1600">
              <a:ea typeface="+mn-lt"/>
              <a:cs typeface="+mn-lt"/>
            </a:endParaRP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rgbClr val="FFC000"/>
                </a:solidFill>
                <a:ea typeface="+mn-lt"/>
                <a:cs typeface="+mn-lt"/>
              </a:rPr>
              <a:t> Planned evaluation. </a:t>
            </a:r>
            <a:endParaRPr lang="en-US" sz="1600">
              <a:ea typeface="+mn-lt"/>
              <a:cs typeface="+mn-lt"/>
            </a:endParaRP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chemeClr val="accent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 Belbin's nine team roles.</a:t>
            </a:r>
          </a:p>
          <a:p>
            <a:pPr marL="7429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monitored progress by producing a leaflet on children's services awareness gathered feedback via Facebook.</a:t>
            </a:r>
          </a:p>
          <a:p>
            <a:pPr algn="ctr"/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5226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Text&#10;&#10;Description automatically generated">
            <a:extLst>
              <a:ext uri="{FF2B5EF4-FFF2-40B4-BE49-F238E27FC236}">
                <a16:creationId xmlns:a16="http://schemas.microsoft.com/office/drawing/2014/main" id="{CD4B4DF2-7454-024C-9A14-D7B582D781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52" y="4122789"/>
            <a:ext cx="3563365" cy="2737797"/>
          </a:xfrm>
          <a:prstGeom prst="rect">
            <a:avLst/>
          </a:prstGeom>
        </p:spPr>
      </p:pic>
      <p:cxnSp>
        <p:nvCxnSpPr>
          <p:cNvPr id="33" name="Straight Connector 35">
            <a:extLst>
              <a:ext uri="{FF2B5EF4-FFF2-40B4-BE49-F238E27FC236}">
                <a16:creationId xmlns:a16="http://schemas.microsoft.com/office/drawing/2014/main" id="{B817B4B8-5E01-4B44-BC25-876D56C12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0"/>
            <a:ext cx="0" cy="32004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6" descr="Text&#10;&#10;Description automatically generated">
            <a:extLst>
              <a:ext uri="{FF2B5EF4-FFF2-40B4-BE49-F238E27FC236}">
                <a16:creationId xmlns:a16="http://schemas.microsoft.com/office/drawing/2014/main" id="{A945EF48-D10D-4A3B-A1C8-291A25EC3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0560" y="4060502"/>
            <a:ext cx="3469475" cy="2694182"/>
          </a:xfrm>
          <a:prstGeom prst="rect">
            <a:avLst/>
          </a:prstGeom>
        </p:spPr>
      </p:pic>
      <p:cxnSp>
        <p:nvCxnSpPr>
          <p:cNvPr id="34" name="Straight Connector 37">
            <a:extLst>
              <a:ext uri="{FF2B5EF4-FFF2-40B4-BE49-F238E27FC236}">
                <a16:creationId xmlns:a16="http://schemas.microsoft.com/office/drawing/2014/main" id="{D683D1A4-93E5-4A4D-B103-8223A220E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21742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9">
            <a:extLst>
              <a:ext uri="{FF2B5EF4-FFF2-40B4-BE49-F238E27FC236}">
                <a16:creationId xmlns:a16="http://schemas.microsoft.com/office/drawing/2014/main" id="{B0E8ABF4-C289-489E-BEFB-3077F9D9C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52330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989CFA0-35DD-4943-B365-488C66B9B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3609790" y="3197412"/>
            <a:ext cx="4956048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88AD040-1A2B-4FB4-A345-7B9F3E5E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994133"/>
            <a:ext cx="3602736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23B704A-724B-41D6-8F33-76939E727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534400" y="3994133"/>
            <a:ext cx="3657600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4" descr="Text&#10;&#10;Description automatically generated">
            <a:extLst>
              <a:ext uri="{FF2B5EF4-FFF2-40B4-BE49-F238E27FC236}">
                <a16:creationId xmlns:a16="http://schemas.microsoft.com/office/drawing/2014/main" id="{1D24165D-9F0D-D3D6-AF40-ED814FE54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7580" y="142676"/>
            <a:ext cx="5294017" cy="3062041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A410FA42-F063-4593-7295-C85384C17D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217" y="140537"/>
            <a:ext cx="5337635" cy="2973466"/>
          </a:xfrm>
          <a:prstGeom prst="rect">
            <a:avLst/>
          </a:prstGeom>
        </p:spPr>
      </p:pic>
      <p:pic>
        <p:nvPicPr>
          <p:cNvPr id="10" name="Picture 10" descr="A picture containing table&#10;&#10;Description automatically generated">
            <a:extLst>
              <a:ext uri="{FF2B5EF4-FFF2-40B4-BE49-F238E27FC236}">
                <a16:creationId xmlns:a16="http://schemas.microsoft.com/office/drawing/2014/main" id="{7F22E75A-4F64-64E7-8B0B-1F605D2BF3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216" y="3285802"/>
            <a:ext cx="4831070" cy="3575730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212AE139-4C44-F91D-CAC9-E9F76102992B}"/>
              </a:ext>
            </a:extLst>
          </p:cNvPr>
          <p:cNvSpPr/>
          <p:nvPr/>
        </p:nvSpPr>
        <p:spPr>
          <a:xfrm>
            <a:off x="5279366" y="139460"/>
            <a:ext cx="1624640" cy="135147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00B050"/>
                </a:solidFill>
                <a:cs typeface="Calibri"/>
              </a:rPr>
              <a:t> QUAD CHART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96E2A76-68D7-4A32-A427-F2E967CB82EE}"/>
              </a:ext>
            </a:extLst>
          </p:cNvPr>
          <p:cNvSpPr/>
          <p:nvPr/>
        </p:nvSpPr>
        <p:spPr>
          <a:xfrm>
            <a:off x="5162550" y="1676041"/>
            <a:ext cx="1739660" cy="1293961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F0"/>
                </a:solidFill>
                <a:cs typeface="Calibri"/>
              </a:rPr>
              <a:t>Our leaflet presented in the pictures as shown.</a:t>
            </a:r>
          </a:p>
        </p:txBody>
      </p:sp>
    </p:spTree>
    <p:extLst>
      <p:ext uri="{BB962C8B-B14F-4D97-AF65-F5344CB8AC3E}">
        <p14:creationId xmlns:p14="http://schemas.microsoft.com/office/powerpoint/2010/main" val="36850856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8DC1DD69-D9EC-E1F4-9A8B-1CD93205B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5436" y="511900"/>
            <a:ext cx="7200180" cy="5407324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86DFD56-43C6-A157-1ABE-74E3B5208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67" y="65032"/>
            <a:ext cx="5261069" cy="575589"/>
          </a:xfrm>
        </p:spPr>
        <p:txBody>
          <a:bodyPr/>
          <a:lstStyle/>
          <a:p>
            <a:r>
              <a:rPr lang="en-GB" sz="3200" dirty="0">
                <a:solidFill>
                  <a:srgbClr val="00B050"/>
                </a:solidFill>
                <a:cs typeface="Calibri Light"/>
              </a:rPr>
              <a:t>Stakeholder</a:t>
            </a:r>
            <a:r>
              <a:rPr lang="en-GB" sz="3200" dirty="0">
                <a:solidFill>
                  <a:srgbClr val="00B0F0"/>
                </a:solidFill>
                <a:cs typeface="Calibri Light"/>
              </a:rPr>
              <a:t> Analysis.</a:t>
            </a:r>
            <a:endParaRPr lang="en-GB" sz="3200">
              <a:solidFill>
                <a:srgbClr val="00B0F0"/>
              </a:solidFill>
              <a:cs typeface="Calibri Light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9C91F153-5988-0627-16B2-FB6818111B69}"/>
              </a:ext>
            </a:extLst>
          </p:cNvPr>
          <p:cNvSpPr/>
          <p:nvPr/>
        </p:nvSpPr>
        <p:spPr>
          <a:xfrm>
            <a:off x="9476509" y="171658"/>
            <a:ext cx="2382982" cy="1648691"/>
          </a:xfrm>
          <a:prstGeom prst="wedgeRoundRectCallou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Children's parents, secondary websites, our team, and the Swansea community are our Key Stakeholders</a:t>
            </a:r>
            <a:r>
              <a:rPr lang="en-GB" dirty="0">
                <a:solidFill>
                  <a:schemeClr val="accent4"/>
                </a:solidFill>
                <a:ea typeface="+mn-lt"/>
                <a:cs typeface="+mn-lt"/>
              </a:rPr>
              <a:t>. </a:t>
            </a: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7B639EFE-5A39-54C6-6F52-D2B1B9C74D3D}"/>
              </a:ext>
            </a:extLst>
          </p:cNvPr>
          <p:cNvSpPr/>
          <p:nvPr/>
        </p:nvSpPr>
        <p:spPr>
          <a:xfrm>
            <a:off x="6597525" y="168667"/>
            <a:ext cx="2618509" cy="1510146"/>
          </a:xfrm>
          <a:prstGeom prst="wedgeRoundRect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50"/>
                </a:solidFill>
                <a:ea typeface="+mn-lt"/>
                <a:cs typeface="+mn-lt"/>
              </a:rPr>
              <a:t>Ensures awareness of project's goals and how they might contribute to its success.</a:t>
            </a:r>
          </a:p>
        </p:txBody>
      </p:sp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2AE95D88-3326-4CF5-96FB-83E4D5C95DE4}"/>
              </a:ext>
            </a:extLst>
          </p:cNvPr>
          <p:cNvSpPr/>
          <p:nvPr/>
        </p:nvSpPr>
        <p:spPr>
          <a:xfrm>
            <a:off x="9063519" y="4780547"/>
            <a:ext cx="3117272" cy="2022764"/>
          </a:xfrm>
          <a:prstGeom prst="flowChartDocumen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C000"/>
                </a:solidFill>
                <a:ea typeface="+mn-lt"/>
                <a:cs typeface="+mn-lt"/>
              </a:rPr>
              <a:t>By producing a leaflet this enabled us to communicate with our stakeholders via Facebook and encourage  children to speak out.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2EF07C-3346-D381-1236-FB0B00A146EA}"/>
              </a:ext>
            </a:extLst>
          </p:cNvPr>
          <p:cNvSpPr/>
          <p:nvPr/>
        </p:nvSpPr>
        <p:spPr>
          <a:xfrm>
            <a:off x="231116" y="5241626"/>
            <a:ext cx="6469811" cy="1466489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,Sans-Serif"/>
              <a:buChar char="•"/>
            </a:pPr>
            <a:endParaRPr lang="en-GB" sz="1600" dirty="0">
              <a:solidFill>
                <a:schemeClr val="accent5">
                  <a:lumMod val="75000"/>
                </a:schemeClr>
              </a:solidFill>
              <a:ea typeface="+mn-lt"/>
              <a:cs typeface="+mn-lt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1400" dirty="0">
                <a:solidFill>
                  <a:schemeClr val="accent5">
                    <a:lumMod val="75000"/>
                  </a:schemeClr>
                </a:solidFill>
                <a:ea typeface="+mn-lt"/>
                <a:cs typeface="+mn-lt"/>
              </a:rPr>
              <a:t>Children, children service organisations, parents, secondary websites and community are our key stakeholders.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GB" sz="1400" dirty="0">
                <a:solidFill>
                  <a:schemeClr val="accent5">
                    <a:lumMod val="75000"/>
                  </a:schemeClr>
                </a:solidFill>
                <a:ea typeface="+mn-lt"/>
                <a:cs typeface="+mn-lt"/>
              </a:rPr>
              <a:t>Information must be identical to the quad chart. </a:t>
            </a:r>
            <a:endParaRPr lang="en-US" sz="1400">
              <a:solidFill>
                <a:schemeClr val="accent5">
                  <a:lumMod val="75000"/>
                </a:schemeClr>
              </a:solidFill>
              <a:ea typeface="+mn-lt"/>
              <a:cs typeface="+mn-lt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1400" dirty="0">
                <a:solidFill>
                  <a:schemeClr val="accent5">
                    <a:lumMod val="75000"/>
                  </a:schemeClr>
                </a:solidFill>
                <a:ea typeface="+mn-lt"/>
                <a:cs typeface="+mn-lt"/>
              </a:rPr>
              <a:t>Organised in a high/medium/low factor.</a:t>
            </a:r>
            <a:endParaRPr lang="en-US" sz="1400">
              <a:solidFill>
                <a:schemeClr val="accent5">
                  <a:lumMod val="75000"/>
                </a:schemeClr>
              </a:solidFill>
              <a:ea typeface="+mn-lt"/>
              <a:cs typeface="+mn-lt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1400" dirty="0">
                <a:solidFill>
                  <a:schemeClr val="accent5">
                    <a:lumMod val="75000"/>
                  </a:schemeClr>
                </a:solidFill>
                <a:ea typeface="+mn-lt"/>
                <a:cs typeface="+mn-lt"/>
              </a:rPr>
              <a:t>All the info is needed and in contrast to the quad chart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  <a:ea typeface="+mn-lt"/>
                <a:cs typeface="+mn-lt"/>
              </a:rPr>
              <a:t>.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2" name="Picture 12" descr="Table&#10;&#10;Description automatically generated">
            <a:extLst>
              <a:ext uri="{FF2B5EF4-FFF2-40B4-BE49-F238E27FC236}">
                <a16:creationId xmlns:a16="http://schemas.microsoft.com/office/drawing/2014/main" id="{2DBC8537-4B4B-EEFE-C414-129CA7345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287" y="564244"/>
            <a:ext cx="6035614" cy="457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34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70CBF06-FD53-BE61-6829-E83EA96BA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2854" y="305256"/>
            <a:ext cx="5388633" cy="6233113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89C6B5C9-177C-FE1D-BF72-B54B9290C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9291" y="3296908"/>
            <a:ext cx="2387001" cy="10693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2D854196-6F71-9E3A-E8B0-4EAF2499F5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110" y="4642630"/>
            <a:ext cx="2396346" cy="13827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00370050-712C-F080-7B99-F29DB919EC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8241" y="1810829"/>
            <a:ext cx="3327100" cy="8353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949FEA3-722F-2372-00C4-2B5FF74232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2400" y="128192"/>
            <a:ext cx="2915728" cy="13251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6029E7D2-4756-6AFB-5DF1-F8E9BF7757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400" y="-719"/>
            <a:ext cx="3332671" cy="2488720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3778BD7-10AA-BB16-ED51-BDCEFAD409E8}"/>
              </a:ext>
            </a:extLst>
          </p:cNvPr>
          <p:cNvSpPr/>
          <p:nvPr/>
        </p:nvSpPr>
        <p:spPr>
          <a:xfrm>
            <a:off x="261668" y="2770518"/>
            <a:ext cx="3996905" cy="311988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/>
              <a:buChar char="•"/>
            </a:pPr>
            <a:endParaRPr lang="en-GB" sz="24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Services available.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Communicate with stakeholders via Facebook.</a:t>
            </a:r>
            <a:endParaRPr lang="en-US" sz="24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Encouraged children.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Statements that children can relate to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.</a:t>
            </a:r>
          </a:p>
          <a:p>
            <a:pPr algn="ctr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617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4090C64-E635-F406-DBFA-CAED8BE4E1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853" y="643467"/>
            <a:ext cx="9860294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2934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58E6CBF-AF5E-3830-2D15-C315E33B6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056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4942058C-BB85-7038-2684-4311BBA78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853" y="643467"/>
            <a:ext cx="9860294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8015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hart, waterfall chart&#10;&#10;Description automatically generated">
            <a:extLst>
              <a:ext uri="{FF2B5EF4-FFF2-40B4-BE49-F238E27FC236}">
                <a16:creationId xmlns:a16="http://schemas.microsoft.com/office/drawing/2014/main" id="{317927A6-3EAB-70FD-2616-0F26D98BC1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326" y="284034"/>
            <a:ext cx="11731121" cy="6376196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4914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5646EA8-938C-8D5A-4A2D-E90FFF2AB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1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imeline, calendar&#10;&#10;Description automatically generated">
            <a:extLst>
              <a:ext uri="{FF2B5EF4-FFF2-40B4-BE49-F238E27FC236}">
                <a16:creationId xmlns:a16="http://schemas.microsoft.com/office/drawing/2014/main" id="{BE0F58F7-701E-E4AE-3948-756BC9C5CE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590" y="183392"/>
            <a:ext cx="11484934" cy="6390573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265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ADB9ECB-0ABE-C6DF-2CD4-5B3E971085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00603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F67AF76F-8B01-220D-815B-D1DDCEAF5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667" y="643467"/>
            <a:ext cx="9700665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478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ed pins pinned on a calendar">
            <a:extLst>
              <a:ext uri="{FF2B5EF4-FFF2-40B4-BE49-F238E27FC236}">
                <a16:creationId xmlns:a16="http://schemas.microsoft.com/office/drawing/2014/main" id="{F79AD044-74FE-30F9-8BF1-B0CEB8A47D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6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8D9A4-37BB-3343-0708-CDD9F0E30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4638136" cy="113062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References. 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A698D67-CA18-9E56-80CB-61D5D85992BE}"/>
              </a:ext>
            </a:extLst>
          </p:cNvPr>
          <p:cNvSpPr/>
          <p:nvPr/>
        </p:nvSpPr>
        <p:spPr>
          <a:xfrm>
            <a:off x="418920" y="1619430"/>
            <a:ext cx="9690337" cy="458637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i="1" dirty="0">
                <a:ea typeface="+mn-lt"/>
                <a:cs typeface="+mn-lt"/>
              </a:rPr>
              <a:t>Publication </a:t>
            </a:r>
            <a:r>
              <a:rPr lang="en-GB" i="1" dirty="0" err="1">
                <a:ea typeface="+mn-lt"/>
                <a:cs typeface="+mn-lt"/>
              </a:rPr>
              <a:t>Useing</a:t>
            </a:r>
            <a:r>
              <a:rPr lang="en-GB" i="1" dirty="0">
                <a:ea typeface="+mn-lt"/>
                <a:cs typeface="+mn-lt"/>
              </a:rPr>
              <a:t> Strategy.</a:t>
            </a:r>
            <a:r>
              <a:rPr lang="en-GB" dirty="0">
                <a:ea typeface="+mn-lt"/>
                <a:cs typeface="+mn-lt"/>
              </a:rPr>
              <a:t>, 2022. The Quad Chart as a Strategic Planning Tool.</a:t>
            </a:r>
          </a:p>
          <a:p>
            <a:r>
              <a:rPr lang="en-GB" dirty="0">
                <a:ea typeface="+mn-lt"/>
                <a:cs typeface="+mn-lt"/>
              </a:rPr>
              <a:t>Productplan.com. 2022. </a:t>
            </a:r>
            <a:r>
              <a:rPr lang="en-GB" i="1" dirty="0">
                <a:ea typeface="+mn-lt"/>
                <a:cs typeface="+mn-lt"/>
              </a:rPr>
              <a:t>Stakeholder Analysis</a:t>
            </a:r>
            <a:r>
              <a:rPr lang="en-GB" dirty="0">
                <a:ea typeface="+mn-lt"/>
                <a:cs typeface="+mn-lt"/>
              </a:rPr>
              <a:t>. [online] Available at: &lt;https://www.productplan.com/glossary/stakeholder-analysis/&gt; [Accessed 20 May 2022].</a:t>
            </a:r>
          </a:p>
          <a:p>
            <a:r>
              <a:rPr lang="en-GB" dirty="0">
                <a:ea typeface="+mn-lt"/>
                <a:cs typeface="+mn-lt"/>
              </a:rPr>
              <a:t>Ben </a:t>
            </a:r>
            <a:r>
              <a:rPr lang="en-GB" dirty="0" err="1">
                <a:ea typeface="+mn-lt"/>
                <a:cs typeface="+mn-lt"/>
              </a:rPr>
              <a:t>Lutkevich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SearchSoftware</a:t>
            </a:r>
            <a:r>
              <a:rPr lang="en-GB" dirty="0">
                <a:ea typeface="+mn-lt"/>
                <a:cs typeface="+mn-lt"/>
              </a:rPr>
              <a:t> Quality. What is a Gantt chart?. Available at: https://www.techtarget.com/searchsoftwarequality/definition/Gantt-chart.
MindTools, Risk Analysis and Risk Management. Available at: https://www.mindtools.com/pages/article/newTMC_07.htm
Gantt.com, What is a Gantt chart. Available at: https://www.gantt.com/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72692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Project Management</vt:lpstr>
      <vt:lpstr>PowerPoint Presentation</vt:lpstr>
      <vt:lpstr>PowerPoint Presentation</vt:lpstr>
      <vt:lpstr>Stakeholder Analysis.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References.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883</cp:revision>
  <dcterms:created xsi:type="dcterms:W3CDTF">2022-06-08T08:58:35Z</dcterms:created>
  <dcterms:modified xsi:type="dcterms:W3CDTF">2022-06-12T21:45:29Z</dcterms:modified>
</cp:coreProperties>
</file>