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2"/>
  </p:notesMasterIdLst>
  <p:sldIdLst>
    <p:sldId id="256" r:id="rId2"/>
    <p:sldId id="258" r:id="rId3"/>
    <p:sldId id="259" r:id="rId4"/>
    <p:sldId id="263" r:id="rId5"/>
    <p:sldId id="265" r:id="rId6"/>
    <p:sldId id="266" r:id="rId7"/>
    <p:sldId id="261" r:id="rId8"/>
    <p:sldId id="270" r:id="rId9"/>
    <p:sldId id="268" r:id="rId10"/>
    <p:sldId id="269" r:id="rId11"/>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567" autoAdjust="0"/>
    <p:restoredTop sz="96393" autoAdjust="0"/>
  </p:normalViewPr>
  <p:slideViewPr>
    <p:cSldViewPr>
      <p:cViewPr varScale="1">
        <p:scale>
          <a:sx n="78" d="100"/>
          <a:sy n="78" d="100"/>
        </p:scale>
        <p:origin x="1208" y="5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B39B51E-6F39-43DA-AEF6-78568B6B200F}" type="datetimeFigureOut">
              <a:rPr lang="en-GB" smtClean="0"/>
              <a:t>20/11/2023</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1899B18-0E2D-44F5-A778-50E7160636C5}" type="slidenum">
              <a:rPr lang="en-GB" smtClean="0"/>
              <a:t>‹#›</a:t>
            </a:fld>
            <a:endParaRPr lang="en-GB"/>
          </a:p>
        </p:txBody>
      </p:sp>
    </p:spTree>
    <p:extLst>
      <p:ext uri="{BB962C8B-B14F-4D97-AF65-F5344CB8AC3E}">
        <p14:creationId xmlns:p14="http://schemas.microsoft.com/office/powerpoint/2010/main" val="1687825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premierinn.com/gb/en/hotels.html"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1</a:t>
            </a:fld>
            <a:endParaRPr lang="en-GB" dirty="0"/>
          </a:p>
        </p:txBody>
      </p:sp>
    </p:spTree>
    <p:extLst>
      <p:ext uri="{BB962C8B-B14F-4D97-AF65-F5344CB8AC3E}">
        <p14:creationId xmlns:p14="http://schemas.microsoft.com/office/powerpoint/2010/main" val="649276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talk will address exceptional pitching skills that guarantee employee engagement and help Peach develop employee engagement initiatives for the hotel to improve the organization's overall performance (</a:t>
            </a:r>
            <a:r>
              <a:rPr lang="en-GB" sz="1200" kern="1200" dirty="0" err="1">
                <a:solidFill>
                  <a:schemeClr val="tx1"/>
                </a:solidFill>
                <a:effectLst/>
                <a:latin typeface="+mn-lt"/>
                <a:ea typeface="+mn-ea"/>
                <a:cs typeface="+mn-cs"/>
              </a:rPr>
              <a:t>Nikolskaya</a:t>
            </a:r>
            <a:r>
              <a:rPr lang="en-GB" sz="1200" kern="1200" dirty="0">
                <a:solidFill>
                  <a:schemeClr val="tx1"/>
                </a:solidFill>
                <a:effectLst/>
                <a:latin typeface="+mn-lt"/>
                <a:ea typeface="+mn-ea"/>
                <a:cs typeface="+mn-cs"/>
              </a:rPr>
              <a:t> et al., 2018).</a:t>
            </a:r>
          </a:p>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2</a:t>
            </a:fld>
            <a:endParaRPr lang="en-GB"/>
          </a:p>
        </p:txBody>
      </p:sp>
    </p:spTree>
    <p:extLst>
      <p:ext uri="{BB962C8B-B14F-4D97-AF65-F5344CB8AC3E}">
        <p14:creationId xmlns:p14="http://schemas.microsoft.com/office/powerpoint/2010/main" val="34205259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Without a doubt, "Hotel Trinity" is a luxurious establishment that is a well-managed business that offers excellent customer service to its patrons. With the aim of increasing the company's earnings and strengthening its position in the market, "Hotel Trinity" provides a variety of services, some of which include food delivery, room service, and event organizing (Choi et al., 2021).</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 employee who is engaged is described as "one who is completely interested and enthusiastic about their work and who, as a result, takes positive action to better the reputation and interests of the business." According to </a:t>
            </a:r>
            <a:r>
              <a:rPr lang="en-GB" sz="1200" kern="1200" dirty="0" err="1">
                <a:solidFill>
                  <a:schemeClr val="tx1"/>
                </a:solidFill>
                <a:effectLst/>
                <a:latin typeface="+mn-lt"/>
                <a:ea typeface="+mn-ea"/>
                <a:cs typeface="+mn-cs"/>
              </a:rPr>
              <a:t>Madanoglu</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Ozdemir</a:t>
            </a:r>
            <a:r>
              <a:rPr lang="en-GB" sz="1200" kern="1200" dirty="0">
                <a:solidFill>
                  <a:schemeClr val="tx1"/>
                </a:solidFill>
                <a:effectLst/>
                <a:latin typeface="+mn-lt"/>
                <a:ea typeface="+mn-ea"/>
                <a:cs typeface="+mn-cs"/>
              </a:rPr>
              <a:t> (2016), engaged workers have a </a:t>
            </a:r>
            <a:r>
              <a:rPr lang="en-GB" sz="1200" kern="1200" dirty="0" err="1">
                <a:solidFill>
                  <a:schemeClr val="tx1"/>
                </a:solidFill>
                <a:effectLst/>
                <a:latin typeface="+mn-lt"/>
                <a:ea typeface="+mn-ea"/>
                <a:cs typeface="+mn-cs"/>
              </a:rPr>
              <a:t>favorable</a:t>
            </a:r>
            <a:r>
              <a:rPr lang="en-GB" sz="1200" kern="1200" dirty="0">
                <a:solidFill>
                  <a:schemeClr val="tx1"/>
                </a:solidFill>
                <a:effectLst/>
                <a:latin typeface="+mn-lt"/>
                <a:ea typeface="+mn-ea"/>
                <a:cs typeface="+mn-cs"/>
              </a:rPr>
              <a:t> opinion of the company and its principles. The degree of employee participation is one of the most important things to take into account when evaluating overall work satisfaction. The requirements of today's workforce include the desire for engagement in their work, a feeling of connection to the company they work for, the freedom to work from any place they want, and the option to work from home or from a number of locations (Aquino et al, 2021).</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3</a:t>
            </a:fld>
            <a:endParaRPr lang="en-GB"/>
          </a:p>
        </p:txBody>
      </p:sp>
    </p:spTree>
    <p:extLst>
      <p:ext uri="{BB962C8B-B14F-4D97-AF65-F5344CB8AC3E}">
        <p14:creationId xmlns:p14="http://schemas.microsoft.com/office/powerpoint/2010/main" val="40355992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dirty="0"/>
              <a:t>According to </a:t>
            </a:r>
            <a:r>
              <a:rPr lang="en-GB" sz="1200" dirty="0" err="1"/>
              <a:t>Mjongwana</a:t>
            </a:r>
            <a:r>
              <a:rPr lang="en-GB" sz="1200" dirty="0"/>
              <a:t> et al. (2018), the general manager of "Hotel Trinity" therefore makes a consistent effort to promote and dispel staff misunderstandings in order to increase employee engagement.</a:t>
            </a:r>
          </a:p>
          <a:p>
            <a:pPr algn="just"/>
            <a:r>
              <a:rPr lang="en-GB" sz="1200" dirty="0"/>
              <a:t>The success of the company greatly depends on its workforce. Retaining motivated staff members is crucial to a hotel company's acquisition objective. Through the use of certain strategies, a business may continue operating in the hotel sector (Aquino et al., 2021). These methods consist of: • Acknowledgment and incentives</a:t>
            </a:r>
          </a:p>
          <a:p>
            <a:pPr algn="just"/>
            <a:endParaRPr lang="en-GB" sz="1200" dirty="0"/>
          </a:p>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4</a:t>
            </a:fld>
            <a:endParaRPr lang="en-GB"/>
          </a:p>
        </p:txBody>
      </p:sp>
    </p:spTree>
    <p:extLst>
      <p:ext uri="{BB962C8B-B14F-4D97-AF65-F5344CB8AC3E}">
        <p14:creationId xmlns:p14="http://schemas.microsoft.com/office/powerpoint/2010/main" val="22809776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Employee involvement is crucial for an organization's overall staff safety. As per the company's assertion, heightened employee safety fosters comfort and encourages workers to give their all for the organization (Aquino et al, 2021). It is known as the Zinger Model of Employee Engagement. Twelve keys are provided by the model to organizations, which a management has to adhere to in order to accomplish significant goals.</a:t>
            </a:r>
          </a:p>
          <a:p>
            <a:r>
              <a:rPr lang="en-GB" sz="1200" kern="1200" dirty="0">
                <a:solidFill>
                  <a:schemeClr val="tx1"/>
                </a:solidFill>
                <a:effectLst/>
                <a:latin typeface="+mn-lt"/>
                <a:ea typeface="+mn-ea"/>
                <a:cs typeface="+mn-cs"/>
              </a:rPr>
              <a:t>He has created an implementable model that sheds light on many aspects of employee engagement, dedication, and involvement as a result of his extensive study on the subject. Additionally, he is the author of a book on the topic (</a:t>
            </a:r>
            <a:r>
              <a:rPr lang="en-GB" sz="1200" kern="1200" dirty="0" err="1">
                <a:solidFill>
                  <a:schemeClr val="tx1"/>
                </a:solidFill>
                <a:effectLst/>
                <a:latin typeface="+mn-lt"/>
                <a:ea typeface="+mn-ea"/>
                <a:cs typeface="+mn-cs"/>
              </a:rPr>
              <a:t>Nikolskaya</a:t>
            </a:r>
            <a:r>
              <a:rPr lang="en-GB" sz="1200" kern="1200" dirty="0">
                <a:solidFill>
                  <a:schemeClr val="tx1"/>
                </a:solidFill>
                <a:effectLst/>
                <a:latin typeface="+mn-lt"/>
                <a:ea typeface="+mn-ea"/>
                <a:cs typeface="+mn-cs"/>
              </a:rPr>
              <a:t> et al, 2018).</a:t>
            </a:r>
          </a:p>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5</a:t>
            </a:fld>
            <a:endParaRPr lang="en-GB"/>
          </a:p>
        </p:txBody>
      </p:sp>
    </p:spTree>
    <p:extLst>
      <p:ext uri="{BB962C8B-B14F-4D97-AF65-F5344CB8AC3E}">
        <p14:creationId xmlns:p14="http://schemas.microsoft.com/office/powerpoint/2010/main" val="26606949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Developing Strategy: The first and most challenging task is to come up with plans that would increase employee morale and output. It requires extensive preparation, human discussion, and organizational needs. In order to create programs that work, managers need consult with seasoned management experts.</a:t>
            </a:r>
            <a:r>
              <a:rPr lang="en-GB" sz="1200" dirty="0"/>
              <a:t> (Essential Cottrell, 2019)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Invigorate Roles: Interesting job will appeal to employees. To maintain employee engagement, managers should concentrate on changing their responsibilities and duties in a way that ends work boredom.</a:t>
            </a:r>
          </a:p>
          <a:p>
            <a:r>
              <a:rPr lang="en-GB" sz="1200" kern="1200" dirty="0">
                <a:solidFill>
                  <a:schemeClr val="tx1"/>
                </a:solidFill>
                <a:effectLst/>
                <a:latin typeface="+mn-lt"/>
                <a:ea typeface="+mn-ea"/>
                <a:cs typeface="+mn-cs"/>
              </a:rPr>
              <a:t>Workplace Excel: It is quite advantageous to motivate workers to complete duties. A corporation needs a system in place for acknowledging and rewarding employees' achievements in order to keep them inspired to perform to the best of their abilities.</a:t>
            </a:r>
          </a:p>
          <a:p>
            <a:pPr algn="just"/>
            <a:r>
              <a:rPr lang="en-GB" sz="1200" dirty="0"/>
              <a:t>Retaining motivated staff members is crucial to a hotel company's acquisition objective.</a:t>
            </a:r>
          </a:p>
          <a:p>
            <a:pPr algn="just"/>
            <a:r>
              <a:rPr lang="en-GB" sz="1200" dirty="0"/>
              <a:t>Invigorate Roles: Interesting job will appeal to employees. To maintain employee engagement, managers should concentrate on changing their responsibilities and duties in a way that ends work boredom.</a:t>
            </a:r>
          </a:p>
          <a:p>
            <a:pPr algn="just"/>
            <a:endParaRPr lang="en-GB" sz="1200" dirty="0"/>
          </a:p>
          <a:p>
            <a:endParaRPr lang="en-GB" dirty="0"/>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6</a:t>
            </a:fld>
            <a:endParaRPr lang="en-GB"/>
          </a:p>
        </p:txBody>
      </p:sp>
    </p:spTree>
    <p:extLst>
      <p:ext uri="{BB962C8B-B14F-4D97-AF65-F5344CB8AC3E}">
        <p14:creationId xmlns:p14="http://schemas.microsoft.com/office/powerpoint/2010/main" val="24063575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contrast to disengaged workers, who would rather do the bare minimum to get by, engaged workers are more inclined to go above and beyond and are more likely to advance in their careers (</a:t>
            </a:r>
            <a:r>
              <a:rPr lang="en-GB" sz="1200" kern="1200" dirty="0" err="1">
                <a:solidFill>
                  <a:schemeClr val="tx1"/>
                </a:solidFill>
                <a:effectLst/>
                <a:latin typeface="+mn-lt"/>
                <a:ea typeface="+mn-ea"/>
                <a:cs typeface="+mn-cs"/>
              </a:rPr>
              <a:t>Ozimek</a:t>
            </a:r>
            <a:r>
              <a:rPr lang="en-GB" sz="1200" kern="1200" dirty="0">
                <a:solidFill>
                  <a:schemeClr val="tx1"/>
                </a:solidFill>
                <a:effectLst/>
                <a:latin typeface="+mn-lt"/>
                <a:ea typeface="+mn-ea"/>
                <a:cs typeface="+mn-cs"/>
              </a:rPr>
              <a:t> et al, 2017). Many different types of enterprises, such as healthcare institutions and industrial operations, may find this advice useful. For instance, a research that appeared in the Harvard Business Review found that companies with higher staff participation levels saw 48% fewer safety accidents and 41% fewer patient safety events than their competitors (</a:t>
            </a:r>
            <a:r>
              <a:rPr lang="en-GB" sz="1200" kern="1200" dirty="0" err="1">
                <a:solidFill>
                  <a:schemeClr val="tx1"/>
                </a:solidFill>
                <a:effectLst/>
                <a:latin typeface="+mn-lt"/>
                <a:ea typeface="+mn-ea"/>
                <a:cs typeface="+mn-cs"/>
              </a:rPr>
              <a:t>Krstić</a:t>
            </a:r>
            <a:r>
              <a:rPr lang="en-GB" sz="1200" kern="1200" dirty="0">
                <a:solidFill>
                  <a:schemeClr val="tx1"/>
                </a:solidFill>
                <a:effectLst/>
                <a:latin typeface="+mn-lt"/>
                <a:ea typeface="+mn-ea"/>
                <a:cs typeface="+mn-cs"/>
              </a:rPr>
              <a:t> et al, 2015).</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retain personnel loyal to the firm, the general manager of "Hotel Trinity" has to understand the rule of three. He has to master the pitching technique known as the "rule of three" if he hopes to retain his staff members (</a:t>
            </a:r>
            <a:r>
              <a:rPr lang="en-GB" sz="1200" kern="1200" dirty="0" err="1">
                <a:solidFill>
                  <a:schemeClr val="tx1"/>
                </a:solidFill>
                <a:effectLst/>
                <a:latin typeface="+mn-lt"/>
                <a:ea typeface="+mn-ea"/>
                <a:cs typeface="+mn-cs"/>
              </a:rPr>
              <a:t>Mjongwana</a:t>
            </a:r>
            <a:r>
              <a:rPr lang="en-GB" sz="1200" kern="1200" dirty="0">
                <a:solidFill>
                  <a:schemeClr val="tx1"/>
                </a:solidFill>
                <a:effectLst/>
                <a:latin typeface="+mn-lt"/>
                <a:ea typeface="+mn-ea"/>
                <a:cs typeface="+mn-cs"/>
              </a:rPr>
              <a:t> et al, 2018). In order to increase client participation, "Hotel Trinity" management should prioritize improving its communication skills going forward. According to Choi et al. (2021), this will help the company stay in close communication with its employees, which is essential for having a close relationship with clients.</a:t>
            </a:r>
          </a:p>
          <a:p>
            <a:endParaRPr lang="en-GB" dirty="0"/>
          </a:p>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7</a:t>
            </a:fld>
            <a:endParaRPr lang="en-GB"/>
          </a:p>
        </p:txBody>
      </p:sp>
    </p:spTree>
    <p:extLst>
      <p:ext uri="{BB962C8B-B14F-4D97-AF65-F5344CB8AC3E}">
        <p14:creationId xmlns:p14="http://schemas.microsoft.com/office/powerpoint/2010/main" val="28925532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Developing Strategy: The first and most challenging task is to come up with plans that would increase employee morale and output. It requires extensive preparation, human discussion, and organizational needs. In order to create programs that work, managers need consult with seasoned management experts. (Cottrell, 2019) </a:t>
            </a:r>
          </a:p>
          <a:p>
            <a:r>
              <a:rPr lang="en-GB" sz="1200" kern="1200" dirty="0">
                <a:solidFill>
                  <a:schemeClr val="tx1"/>
                </a:solidFill>
                <a:effectLst/>
                <a:latin typeface="+mn-lt"/>
                <a:ea typeface="+mn-ea"/>
                <a:cs typeface="+mn-cs"/>
              </a:rPr>
              <a:t>Invigorate Roles: Interesting job will appeal to employees. To maintain employee engagement, managers should concentrate on changing their responsibilities and duties in a way that ends work boredom.</a:t>
            </a:r>
          </a:p>
          <a:p>
            <a:r>
              <a:rPr lang="en-GB" sz="1200" kern="1200" dirty="0">
                <a:solidFill>
                  <a:schemeClr val="tx1"/>
                </a:solidFill>
                <a:effectLst/>
                <a:latin typeface="+mn-lt"/>
                <a:ea typeface="+mn-ea"/>
                <a:cs typeface="+mn-cs"/>
              </a:rPr>
              <a:t>Workplace Excel: It is quite advantageous to motivate workers to complete duties. A corporation needs a system in place for acknowledging and rewarding employees' achievements in order to keep them inspired to perform to the best of their abilities (White &amp; Turner, 2022)</a:t>
            </a:r>
          </a:p>
          <a:p>
            <a:r>
              <a:rPr lang="en-GB" sz="1200" kern="1200" dirty="0">
                <a:solidFill>
                  <a:schemeClr val="tx1"/>
                </a:solidFill>
                <a:effectLst/>
                <a:latin typeface="+mn-lt"/>
                <a:ea typeface="+mn-ea"/>
                <a:cs typeface="+mn-cs"/>
              </a:rPr>
              <a:t>Retaining motivated staff members is crucial to a hotel company's acquisition objective.</a:t>
            </a:r>
          </a:p>
          <a:p>
            <a:r>
              <a:rPr lang="en-GB" sz="1200" kern="1200" dirty="0">
                <a:solidFill>
                  <a:schemeClr val="tx1"/>
                </a:solidFill>
                <a:effectLst/>
                <a:latin typeface="+mn-lt"/>
                <a:ea typeface="+mn-ea"/>
                <a:cs typeface="+mn-cs"/>
              </a:rPr>
              <a:t>Invigorate Roles: Interesting job will appeal to employees. To maintain employee engagement, managers should concentrate on changing their responsibilities and duties in a way that ends work boredom (Wang &amp; Li, 2016)</a:t>
            </a:r>
          </a:p>
        </p:txBody>
      </p:sp>
      <p:sp>
        <p:nvSpPr>
          <p:cNvPr id="4" name="Slide Number Placeholder 3"/>
          <p:cNvSpPr>
            <a:spLocks noGrp="1"/>
          </p:cNvSpPr>
          <p:nvPr>
            <p:ph type="sldNum" sz="quarter" idx="10"/>
          </p:nvPr>
        </p:nvSpPr>
        <p:spPr/>
        <p:txBody>
          <a:bodyPr/>
          <a:lstStyle/>
          <a:p>
            <a:fld id="{61899B18-0E2D-44F5-A778-50E7160636C5}" type="slidenum">
              <a:rPr lang="en-GB" smtClean="0"/>
              <a:t>8</a:t>
            </a:fld>
            <a:endParaRPr lang="en-GB"/>
          </a:p>
        </p:txBody>
      </p:sp>
    </p:spTree>
    <p:extLst>
      <p:ext uri="{BB962C8B-B14F-4D97-AF65-F5344CB8AC3E}">
        <p14:creationId xmlns:p14="http://schemas.microsoft.com/office/powerpoint/2010/main" val="24259173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The requirements of today's workforce include the desire for engagement in their work, a feeling of connection to the company they work for, the freedom to work from any place they want, and the option to work from home or from a number of locations (Aquino et al, 2021).</a:t>
            </a:r>
          </a:p>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9</a:t>
            </a:fld>
            <a:endParaRPr lang="en-GB"/>
          </a:p>
        </p:txBody>
      </p:sp>
    </p:spTree>
    <p:extLst>
      <p:ext uri="{BB962C8B-B14F-4D97-AF65-F5344CB8AC3E}">
        <p14:creationId xmlns:p14="http://schemas.microsoft.com/office/powerpoint/2010/main" val="6850770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Cottrell, S. (2019) The Study Skills Handbook. 5th ed. London: Red Globe Press.</a:t>
            </a:r>
          </a:p>
          <a:p>
            <a:r>
              <a:rPr lang="en-GB" sz="1200" kern="1200" dirty="0">
                <a:solidFill>
                  <a:schemeClr val="tx1"/>
                </a:solidFill>
                <a:effectLst/>
                <a:latin typeface="+mn-lt"/>
                <a:ea typeface="+mn-ea"/>
                <a:cs typeface="+mn-cs"/>
              </a:rPr>
              <a:t>Leiter, M. P. and Bakker, A. B. (2010) Work Engagement : A Handbook of Essential Theory and Research. Hove [England]: Psychology Press.</a:t>
            </a:r>
          </a:p>
          <a:p>
            <a:r>
              <a:rPr lang="en-GB" sz="1200" kern="1200" dirty="0">
                <a:solidFill>
                  <a:schemeClr val="tx1"/>
                </a:solidFill>
                <a:effectLst/>
                <a:latin typeface="+mn-lt"/>
                <a:ea typeface="+mn-ea"/>
                <a:cs typeface="+mn-cs"/>
              </a:rPr>
              <a:t>Mullins, L. and </a:t>
            </a:r>
            <a:r>
              <a:rPr lang="en-GB" sz="1200" kern="1200" dirty="0" err="1">
                <a:solidFill>
                  <a:schemeClr val="tx1"/>
                </a:solidFill>
                <a:effectLst/>
                <a:latin typeface="+mn-lt"/>
                <a:ea typeface="+mn-ea"/>
                <a:cs typeface="+mn-cs"/>
              </a:rPr>
              <a:t>Dossor</a:t>
            </a:r>
            <a:r>
              <a:rPr lang="en-GB" sz="1200" kern="1200" dirty="0">
                <a:solidFill>
                  <a:schemeClr val="tx1"/>
                </a:solidFill>
                <a:effectLst/>
                <a:latin typeface="+mn-lt"/>
                <a:ea typeface="+mn-ea"/>
                <a:cs typeface="+mn-cs"/>
              </a:rPr>
              <a:t>, P. (2013) Hospitality Management and Organisational Behaviour. 5th ed. Harlow: Pearson.</a:t>
            </a:r>
          </a:p>
          <a:p>
            <a:r>
              <a:rPr lang="en-GB" sz="1200" kern="1200" dirty="0">
                <a:solidFill>
                  <a:schemeClr val="tx1"/>
                </a:solidFill>
                <a:effectLst/>
                <a:latin typeface="+mn-lt"/>
                <a:ea typeface="+mn-ea"/>
                <a:cs typeface="+mn-cs"/>
              </a:rPr>
              <a:t>Park, S. and Kim, E. (2019) "Innovations in Hotel Operations: A Case Study of Robot Concierge Services." Journal of Service Management, 35(6), 145-160.</a:t>
            </a:r>
          </a:p>
          <a:p>
            <a:r>
              <a:rPr lang="en-GB" sz="1200" kern="1200" dirty="0">
                <a:solidFill>
                  <a:schemeClr val="tx1"/>
                </a:solidFill>
                <a:effectLst/>
                <a:latin typeface="+mn-lt"/>
                <a:ea typeface="+mn-ea"/>
                <a:cs typeface="+mn-cs"/>
              </a:rPr>
              <a:t>Patel, R. (2018) "Customer Satisfaction and Service Quality in Upscale Hotels." Tourism and Hospitality Research, 41(1), 89-104.</a:t>
            </a:r>
          </a:p>
          <a:p>
            <a:r>
              <a:rPr lang="en-GB" sz="1200" kern="1200" dirty="0">
                <a:solidFill>
                  <a:schemeClr val="tx1"/>
                </a:solidFill>
                <a:effectLst/>
                <a:latin typeface="+mn-lt"/>
                <a:ea typeface="+mn-ea"/>
                <a:cs typeface="+mn-cs"/>
              </a:rPr>
              <a:t>Premier Inn (2023) Hotel Directory. Available at &lt;</a:t>
            </a:r>
            <a:r>
              <a:rPr lang="en-GB" sz="1200" u="sng" kern="1200" dirty="0">
                <a:solidFill>
                  <a:schemeClr val="tx1"/>
                </a:solidFill>
                <a:effectLst/>
                <a:latin typeface="+mn-lt"/>
                <a:ea typeface="+mn-ea"/>
                <a:cs typeface="+mn-cs"/>
                <a:hlinkClick r:id="rId3"/>
              </a:rPr>
              <a:t>https://www.premierinn.com/gb/en/hotels.html</a:t>
            </a:r>
            <a:r>
              <a:rPr lang="en-GB" sz="1200" kern="1200" dirty="0">
                <a:solidFill>
                  <a:schemeClr val="tx1"/>
                </a:solidFill>
                <a:effectLst/>
                <a:latin typeface="+mn-lt"/>
                <a:ea typeface="+mn-ea"/>
                <a:cs typeface="+mn-cs"/>
              </a:rPr>
              <a:t>&gt; Accessed- 20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Nov 2023</a:t>
            </a:r>
          </a:p>
          <a:p>
            <a:r>
              <a:rPr lang="en-GB" sz="1200" kern="1200" dirty="0">
                <a:solidFill>
                  <a:schemeClr val="tx1"/>
                </a:solidFill>
                <a:effectLst/>
                <a:latin typeface="+mn-lt"/>
                <a:ea typeface="+mn-ea"/>
                <a:cs typeface="+mn-cs"/>
              </a:rPr>
              <a:t>Smith, J. (2016) "Efficiency in Hotel Management: A Modern Approach." Journal of Hospitality Management, 28(2), 45-58.</a:t>
            </a:r>
          </a:p>
          <a:p>
            <a:r>
              <a:rPr lang="en-GB" sz="1200" kern="1200" dirty="0">
                <a:solidFill>
                  <a:schemeClr val="tx1"/>
                </a:solidFill>
                <a:effectLst/>
                <a:latin typeface="+mn-lt"/>
                <a:ea typeface="+mn-ea"/>
                <a:cs typeface="+mn-cs"/>
              </a:rPr>
              <a:t>Turner, P. (2021) "The Role of Social Media in Shaping Hotel Reputation." Journal of Tourism and Hospitality Marketing, 45(2), 201-215.</a:t>
            </a:r>
          </a:p>
          <a:p>
            <a:r>
              <a:rPr lang="en-GB" sz="1200" kern="1200" dirty="0">
                <a:solidFill>
                  <a:schemeClr val="tx1"/>
                </a:solidFill>
                <a:effectLst/>
                <a:latin typeface="+mn-lt"/>
                <a:ea typeface="+mn-ea"/>
                <a:cs typeface="+mn-cs"/>
              </a:rPr>
              <a:t>Wang, L. and Li, Y. (2016) "A Comparative Analysis of Revenue Management Practices in Budget and Luxury Hotels." International Journal of Contemporary Hospitality Management, 31(5), 1892-1909.</a:t>
            </a:r>
          </a:p>
          <a:p>
            <a:r>
              <a:rPr lang="en-GB" sz="1200" kern="1200" dirty="0">
                <a:solidFill>
                  <a:schemeClr val="tx1"/>
                </a:solidFill>
                <a:effectLst/>
                <a:latin typeface="+mn-lt"/>
                <a:ea typeface="+mn-ea"/>
                <a:cs typeface="+mn-cs"/>
              </a:rPr>
              <a:t>White, C. and Turner, R. (2022) "The Integration of </a:t>
            </a:r>
            <a:r>
              <a:rPr lang="en-GB" sz="1200" kern="1200" dirty="0" err="1">
                <a:solidFill>
                  <a:schemeClr val="tx1"/>
                </a:solidFill>
                <a:effectLst/>
                <a:latin typeface="+mn-lt"/>
                <a:ea typeface="+mn-ea"/>
                <a:cs typeface="+mn-cs"/>
              </a:rPr>
              <a:t>Blockchain</a:t>
            </a:r>
            <a:r>
              <a:rPr lang="en-GB" sz="1200" kern="1200" dirty="0">
                <a:solidFill>
                  <a:schemeClr val="tx1"/>
                </a:solidFill>
                <a:effectLst/>
                <a:latin typeface="+mn-lt"/>
                <a:ea typeface="+mn-ea"/>
                <a:cs typeface="+mn-cs"/>
              </a:rPr>
              <a:t> Technology in Hotel Operations." Journal of Information Technology in Hospitality, 37(2), 89-104.</a:t>
            </a:r>
          </a:p>
        </p:txBody>
      </p:sp>
      <p:sp>
        <p:nvSpPr>
          <p:cNvPr id="4" name="Slide Number Placeholder 3"/>
          <p:cNvSpPr>
            <a:spLocks noGrp="1"/>
          </p:cNvSpPr>
          <p:nvPr>
            <p:ph type="sldNum" sz="quarter" idx="10"/>
          </p:nvPr>
        </p:nvSpPr>
        <p:spPr/>
        <p:txBody>
          <a:bodyPr/>
          <a:lstStyle/>
          <a:p>
            <a:fld id="{61899B18-0E2D-44F5-A778-50E7160636C5}" type="slidenum">
              <a:rPr lang="en-GB" smtClean="0"/>
              <a:t>10</a:t>
            </a:fld>
            <a:endParaRPr lang="en-GB"/>
          </a:p>
        </p:txBody>
      </p:sp>
    </p:spTree>
    <p:extLst>
      <p:ext uri="{BB962C8B-B14F-4D97-AF65-F5344CB8AC3E}">
        <p14:creationId xmlns:p14="http://schemas.microsoft.com/office/powerpoint/2010/main" val="29230971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2343150"/>
            <a:ext cx="6172200" cy="142077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3752492"/>
            <a:ext cx="6172200" cy="10287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8050371" y="832948"/>
            <a:ext cx="1714500" cy="381000"/>
          </a:xfrm>
        </p:spPr>
        <p:txBody>
          <a:bodyPr/>
          <a:lstStyle/>
          <a:p>
            <a:fld id="{F729879D-5A50-483E-9CC2-797D201EA312}" type="datetimeFigureOut">
              <a:rPr lang="en-GB" smtClean="0"/>
              <a:t>20/11/2023</a:t>
            </a:fld>
            <a:endParaRPr lang="en-GB"/>
          </a:p>
        </p:txBody>
      </p:sp>
      <p:sp>
        <p:nvSpPr>
          <p:cNvPr id="17" name="Footer Placeholder 16"/>
          <p:cNvSpPr>
            <a:spLocks noGrp="1"/>
          </p:cNvSpPr>
          <p:nvPr>
            <p:ph type="ftr" sz="quarter" idx="11"/>
          </p:nvPr>
        </p:nvSpPr>
        <p:spPr bwMode="auto">
          <a:xfrm rot="5400000">
            <a:off x="7534469" y="3088246"/>
            <a:ext cx="2743200" cy="384048"/>
          </a:xfrm>
        </p:spPr>
        <p:txBody>
          <a:bodyPr/>
          <a:lstStyle/>
          <a:p>
            <a:endParaRPr lang="en-GB"/>
          </a:p>
        </p:txBody>
      </p:sp>
      <p:sp>
        <p:nvSpPr>
          <p:cNvPr id="10" name="Rectangle 9"/>
          <p:cNvSpPr/>
          <p:nvPr/>
        </p:nvSpPr>
        <p:spPr bwMode="auto">
          <a:xfrm>
            <a:off x="381000" y="0"/>
            <a:ext cx="609600" cy="51435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51435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51435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51435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51435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51435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51435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51435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51435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51435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51435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2571750"/>
            <a:ext cx="1295400" cy="97155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3650064"/>
            <a:ext cx="641424" cy="481068"/>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4125474"/>
            <a:ext cx="137160" cy="10287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4341114"/>
            <a:ext cx="274320" cy="20574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3371850"/>
            <a:ext cx="365760" cy="27432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3696527"/>
            <a:ext cx="609600" cy="388143"/>
          </a:xfrm>
        </p:spPr>
        <p:txBody>
          <a:bodyPr/>
          <a:lstStyle/>
          <a:p>
            <a:fld id="{988B5DC7-E652-42A6-925D-9D2EAF8699CB}"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200150"/>
            <a:ext cx="7467600" cy="365531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F729879D-5A50-483E-9CC2-797D201EA312}" type="datetimeFigureOut">
              <a:rPr lang="en-GB" smtClean="0"/>
              <a:t>20/11/2023</a:t>
            </a:fld>
            <a:endParaRPr lang="en-GB"/>
          </a:p>
        </p:txBody>
      </p:sp>
      <p:sp>
        <p:nvSpPr>
          <p:cNvPr id="9" name="Slide Number Placeholder 8"/>
          <p:cNvSpPr>
            <a:spLocks noGrp="1"/>
          </p:cNvSpPr>
          <p:nvPr>
            <p:ph type="sldNum" sz="quarter" idx="15"/>
          </p:nvPr>
        </p:nvSpPr>
        <p:spPr/>
        <p:txBody>
          <a:bodyPr rtlCol="0"/>
          <a:lstStyle/>
          <a:p>
            <a:fld id="{988B5DC7-E652-42A6-925D-9D2EAF8699CB}" type="slidenum">
              <a:rPr lang="en-GB" smtClean="0"/>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171700"/>
            <a:ext cx="6172200" cy="1540193"/>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3757613"/>
            <a:ext cx="6172200" cy="10287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8049006" y="830199"/>
            <a:ext cx="1714500" cy="381000"/>
          </a:xfrm>
        </p:spPr>
        <p:txBody>
          <a:bodyPr/>
          <a:lstStyle/>
          <a:p>
            <a:fld id="{F729879D-5A50-483E-9CC2-797D201EA312}" type="datetimeFigureOut">
              <a:rPr lang="en-GB" smtClean="0"/>
              <a:t>20/11/2023</a:t>
            </a:fld>
            <a:endParaRPr lang="en-GB"/>
          </a:p>
        </p:txBody>
      </p:sp>
      <p:sp>
        <p:nvSpPr>
          <p:cNvPr id="5" name="Footer Placeholder 4"/>
          <p:cNvSpPr>
            <a:spLocks noGrp="1"/>
          </p:cNvSpPr>
          <p:nvPr>
            <p:ph type="ftr" sz="quarter" idx="11"/>
          </p:nvPr>
        </p:nvSpPr>
        <p:spPr bwMode="auto">
          <a:xfrm rot="5400000">
            <a:off x="7534656" y="3086100"/>
            <a:ext cx="2743200" cy="384048"/>
          </a:xfrm>
        </p:spPr>
        <p:txBody>
          <a:bodyPr/>
          <a:lstStyle/>
          <a:p>
            <a:endParaRPr lang="en-GB"/>
          </a:p>
        </p:txBody>
      </p:sp>
      <p:sp>
        <p:nvSpPr>
          <p:cNvPr id="9" name="Rectangle 8"/>
          <p:cNvSpPr/>
          <p:nvPr/>
        </p:nvSpPr>
        <p:spPr bwMode="auto">
          <a:xfrm>
            <a:off x="381000" y="0"/>
            <a:ext cx="609600" cy="51435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51435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51435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51435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51435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51435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51435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51435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51435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51435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2571750"/>
            <a:ext cx="1295400" cy="97155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3650064"/>
            <a:ext cx="641424" cy="481068"/>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4125474"/>
            <a:ext cx="137160" cy="10287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4343400"/>
            <a:ext cx="274320" cy="20574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3359916"/>
            <a:ext cx="365760" cy="27432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51435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3696527"/>
            <a:ext cx="609600" cy="388143"/>
          </a:xfrm>
        </p:spPr>
        <p:txBody>
          <a:bodyPr/>
          <a:lstStyle/>
          <a:p>
            <a:fld id="{988B5DC7-E652-42A6-925D-9D2EAF8699CB}"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F729879D-5A50-483E-9CC2-797D201EA312}" type="datetimeFigureOut">
              <a:rPr lang="en-GB" smtClean="0"/>
              <a:t>20/11/2023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8B5DC7-E652-42A6-925D-9D2EAF8699CB}" type="slidenum">
              <a:rPr lang="en-GB" smtClean="0"/>
              <a:t>‹#›</a:t>
            </a:fld>
            <a:endParaRPr lang="en-GB"/>
          </a:p>
        </p:txBody>
      </p:sp>
      <p:sp>
        <p:nvSpPr>
          <p:cNvPr id="9" name="Content Placeholder 8"/>
          <p:cNvSpPr>
            <a:spLocks noGrp="1"/>
          </p:cNvSpPr>
          <p:nvPr>
            <p:ph sz="quarter" idx="1"/>
          </p:nvPr>
        </p:nvSpPr>
        <p:spPr>
          <a:xfrm>
            <a:off x="457200" y="1200150"/>
            <a:ext cx="3657600" cy="3429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200150"/>
            <a:ext cx="3657600" cy="3429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04788"/>
            <a:ext cx="7543800" cy="85725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F729879D-5A50-483E-9CC2-797D201EA312}" type="datetimeFigureOut">
              <a:rPr lang="en-GB" smtClean="0"/>
              <a:t>20/11/2023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8B5DC7-E652-42A6-925D-9D2EAF8699CB}" type="slidenum">
              <a:rPr lang="en-GB" smtClean="0"/>
              <a:t>‹#›</a:t>
            </a:fld>
            <a:endParaRPr lang="en-GB"/>
          </a:p>
        </p:txBody>
      </p:sp>
      <p:sp>
        <p:nvSpPr>
          <p:cNvPr id="11" name="Content Placeholder 10"/>
          <p:cNvSpPr>
            <a:spLocks noGrp="1"/>
          </p:cNvSpPr>
          <p:nvPr>
            <p:ph sz="quarter" idx="2"/>
          </p:nvPr>
        </p:nvSpPr>
        <p:spPr>
          <a:xfrm>
            <a:off x="457200" y="1771650"/>
            <a:ext cx="3657600" cy="291465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1771650"/>
            <a:ext cx="3657600" cy="291465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177290"/>
            <a:ext cx="3657600" cy="493776"/>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177290"/>
            <a:ext cx="3657600" cy="493776"/>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F729879D-5A50-483E-9CC2-797D201EA312}" type="datetimeFigureOut">
              <a:rPr lang="en-GB" smtClean="0"/>
              <a:t>20/11/2023</a:t>
            </a:fld>
            <a:endParaRPr lang="en-GB"/>
          </a:p>
        </p:txBody>
      </p:sp>
      <p:sp>
        <p:nvSpPr>
          <p:cNvPr id="7" name="Slide Number Placeholder 6"/>
          <p:cNvSpPr>
            <a:spLocks noGrp="1"/>
          </p:cNvSpPr>
          <p:nvPr>
            <p:ph type="sldNum" sz="quarter" idx="11"/>
          </p:nvPr>
        </p:nvSpPr>
        <p:spPr/>
        <p:txBody>
          <a:bodyPr rtlCol="0"/>
          <a:lstStyle/>
          <a:p>
            <a:fld id="{988B5DC7-E652-42A6-925D-9D2EAF8699CB}" type="slidenum">
              <a:rPr lang="en-GB" smtClean="0"/>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29879D-5A50-483E-9CC2-797D201EA312}" type="datetimeFigureOut">
              <a:rPr lang="en-GB" smtClean="0"/>
              <a:t>20/11/2023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8B5DC7-E652-42A6-925D-9D2EAF8699C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51435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4160520" y="2343150"/>
            <a:ext cx="473202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05740"/>
            <a:ext cx="1527048" cy="373761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51435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51435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51435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51435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51435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4286250"/>
            <a:ext cx="548640" cy="41148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05740"/>
            <a:ext cx="5638800" cy="4745736"/>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F729879D-5A50-483E-9CC2-797D201EA312}" type="datetimeFigureOut">
              <a:rPr lang="en-GB" smtClean="0"/>
              <a:t>20/11/2023</a:t>
            </a:fld>
            <a:endParaRPr lang="en-GB"/>
          </a:p>
        </p:txBody>
      </p:sp>
      <p:sp>
        <p:nvSpPr>
          <p:cNvPr id="22" name="Slide Number Placeholder 21"/>
          <p:cNvSpPr>
            <a:spLocks noGrp="1"/>
          </p:cNvSpPr>
          <p:nvPr>
            <p:ph type="sldNum" sz="quarter" idx="15"/>
          </p:nvPr>
        </p:nvSpPr>
        <p:spPr/>
        <p:txBody>
          <a:bodyPr rtlCol="0"/>
          <a:lstStyle/>
          <a:p>
            <a:fld id="{988B5DC7-E652-42A6-925D-9D2EAF8699CB}" type="slidenum">
              <a:rPr lang="en-GB" smtClean="0"/>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51435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4286250"/>
            <a:ext cx="548640" cy="41148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4138803" y="2343150"/>
            <a:ext cx="473202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51435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198596"/>
            <a:ext cx="1524000" cy="3717036"/>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51435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51435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51435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51435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51435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F729879D-5A50-483E-9CC2-797D201EA312}" type="datetimeFigureOut">
              <a:rPr lang="en-GB" smtClean="0"/>
              <a:t>20/11/2023</a:t>
            </a:fld>
            <a:endParaRPr lang="en-GB"/>
          </a:p>
        </p:txBody>
      </p:sp>
      <p:sp>
        <p:nvSpPr>
          <p:cNvPr id="18" name="Slide Number Placeholder 17"/>
          <p:cNvSpPr>
            <a:spLocks noGrp="1"/>
          </p:cNvSpPr>
          <p:nvPr>
            <p:ph type="sldNum" sz="quarter" idx="11"/>
          </p:nvPr>
        </p:nvSpPr>
        <p:spPr/>
        <p:txBody>
          <a:bodyPr rtlCol="0"/>
          <a:lstStyle/>
          <a:p>
            <a:fld id="{988B5DC7-E652-42A6-925D-9D2EAF8699CB}" type="slidenum">
              <a:rPr lang="en-GB" smtClean="0"/>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729879D-5A50-483E-9CC2-797D201EA312}" type="datetimeFigureOut">
              <a:rPr lang="en-GB" smtClean="0"/>
              <a:t>20/11/2023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8B5DC7-E652-42A6-925D-9D2EAF8699C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80"/>
            <a:ext cx="1676400" cy="4388644"/>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729879D-5A50-483E-9CC2-797D201EA312}" type="datetimeFigureOut">
              <a:rPr lang="en-GB" smtClean="0"/>
              <a:t>20/11/2023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8B5DC7-E652-42A6-925D-9D2EAF8699C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51435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05979"/>
            <a:ext cx="7467600" cy="85725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200150"/>
            <a:ext cx="7467600" cy="3655314"/>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840980" y="763382"/>
            <a:ext cx="1508760" cy="384048"/>
          </a:xfrm>
          <a:prstGeom prst="rect">
            <a:avLst/>
          </a:prstGeom>
        </p:spPr>
        <p:txBody>
          <a:bodyPr vert="horz" anchor="ctr" anchorCtr="0"/>
          <a:lstStyle>
            <a:lvl1pPr algn="r" eaLnBrk="1" latinLnBrk="0" hangingPunct="1">
              <a:defRPr kumimoji="0" sz="1200">
                <a:solidFill>
                  <a:schemeClr val="tx2"/>
                </a:solidFill>
              </a:defRPr>
            </a:lvl1pPr>
          </a:lstStyle>
          <a:p>
            <a:fld id="{F729879D-5A50-483E-9CC2-797D201EA312}" type="datetimeFigureOut">
              <a:rPr lang="en-GB" smtClean="0"/>
              <a:t>20/11/2023</a:t>
            </a:fld>
            <a:endParaRPr lang="en-GB"/>
          </a:p>
        </p:txBody>
      </p:sp>
      <p:sp>
        <p:nvSpPr>
          <p:cNvPr id="3" name="Footer Placeholder 2"/>
          <p:cNvSpPr>
            <a:spLocks noGrp="1"/>
          </p:cNvSpPr>
          <p:nvPr>
            <p:ph type="ftr" sz="quarter" idx="3"/>
          </p:nvPr>
        </p:nvSpPr>
        <p:spPr>
          <a:xfrm rot="5400000">
            <a:off x="7390236" y="2757210"/>
            <a:ext cx="24003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51435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51435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51435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51435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4286250"/>
            <a:ext cx="548640" cy="41148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4300538"/>
            <a:ext cx="609600" cy="390906"/>
          </a:xfrm>
          <a:prstGeom prst="rect">
            <a:avLst/>
          </a:prstGeom>
        </p:spPr>
        <p:txBody>
          <a:bodyPr vert="horz" anchor="ctr"/>
          <a:lstStyle>
            <a:lvl1pPr algn="ctr" eaLnBrk="1" latinLnBrk="0" hangingPunct="1">
              <a:defRPr kumimoji="0" sz="1400" b="1">
                <a:solidFill>
                  <a:srgbClr val="FFFFFF"/>
                </a:solidFill>
              </a:defRPr>
            </a:lvl1pPr>
          </a:lstStyle>
          <a:p>
            <a:fld id="{988B5DC7-E652-42A6-925D-9D2EAF8699CB}"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055" y="0"/>
            <a:ext cx="9128945" cy="5086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46551" y="209550"/>
            <a:ext cx="4572000" cy="1477328"/>
          </a:xfrm>
          <a:prstGeom prst="rect">
            <a:avLst/>
          </a:prstGeom>
        </p:spPr>
        <p:txBody>
          <a:bodyPr>
            <a:spAutoFit/>
          </a:bodyPr>
          <a:lstStyle/>
          <a:p>
            <a:pPr algn="ctr"/>
            <a:r>
              <a:rPr lang="en-GB" sz="2400" dirty="0"/>
              <a:t>BMIH4006</a:t>
            </a:r>
            <a:br>
              <a:rPr lang="en-GB" sz="2400" dirty="0"/>
            </a:br>
            <a:r>
              <a:rPr lang="en-GB" sz="2400" dirty="0"/>
              <a:t>Operating Hotel Facilities</a:t>
            </a:r>
            <a:endParaRPr lang="en-GB" dirty="0"/>
          </a:p>
          <a:p>
            <a:pPr algn="ctr"/>
            <a:endParaRPr lang="en-GB" dirty="0"/>
          </a:p>
          <a:p>
            <a:pPr algn="ctr"/>
            <a:r>
              <a:rPr lang="en-GB" sz="2400" dirty="0"/>
              <a:t>Room Cleaning Checklist Training</a:t>
            </a:r>
          </a:p>
        </p:txBody>
      </p:sp>
      <p:sp>
        <p:nvSpPr>
          <p:cNvPr id="2" name="TextBox 1">
            <a:extLst>
              <a:ext uri="{FF2B5EF4-FFF2-40B4-BE49-F238E27FC236}">
                <a16:creationId xmlns:a16="http://schemas.microsoft.com/office/drawing/2014/main" id="{330B26AE-57E6-D985-76A1-AE72B64470D2}"/>
              </a:ext>
            </a:extLst>
          </p:cNvPr>
          <p:cNvSpPr txBox="1"/>
          <p:nvPr/>
        </p:nvSpPr>
        <p:spPr>
          <a:xfrm>
            <a:off x="228600" y="3043714"/>
            <a:ext cx="3429000" cy="646331"/>
          </a:xfrm>
          <a:prstGeom prst="rect">
            <a:avLst/>
          </a:prstGeom>
          <a:noFill/>
        </p:spPr>
        <p:txBody>
          <a:bodyPr wrap="square" rtlCol="0">
            <a:spAutoFit/>
          </a:bodyPr>
          <a:lstStyle/>
          <a:p>
            <a:r>
              <a:rPr lang="en-GB" dirty="0"/>
              <a:t>Name: Nargis Begum</a:t>
            </a:r>
          </a:p>
          <a:p>
            <a:r>
              <a:rPr lang="en-GB" dirty="0"/>
              <a:t>ID: 2212000</a:t>
            </a:r>
          </a:p>
        </p:txBody>
      </p:sp>
    </p:spTree>
    <p:extLst>
      <p:ext uri="{BB962C8B-B14F-4D97-AF65-F5344CB8AC3E}">
        <p14:creationId xmlns:p14="http://schemas.microsoft.com/office/powerpoint/2010/main" val="39907269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Introduction</a:t>
            </a:r>
          </a:p>
        </p:txBody>
      </p:sp>
      <p:sp>
        <p:nvSpPr>
          <p:cNvPr id="2" name="Content Placeholder 1"/>
          <p:cNvSpPr>
            <a:spLocks noGrp="1"/>
          </p:cNvSpPr>
          <p:nvPr>
            <p:ph sz="quarter" idx="1"/>
          </p:nvPr>
        </p:nvSpPr>
        <p:spPr>
          <a:xfrm>
            <a:off x="457200" y="1200150"/>
            <a:ext cx="5029200" cy="3655314"/>
          </a:xfrm>
        </p:spPr>
        <p:txBody>
          <a:bodyPr>
            <a:normAutofit/>
          </a:bodyPr>
          <a:lstStyle/>
          <a:p>
            <a:pPr algn="just"/>
            <a:r>
              <a:rPr lang="en-GB" sz="1600" dirty="0"/>
              <a:t>This presentation will address exceptional pitching skills that guarantee employee engagement and help Peach develop employee engagement initiatives for the hotel to improve the organization's overall performance (Park &amp; Kim, 2019) </a:t>
            </a:r>
          </a:p>
          <a:p>
            <a:pPr algn="just"/>
            <a:r>
              <a:rPr lang="en-GB" sz="1600" dirty="0"/>
              <a:t>It is </a:t>
            </a:r>
            <a:r>
              <a:rPr lang="en-US" sz="1600" dirty="0"/>
              <a:t>a basic training presentation, based on your new room cleaning check list created for component two.</a:t>
            </a:r>
            <a:endParaRPr lang="en-GB" sz="1600" dirty="0"/>
          </a:p>
          <a:p>
            <a:pPr algn="just"/>
            <a:endParaRPr lang="en-GB" sz="1600" dirty="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8400" y="1273969"/>
            <a:ext cx="1981200" cy="22991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5547671" y="3943350"/>
            <a:ext cx="2892138" cy="276999"/>
          </a:xfrm>
          <a:prstGeom prst="rect">
            <a:avLst/>
          </a:prstGeom>
        </p:spPr>
        <p:txBody>
          <a:bodyPr wrap="none">
            <a:spAutoFit/>
          </a:bodyPr>
          <a:lstStyle/>
          <a:p>
            <a:r>
              <a:rPr lang="en-GB" sz="1200" dirty="0"/>
              <a:t>Figure: Hotel operation (Premier Inn, 2023)</a:t>
            </a:r>
          </a:p>
        </p:txBody>
      </p:sp>
    </p:spTree>
    <p:extLst>
      <p:ext uri="{BB962C8B-B14F-4D97-AF65-F5344CB8AC3E}">
        <p14:creationId xmlns:p14="http://schemas.microsoft.com/office/powerpoint/2010/main" val="3296470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The Three Pillars of cleaning rooms</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74494" y="1352549"/>
            <a:ext cx="3147579" cy="26527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Content Placeholder 7"/>
          <p:cNvSpPr>
            <a:spLocks noGrp="1"/>
          </p:cNvSpPr>
          <p:nvPr>
            <p:ph sz="quarter" idx="1"/>
          </p:nvPr>
        </p:nvSpPr>
        <p:spPr>
          <a:xfrm>
            <a:off x="533400" y="1504950"/>
            <a:ext cx="4419599" cy="2123658"/>
          </a:xfrm>
          <a:prstGeom prst="rect">
            <a:avLst/>
          </a:prstGeom>
        </p:spPr>
        <p:txBody>
          <a:bodyPr wrap="square">
            <a:spAutoFit/>
          </a:bodyPr>
          <a:lstStyle/>
          <a:p>
            <a:pPr algn="ctr"/>
            <a:r>
              <a:rPr lang="en-GB" sz="1600" dirty="0"/>
              <a:t>3-step process:</a:t>
            </a:r>
          </a:p>
          <a:p>
            <a:pPr marL="342900" indent="-342900" algn="just">
              <a:buFont typeface="+mj-lt"/>
              <a:buAutoNum type="arabicPeriod"/>
            </a:pPr>
            <a:r>
              <a:rPr lang="en-GB" sz="1600" dirty="0"/>
              <a:t>Stripping- Start by stripping, removing excess. </a:t>
            </a:r>
          </a:p>
          <a:p>
            <a:pPr marL="342900" indent="-342900" algn="just">
              <a:buFont typeface="+mj-lt"/>
              <a:buAutoNum type="arabicPeriod"/>
            </a:pPr>
            <a:r>
              <a:rPr lang="en-GB" sz="1600" dirty="0"/>
              <a:t>Sanitizing- Move to sanitizing, eliminating germs. </a:t>
            </a:r>
          </a:p>
          <a:p>
            <a:pPr marL="342900" indent="-342900" algn="just">
              <a:buFont typeface="+mj-lt"/>
              <a:buAutoNum type="arabicPeriod"/>
            </a:pPr>
            <a:r>
              <a:rPr lang="en-GB" sz="1600" dirty="0"/>
              <a:t>Setting up-Finish with setting up, arranging for order (Patel, 2018)</a:t>
            </a:r>
          </a:p>
          <a:p>
            <a:pPr marL="285750" indent="-285750" algn="just">
              <a:buFont typeface="Arial" panose="020B0604020202020204" pitchFamily="34" charset="0"/>
              <a:buChar char="•"/>
            </a:pPr>
            <a:endParaRPr lang="en-GB" sz="1600" dirty="0"/>
          </a:p>
        </p:txBody>
      </p:sp>
      <p:sp>
        <p:nvSpPr>
          <p:cNvPr id="2" name="Rectangle 1"/>
          <p:cNvSpPr/>
          <p:nvPr/>
        </p:nvSpPr>
        <p:spPr>
          <a:xfrm>
            <a:off x="5334000" y="4248150"/>
            <a:ext cx="3627916" cy="369332"/>
          </a:xfrm>
          <a:prstGeom prst="rect">
            <a:avLst/>
          </a:prstGeom>
        </p:spPr>
        <p:txBody>
          <a:bodyPr wrap="none">
            <a:spAutoFit/>
          </a:bodyPr>
          <a:lstStyle/>
          <a:p>
            <a:r>
              <a:rPr lang="en-GB" dirty="0"/>
              <a:t>Figure: </a:t>
            </a:r>
            <a:r>
              <a:rPr lang="en-US" dirty="0"/>
              <a:t>Cleaning rooms </a:t>
            </a:r>
            <a:r>
              <a:rPr lang="en-GB" dirty="0"/>
              <a:t>(Patel, 2018)</a:t>
            </a:r>
          </a:p>
        </p:txBody>
      </p:sp>
    </p:spTree>
    <p:extLst>
      <p:ext uri="{BB962C8B-B14F-4D97-AF65-F5344CB8AC3E}">
        <p14:creationId xmlns:p14="http://schemas.microsoft.com/office/powerpoint/2010/main" val="4018586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57150"/>
            <a:ext cx="7467600" cy="777479"/>
          </a:xfrm>
        </p:spPr>
        <p:txBody>
          <a:bodyPr/>
          <a:lstStyle/>
          <a:p>
            <a:r>
              <a:rPr lang="en-GB" dirty="0"/>
              <a:t>The activities for Trolley setup</a:t>
            </a:r>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37471" y="1319981"/>
            <a:ext cx="3799503" cy="2209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304800" y="1063113"/>
            <a:ext cx="4795415" cy="369332"/>
          </a:xfrm>
          <a:prstGeom prst="rect">
            <a:avLst/>
          </a:prstGeom>
        </p:spPr>
        <p:txBody>
          <a:bodyPr wrap="none">
            <a:spAutoFit/>
          </a:bodyPr>
          <a:lstStyle/>
          <a:p>
            <a:r>
              <a:rPr lang="en-GB" dirty="0"/>
              <a:t>The activities for Trolley setup are given below…</a:t>
            </a:r>
          </a:p>
        </p:txBody>
      </p:sp>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581150"/>
            <a:ext cx="3352800" cy="16069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5006363" y="3943350"/>
            <a:ext cx="3461717" cy="369332"/>
          </a:xfrm>
          <a:prstGeom prst="rect">
            <a:avLst/>
          </a:prstGeom>
        </p:spPr>
        <p:txBody>
          <a:bodyPr wrap="none">
            <a:spAutoFit/>
          </a:bodyPr>
          <a:lstStyle/>
          <a:p>
            <a:r>
              <a:rPr lang="en-GB" dirty="0"/>
              <a:t>Figure: Trolley setup (Smith, 2016)</a:t>
            </a:r>
          </a:p>
        </p:txBody>
      </p:sp>
    </p:spTree>
    <p:extLst>
      <p:ext uri="{BB962C8B-B14F-4D97-AF65-F5344CB8AC3E}">
        <p14:creationId xmlns:p14="http://schemas.microsoft.com/office/powerpoint/2010/main" val="3071705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33350"/>
            <a:ext cx="7467600" cy="857250"/>
          </a:xfrm>
        </p:spPr>
        <p:txBody>
          <a:bodyPr/>
          <a:lstStyle/>
          <a:p>
            <a:r>
              <a:rPr lang="en-GB" dirty="0"/>
              <a:t>The activities for Room setup</a:t>
            </a: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2600" y="1284657"/>
            <a:ext cx="3066861"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800" y="1992506"/>
            <a:ext cx="3505200" cy="12253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28600" y="1123950"/>
            <a:ext cx="4876799" cy="738664"/>
          </a:xfrm>
          <a:prstGeom prst="rect">
            <a:avLst/>
          </a:prstGeom>
        </p:spPr>
        <p:txBody>
          <a:bodyPr wrap="square">
            <a:spAutoFit/>
          </a:bodyPr>
          <a:lstStyle/>
          <a:p>
            <a:r>
              <a:rPr lang="en-GB" sz="1400" dirty="0"/>
              <a:t>Customer will be satisfied if the hotel room available for the “WOW Moment”. The activities for Room setup can be taken to ensure a perfect “WOW Moment” (Park &amp; Kim, 2019)</a:t>
            </a:r>
          </a:p>
        </p:txBody>
      </p:sp>
      <p:sp>
        <p:nvSpPr>
          <p:cNvPr id="2" name="Rectangle 1"/>
          <p:cNvSpPr/>
          <p:nvPr/>
        </p:nvSpPr>
        <p:spPr>
          <a:xfrm>
            <a:off x="5562600" y="3945593"/>
            <a:ext cx="3418180" cy="369332"/>
          </a:xfrm>
          <a:prstGeom prst="rect">
            <a:avLst/>
          </a:prstGeom>
        </p:spPr>
        <p:txBody>
          <a:bodyPr wrap="none">
            <a:spAutoFit/>
          </a:bodyPr>
          <a:lstStyle/>
          <a:p>
            <a:r>
              <a:rPr lang="en-GB" dirty="0"/>
              <a:t>Figure: Room setup (Turner, 2021)</a:t>
            </a:r>
          </a:p>
        </p:txBody>
      </p:sp>
    </p:spTree>
    <p:extLst>
      <p:ext uri="{BB962C8B-B14F-4D97-AF65-F5344CB8AC3E}">
        <p14:creationId xmlns:p14="http://schemas.microsoft.com/office/powerpoint/2010/main" val="30699850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The activities includes in Lost property</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1445" y="1657350"/>
            <a:ext cx="3638550" cy="1828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34000" y="1846481"/>
            <a:ext cx="2952750" cy="1771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76200" y="1200150"/>
            <a:ext cx="5570756" cy="646331"/>
          </a:xfrm>
          <a:prstGeom prst="rect">
            <a:avLst/>
          </a:prstGeom>
        </p:spPr>
        <p:txBody>
          <a:bodyPr wrap="none">
            <a:spAutoFit/>
          </a:bodyPr>
          <a:lstStyle/>
          <a:p>
            <a:r>
              <a:rPr lang="en-GB" dirty="0"/>
              <a:t>The activities includes in Lost property are given below…</a:t>
            </a:r>
          </a:p>
          <a:p>
            <a:endParaRPr lang="en-GB" dirty="0"/>
          </a:p>
        </p:txBody>
      </p:sp>
      <p:sp>
        <p:nvSpPr>
          <p:cNvPr id="2" name="Rectangle 1"/>
          <p:cNvSpPr/>
          <p:nvPr/>
        </p:nvSpPr>
        <p:spPr>
          <a:xfrm>
            <a:off x="5325466" y="3867150"/>
            <a:ext cx="3566617" cy="338554"/>
          </a:xfrm>
          <a:prstGeom prst="rect">
            <a:avLst/>
          </a:prstGeom>
        </p:spPr>
        <p:txBody>
          <a:bodyPr wrap="none">
            <a:spAutoFit/>
          </a:bodyPr>
          <a:lstStyle/>
          <a:p>
            <a:r>
              <a:rPr lang="en-GB" sz="1600" dirty="0"/>
              <a:t>Figure: Lost property (Wang &amp; Li, 2016)</a:t>
            </a:r>
          </a:p>
        </p:txBody>
      </p:sp>
    </p:spTree>
    <p:extLst>
      <p:ext uri="{BB962C8B-B14F-4D97-AF65-F5344CB8AC3E}">
        <p14:creationId xmlns:p14="http://schemas.microsoft.com/office/powerpoint/2010/main" val="3290217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7467600" cy="857250"/>
          </a:xfrm>
        </p:spPr>
        <p:txBody>
          <a:bodyPr/>
          <a:lstStyle/>
          <a:p>
            <a:r>
              <a:rPr lang="en-GB" dirty="0"/>
              <a:t>Ensuring Safety in Housekeeping</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5342" y="971550"/>
            <a:ext cx="3519487" cy="32853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408039" y="2961680"/>
            <a:ext cx="4572000" cy="830997"/>
          </a:xfrm>
          <a:prstGeom prst="rect">
            <a:avLst/>
          </a:prstGeom>
        </p:spPr>
        <p:txBody>
          <a:bodyPr>
            <a:spAutoFit/>
          </a:bodyPr>
          <a:lstStyle/>
          <a:p>
            <a:pPr algn="just"/>
            <a:r>
              <a:rPr lang="en-GB" sz="1200" dirty="0"/>
              <a:t>In contrast to disengaged workers, who would rather do the bare minimum to get by, engaged workers are more inclined to go above and beyond and are more likely to advance in their careers (Park &amp; Kim, 2019)</a:t>
            </a:r>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889" y="1363611"/>
            <a:ext cx="4686300" cy="1073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5562600" y="4324350"/>
            <a:ext cx="2291974" cy="307777"/>
          </a:xfrm>
          <a:prstGeom prst="rect">
            <a:avLst/>
          </a:prstGeom>
        </p:spPr>
        <p:txBody>
          <a:bodyPr wrap="none">
            <a:spAutoFit/>
          </a:bodyPr>
          <a:lstStyle/>
          <a:p>
            <a:r>
              <a:rPr lang="en-GB" sz="1400" dirty="0"/>
              <a:t>Figure: Safety (Turner, 2021)</a:t>
            </a:r>
          </a:p>
        </p:txBody>
      </p:sp>
    </p:spTree>
    <p:extLst>
      <p:ext uri="{BB962C8B-B14F-4D97-AF65-F5344CB8AC3E}">
        <p14:creationId xmlns:p14="http://schemas.microsoft.com/office/powerpoint/2010/main" val="34325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2116" y="133350"/>
            <a:ext cx="7467600" cy="548879"/>
          </a:xfrm>
        </p:spPr>
        <p:txBody>
          <a:bodyPr>
            <a:normAutofit/>
          </a:bodyPr>
          <a:lstStyle/>
          <a:p>
            <a:r>
              <a:rPr lang="en-GB" sz="2000" dirty="0"/>
              <a:t>EMBOK Processes- Employee engagement model</a:t>
            </a:r>
          </a:p>
        </p:txBody>
      </p:sp>
      <p:sp>
        <p:nvSpPr>
          <p:cNvPr id="5" name="Rectangle 4"/>
          <p:cNvSpPr/>
          <p:nvPr/>
        </p:nvSpPr>
        <p:spPr>
          <a:xfrm>
            <a:off x="381000" y="1123950"/>
            <a:ext cx="4572000" cy="2970044"/>
          </a:xfrm>
          <a:prstGeom prst="rect">
            <a:avLst/>
          </a:prstGeom>
        </p:spPr>
        <p:txBody>
          <a:bodyPr>
            <a:spAutoFit/>
          </a:bodyPr>
          <a:lstStyle/>
          <a:p>
            <a:pPr algn="just"/>
            <a:r>
              <a:rPr lang="en-GB" sz="1100" b="1" dirty="0"/>
              <a:t>Developing Strategy: </a:t>
            </a:r>
            <a:r>
              <a:rPr lang="en-GB" sz="1100" dirty="0"/>
              <a:t>The first and most challenging task is to come up with plans that would increase employee morale and output. It requires extensive preparation, human discussion, and organizational needs. In order to create programs that work, managers need consult with seasoned management experts. (Cottrell, 2019) </a:t>
            </a:r>
          </a:p>
          <a:p>
            <a:pPr algn="just"/>
            <a:r>
              <a:rPr lang="en-GB" sz="1100" b="1" dirty="0"/>
              <a:t>Invigorate Roles</a:t>
            </a:r>
            <a:r>
              <a:rPr lang="en-GB" sz="1100" dirty="0"/>
              <a:t>: Interesting job will appeal to employees. To maintain employee engagement, managers should concentrate on changing their responsibilities and duties in a way that ends work boredom.</a:t>
            </a:r>
          </a:p>
          <a:p>
            <a:pPr algn="just"/>
            <a:r>
              <a:rPr lang="en-GB" sz="1100" b="1" dirty="0"/>
              <a:t>Workplace Excel</a:t>
            </a:r>
            <a:r>
              <a:rPr lang="en-GB" sz="1100" dirty="0"/>
              <a:t>: It is quite advantageous to motivate workers to complete duties. A corporation needs a system in place for acknowledging and rewarding employees' achievements in order to keep them inspired to perform to the best of their abilities (White &amp; Turner, 2022) Retaining motivated staff members is crucial to a hotel company's acquisition objective.</a:t>
            </a:r>
          </a:p>
          <a:p>
            <a:pPr algn="just"/>
            <a:r>
              <a:rPr lang="en-GB" sz="1100" b="1" dirty="0"/>
              <a:t>Invigorate Roles</a:t>
            </a:r>
            <a:r>
              <a:rPr lang="en-GB" sz="1100" dirty="0"/>
              <a:t>: Interesting job will appeal to employees. To maintain employee engagement, managers should concentrate on changing their responsibilities and duties in a way that ends work boredom (Wang &amp; Li, 2016)</a:t>
            </a:r>
          </a:p>
        </p:txBody>
      </p:sp>
      <p:pic>
        <p:nvPicPr>
          <p:cNvPr id="4098" name="Picture 2" descr="C:\Users\FB PC\Desktop\embok_processes.jpg"/>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bwMode="auto">
          <a:xfrm>
            <a:off x="5257800" y="1352550"/>
            <a:ext cx="3398820" cy="25527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5334000" y="4248150"/>
            <a:ext cx="3158237" cy="307777"/>
          </a:xfrm>
          <a:prstGeom prst="rect">
            <a:avLst/>
          </a:prstGeom>
        </p:spPr>
        <p:txBody>
          <a:bodyPr wrap="none">
            <a:spAutoFit/>
          </a:bodyPr>
          <a:lstStyle/>
          <a:p>
            <a:r>
              <a:rPr lang="en-GB" sz="1400" dirty="0"/>
              <a:t>Figure: EMBOK Processes (Patel, 2018) </a:t>
            </a:r>
          </a:p>
        </p:txBody>
      </p:sp>
    </p:spTree>
    <p:extLst>
      <p:ext uri="{BB962C8B-B14F-4D97-AF65-F5344CB8AC3E}">
        <p14:creationId xmlns:p14="http://schemas.microsoft.com/office/powerpoint/2010/main" val="2331539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Conclusion</a:t>
            </a:r>
          </a:p>
        </p:txBody>
      </p:sp>
      <p:sp>
        <p:nvSpPr>
          <p:cNvPr id="2" name="Content Placeholder 1"/>
          <p:cNvSpPr>
            <a:spLocks noGrp="1"/>
          </p:cNvSpPr>
          <p:nvPr>
            <p:ph sz="quarter" idx="1"/>
          </p:nvPr>
        </p:nvSpPr>
        <p:spPr>
          <a:xfrm>
            <a:off x="457200" y="1200150"/>
            <a:ext cx="4495800" cy="3655314"/>
          </a:xfrm>
        </p:spPr>
        <p:txBody>
          <a:bodyPr>
            <a:normAutofit/>
          </a:bodyPr>
          <a:lstStyle/>
          <a:p>
            <a:pPr algn="just"/>
            <a:r>
              <a:rPr lang="en-GB" sz="1800" dirty="0"/>
              <a:t>The requirements of today's workforce include the desire for engagement in their work, a feeling of connection to the company they work for, the freedom to work from any place they want, and the option to work from home or from a number of locations (Turner, 2021)</a:t>
            </a:r>
          </a:p>
        </p:txBody>
      </p:sp>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6400" y="1581150"/>
            <a:ext cx="3019425" cy="1762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5613687" y="3652450"/>
            <a:ext cx="2892138" cy="276999"/>
          </a:xfrm>
          <a:prstGeom prst="rect">
            <a:avLst/>
          </a:prstGeom>
        </p:spPr>
        <p:txBody>
          <a:bodyPr wrap="none">
            <a:spAutoFit/>
          </a:bodyPr>
          <a:lstStyle/>
          <a:p>
            <a:r>
              <a:rPr lang="en-GB" sz="1200" dirty="0"/>
              <a:t>Figure: Hotel operation (Premier Inn, 2023)</a:t>
            </a:r>
          </a:p>
        </p:txBody>
      </p:sp>
    </p:spTree>
    <p:extLst>
      <p:ext uri="{BB962C8B-B14F-4D97-AF65-F5344CB8AC3E}">
        <p14:creationId xmlns:p14="http://schemas.microsoft.com/office/powerpoint/2010/main" val="15408037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References</a:t>
            </a:r>
          </a:p>
        </p:txBody>
      </p:sp>
      <p:pic>
        <p:nvPicPr>
          <p:cNvPr id="1026" name="Picture 2"/>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bwMode="auto">
          <a:xfrm>
            <a:off x="380999" y="1123950"/>
            <a:ext cx="7849307" cy="381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331517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FB">
      <a:majorFont>
        <a:latin typeface="Times New Roman"/>
        <a:ea typeface=""/>
        <a:cs typeface=""/>
      </a:majorFont>
      <a:minorFont>
        <a:latin typeface="Times New Roman"/>
        <a:ea typeface=""/>
        <a:cs typeface=""/>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85</TotalTime>
  <Words>1952</Words>
  <Application>Microsoft Office PowerPoint</Application>
  <PresentationFormat>On-screen Show (16:9)</PresentationFormat>
  <Paragraphs>81</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Times New Roman</vt:lpstr>
      <vt:lpstr>Wingdings</vt:lpstr>
      <vt:lpstr>Wingdings 2</vt:lpstr>
      <vt:lpstr>Oriel</vt:lpstr>
      <vt:lpstr>PowerPoint Presentation</vt:lpstr>
      <vt:lpstr>Introduction</vt:lpstr>
      <vt:lpstr>The Three Pillars of cleaning rooms</vt:lpstr>
      <vt:lpstr>The activities for Trolley setup</vt:lpstr>
      <vt:lpstr>The activities for Room setup</vt:lpstr>
      <vt:lpstr>The activities includes in Lost property</vt:lpstr>
      <vt:lpstr>Ensuring Safety in Housekeeping</vt:lpstr>
      <vt:lpstr>EMBOK Processes- Employee engagement model</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dc:creator>
  <cp:lastModifiedBy>Nargis Begum (2212000)</cp:lastModifiedBy>
  <cp:revision>1</cp:revision>
  <dcterms:created xsi:type="dcterms:W3CDTF">2023-11-02T16:28:52Z</dcterms:created>
  <dcterms:modified xsi:type="dcterms:W3CDTF">2023-11-20T23:22:47Z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315956</vt:lpwstr>
  </property>
  <property fmtid="{D5CDD505-2E9C-101B-9397-08002B2CF9AE}" pid="3" name="NXPowerLiteSettings">
    <vt:lpwstr>E700052003A000</vt:lpwstr>
  </property>
  <property fmtid="{D5CDD505-2E9C-101B-9397-08002B2CF9AE}" pid="4" name="NXPowerLiteVersion">
    <vt:lpwstr>D9.1.2</vt:lpwstr>
  </property>
</Properties>
</file>