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10DE9C-887A-786D-02D6-4CC3C8581CA7}" v="1371" dt="2026-06-08T14:41:27.198"/>
    <p1510:client id="{65F4CD71-E846-52F5-C6FB-90F1D1B88CF0}" v="191" dt="2026-06-08T14:59:54.226"/>
    <p1510:client id="{C6B9B216-175D-6174-3A1C-559F80CA886D}" v="42" dt="2026-06-08T19:16:06.2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08/06/2026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08/06/2026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08/06/2026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F4155C20-3F0E-4576-8A0B-C345B6231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466730" y="1598246"/>
            <a:ext cx="4554659" cy="5034817"/>
          </a:xfrm>
        </p:spPr>
        <p:txBody>
          <a:bodyPr anchor="t">
            <a:normAutofit/>
          </a:bodyPr>
          <a:lstStyle/>
          <a:p>
            <a:pPr algn="l"/>
            <a:r>
              <a:rPr lang="en-GB" sz="4400">
                <a:solidFill>
                  <a:srgbClr val="FFFFFF"/>
                </a:solidFill>
              </a:rPr>
              <a:t>STAFF COMMUNICATION</a:t>
            </a:r>
          </a:p>
        </p:txBody>
      </p:sp>
      <p:sp>
        <p:nvSpPr>
          <p:cNvPr id="3" name="Subtitle 2"/>
          <p:cNvSpPr>
            <a:spLocks noGrp="1"/>
          </p:cNvSpPr>
          <p:nvPr>
            <p:ph type="subTitle" idx="1"/>
          </p:nvPr>
        </p:nvSpPr>
        <p:spPr>
          <a:xfrm>
            <a:off x="5792994" y="1590840"/>
            <a:ext cx="5010506" cy="5007531"/>
          </a:xfrm>
        </p:spPr>
        <p:txBody>
          <a:bodyPr vert="horz" lIns="91440" tIns="45720" rIns="91440" bIns="45720" rtlCol="0" anchor="t">
            <a:normAutofit/>
          </a:bodyPr>
          <a:lstStyle/>
          <a:p>
            <a:pPr algn="l"/>
            <a:endParaRPr lang="en-GB" dirty="0">
              <a:solidFill>
                <a:srgbClr val="FFFFFF"/>
              </a:solidFill>
            </a:endParaRPr>
          </a:p>
          <a:p>
            <a:pPr algn="l"/>
            <a:r>
              <a:rPr lang="en-GB" dirty="0">
                <a:solidFill>
                  <a:srgbClr val="FFFFFF"/>
                </a:solidFill>
              </a:rPr>
              <a:t>My chosen workplace task is staff communication. Staff communication is the sharing of information between carers, nurses, senior carers, and administration staff in </a:t>
            </a:r>
            <a:r>
              <a:rPr lang="en-GB">
                <a:solidFill>
                  <a:srgbClr val="FFFFFF"/>
                </a:solidFill>
              </a:rPr>
              <a:t>Riverdale</a:t>
            </a:r>
            <a:r>
              <a:rPr lang="en-GB" dirty="0">
                <a:solidFill>
                  <a:srgbClr val="FFFFFF"/>
                </a:solidFill>
              </a:rPr>
              <a:t> Nursing Home.</a:t>
            </a:r>
          </a:p>
          <a:p>
            <a:pPr algn="l"/>
            <a:r>
              <a:rPr lang="en-GB">
                <a:solidFill>
                  <a:srgbClr val="FFFFFF"/>
                </a:solidFill>
              </a:rPr>
              <a:t>Employees  work in different buildings and on different shifts, so effective communication is needed.</a:t>
            </a:r>
          </a:p>
        </p:txBody>
      </p:sp>
      <p:cxnSp>
        <p:nvCxnSpPr>
          <p:cNvPr id="32" name="Straight Connector 3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34" name="Graphic 21">
            <a:extLst>
              <a:ext uri="{FF2B5EF4-FFF2-40B4-BE49-F238E27FC236}">
                <a16:creationId xmlns:a16="http://schemas.microsoft.com/office/drawing/2014/main" id="{0BAEB82B-9A6B-4982-B56B-7529C6EA9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3128" y="1731109"/>
            <a:ext cx="139039" cy="136646"/>
          </a:xfrm>
          <a:custGeom>
            <a:avLst/>
            <a:gdLst>
              <a:gd name="connsiteX0" fmla="*/ 129602 w 139039"/>
              <a:gd name="connsiteY0" fmla="*/ 59048 h 136646"/>
              <a:gd name="connsiteX1" fmla="*/ 78957 w 139039"/>
              <a:gd name="connsiteY1" fmla="*/ 59048 h 136646"/>
              <a:gd name="connsiteX2" fmla="*/ 78957 w 139039"/>
              <a:gd name="connsiteY2" fmla="*/ 9275 h 136646"/>
              <a:gd name="connsiteX3" fmla="*/ 69520 w 139039"/>
              <a:gd name="connsiteY3" fmla="*/ 0 h 136646"/>
              <a:gd name="connsiteX4" fmla="*/ 60082 w 139039"/>
              <a:gd name="connsiteY4" fmla="*/ 9275 h 136646"/>
              <a:gd name="connsiteX5" fmla="*/ 60082 w 139039"/>
              <a:gd name="connsiteY5" fmla="*/ 59048 h 136646"/>
              <a:gd name="connsiteX6" fmla="*/ 9437 w 139039"/>
              <a:gd name="connsiteY6" fmla="*/ 59048 h 136646"/>
              <a:gd name="connsiteX7" fmla="*/ 0 w 139039"/>
              <a:gd name="connsiteY7" fmla="*/ 68323 h 136646"/>
              <a:gd name="connsiteX8" fmla="*/ 9437 w 139039"/>
              <a:gd name="connsiteY8" fmla="*/ 77598 h 136646"/>
              <a:gd name="connsiteX9" fmla="*/ 60082 w 139039"/>
              <a:gd name="connsiteY9" fmla="*/ 77598 h 136646"/>
              <a:gd name="connsiteX10" fmla="*/ 60082 w 139039"/>
              <a:gd name="connsiteY10" fmla="*/ 127371 h 136646"/>
              <a:gd name="connsiteX11" fmla="*/ 69520 w 139039"/>
              <a:gd name="connsiteY11" fmla="*/ 136646 h 136646"/>
              <a:gd name="connsiteX12" fmla="*/ 78957 w 139039"/>
              <a:gd name="connsiteY12" fmla="*/ 127371 h 136646"/>
              <a:gd name="connsiteX13" fmla="*/ 78957 w 139039"/>
              <a:gd name="connsiteY13" fmla="*/ 77598 h 136646"/>
              <a:gd name="connsiteX14" fmla="*/ 129602 w 139039"/>
              <a:gd name="connsiteY14" fmla="*/ 77598 h 136646"/>
              <a:gd name="connsiteX15" fmla="*/ 139039 w 139039"/>
              <a:gd name="connsiteY15" fmla="*/ 68323 h 136646"/>
              <a:gd name="connsiteX16" fmla="*/ 129602 w 139039"/>
              <a:gd name="connsiteY16" fmla="*/ 59048 h 136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6646">
                <a:moveTo>
                  <a:pt x="129602" y="59048"/>
                </a:moveTo>
                <a:lnTo>
                  <a:pt x="78957" y="59048"/>
                </a:lnTo>
                <a:lnTo>
                  <a:pt x="78957" y="9275"/>
                </a:lnTo>
                <a:cubicBezTo>
                  <a:pt x="78957" y="4152"/>
                  <a:pt x="74731" y="0"/>
                  <a:pt x="69520" y="0"/>
                </a:cubicBezTo>
                <a:cubicBezTo>
                  <a:pt x="64308" y="0"/>
                  <a:pt x="60082" y="4152"/>
                  <a:pt x="60082" y="9275"/>
                </a:cubicBezTo>
                <a:lnTo>
                  <a:pt x="60082" y="59048"/>
                </a:lnTo>
                <a:lnTo>
                  <a:pt x="9437" y="59048"/>
                </a:lnTo>
                <a:cubicBezTo>
                  <a:pt x="4225" y="59048"/>
                  <a:pt x="0" y="63201"/>
                  <a:pt x="0" y="68323"/>
                </a:cubicBezTo>
                <a:cubicBezTo>
                  <a:pt x="0" y="73445"/>
                  <a:pt x="4225" y="77598"/>
                  <a:pt x="9437" y="77598"/>
                </a:cubicBezTo>
                <a:lnTo>
                  <a:pt x="60082" y="77598"/>
                </a:lnTo>
                <a:lnTo>
                  <a:pt x="60082" y="127371"/>
                </a:lnTo>
                <a:cubicBezTo>
                  <a:pt x="60082" y="132493"/>
                  <a:pt x="64308" y="136646"/>
                  <a:pt x="69520" y="136646"/>
                </a:cubicBezTo>
                <a:cubicBezTo>
                  <a:pt x="74731" y="136646"/>
                  <a:pt x="78957" y="132493"/>
                  <a:pt x="78957" y="127371"/>
                </a:cubicBezTo>
                <a:lnTo>
                  <a:pt x="78957" y="77598"/>
                </a:lnTo>
                <a:lnTo>
                  <a:pt x="129602" y="77598"/>
                </a:lnTo>
                <a:cubicBezTo>
                  <a:pt x="134814" y="77598"/>
                  <a:pt x="139039" y="73445"/>
                  <a:pt x="139039" y="68323"/>
                </a:cubicBezTo>
                <a:cubicBezTo>
                  <a:pt x="139039" y="63201"/>
                  <a:pt x="134814" y="59048"/>
                  <a:pt x="129602" y="59048"/>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36" name="Graphic 17">
            <a:extLst>
              <a:ext uri="{FF2B5EF4-FFF2-40B4-BE49-F238E27FC236}">
                <a16:creationId xmlns:a16="http://schemas.microsoft.com/office/drawing/2014/main" id="{FC71CE45-EECF-4555-AD4B-1B3D0D5D1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1908" y="1956458"/>
            <a:ext cx="91138" cy="89570"/>
          </a:xfrm>
          <a:custGeom>
            <a:avLst/>
            <a:gdLst>
              <a:gd name="connsiteX0" fmla="*/ 91138 w 91138"/>
              <a:gd name="connsiteY0" fmla="*/ 44785 h 89570"/>
              <a:gd name="connsiteX1" fmla="*/ 45569 w 91138"/>
              <a:gd name="connsiteY1" fmla="*/ 89570 h 89570"/>
              <a:gd name="connsiteX2" fmla="*/ 0 w 91138"/>
              <a:gd name="connsiteY2" fmla="*/ 44785 h 89570"/>
              <a:gd name="connsiteX3" fmla="*/ 45569 w 91138"/>
              <a:gd name="connsiteY3" fmla="*/ 0 h 89570"/>
              <a:gd name="connsiteX4" fmla="*/ 91138 w 91138"/>
              <a:gd name="connsiteY4" fmla="*/ 44785 h 89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89570">
                <a:moveTo>
                  <a:pt x="91138" y="44785"/>
                </a:moveTo>
                <a:cubicBezTo>
                  <a:pt x="91138" y="69519"/>
                  <a:pt x="70736" y="89570"/>
                  <a:pt x="45569" y="89570"/>
                </a:cubicBezTo>
                <a:cubicBezTo>
                  <a:pt x="20402" y="89570"/>
                  <a:pt x="0" y="69519"/>
                  <a:pt x="0" y="44785"/>
                </a:cubicBezTo>
                <a:cubicBezTo>
                  <a:pt x="0" y="20051"/>
                  <a:pt x="20402" y="0"/>
                  <a:pt x="45569" y="0"/>
                </a:cubicBezTo>
                <a:cubicBezTo>
                  <a:pt x="70736" y="0"/>
                  <a:pt x="91138" y="20051"/>
                  <a:pt x="91138" y="44785"/>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38" name="Graphic 22">
            <a:extLst>
              <a:ext uri="{FF2B5EF4-FFF2-40B4-BE49-F238E27FC236}">
                <a16:creationId xmlns:a16="http://schemas.microsoft.com/office/drawing/2014/main" id="{53AA89D1-0C70-46BB-8E35-5722A4B18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7588" y="2177021"/>
            <a:ext cx="127714" cy="125516"/>
          </a:xfrm>
          <a:custGeom>
            <a:avLst/>
            <a:gdLst>
              <a:gd name="connsiteX0" fmla="*/ 63857 w 127714"/>
              <a:gd name="connsiteY0" fmla="*/ 18549 h 125516"/>
              <a:gd name="connsiteX1" fmla="*/ 108840 w 127714"/>
              <a:gd name="connsiteY1" fmla="*/ 62758 h 125516"/>
              <a:gd name="connsiteX2" fmla="*/ 63857 w 127714"/>
              <a:gd name="connsiteY2" fmla="*/ 106967 h 125516"/>
              <a:gd name="connsiteX3" fmla="*/ 18874 w 127714"/>
              <a:gd name="connsiteY3" fmla="*/ 62758 h 125516"/>
              <a:gd name="connsiteX4" fmla="*/ 63857 w 127714"/>
              <a:gd name="connsiteY4" fmla="*/ 18549 h 125516"/>
              <a:gd name="connsiteX5" fmla="*/ 63857 w 127714"/>
              <a:gd name="connsiteY5" fmla="*/ 0 h 125516"/>
              <a:gd name="connsiteX6" fmla="*/ 0 w 127714"/>
              <a:gd name="connsiteY6" fmla="*/ 62758 h 125516"/>
              <a:gd name="connsiteX7" fmla="*/ 63857 w 127714"/>
              <a:gd name="connsiteY7" fmla="*/ 125516 h 125516"/>
              <a:gd name="connsiteX8" fmla="*/ 127714 w 127714"/>
              <a:gd name="connsiteY8" fmla="*/ 62758 h 125516"/>
              <a:gd name="connsiteX9" fmla="*/ 63857 w 127714"/>
              <a:gd name="connsiteY9" fmla="*/ 0 h 125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5516">
                <a:moveTo>
                  <a:pt x="63857" y="18549"/>
                </a:moveTo>
                <a:cubicBezTo>
                  <a:pt x="88700" y="18549"/>
                  <a:pt x="108840" y="38342"/>
                  <a:pt x="108840" y="62758"/>
                </a:cubicBezTo>
                <a:cubicBezTo>
                  <a:pt x="108840" y="87174"/>
                  <a:pt x="88700" y="106967"/>
                  <a:pt x="63857" y="106967"/>
                </a:cubicBezTo>
                <a:cubicBezTo>
                  <a:pt x="39014" y="106967"/>
                  <a:pt x="18874" y="87174"/>
                  <a:pt x="18874" y="62758"/>
                </a:cubicBezTo>
                <a:cubicBezTo>
                  <a:pt x="18898" y="38352"/>
                  <a:pt x="39024" y="18573"/>
                  <a:pt x="63857" y="18549"/>
                </a:cubicBezTo>
                <a:moveTo>
                  <a:pt x="63857" y="0"/>
                </a:moveTo>
                <a:cubicBezTo>
                  <a:pt x="28590" y="0"/>
                  <a:pt x="0" y="28098"/>
                  <a:pt x="0" y="62758"/>
                </a:cubicBezTo>
                <a:cubicBezTo>
                  <a:pt x="0" y="97418"/>
                  <a:pt x="28590" y="125516"/>
                  <a:pt x="63857" y="125516"/>
                </a:cubicBezTo>
                <a:cubicBezTo>
                  <a:pt x="99124" y="125516"/>
                  <a:pt x="127714" y="97418"/>
                  <a:pt x="127714" y="62758"/>
                </a:cubicBezTo>
                <a:cubicBezTo>
                  <a:pt x="127714" y="28098"/>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8466BED-43B3-8BE1-4B0B-D70007CF3DAE}"/>
              </a:ext>
            </a:extLst>
          </p:cNvPr>
          <p:cNvSpPr>
            <a:spLocks noGrp="1"/>
          </p:cNvSpPr>
          <p:nvPr>
            <p:ph type="title"/>
          </p:nvPr>
        </p:nvSpPr>
        <p:spPr>
          <a:xfrm>
            <a:off x="242910" y="1598246"/>
            <a:ext cx="4626709" cy="5122985"/>
          </a:xfrm>
        </p:spPr>
        <p:txBody>
          <a:bodyPr vert="horz" lIns="91440" tIns="45720" rIns="91440" bIns="45720" rtlCol="0" anchor="t">
            <a:normAutofit/>
          </a:bodyPr>
          <a:lstStyle/>
          <a:p>
            <a:pPr algn="r"/>
            <a:r>
              <a:rPr lang="en-US" sz="3800" dirty="0">
                <a:solidFill>
                  <a:srgbClr val="FFFFFF"/>
                </a:solidFill>
              </a:rPr>
              <a:t> Effective staff communication using </a:t>
            </a:r>
            <a:r>
              <a:rPr lang="en-US" sz="3800">
                <a:solidFill>
                  <a:srgbClr val="FFFFFF"/>
                </a:solidFill>
              </a:rPr>
              <a:t>Microsoft Teams</a:t>
            </a:r>
            <a:endParaRPr lang="en-US" sz="3800" kern="1200" dirty="0">
              <a:solidFill>
                <a:srgbClr val="FFFFFF"/>
              </a:solidFill>
              <a:latin typeface="+mj-lt"/>
            </a:endParaRPr>
          </a:p>
        </p:txBody>
      </p:sp>
      <p:sp>
        <p:nvSpPr>
          <p:cNvPr id="3" name="Text Placeholder 2">
            <a:extLst>
              <a:ext uri="{FF2B5EF4-FFF2-40B4-BE49-F238E27FC236}">
                <a16:creationId xmlns:a16="http://schemas.microsoft.com/office/drawing/2014/main" id="{35448BF7-94DB-7296-0FE1-67F1104622B0}"/>
              </a:ext>
            </a:extLst>
          </p:cNvPr>
          <p:cNvSpPr>
            <a:spLocks noGrp="1"/>
          </p:cNvSpPr>
          <p:nvPr>
            <p:ph type="body" idx="1"/>
          </p:nvPr>
        </p:nvSpPr>
        <p:spPr>
          <a:xfrm>
            <a:off x="5792994" y="1590840"/>
            <a:ext cx="5672176" cy="5095221"/>
          </a:xfrm>
        </p:spPr>
        <p:txBody>
          <a:bodyPr vert="horz" lIns="91440" tIns="45720" rIns="91440" bIns="45720" rtlCol="0" anchor="t">
            <a:normAutofit/>
          </a:bodyPr>
          <a:lstStyle/>
          <a:p>
            <a:r>
              <a:rPr lang="en-US" kern="1200" dirty="0">
                <a:solidFill>
                  <a:srgbClr val="FFFFFF"/>
                </a:solidFill>
                <a:latin typeface="+mn-lt"/>
                <a:ea typeface="+mn-ea"/>
                <a:cs typeface="+mn-cs"/>
              </a:rPr>
              <a:t>The Microsoft 365 tool I have selected is Microsoft teams. Teams allows staff to communicate through instant messaging, video meetings, calls, and file sharing it provides one, central platform where all communication can take place. Microsoft teams improves </a:t>
            </a:r>
            <a:r>
              <a:rPr lang="en-US" dirty="0">
                <a:solidFill>
                  <a:srgbClr val="FFFFFF"/>
                </a:solidFill>
              </a:rPr>
              <a:t>effectiveness</a:t>
            </a:r>
            <a:r>
              <a:rPr lang="en-US" kern="1200" dirty="0">
                <a:solidFill>
                  <a:srgbClr val="FFFFFF"/>
                </a:solidFill>
                <a:latin typeface="+mn-lt"/>
                <a:ea typeface="+mn-ea"/>
                <a:cs typeface="+mn-cs"/>
              </a:rPr>
              <a:t> because staff can send and receive information instantly. For example, if a resident's condition change, a nurse can at once inform  the care team through teams</a:t>
            </a:r>
            <a:r>
              <a:rPr lang="en-US" dirty="0">
                <a:solidFill>
                  <a:srgbClr val="FFFFFF"/>
                </a:solidFill>
              </a:rPr>
              <a:t>, </a:t>
            </a:r>
            <a:r>
              <a:rPr lang="en-US" kern="1200" dirty="0">
                <a:solidFill>
                  <a:srgbClr val="FFFFFF"/>
                </a:solidFill>
                <a:latin typeface="+mn-lt"/>
                <a:ea typeface="+mn-ea"/>
                <a:cs typeface="+mn-cs"/>
              </a:rPr>
              <a:t>this </a:t>
            </a:r>
            <a:r>
              <a:rPr lang="en-US" kern="1200">
                <a:solidFill>
                  <a:srgbClr val="FFFFFF"/>
                </a:solidFill>
                <a:latin typeface="+mn-lt"/>
                <a:ea typeface="+mn-ea"/>
                <a:cs typeface="+mn-cs"/>
              </a:rPr>
              <a:t>reduces delays and helps ensure </a:t>
            </a:r>
            <a:r>
              <a:rPr lang="en-US">
                <a:solidFill>
                  <a:srgbClr val="FFFFFF"/>
                </a:solidFill>
              </a:rPr>
              <a:t>ongoing care</a:t>
            </a:r>
            <a:endParaRPr lang="en-US" kern="1200" dirty="0">
              <a:solidFill>
                <a:srgbClr val="FFFFFF"/>
              </a:solidFill>
              <a:latin typeface="+mn-lt"/>
            </a:endParaRPr>
          </a:p>
        </p:txBody>
      </p:sp>
      <p:cxnSp>
        <p:nvCxnSpPr>
          <p:cNvPr id="36" name="Straight Connector 3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4018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5B02E1-93C9-B5C6-D741-74BFD8AA3D9F}"/>
              </a:ext>
            </a:extLst>
          </p:cNvPr>
          <p:cNvSpPr>
            <a:spLocks noGrp="1"/>
          </p:cNvSpPr>
          <p:nvPr>
            <p:ph type="title"/>
          </p:nvPr>
        </p:nvSpPr>
        <p:spPr>
          <a:xfrm>
            <a:off x="992206" y="530366"/>
            <a:ext cx="2823275" cy="5579428"/>
          </a:xfrm>
        </p:spPr>
        <p:txBody>
          <a:bodyPr anchor="t">
            <a:normAutofit/>
          </a:bodyPr>
          <a:lstStyle/>
          <a:p>
            <a:pPr algn="r"/>
            <a:r>
              <a:rPr lang="en-GB" sz="1800">
                <a:solidFill>
                  <a:srgbClr val="FFFFFF"/>
                </a:solidFill>
              </a:rPr>
              <a:t>Advantages/Disadvantages</a:t>
            </a:r>
          </a:p>
        </p:txBody>
      </p:sp>
      <p:sp>
        <p:nvSpPr>
          <p:cNvPr id="3" name="Content Placeholder 2">
            <a:extLst>
              <a:ext uri="{FF2B5EF4-FFF2-40B4-BE49-F238E27FC236}">
                <a16:creationId xmlns:a16="http://schemas.microsoft.com/office/drawing/2014/main" id="{E6025F15-FA21-E167-3AB7-42B5A01FC926}"/>
              </a:ext>
            </a:extLst>
          </p:cNvPr>
          <p:cNvSpPr>
            <a:spLocks noGrp="1"/>
          </p:cNvSpPr>
          <p:nvPr>
            <p:ph sz="half" idx="1"/>
          </p:nvPr>
        </p:nvSpPr>
        <p:spPr>
          <a:xfrm>
            <a:off x="4547698" y="1608667"/>
            <a:ext cx="3421958" cy="4501127"/>
          </a:xfrm>
        </p:spPr>
        <p:txBody>
          <a:bodyPr vert="horz" lIns="91440" tIns="45720" rIns="91440" bIns="45720" rtlCol="0" anchor="t">
            <a:normAutofit/>
          </a:bodyPr>
          <a:lstStyle/>
          <a:p>
            <a:r>
              <a:rPr lang="en-GB" sz="2000" dirty="0"/>
              <a:t>Some advantages of teams include instant communication such as support for shift workers, mobile access, video meeting, and </a:t>
            </a:r>
            <a:r>
              <a:rPr lang="en-GB" sz="2000"/>
              <a:t>merging with </a:t>
            </a:r>
            <a:r>
              <a:rPr lang="en-GB" sz="2000" dirty="0"/>
              <a:t>other Microsoft 365 applications. However, there are some limitations, staff may require training internet connection is be reduced through training and clear communication policies.</a:t>
            </a:r>
          </a:p>
        </p:txBody>
      </p:sp>
    </p:spTree>
    <p:extLst>
      <p:ext uri="{BB962C8B-B14F-4D97-AF65-F5344CB8AC3E}">
        <p14:creationId xmlns:p14="http://schemas.microsoft.com/office/powerpoint/2010/main" val="30709872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806EB2-FAE9-7A8D-8428-688D540A7BED}"/>
              </a:ext>
            </a:extLst>
          </p:cNvPr>
          <p:cNvSpPr>
            <a:spLocks noGrp="1"/>
          </p:cNvSpPr>
          <p:nvPr>
            <p:ph type="title"/>
          </p:nvPr>
        </p:nvSpPr>
        <p:spPr>
          <a:xfrm>
            <a:off x="992206" y="1608667"/>
            <a:ext cx="2823275" cy="4501127"/>
          </a:xfrm>
        </p:spPr>
        <p:txBody>
          <a:bodyPr anchor="t">
            <a:normAutofit/>
          </a:bodyPr>
          <a:lstStyle/>
          <a:p>
            <a:pPr algn="r"/>
            <a:r>
              <a:rPr lang="en-GB" sz="3200">
                <a:solidFill>
                  <a:srgbClr val="FFFFFF"/>
                </a:solidFill>
              </a:rPr>
              <a:t>Conclusion</a:t>
            </a:r>
          </a:p>
        </p:txBody>
      </p:sp>
      <p:sp>
        <p:nvSpPr>
          <p:cNvPr id="3" name="Content Placeholder 2">
            <a:extLst>
              <a:ext uri="{FF2B5EF4-FFF2-40B4-BE49-F238E27FC236}">
                <a16:creationId xmlns:a16="http://schemas.microsoft.com/office/drawing/2014/main" id="{793405B4-375F-933C-D388-B229F50F394C}"/>
              </a:ext>
            </a:extLst>
          </p:cNvPr>
          <p:cNvSpPr>
            <a:spLocks noGrp="1"/>
          </p:cNvSpPr>
          <p:nvPr>
            <p:ph sz="half" idx="1"/>
          </p:nvPr>
        </p:nvSpPr>
        <p:spPr>
          <a:xfrm>
            <a:off x="4547698" y="472856"/>
            <a:ext cx="3421958" cy="6039504"/>
          </a:xfrm>
        </p:spPr>
        <p:txBody>
          <a:bodyPr vert="horz" lIns="91440" tIns="45720" rIns="91440" bIns="45720" rtlCol="0" anchor="t">
            <a:normAutofit fontScale="92500" lnSpcReduction="10000"/>
          </a:bodyPr>
          <a:lstStyle/>
          <a:p>
            <a:r>
              <a:rPr lang="en-GB" sz="2400" dirty="0"/>
              <a:t>In conclusion, Microsoft teams is the most suitable Microsoft 365tool for staff communication of </a:t>
            </a:r>
            <a:r>
              <a:rPr lang="en-GB" sz="2400"/>
              <a:t>Riverdale nursing home </a:t>
            </a:r>
            <a:r>
              <a:rPr lang="en-GB" sz="2400" dirty="0"/>
              <a:t>because it improves communication increases effectiveness and supports bitter teamwork and resident care.</a:t>
            </a:r>
            <a:endParaRPr lang="en-US" sz="2400"/>
          </a:p>
          <a:p>
            <a:r>
              <a:rPr lang="en-GB" sz="2400" dirty="0"/>
              <a:t>Thank you. </a:t>
            </a:r>
            <a:r>
              <a:rPr lang="en-GB" sz="2400"/>
              <a:t>Furthermore, my</a:t>
            </a:r>
            <a:r>
              <a:rPr lang="en-GB" sz="2400" dirty="0"/>
              <a:t> references are CIPD(2024), Technology and the Future of work, London : Chartered Institute of Personnel Development, Microsoft teams' documentation.</a:t>
            </a:r>
            <a:endParaRPr lang="en-GB" sz="2000" dirty="0"/>
          </a:p>
        </p:txBody>
      </p:sp>
    </p:spTree>
    <p:extLst>
      <p:ext uri="{BB962C8B-B14F-4D97-AF65-F5344CB8AC3E}">
        <p14:creationId xmlns:p14="http://schemas.microsoft.com/office/powerpoint/2010/main" val="61841832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STAFF COMMUNICATION</vt:lpstr>
      <vt:lpstr> Effective staff communication using Microsoft Teams</vt:lpstr>
      <vt:lpstr>Advantages/Disadvantages</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606</cp:revision>
  <dcterms:created xsi:type="dcterms:W3CDTF">2013-07-15T20:26:40Z</dcterms:created>
  <dcterms:modified xsi:type="dcterms:W3CDTF">2026-06-08T19:24:18Z</dcterms:modified>
</cp:coreProperties>
</file>