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308" r:id="rId2"/>
    <p:sldId id="2224" r:id="rId3"/>
    <p:sldId id="2311" r:id="rId4"/>
    <p:sldId id="2297" r:id="rId5"/>
    <p:sldId id="2338" r:id="rId6"/>
    <p:sldId id="2339" r:id="rId7"/>
    <p:sldId id="2340" r:id="rId8"/>
    <p:sldId id="2341" r:id="rId9"/>
    <p:sldId id="2342" r:id="rId10"/>
    <p:sldId id="2322" r:id="rId11"/>
    <p:sldId id="2337" r:id="rId12"/>
    <p:sldId id="232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ichele Chiarello" initials="MC" lastIdx="1" clrIdx="0">
    <p:extLst>
      <p:ext uri="{19B8F6BF-5375-455C-9EA6-DF929625EA0E}">
        <p15:presenceInfo xmlns:p15="http://schemas.microsoft.com/office/powerpoint/2012/main" userId="S::m.chiarello@uwtsd.ac.uk::6ac66b92-3567-4780-b5ec-b01922b93a5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568"/>
    <p:restoredTop sz="95853"/>
  </p:normalViewPr>
  <p:slideViewPr>
    <p:cSldViewPr snapToGrid="0" snapToObjects="1">
      <p:cViewPr>
        <p:scale>
          <a:sx n="100" d="100"/>
          <a:sy n="100" d="100"/>
        </p:scale>
        <p:origin x="123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EB15C3-3AD1-C346-8DB1-D08703C5555E}" type="datetimeFigureOut">
              <a:rPr lang="en-US" smtClean="0"/>
              <a:t>4/21/21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464F29-D244-374C-9001-352CB6DFC2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385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BE02D-20C0-F840-AFAC-BEA99C74FDC2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5905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BE02D-20C0-F840-AFAC-BEA99C74FDC2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29366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BE02D-20C0-F840-AFAC-BEA99C74FDC2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25834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BE02D-20C0-F840-AFAC-BEA99C74FDC2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6022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BE02D-20C0-F840-AFAC-BEA99C74FDC2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02575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As previously mentioned…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BE02D-20C0-F840-AFAC-BEA99C74FDC2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7310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BE02D-20C0-F840-AFAC-BEA99C74FDC2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6643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BE02D-20C0-F840-AFAC-BEA99C74FDC2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59060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BE02D-20C0-F840-AFAC-BEA99C74FDC2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23120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BE02D-20C0-F840-AFAC-BEA99C74FDC2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46429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BE02D-20C0-F840-AFAC-BEA99C74FDC2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89770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6BE02D-20C0-F840-AFAC-BEA99C74FDC2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40754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38DA5-3E61-174B-9B7E-549E19758E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ACB9BA-5D7E-974B-8581-960F87B63A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3CD2D3-1BF1-054C-AE2F-096B80E17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E2426-FCBD-4346-B123-41C5F1CED054}" type="datetimeFigureOut">
              <a:rPr lang="en-US" smtClean="0"/>
              <a:t>4/21/21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589619-841D-9E49-8061-49028A168F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1B014C-4C0B-724B-8B5B-F68A4BC94D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D5B9A-EF8D-1246-8CB9-FFEBE1E14C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522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2068C-2322-3445-A002-B1D31EC1A0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97061-445E-EB46-A4EF-975AA44B2E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8CE3DC-6CC5-A34F-AE22-5EBE151D60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E2426-FCBD-4346-B123-41C5F1CED054}" type="datetimeFigureOut">
              <a:rPr lang="en-US" smtClean="0"/>
              <a:t>4/21/21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829958-D724-FD4A-99A2-67A287246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EF182-C3C5-6843-9FA3-1F5C76A6F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D5B9A-EF8D-1246-8CB9-FFEBE1E14C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000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B6F0C-5375-5842-8499-0CC284410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CA211F-D2BD-1A4C-8DA6-FA752F80ED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F337E6-74D9-3C4A-A13A-7EBA304AF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E2426-FCBD-4346-B123-41C5F1CED054}" type="datetimeFigureOut">
              <a:rPr lang="en-US" smtClean="0"/>
              <a:t>4/21/21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A0F5EB-9AF7-8946-9EDA-19C3926D3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B68086-C21F-6840-8614-5755B5D6E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D5B9A-EF8D-1246-8CB9-FFEBE1E14C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5028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6936F-A8C4-C840-9E32-EC03DF93C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47B7A-108E-8745-BAF3-9B243BFF3F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4EB456-F0F0-F641-B858-E25493236A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9F9729-7731-764E-BD54-C33BFC7574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E2426-FCBD-4346-B123-41C5F1CED054}" type="datetimeFigureOut">
              <a:rPr lang="en-US" smtClean="0"/>
              <a:t>4/21/21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DE92FC-B71D-E64B-9428-3AD9316A2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B04783-2B45-6C4D-9715-2206332E8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D5B9A-EF8D-1246-8CB9-FFEBE1E14C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626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8CB44-0811-E549-88B5-3EA95CB15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B586CC-1444-4947-9BB4-C03DF99A78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B2C390-3434-284D-B866-8CD6C1DB30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7B7390-9992-114F-8DE3-5513E6CA2E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C95352-1246-564D-9936-B0E47076F5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0B77F61-6035-0B4A-ABFF-874683ED8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E2426-FCBD-4346-B123-41C5F1CED054}" type="datetimeFigureOut">
              <a:rPr lang="en-US" smtClean="0"/>
              <a:t>4/21/21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A759B8-9F00-BF42-B261-7E11965194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EF54AA-1707-0D4F-B3B8-B0A1441CC3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D5B9A-EF8D-1246-8CB9-FFEBE1E14C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737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1AF38-146B-BD46-8847-22E19CFAA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626BDD-7112-4A45-A925-2DE4D1DCB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E2426-FCBD-4346-B123-41C5F1CED054}" type="datetimeFigureOut">
              <a:rPr lang="en-US" smtClean="0"/>
              <a:t>4/21/21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446288-4B49-DC41-93BD-52052FB1A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40D649-A6C8-D448-A9F2-54D7F7E7D6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D5B9A-EF8D-1246-8CB9-FFEBE1E14C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7208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0EE271-7920-654A-B4C4-840690206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E2426-FCBD-4346-B123-41C5F1CED054}" type="datetimeFigureOut">
              <a:rPr lang="en-US" smtClean="0"/>
              <a:t>4/21/21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CEBBAA-4D1E-6F4F-8C82-3F87565B5A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DA4526-0379-A84D-86CB-F2C80B8D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D5B9A-EF8D-1246-8CB9-FFEBE1E14C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148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26D11-9368-B940-A2F7-ED6CB73B8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4726A0-7448-5845-8D38-2D95E1C729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E35EC3-02CD-3D4C-9040-11E0F4BAE6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B306C1-9354-EC41-9F23-CACE3C595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E2426-FCBD-4346-B123-41C5F1CED054}" type="datetimeFigureOut">
              <a:rPr lang="en-US" smtClean="0"/>
              <a:t>4/21/21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BBB03C-3637-AE47-964E-A5F2BBB438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883622-5748-464D-BB7D-707C10F85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D5B9A-EF8D-1246-8CB9-FFEBE1E14C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7285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0628D-19E5-FD4D-885D-009E8303C9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3FB0F40-039D-EB4F-A85C-D56314764B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AAF471-6183-1C46-90A1-67664F3F73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FBAA79-5071-074B-BB55-2FC8A81CB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E2426-FCBD-4346-B123-41C5F1CED054}" type="datetimeFigureOut">
              <a:rPr lang="en-US" smtClean="0"/>
              <a:t>4/21/21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40C860-F8F7-A84F-BC3A-3BD03D3528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CB2629-1DF1-C243-9C9A-FF3CCB895D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D5B9A-EF8D-1246-8CB9-FFEBE1E14C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79275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41177-B474-5742-931E-0B3044B03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9F9C2A-F615-E54E-9565-894B533A61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51-AC06-C545-B9C4-F8BC6CC9D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E2426-FCBD-4346-B123-41C5F1CED054}" type="datetimeFigureOut">
              <a:rPr lang="en-US" smtClean="0"/>
              <a:t>4/21/21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AE5B7B-9E6B-8C45-8C4B-B85D1FDC43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180C2A-D73D-9E4A-B927-A1552AEC6B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D5B9A-EF8D-1246-8CB9-FFEBE1E14C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529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174292B-4A5C-5B43-AFC7-B0B27D5F57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3DA883-9E8E-CF4C-AEFA-5C9F2BEDF0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9F8530-4ADF-8841-A72E-7227D9D8CB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E2426-FCBD-4346-B123-41C5F1CED054}" type="datetimeFigureOut">
              <a:rPr lang="en-US" smtClean="0"/>
              <a:t>4/21/21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8D7FF-36AD-1645-A678-16943B54F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8AE71E-0076-7446-93F3-F934DA7FF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D5B9A-EF8D-1246-8CB9-FFEBE1E14C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8281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ig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4539729" y="6244683"/>
            <a:ext cx="3290466" cy="390293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b="0" i="0" dirty="0">
              <a:latin typeface="Source Sans Pro Light" charset="0"/>
            </a:endParaRPr>
          </a:p>
        </p:txBody>
      </p:sp>
      <p:sp>
        <p:nvSpPr>
          <p:cNvPr id="3" name="Picture Placeholder 13"/>
          <p:cNvSpPr>
            <a:spLocks noGrp="1"/>
          </p:cNvSpPr>
          <p:nvPr>
            <p:ph type="pic" sz="quarter" idx="60"/>
          </p:nvPr>
        </p:nvSpPr>
        <p:spPr>
          <a:xfrm>
            <a:off x="-4509" y="0"/>
            <a:ext cx="12196509" cy="6858000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13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68322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ll about my jo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13"/>
          <p:cNvSpPr>
            <a:spLocks noGrp="1"/>
          </p:cNvSpPr>
          <p:nvPr>
            <p:ph type="pic" sz="quarter" idx="13"/>
          </p:nvPr>
        </p:nvSpPr>
        <p:spPr>
          <a:xfrm>
            <a:off x="4439342" y="0"/>
            <a:ext cx="7752658" cy="6858000"/>
          </a:xfrm>
          <a:prstGeom prst="rect">
            <a:avLst/>
          </a:prstGeom>
          <a:effectLst/>
        </p:spPr>
        <p:txBody>
          <a:bodyPr>
            <a:normAutofit/>
          </a:bodyPr>
          <a:lstStyle>
            <a:lvl1pPr marL="0" indent="0">
              <a:buNone/>
              <a:defRPr sz="2100" b="0" i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latin typeface="Source Sans Pro Light" charset="0"/>
                <a:ea typeface="Source Sans Pro Light" charset="0"/>
                <a:cs typeface="Source Sans Pro Light" charset="0"/>
              </a:defRPr>
            </a:lvl1pPr>
          </a:lstStyle>
          <a:p>
            <a:endParaRPr lang="en-US" dirty="0"/>
          </a:p>
        </p:txBody>
      </p:sp>
      <p:sp>
        <p:nvSpPr>
          <p:cNvPr id="5" name="Picture Placeholder 28"/>
          <p:cNvSpPr>
            <a:spLocks noGrp="1"/>
          </p:cNvSpPr>
          <p:nvPr>
            <p:ph type="pic" sz="quarter" idx="46"/>
          </p:nvPr>
        </p:nvSpPr>
        <p:spPr>
          <a:xfrm>
            <a:off x="1450035" y="837399"/>
            <a:ext cx="1529801" cy="1774108"/>
          </a:xfrm>
          <a:custGeom>
            <a:avLst/>
            <a:gdLst>
              <a:gd name="connsiteX0" fmla="*/ 2147390 w 4294779"/>
              <a:gd name="connsiteY0" fmla="*/ 0 h 4981947"/>
              <a:gd name="connsiteX1" fmla="*/ 4294779 w 4294779"/>
              <a:gd name="connsiteY1" fmla="*/ 1073695 h 4981947"/>
              <a:gd name="connsiteX2" fmla="*/ 4294779 w 4294779"/>
              <a:gd name="connsiteY2" fmla="*/ 3908252 h 4981947"/>
              <a:gd name="connsiteX3" fmla="*/ 2147390 w 4294779"/>
              <a:gd name="connsiteY3" fmla="*/ 4981947 h 4981947"/>
              <a:gd name="connsiteX4" fmla="*/ 0 w 4294779"/>
              <a:gd name="connsiteY4" fmla="*/ 3908252 h 4981947"/>
              <a:gd name="connsiteX5" fmla="*/ 0 w 4294779"/>
              <a:gd name="connsiteY5" fmla="*/ 1073695 h 4981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94779" h="4981947">
                <a:moveTo>
                  <a:pt x="2147390" y="0"/>
                </a:moveTo>
                <a:lnTo>
                  <a:pt x="4294779" y="1073695"/>
                </a:lnTo>
                <a:lnTo>
                  <a:pt x="4294779" y="3908252"/>
                </a:lnTo>
                <a:lnTo>
                  <a:pt x="2147390" y="4981947"/>
                </a:lnTo>
                <a:lnTo>
                  <a:pt x="0" y="3908252"/>
                </a:lnTo>
                <a:lnTo>
                  <a:pt x="0" y="1073695"/>
                </a:lnTo>
                <a:close/>
              </a:path>
            </a:pathLst>
          </a:custGeom>
          <a:effectLst/>
        </p:spPr>
        <p:txBody>
          <a:bodyPr wrap="square">
            <a:noAutofit/>
          </a:bodyPr>
          <a:lstStyle>
            <a:lvl1pPr marL="0" indent="0">
              <a:buNone/>
              <a:defRPr sz="1300">
                <a:ln>
                  <a:noFill/>
                </a:ln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395720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1349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018D90-2D1E-8643-8630-70A788A803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478295-D115-074E-A375-B8A7FF667C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0E68A7-52C3-EB45-B9B3-F442E99C47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0E2426-FCBD-4346-B123-41C5F1CED054}" type="datetimeFigureOut">
              <a:rPr lang="en-US" smtClean="0"/>
              <a:t>4/21/21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7BD873-008F-0542-8B3D-A1B4D3BAE46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6A63ED-24AE-5D46-8DD0-7A22CA4C53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4D5B9A-EF8D-1246-8CB9-FFEBE1E14C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2826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 descr="A picture containing day&#10;&#10;Description automatically generated">
            <a:extLst>
              <a:ext uri="{FF2B5EF4-FFF2-40B4-BE49-F238E27FC236}">
                <a16:creationId xmlns:a16="http://schemas.microsoft.com/office/drawing/2014/main" id="{26AAD58E-F5ED-AB4A-843E-DAAA028F0D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611" y="0"/>
            <a:ext cx="12000389" cy="685800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870A6E3E-7A38-2640-A422-B11F171DA6AD}"/>
              </a:ext>
            </a:extLst>
          </p:cNvPr>
          <p:cNvSpPr/>
          <p:nvPr/>
        </p:nvSpPr>
        <p:spPr>
          <a:xfrm>
            <a:off x="0" y="17493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6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Source Sans Pro Light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626614" y="2717680"/>
            <a:ext cx="6231945" cy="615553"/>
          </a:xfrm>
          <a:prstGeom prst="rect">
            <a:avLst/>
          </a:prstGeom>
          <a:noFill/>
        </p:spPr>
        <p:txBody>
          <a:bodyPr wrap="square" lIns="182880" tIns="0" rIns="0" bIns="0" rtlCol="0">
            <a:spAutoFit/>
          </a:bodyPr>
          <a:lstStyle/>
          <a:p>
            <a:r>
              <a:rPr lang="en-US" sz="4000" dirty="0">
                <a:latin typeface="Montserrat" charset="0"/>
                <a:ea typeface="Montserrat" charset="0"/>
                <a:cs typeface="Montserrat" charset="0"/>
              </a:rPr>
              <a:t>Storage Area Networks (SAN)</a:t>
            </a:r>
          </a:p>
        </p:txBody>
      </p:sp>
      <p:sp>
        <p:nvSpPr>
          <p:cNvPr id="20" name="Rectangle 19"/>
          <p:cNvSpPr>
            <a:spLocks/>
          </p:cNvSpPr>
          <p:nvPr/>
        </p:nvSpPr>
        <p:spPr bwMode="auto">
          <a:xfrm>
            <a:off x="4736753" y="3359147"/>
            <a:ext cx="1342805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anchor="ctr" anchorCtr="0">
            <a:spAutoFit/>
          </a:bodyPr>
          <a:lstStyle/>
          <a:p>
            <a:pPr algn="ctr" defTabSz="2286000"/>
            <a:r>
              <a:rPr lang="en-US" dirty="0">
                <a:solidFill>
                  <a:schemeClr val="tx1">
                    <a:lumMod val="75000"/>
                  </a:schemeClr>
                </a:solidFill>
                <a:latin typeface="Montserrat Light" charset="0"/>
                <a:ea typeface="Montserrat Light" charset="0"/>
                <a:cs typeface="Montserrat Light" charset="0"/>
                <a:sym typeface="Bebas Neue" charset="0"/>
              </a:rPr>
              <a:t>Module Tutor: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5FD219D-357B-5849-815F-3DFB396048D8}"/>
              </a:ext>
            </a:extLst>
          </p:cNvPr>
          <p:cNvSpPr>
            <a:spLocks/>
          </p:cNvSpPr>
          <p:nvPr/>
        </p:nvSpPr>
        <p:spPr bwMode="auto">
          <a:xfrm>
            <a:off x="5274493" y="3667293"/>
            <a:ext cx="800990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anchor="ctr" anchorCtr="0">
            <a:spAutoFit/>
          </a:bodyPr>
          <a:lstStyle/>
          <a:p>
            <a:pPr algn="ctr" defTabSz="2286000"/>
            <a:r>
              <a:rPr lang="en-US" dirty="0">
                <a:solidFill>
                  <a:schemeClr val="tx1">
                    <a:lumMod val="75000"/>
                  </a:schemeClr>
                </a:solidFill>
                <a:latin typeface="Montserrat Light" charset="0"/>
                <a:ea typeface="Montserrat Light" charset="0"/>
                <a:cs typeface="Montserrat Light" charset="0"/>
                <a:sym typeface="Bebas Neue" charset="0"/>
              </a:rPr>
              <a:t>Student: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9DC11F0-9D36-474D-A2A0-DEF60DF88054}"/>
              </a:ext>
            </a:extLst>
          </p:cNvPr>
          <p:cNvSpPr>
            <a:spLocks/>
          </p:cNvSpPr>
          <p:nvPr/>
        </p:nvSpPr>
        <p:spPr bwMode="auto">
          <a:xfrm>
            <a:off x="6246614" y="3359147"/>
            <a:ext cx="1587390" cy="277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anchor="ctr" anchorCtr="0">
            <a:spAutoFit/>
          </a:bodyPr>
          <a:lstStyle/>
          <a:p>
            <a:pPr algn="ctr" defTabSz="2286000"/>
            <a:r>
              <a:rPr lang="en-US" dirty="0" err="1">
                <a:solidFill>
                  <a:schemeClr val="tx1">
                    <a:lumMod val="75000"/>
                  </a:schemeClr>
                </a:solidFill>
                <a:latin typeface="Montserrat Light" charset="0"/>
                <a:ea typeface="Montserrat Light" charset="0"/>
                <a:cs typeface="Montserrat Light" charset="0"/>
                <a:sym typeface="Bebas Neue" charset="0"/>
              </a:rPr>
              <a:t>Modak</a:t>
            </a:r>
            <a:r>
              <a:rPr lang="en-US" dirty="0">
                <a:solidFill>
                  <a:schemeClr val="tx1">
                    <a:lumMod val="75000"/>
                  </a:schemeClr>
                </a:solidFill>
                <a:latin typeface="Montserrat Light" charset="0"/>
                <a:ea typeface="Montserrat Light" charset="0"/>
                <a:cs typeface="Montserrat Light" charset="0"/>
                <a:sym typeface="Bebas Neue" charset="0"/>
              </a:rPr>
              <a:t> Koushik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876576A-FFC5-4044-A853-37E984D6F975}"/>
              </a:ext>
            </a:extLst>
          </p:cNvPr>
          <p:cNvSpPr>
            <a:spLocks/>
          </p:cNvSpPr>
          <p:nvPr/>
        </p:nvSpPr>
        <p:spPr bwMode="auto">
          <a:xfrm>
            <a:off x="6127498" y="3667293"/>
            <a:ext cx="1635256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anchor="ctr" anchorCtr="0">
            <a:spAutoFit/>
          </a:bodyPr>
          <a:lstStyle/>
          <a:p>
            <a:pPr algn="ctr" defTabSz="2286000"/>
            <a:r>
              <a:rPr lang="en-US" dirty="0">
                <a:solidFill>
                  <a:schemeClr val="tx1">
                    <a:lumMod val="75000"/>
                  </a:schemeClr>
                </a:solidFill>
                <a:latin typeface="Montserrat Light" charset="0"/>
                <a:ea typeface="Montserrat Light" charset="0"/>
                <a:cs typeface="Montserrat Light" charset="0"/>
                <a:sym typeface="Bebas Neue" charset="0"/>
              </a:rPr>
              <a:t>Michele </a:t>
            </a:r>
            <a:r>
              <a:rPr lang="en-US" dirty="0" err="1">
                <a:solidFill>
                  <a:schemeClr val="tx1">
                    <a:lumMod val="75000"/>
                  </a:schemeClr>
                </a:solidFill>
                <a:latin typeface="Montserrat Light" charset="0"/>
                <a:ea typeface="Montserrat Light" charset="0"/>
                <a:cs typeface="Montserrat Light" charset="0"/>
                <a:sym typeface="Bebas Neue" charset="0"/>
              </a:rPr>
              <a:t>Chiarello</a:t>
            </a:r>
            <a:endParaRPr lang="en-US" dirty="0">
              <a:solidFill>
                <a:schemeClr val="tx1">
                  <a:lumMod val="75000"/>
                </a:schemeClr>
              </a:solidFill>
              <a:latin typeface="Montserrat Light" charset="0"/>
              <a:ea typeface="Montserrat Light" charset="0"/>
              <a:cs typeface="Montserrat Light" charset="0"/>
              <a:sym typeface="Bebas Neue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9DFFB4B-C653-7445-82A1-0D05B61BF6E9}"/>
              </a:ext>
            </a:extLst>
          </p:cNvPr>
          <p:cNvSpPr>
            <a:spLocks/>
          </p:cNvSpPr>
          <p:nvPr/>
        </p:nvSpPr>
        <p:spPr bwMode="auto">
          <a:xfrm>
            <a:off x="8768029" y="6545228"/>
            <a:ext cx="3232360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none" lIns="0" tIns="0" rIns="0" bIns="0" anchor="ctr" anchorCtr="0">
            <a:spAutoFit/>
          </a:bodyPr>
          <a:lstStyle/>
          <a:p>
            <a:pPr algn="ctr" defTabSz="2286000"/>
            <a:r>
              <a:rPr lang="en-US" sz="1600" dirty="0">
                <a:solidFill>
                  <a:schemeClr val="tx1">
                    <a:lumMod val="75000"/>
                  </a:schemeClr>
                </a:solidFill>
                <a:latin typeface="Montserrat Light" charset="0"/>
                <a:ea typeface="Montserrat Light" charset="0"/>
                <a:cs typeface="Montserrat Light" charset="0"/>
                <a:sym typeface="Bebas Neue" charset="0"/>
              </a:rPr>
              <a:t>ACUA6001 – Data Centre </a:t>
            </a:r>
            <a:r>
              <a:rPr lang="en-GB" sz="1600" dirty="0">
                <a:solidFill>
                  <a:schemeClr val="tx1">
                    <a:lumMod val="75000"/>
                  </a:schemeClr>
                </a:solidFill>
                <a:latin typeface="Montserrat Light" charset="0"/>
                <a:ea typeface="Montserrat Light" charset="0"/>
                <a:cs typeface="Montserrat Light" charset="0"/>
                <a:sym typeface="Bebas Neue" charset="0"/>
              </a:rPr>
              <a:t>Virtualisation</a:t>
            </a:r>
          </a:p>
        </p:txBody>
      </p:sp>
      <p:pic>
        <p:nvPicPr>
          <p:cNvPr id="27" name="Picture 26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CA8BB7EE-F6A9-E145-9764-28FD7422BB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56673"/>
            <a:ext cx="2931668" cy="822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2709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3C56B223-15BB-AE4D-9BCF-AA25780E7E2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3000"/>
          </a:blip>
          <a:stretch>
            <a:fillRect/>
          </a:stretch>
        </p:blipFill>
        <p:spPr>
          <a:xfrm>
            <a:off x="1336767" y="0"/>
            <a:ext cx="10855234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46C7A9D-5BC6-EC41-BFB4-06728A1CC4D0}"/>
              </a:ext>
            </a:extLst>
          </p:cNvPr>
          <p:cNvSpPr/>
          <p:nvPr/>
        </p:nvSpPr>
        <p:spPr>
          <a:xfrm>
            <a:off x="67056" y="64008"/>
            <a:ext cx="4386072" cy="6729984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4453128" y="0"/>
            <a:ext cx="7738872" cy="6858000"/>
          </a:xfrm>
          <a:prstGeom prst="rect">
            <a:avLst/>
          </a:prstGeom>
          <a:solidFill>
            <a:schemeClr val="bg2">
              <a:lumMod val="90000"/>
              <a:alpha val="6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Source Sans Pro Light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432893" y="4103979"/>
            <a:ext cx="3440429" cy="769441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Montserrat" charset="0"/>
                <a:ea typeface="Montserrat" charset="0"/>
                <a:cs typeface="Montserrat" charset="0"/>
              </a:rPr>
              <a:t>Michele </a:t>
            </a:r>
            <a:r>
              <a:rPr lang="en-US" sz="2400" b="1" dirty="0" err="1">
                <a:solidFill>
                  <a:schemeClr val="bg1"/>
                </a:solidFill>
                <a:latin typeface="Montserrat" charset="0"/>
                <a:ea typeface="Montserrat" charset="0"/>
                <a:cs typeface="Montserrat" charset="0"/>
              </a:rPr>
              <a:t>Chiarello</a:t>
            </a:r>
            <a:endParaRPr lang="en-US" sz="2400" b="1" dirty="0">
              <a:solidFill>
                <a:schemeClr val="bg1"/>
              </a:solidFill>
              <a:latin typeface="Montserrat" charset="0"/>
              <a:ea typeface="Montserrat" charset="0"/>
              <a:cs typeface="Montserrat" charset="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latin typeface="Montserrat" charset="0"/>
                <a:ea typeface="Montserrat" charset="0"/>
                <a:cs typeface="Montserrat" charset="0"/>
              </a:rPr>
              <a:t>1805745@student.uwtsd.ac.uk</a:t>
            </a:r>
          </a:p>
        </p:txBody>
      </p:sp>
      <p:pic>
        <p:nvPicPr>
          <p:cNvPr id="22" name="Picture 21" descr="A person taking a selfie&#10;&#10;Description automatically generated">
            <a:extLst>
              <a:ext uri="{FF2B5EF4-FFF2-40B4-BE49-F238E27FC236}">
                <a16:creationId xmlns:a16="http://schemas.microsoft.com/office/drawing/2014/main" id="{EDCD66C5-78B7-E742-A058-03528CEBA2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6564" y="1453244"/>
            <a:ext cx="2540000" cy="2540000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35559580-945F-C640-9458-237685613EDE}"/>
              </a:ext>
            </a:extLst>
          </p:cNvPr>
          <p:cNvSpPr txBox="1"/>
          <p:nvPr/>
        </p:nvSpPr>
        <p:spPr>
          <a:xfrm>
            <a:off x="4847140" y="3088315"/>
            <a:ext cx="6950848" cy="1323439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000" dirty="0">
                <a:latin typeface="Montserrat" charset="0"/>
                <a:ea typeface="Montserrat" charset="0"/>
                <a:cs typeface="Montserrat" charset="0"/>
              </a:rPr>
              <a:t>Student at University Of Wales Trinity Saint David</a:t>
            </a:r>
          </a:p>
          <a:p>
            <a:pPr algn="ctr"/>
            <a:endParaRPr lang="en-US" sz="2000" dirty="0">
              <a:latin typeface="Montserrat" charset="0"/>
              <a:ea typeface="Montserrat" charset="0"/>
              <a:cs typeface="Montserrat" charset="0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US" sz="2000" dirty="0">
              <a:latin typeface="Montserrat" charset="0"/>
              <a:ea typeface="Montserrat" charset="0"/>
              <a:cs typeface="Montserrat" charset="0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000" dirty="0">
                <a:latin typeface="Montserrat" charset="0"/>
                <a:ea typeface="Montserrat" charset="0"/>
                <a:cs typeface="Montserrat" charset="0"/>
              </a:rPr>
              <a:t>Software Development &amp; Cyber Security Enthusiast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DCBFC32-3A52-0745-A8B4-B02815ABAE7A}"/>
              </a:ext>
            </a:extLst>
          </p:cNvPr>
          <p:cNvSpPr/>
          <p:nvPr/>
        </p:nvSpPr>
        <p:spPr>
          <a:xfrm>
            <a:off x="4526480" y="64008"/>
            <a:ext cx="7598464" cy="6729984"/>
          </a:xfrm>
          <a:prstGeom prst="rect">
            <a:avLst/>
          </a:pr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Source Sans Pro Light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008BECF-60FF-EC4F-86F7-320D26C499A0}"/>
              </a:ext>
            </a:extLst>
          </p:cNvPr>
          <p:cNvSpPr txBox="1"/>
          <p:nvPr/>
        </p:nvSpPr>
        <p:spPr>
          <a:xfrm>
            <a:off x="7247911" y="2261579"/>
            <a:ext cx="2149306" cy="461665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/>
            <a:r>
              <a:rPr lang="en-US" sz="2400" b="1" dirty="0">
                <a:latin typeface="Montserrat" charset="0"/>
                <a:ea typeface="Montserrat" charset="0"/>
                <a:cs typeface="Montserrat" charset="0"/>
              </a:rPr>
              <a:t>It’s always me!</a:t>
            </a:r>
            <a:endParaRPr lang="en-US" sz="2000" dirty="0">
              <a:latin typeface="Montserrat" charset="0"/>
              <a:ea typeface="Montserrat" charset="0"/>
              <a:cs typeface="Montserra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9746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3C56B223-15BB-AE4D-9BCF-AA25780E7E2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3000"/>
          </a:blip>
          <a:stretch>
            <a:fillRect/>
          </a:stretch>
        </p:blipFill>
        <p:spPr>
          <a:xfrm>
            <a:off x="1336767" y="0"/>
            <a:ext cx="10855234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46C7A9D-5BC6-EC41-BFB4-06728A1CC4D0}"/>
              </a:ext>
            </a:extLst>
          </p:cNvPr>
          <p:cNvSpPr/>
          <p:nvPr/>
        </p:nvSpPr>
        <p:spPr>
          <a:xfrm>
            <a:off x="67056" y="64008"/>
            <a:ext cx="4386072" cy="6729984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4453128" y="0"/>
            <a:ext cx="7738872" cy="6858000"/>
          </a:xfrm>
          <a:prstGeom prst="rect">
            <a:avLst/>
          </a:prstGeom>
          <a:solidFill>
            <a:schemeClr val="bg2">
              <a:lumMod val="90000"/>
              <a:alpha val="6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Source Sans Pro Light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626937" y="2967335"/>
            <a:ext cx="1140690" cy="46166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Montserrat" charset="0"/>
                <a:ea typeface="Montserrat" charset="0"/>
                <a:cs typeface="Montserrat" charset="0"/>
              </a:rPr>
              <a:t>INDEX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5559580-945F-C640-9458-237685613EDE}"/>
              </a:ext>
            </a:extLst>
          </p:cNvPr>
          <p:cNvSpPr txBox="1"/>
          <p:nvPr/>
        </p:nvSpPr>
        <p:spPr>
          <a:xfrm>
            <a:off x="4743299" y="1166850"/>
            <a:ext cx="7086028" cy="4524315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What is SAN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SAN benefits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SAN components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How components are interconnected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SAN Management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SAN Security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5587D55-CED4-DE4C-880A-789C58057076}"/>
              </a:ext>
            </a:extLst>
          </p:cNvPr>
          <p:cNvCxnSpPr/>
          <p:nvPr/>
        </p:nvCxnSpPr>
        <p:spPr>
          <a:xfrm>
            <a:off x="1628071" y="3441483"/>
            <a:ext cx="1140690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BE2D2DC5-FB9C-FB49-BB1C-AE84ACB16BEC}"/>
              </a:ext>
            </a:extLst>
          </p:cNvPr>
          <p:cNvSpPr/>
          <p:nvPr/>
        </p:nvSpPr>
        <p:spPr>
          <a:xfrm>
            <a:off x="4526480" y="64008"/>
            <a:ext cx="7598464" cy="6729984"/>
          </a:xfrm>
          <a:prstGeom prst="rect">
            <a:avLst/>
          </a:pr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Source Sans Pro Ligh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5699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B8E8EA07-4798-1646-BAC6-CBE2BA6C83F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9000"/>
          </a:blip>
          <a:stretch>
            <a:fillRect/>
          </a:stretch>
        </p:blipFill>
        <p:spPr>
          <a:xfrm>
            <a:off x="1336765" y="0"/>
            <a:ext cx="10855235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C7C8193-3CFA-2A4A-9CF1-BB2702280F89}"/>
              </a:ext>
            </a:extLst>
          </p:cNvPr>
          <p:cNvSpPr/>
          <p:nvPr/>
        </p:nvSpPr>
        <p:spPr>
          <a:xfrm>
            <a:off x="15827" y="10447"/>
            <a:ext cx="4270248" cy="6858000"/>
          </a:xfrm>
          <a:prstGeom prst="rect">
            <a:avLst/>
          </a:prstGeom>
          <a:gradFill>
            <a:gsLst>
              <a:gs pos="100000">
                <a:schemeClr val="bg1">
                  <a:alpha val="19000"/>
                </a:schemeClr>
              </a:gs>
              <a:gs pos="38000">
                <a:schemeClr val="bg1"/>
              </a:gs>
              <a:gs pos="6000">
                <a:schemeClr val="bg1"/>
              </a:gs>
              <a:gs pos="58000">
                <a:schemeClr val="bg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2550A98-25DD-274E-A766-B5E7E41470FB}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6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Source Sans Pro Light" charset="0"/>
            </a:endParaRPr>
          </a:p>
        </p:txBody>
      </p:sp>
      <p:sp>
        <p:nvSpPr>
          <p:cNvPr id="30" name="Subtitle 2"/>
          <p:cNvSpPr txBox="1">
            <a:spLocks/>
          </p:cNvSpPr>
          <p:nvPr/>
        </p:nvSpPr>
        <p:spPr>
          <a:xfrm>
            <a:off x="15826" y="1851120"/>
            <a:ext cx="6080174" cy="3772349"/>
          </a:xfrm>
          <a:prstGeom prst="rect">
            <a:avLst/>
          </a:prstGeom>
        </p:spPr>
        <p:txBody>
          <a:bodyPr vert="horz" wrap="square" lIns="108745" tIns="54373" rIns="108745" bIns="54373" rtlCol="0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Storage Area networks (SANs) are environments made up by a combination of Storage devices, Switches and Management Tools used to operate them</a:t>
            </a: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They allow creating Scalable, Fault Tolerant infrastructures removing the limitations caused by traditional ways used to access Storage Devices</a:t>
            </a:r>
          </a:p>
          <a:p>
            <a:pPr algn="just">
              <a:lnSpc>
                <a:spcPct val="100000"/>
              </a:lnSpc>
            </a:pPr>
            <a:endParaRPr lang="en-US" sz="14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algn="just">
              <a:lnSpc>
                <a:spcPct val="100000"/>
              </a:lnSpc>
            </a:pPr>
            <a:endParaRPr lang="en-US" sz="14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algn="just">
              <a:lnSpc>
                <a:spcPct val="100000"/>
              </a:lnSpc>
            </a:pPr>
            <a:endParaRPr lang="en-US" sz="14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algn="just">
              <a:lnSpc>
                <a:spcPct val="100000"/>
              </a:lnSpc>
            </a:pPr>
            <a:endParaRPr lang="en-US" sz="14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SAN infrastructures allow moving applications’ data from point A to point B with a little Server intervention [</a:t>
            </a:r>
            <a:r>
              <a:rPr lang="en-US" sz="1400" b="1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https://</a:t>
            </a:r>
            <a:r>
              <a:rPr lang="en-US" sz="1400" b="1" dirty="0" err="1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www.ibm.com</a:t>
            </a:r>
            <a:r>
              <a:rPr lang="en-US" sz="1400" b="1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/topics/storage-area-network</a:t>
            </a:r>
            <a:r>
              <a:rPr lang="en-US" sz="14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]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946544" y="153387"/>
            <a:ext cx="2284344" cy="541174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>
              <a:lnSpc>
                <a:spcPts val="3530"/>
              </a:lnSpc>
            </a:pPr>
            <a:r>
              <a:rPr lang="en-US" sz="3000" b="1" spc="100" dirty="0">
                <a:latin typeface="Montserrat" charset="0"/>
                <a:ea typeface="Montserrat" charset="0"/>
                <a:cs typeface="Montserrat" charset="0"/>
              </a:rPr>
              <a:t>What is SAN</a:t>
            </a:r>
          </a:p>
        </p:txBody>
      </p:sp>
      <p:cxnSp>
        <p:nvCxnSpPr>
          <p:cNvPr id="16" name="Straight Connector 15"/>
          <p:cNvCxnSpPr/>
          <p:nvPr/>
        </p:nvCxnSpPr>
        <p:spPr>
          <a:xfrm>
            <a:off x="5510456" y="821428"/>
            <a:ext cx="1140690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A picture containing text, computer, screenshot&#10;&#10;Description automatically generated">
            <a:extLst>
              <a:ext uri="{FF2B5EF4-FFF2-40B4-BE49-F238E27FC236}">
                <a16:creationId xmlns:a16="http://schemas.microsoft.com/office/drawing/2014/main" id="{2C8CA168-8F5B-624E-A562-A272579C9D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5047" y="1539433"/>
            <a:ext cx="5871126" cy="3530227"/>
          </a:xfrm>
          <a:prstGeom prst="rect">
            <a:avLst/>
          </a:prstGeom>
        </p:spPr>
      </p:pic>
      <p:sp>
        <p:nvSpPr>
          <p:cNvPr id="21" name="Subtitle 2">
            <a:extLst>
              <a:ext uri="{FF2B5EF4-FFF2-40B4-BE49-F238E27FC236}">
                <a16:creationId xmlns:a16="http://schemas.microsoft.com/office/drawing/2014/main" id="{D775E4CE-8D9E-7E42-B496-664D9EC7982D}"/>
              </a:ext>
            </a:extLst>
          </p:cNvPr>
          <p:cNvSpPr txBox="1">
            <a:spLocks/>
          </p:cNvSpPr>
          <p:nvPr/>
        </p:nvSpPr>
        <p:spPr>
          <a:xfrm>
            <a:off x="7930638" y="5069660"/>
            <a:ext cx="3249036" cy="325252"/>
          </a:xfrm>
          <a:prstGeom prst="rect">
            <a:avLst/>
          </a:prstGeom>
        </p:spPr>
        <p:txBody>
          <a:bodyPr vert="horz" wrap="square" lIns="108745" tIns="54373" rIns="108745" bIns="54373" rtlCol="0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14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Image 1. SAN infrastructure. Source: [5]</a:t>
            </a:r>
          </a:p>
        </p:txBody>
      </p:sp>
    </p:spTree>
    <p:extLst>
      <p:ext uri="{BB962C8B-B14F-4D97-AF65-F5344CB8AC3E}">
        <p14:creationId xmlns:p14="http://schemas.microsoft.com/office/powerpoint/2010/main" val="26217615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B8E8EA07-4798-1646-BAC6-CBE2BA6C83F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9000"/>
          </a:blip>
          <a:stretch>
            <a:fillRect/>
          </a:stretch>
        </p:blipFill>
        <p:spPr>
          <a:xfrm>
            <a:off x="1336765" y="0"/>
            <a:ext cx="10855235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C7C8193-3CFA-2A4A-9CF1-BB2702280F89}"/>
              </a:ext>
            </a:extLst>
          </p:cNvPr>
          <p:cNvSpPr/>
          <p:nvPr/>
        </p:nvSpPr>
        <p:spPr>
          <a:xfrm>
            <a:off x="15827" y="10447"/>
            <a:ext cx="4270248" cy="6858000"/>
          </a:xfrm>
          <a:prstGeom prst="rect">
            <a:avLst/>
          </a:prstGeom>
          <a:gradFill>
            <a:gsLst>
              <a:gs pos="100000">
                <a:schemeClr val="bg1">
                  <a:alpha val="19000"/>
                </a:schemeClr>
              </a:gs>
              <a:gs pos="38000">
                <a:schemeClr val="bg1"/>
              </a:gs>
              <a:gs pos="6000">
                <a:schemeClr val="bg1"/>
              </a:gs>
              <a:gs pos="58000">
                <a:schemeClr val="bg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2550A98-25DD-274E-A766-B5E7E41470FB}"/>
              </a:ext>
            </a:extLst>
          </p:cNvPr>
          <p:cNvSpPr/>
          <p:nvPr/>
        </p:nvSpPr>
        <p:spPr>
          <a:xfrm>
            <a:off x="-15827" y="-10447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6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Source Sans Pro Light" charset="0"/>
            </a:endParaRPr>
          </a:p>
        </p:txBody>
      </p:sp>
      <p:sp>
        <p:nvSpPr>
          <p:cNvPr id="30" name="Subtitle 2"/>
          <p:cNvSpPr txBox="1">
            <a:spLocks/>
          </p:cNvSpPr>
          <p:nvPr/>
        </p:nvSpPr>
        <p:spPr>
          <a:xfrm>
            <a:off x="857043" y="1376108"/>
            <a:ext cx="10463349" cy="3655394"/>
          </a:xfrm>
          <a:prstGeom prst="rect">
            <a:avLst/>
          </a:prstGeom>
        </p:spPr>
        <p:txBody>
          <a:bodyPr vert="horz" wrap="square" lIns="108745" tIns="54373" rIns="108745" bIns="54373" rtlCol="0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r>
              <a:rPr lang="en-US" sz="18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The benefits that Storage Area Networks bring to Data-Driven businesses can be expressed with the concepts below:</a:t>
            </a:r>
          </a:p>
          <a:p>
            <a:pPr algn="just">
              <a:lnSpc>
                <a:spcPct val="100000"/>
              </a:lnSpc>
            </a:pPr>
            <a:endParaRPr lang="en-US" sz="18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Infrastructure Simplification</a:t>
            </a: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800" b="1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Information Lifecycle Management</a:t>
            </a: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800" b="1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Business Continuity</a:t>
            </a:r>
          </a:p>
          <a:p>
            <a:pPr algn="just">
              <a:lnSpc>
                <a:spcPct val="100000"/>
              </a:lnSpc>
            </a:pPr>
            <a:endParaRPr lang="en-US" sz="18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algn="just">
              <a:lnSpc>
                <a:spcPct val="100000"/>
              </a:lnSpc>
            </a:pPr>
            <a:endParaRPr lang="en-US" sz="18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algn="just">
              <a:lnSpc>
                <a:spcPct val="100000"/>
              </a:lnSpc>
            </a:pPr>
            <a:r>
              <a:rPr lang="en-US" sz="18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Thanks to these benefits it is possible to achieve: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9255" y="153387"/>
            <a:ext cx="2398926" cy="541174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>
              <a:lnSpc>
                <a:spcPts val="3530"/>
              </a:lnSpc>
            </a:pPr>
            <a:r>
              <a:rPr lang="en-US" sz="3000" b="1" spc="100" dirty="0">
                <a:latin typeface="Montserrat" charset="0"/>
                <a:ea typeface="Montserrat" charset="0"/>
                <a:cs typeface="Montserrat" charset="0"/>
              </a:rPr>
              <a:t>SAN Benefits</a:t>
            </a:r>
          </a:p>
        </p:txBody>
      </p:sp>
      <p:cxnSp>
        <p:nvCxnSpPr>
          <p:cNvPr id="16" name="Straight Connector 15"/>
          <p:cNvCxnSpPr/>
          <p:nvPr/>
        </p:nvCxnSpPr>
        <p:spPr>
          <a:xfrm>
            <a:off x="5510456" y="821428"/>
            <a:ext cx="1140690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EE9C02B1-0B07-2844-996F-CDA49BE734C8}"/>
              </a:ext>
            </a:extLst>
          </p:cNvPr>
          <p:cNvCxnSpPr>
            <a:cxnSpLocks/>
          </p:cNvCxnSpPr>
          <p:nvPr/>
        </p:nvCxnSpPr>
        <p:spPr>
          <a:xfrm flipV="1">
            <a:off x="5817325" y="4041163"/>
            <a:ext cx="1331182" cy="781419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7C2F7ABE-C7AA-7348-BB51-A371F28B5C8D}"/>
              </a:ext>
            </a:extLst>
          </p:cNvPr>
          <p:cNvSpPr txBox="1"/>
          <p:nvPr/>
        </p:nvSpPr>
        <p:spPr>
          <a:xfrm>
            <a:off x="7243169" y="3856496"/>
            <a:ext cx="2134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Improved availability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02F8CD5F-73EE-E04E-BB6E-03F6C5E60BA8}"/>
              </a:ext>
            </a:extLst>
          </p:cNvPr>
          <p:cNvCxnSpPr>
            <a:cxnSpLocks/>
          </p:cNvCxnSpPr>
          <p:nvPr/>
        </p:nvCxnSpPr>
        <p:spPr>
          <a:xfrm flipV="1">
            <a:off x="5817326" y="4586537"/>
            <a:ext cx="1331181" cy="23604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CAD9F55D-44AD-C847-B2A1-C57981EA624C}"/>
              </a:ext>
            </a:extLst>
          </p:cNvPr>
          <p:cNvSpPr txBox="1"/>
          <p:nvPr/>
        </p:nvSpPr>
        <p:spPr>
          <a:xfrm>
            <a:off x="7247593" y="4373846"/>
            <a:ext cx="2125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Better performances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5A652F79-169D-4E47-BAE8-E2A4AAB2D441}"/>
              </a:ext>
            </a:extLst>
          </p:cNvPr>
          <p:cNvCxnSpPr>
            <a:cxnSpLocks/>
          </p:cNvCxnSpPr>
          <p:nvPr/>
        </p:nvCxnSpPr>
        <p:spPr>
          <a:xfrm>
            <a:off x="5817326" y="4833639"/>
            <a:ext cx="1329281" cy="20268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5CEE3530-0F46-F349-9272-E41FA17BEDE4}"/>
              </a:ext>
            </a:extLst>
          </p:cNvPr>
          <p:cNvSpPr txBox="1"/>
          <p:nvPr/>
        </p:nvSpPr>
        <p:spPr>
          <a:xfrm>
            <a:off x="7283372" y="4857283"/>
            <a:ext cx="14837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Centralisation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3DA8CD30-6A39-9B42-BCEC-A4AD6B8210F6}"/>
              </a:ext>
            </a:extLst>
          </p:cNvPr>
          <p:cNvCxnSpPr>
            <a:cxnSpLocks/>
          </p:cNvCxnSpPr>
          <p:nvPr/>
        </p:nvCxnSpPr>
        <p:spPr>
          <a:xfrm>
            <a:off x="5817325" y="4833639"/>
            <a:ext cx="1329282" cy="69730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B762B3CB-C152-A745-A8EB-C49B901B55E9}"/>
              </a:ext>
            </a:extLst>
          </p:cNvPr>
          <p:cNvSpPr txBox="1"/>
          <p:nvPr/>
        </p:nvSpPr>
        <p:spPr>
          <a:xfrm>
            <a:off x="7283372" y="5346281"/>
            <a:ext cx="1892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Easy management</a:t>
            </a:r>
          </a:p>
        </p:txBody>
      </p:sp>
    </p:spTree>
    <p:extLst>
      <p:ext uri="{BB962C8B-B14F-4D97-AF65-F5344CB8AC3E}">
        <p14:creationId xmlns:p14="http://schemas.microsoft.com/office/powerpoint/2010/main" val="12478024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B8E8EA07-4798-1646-BAC6-CBE2BA6C83F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9000"/>
          </a:blip>
          <a:stretch>
            <a:fillRect/>
          </a:stretch>
        </p:blipFill>
        <p:spPr>
          <a:xfrm>
            <a:off x="1336765" y="0"/>
            <a:ext cx="10855235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C7C8193-3CFA-2A4A-9CF1-BB2702280F89}"/>
              </a:ext>
            </a:extLst>
          </p:cNvPr>
          <p:cNvSpPr/>
          <p:nvPr/>
        </p:nvSpPr>
        <p:spPr>
          <a:xfrm>
            <a:off x="15827" y="10447"/>
            <a:ext cx="4270248" cy="6858000"/>
          </a:xfrm>
          <a:prstGeom prst="rect">
            <a:avLst/>
          </a:prstGeom>
          <a:gradFill>
            <a:gsLst>
              <a:gs pos="100000">
                <a:schemeClr val="bg1">
                  <a:alpha val="19000"/>
                </a:schemeClr>
              </a:gs>
              <a:gs pos="38000">
                <a:schemeClr val="bg1"/>
              </a:gs>
              <a:gs pos="6000">
                <a:schemeClr val="bg1"/>
              </a:gs>
              <a:gs pos="58000">
                <a:schemeClr val="bg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2550A98-25DD-274E-A766-B5E7E41470FB}"/>
              </a:ext>
            </a:extLst>
          </p:cNvPr>
          <p:cNvSpPr/>
          <p:nvPr/>
        </p:nvSpPr>
        <p:spPr>
          <a:xfrm>
            <a:off x="0" y="10447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6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Source Sans Pro Light" charset="0"/>
            </a:endParaRPr>
          </a:p>
        </p:txBody>
      </p:sp>
      <p:sp>
        <p:nvSpPr>
          <p:cNvPr id="30" name="Subtitle 2"/>
          <p:cNvSpPr txBox="1">
            <a:spLocks/>
          </p:cNvSpPr>
          <p:nvPr/>
        </p:nvSpPr>
        <p:spPr>
          <a:xfrm>
            <a:off x="1885083" y="1310686"/>
            <a:ext cx="8391435" cy="386807"/>
          </a:xfrm>
          <a:prstGeom prst="rect">
            <a:avLst/>
          </a:prstGeom>
        </p:spPr>
        <p:txBody>
          <a:bodyPr vert="horz" wrap="square" lIns="108745" tIns="54373" rIns="108745" bIns="54373" rtlCol="0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r>
              <a:rPr lang="en-US" sz="18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Storage Area Networks core components can be classified into three main categories: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18544" y="153387"/>
            <a:ext cx="3140348" cy="541174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>
              <a:lnSpc>
                <a:spcPts val="3530"/>
              </a:lnSpc>
            </a:pPr>
            <a:r>
              <a:rPr lang="en-US" sz="3000" b="1" spc="100" dirty="0">
                <a:latin typeface="Montserrat" charset="0"/>
                <a:ea typeface="Montserrat" charset="0"/>
                <a:cs typeface="Montserrat" charset="0"/>
              </a:rPr>
              <a:t>SAN Components</a:t>
            </a:r>
          </a:p>
        </p:txBody>
      </p:sp>
      <p:cxnSp>
        <p:nvCxnSpPr>
          <p:cNvPr id="16" name="Straight Connector 15"/>
          <p:cNvCxnSpPr/>
          <p:nvPr/>
        </p:nvCxnSpPr>
        <p:spPr>
          <a:xfrm>
            <a:off x="5510456" y="821428"/>
            <a:ext cx="1140690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C4FF4154-215D-A341-B179-4888787421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125" y="2044700"/>
            <a:ext cx="1411678" cy="4222540"/>
          </a:xfrm>
          <a:prstGeom prst="rect">
            <a:avLst/>
          </a:prstGeom>
        </p:spPr>
      </p:pic>
      <p:sp>
        <p:nvSpPr>
          <p:cNvPr id="15" name="Subtitle 2">
            <a:extLst>
              <a:ext uri="{FF2B5EF4-FFF2-40B4-BE49-F238E27FC236}">
                <a16:creationId xmlns:a16="http://schemas.microsoft.com/office/drawing/2014/main" id="{E11D2201-1D26-EF48-B7EA-6D43F4E5F0D6}"/>
              </a:ext>
            </a:extLst>
          </p:cNvPr>
          <p:cNvSpPr txBox="1">
            <a:spLocks/>
          </p:cNvSpPr>
          <p:nvPr/>
        </p:nvSpPr>
        <p:spPr>
          <a:xfrm>
            <a:off x="2455428" y="2186618"/>
            <a:ext cx="8391435" cy="3987793"/>
          </a:xfrm>
          <a:prstGeom prst="rect">
            <a:avLst/>
          </a:prstGeom>
        </p:spPr>
        <p:txBody>
          <a:bodyPr vert="horz" wrap="square" lIns="108745" tIns="54373" rIns="108745" bIns="54373" rtlCol="0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SERVERS:</a:t>
            </a:r>
            <a:r>
              <a:rPr lang="en-US" sz="18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    Are the devices on which applications that use SAN are located.</a:t>
            </a:r>
          </a:p>
          <a:p>
            <a:pPr algn="just">
              <a:lnSpc>
                <a:spcPct val="100000"/>
              </a:lnSpc>
            </a:pPr>
            <a:r>
              <a:rPr lang="en-US" sz="18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                               They deliver the computational power required to run services. </a:t>
            </a: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STORAGE:</a:t>
            </a:r>
            <a:r>
              <a:rPr lang="en-US" sz="18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   Can be represented by </a:t>
            </a:r>
          </a:p>
          <a:p>
            <a:pPr algn="just">
              <a:lnSpc>
                <a:spcPct val="100000"/>
              </a:lnSpc>
            </a:pPr>
            <a:r>
              <a:rPr lang="en-US" sz="18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      </a:t>
            </a: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NETWORK INFRASTRUCTURE DEVICES:</a:t>
            </a:r>
            <a:r>
              <a:rPr lang="en-US" sz="18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   These can be both software and hardware devices and can include switches, routers and Management Software.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D28DDFF4-2F58-F04F-8239-57ED4B9B17BA}"/>
              </a:ext>
            </a:extLst>
          </p:cNvPr>
          <p:cNvCxnSpPr>
            <a:cxnSpLocks/>
          </p:cNvCxnSpPr>
          <p:nvPr/>
        </p:nvCxnSpPr>
        <p:spPr>
          <a:xfrm flipV="1">
            <a:off x="6242264" y="3501921"/>
            <a:ext cx="1331182" cy="530699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64CBC504-14E9-5244-AA30-4B4FFCD823CF}"/>
              </a:ext>
            </a:extLst>
          </p:cNvPr>
          <p:cNvCxnSpPr>
            <a:cxnSpLocks/>
          </p:cNvCxnSpPr>
          <p:nvPr/>
        </p:nvCxnSpPr>
        <p:spPr>
          <a:xfrm>
            <a:off x="6242265" y="4043676"/>
            <a:ext cx="1416627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40A752AB-4077-354E-A24D-69BD5E16A9DE}"/>
              </a:ext>
            </a:extLst>
          </p:cNvPr>
          <p:cNvCxnSpPr>
            <a:cxnSpLocks/>
          </p:cNvCxnSpPr>
          <p:nvPr/>
        </p:nvCxnSpPr>
        <p:spPr>
          <a:xfrm>
            <a:off x="6242264" y="4043676"/>
            <a:ext cx="1331182" cy="54175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7FE85B71-6EC4-474B-B199-A6E84D270D0A}"/>
              </a:ext>
            </a:extLst>
          </p:cNvPr>
          <p:cNvSpPr txBox="1"/>
          <p:nvPr/>
        </p:nvSpPr>
        <p:spPr>
          <a:xfrm>
            <a:off x="7716219" y="3302000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HDDs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F25429DC-BBE2-6145-B4B0-D9AFBAB03220}"/>
              </a:ext>
            </a:extLst>
          </p:cNvPr>
          <p:cNvSpPr txBox="1"/>
          <p:nvPr/>
        </p:nvSpPr>
        <p:spPr>
          <a:xfrm>
            <a:off x="7719957" y="3824902"/>
            <a:ext cx="6286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SSDs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C6F3169-2425-9549-B9F1-08F0BCE09A7E}"/>
              </a:ext>
            </a:extLst>
          </p:cNvPr>
          <p:cNvSpPr txBox="1"/>
          <p:nvPr/>
        </p:nvSpPr>
        <p:spPr>
          <a:xfrm>
            <a:off x="7682286" y="4400766"/>
            <a:ext cx="21995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Tape Storage Systems</a:t>
            </a:r>
          </a:p>
        </p:txBody>
      </p:sp>
      <p:sp>
        <p:nvSpPr>
          <p:cNvPr id="38" name="Subtitle 2">
            <a:extLst>
              <a:ext uri="{FF2B5EF4-FFF2-40B4-BE49-F238E27FC236}">
                <a16:creationId xmlns:a16="http://schemas.microsoft.com/office/drawing/2014/main" id="{F435279D-5E70-9242-B986-3D123A716369}"/>
              </a:ext>
            </a:extLst>
          </p:cNvPr>
          <p:cNvSpPr txBox="1">
            <a:spLocks/>
          </p:cNvSpPr>
          <p:nvPr/>
        </p:nvSpPr>
        <p:spPr>
          <a:xfrm>
            <a:off x="4404056" y="6553642"/>
            <a:ext cx="3353488" cy="325252"/>
          </a:xfrm>
          <a:prstGeom prst="rect">
            <a:avLst/>
          </a:prstGeom>
        </p:spPr>
        <p:txBody>
          <a:bodyPr vert="horz" wrap="square" lIns="108745" tIns="54373" rIns="108745" bIns="54373" rtlCol="0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14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Image 2. SAN components. Source: Author</a:t>
            </a:r>
          </a:p>
        </p:txBody>
      </p:sp>
    </p:spTree>
    <p:extLst>
      <p:ext uri="{BB962C8B-B14F-4D97-AF65-F5344CB8AC3E}">
        <p14:creationId xmlns:p14="http://schemas.microsoft.com/office/powerpoint/2010/main" val="41592825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B8E8EA07-4798-1646-BAC6-CBE2BA6C83F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9000"/>
          </a:blip>
          <a:stretch>
            <a:fillRect/>
          </a:stretch>
        </p:blipFill>
        <p:spPr>
          <a:xfrm>
            <a:off x="1336765" y="0"/>
            <a:ext cx="10855235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C7C8193-3CFA-2A4A-9CF1-BB2702280F89}"/>
              </a:ext>
            </a:extLst>
          </p:cNvPr>
          <p:cNvSpPr/>
          <p:nvPr/>
        </p:nvSpPr>
        <p:spPr>
          <a:xfrm>
            <a:off x="15827" y="10447"/>
            <a:ext cx="4270248" cy="6858000"/>
          </a:xfrm>
          <a:prstGeom prst="rect">
            <a:avLst/>
          </a:prstGeom>
          <a:gradFill>
            <a:gsLst>
              <a:gs pos="100000">
                <a:schemeClr val="bg1">
                  <a:alpha val="19000"/>
                </a:schemeClr>
              </a:gs>
              <a:gs pos="38000">
                <a:schemeClr val="bg1"/>
              </a:gs>
              <a:gs pos="6000">
                <a:schemeClr val="bg1"/>
              </a:gs>
              <a:gs pos="58000">
                <a:schemeClr val="bg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2550A98-25DD-274E-A766-B5E7E41470FB}"/>
              </a:ext>
            </a:extLst>
          </p:cNvPr>
          <p:cNvSpPr/>
          <p:nvPr/>
        </p:nvSpPr>
        <p:spPr>
          <a:xfrm>
            <a:off x="0" y="10447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6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Source Sans Pro Light" charset="0"/>
            </a:endParaRPr>
          </a:p>
        </p:txBody>
      </p:sp>
      <p:sp>
        <p:nvSpPr>
          <p:cNvPr id="30" name="Subtitle 2"/>
          <p:cNvSpPr txBox="1">
            <a:spLocks/>
          </p:cNvSpPr>
          <p:nvPr/>
        </p:nvSpPr>
        <p:spPr>
          <a:xfrm>
            <a:off x="1885083" y="1473250"/>
            <a:ext cx="8391435" cy="3932393"/>
          </a:xfrm>
          <a:prstGeom prst="rect">
            <a:avLst/>
          </a:prstGeom>
        </p:spPr>
        <p:txBody>
          <a:bodyPr vert="horz" wrap="square" lIns="108745" tIns="54373" rIns="108745" bIns="54373" rtlCol="0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r>
              <a:rPr lang="en-US" sz="18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Storage Area Networks devices use different protocols to communicate within the SAN Fabric. This allows scalability and manageability of the infrastructure.</a:t>
            </a:r>
          </a:p>
          <a:p>
            <a:pPr algn="just">
              <a:lnSpc>
                <a:spcPct val="100000"/>
              </a:lnSpc>
            </a:pPr>
            <a:endParaRPr lang="en-US" sz="18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algn="just">
              <a:lnSpc>
                <a:spcPct val="100000"/>
              </a:lnSpc>
            </a:pPr>
            <a:r>
              <a:rPr lang="en-US" sz="18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Among the used protocol it is possible to find:</a:t>
            </a:r>
          </a:p>
          <a:p>
            <a:pPr algn="just">
              <a:lnSpc>
                <a:spcPct val="100000"/>
              </a:lnSpc>
            </a:pPr>
            <a:endParaRPr lang="en-US" sz="18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iSCSI</a:t>
            </a: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FCP</a:t>
            </a: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b="1" dirty="0" err="1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FCoE</a:t>
            </a:r>
            <a:endParaRPr lang="en-US" sz="1800" b="1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FCIP</a:t>
            </a: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algn="just">
              <a:lnSpc>
                <a:spcPct val="100000"/>
              </a:lnSpc>
            </a:pPr>
            <a:r>
              <a:rPr lang="en-US" sz="18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It is worth mentioning that communication over Optical Fiber is a must in a SAN, as it allows high speed data transfer.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432206" y="153387"/>
            <a:ext cx="7313028" cy="541174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>
              <a:lnSpc>
                <a:spcPts val="3530"/>
              </a:lnSpc>
            </a:pPr>
            <a:r>
              <a:rPr lang="en-US" sz="3000" b="1" spc="100" dirty="0">
                <a:latin typeface="Montserrat" charset="0"/>
                <a:ea typeface="Montserrat" charset="0"/>
                <a:cs typeface="Montserrat" charset="0"/>
              </a:rPr>
              <a:t>How SAN components are interconnected</a:t>
            </a:r>
          </a:p>
        </p:txBody>
      </p:sp>
      <p:cxnSp>
        <p:nvCxnSpPr>
          <p:cNvPr id="16" name="Straight Connector 15"/>
          <p:cNvCxnSpPr/>
          <p:nvPr/>
        </p:nvCxnSpPr>
        <p:spPr>
          <a:xfrm>
            <a:off x="5510456" y="821428"/>
            <a:ext cx="1140690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3325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B8E8EA07-4798-1646-BAC6-CBE2BA6C83F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9000"/>
          </a:blip>
          <a:stretch>
            <a:fillRect/>
          </a:stretch>
        </p:blipFill>
        <p:spPr>
          <a:xfrm>
            <a:off x="1336765" y="0"/>
            <a:ext cx="10855235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C7C8193-3CFA-2A4A-9CF1-BB2702280F89}"/>
              </a:ext>
            </a:extLst>
          </p:cNvPr>
          <p:cNvSpPr/>
          <p:nvPr/>
        </p:nvSpPr>
        <p:spPr>
          <a:xfrm>
            <a:off x="15827" y="10447"/>
            <a:ext cx="4270248" cy="6858000"/>
          </a:xfrm>
          <a:prstGeom prst="rect">
            <a:avLst/>
          </a:prstGeom>
          <a:gradFill>
            <a:gsLst>
              <a:gs pos="100000">
                <a:schemeClr val="bg1">
                  <a:alpha val="19000"/>
                </a:schemeClr>
              </a:gs>
              <a:gs pos="38000">
                <a:schemeClr val="bg1"/>
              </a:gs>
              <a:gs pos="6000">
                <a:schemeClr val="bg1"/>
              </a:gs>
              <a:gs pos="58000">
                <a:schemeClr val="bg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2550A98-25DD-274E-A766-B5E7E41470FB}"/>
              </a:ext>
            </a:extLst>
          </p:cNvPr>
          <p:cNvSpPr/>
          <p:nvPr/>
        </p:nvSpPr>
        <p:spPr>
          <a:xfrm>
            <a:off x="0" y="10447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6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Source Sans Pro Light" charset="0"/>
            </a:endParaRPr>
          </a:p>
        </p:txBody>
      </p:sp>
      <p:sp>
        <p:nvSpPr>
          <p:cNvPr id="30" name="Subtitle 2"/>
          <p:cNvSpPr txBox="1">
            <a:spLocks/>
          </p:cNvSpPr>
          <p:nvPr/>
        </p:nvSpPr>
        <p:spPr>
          <a:xfrm>
            <a:off x="217038" y="1175997"/>
            <a:ext cx="11149462" cy="5317387"/>
          </a:xfrm>
          <a:prstGeom prst="rect">
            <a:avLst/>
          </a:prstGeom>
        </p:spPr>
        <p:txBody>
          <a:bodyPr vert="horz" wrap="square" lIns="108745" tIns="54373" rIns="108745" bIns="54373" rtlCol="0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r>
              <a:rPr lang="en-US" sz="18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SAN Management is obtained with the cooperative work of different software components that allow Configuring, Monitoring and Diagnosing issues within the infrastructure. [2]</a:t>
            </a:r>
          </a:p>
          <a:p>
            <a:pPr algn="just">
              <a:lnSpc>
                <a:spcPct val="100000"/>
              </a:lnSpc>
            </a:pPr>
            <a:endParaRPr lang="en-US" sz="18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algn="just">
              <a:lnSpc>
                <a:spcPct val="100000"/>
              </a:lnSpc>
            </a:pPr>
            <a:r>
              <a:rPr lang="en-US" sz="18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SAN Management can be achieved using two different approaches:</a:t>
            </a:r>
          </a:p>
          <a:p>
            <a:pPr algn="just">
              <a:lnSpc>
                <a:spcPct val="100000"/>
              </a:lnSpc>
            </a:pPr>
            <a:endParaRPr lang="en-US" sz="18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algn="just">
              <a:lnSpc>
                <a:spcPct val="100000"/>
              </a:lnSpc>
            </a:pPr>
            <a:endParaRPr lang="en-US" sz="18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In-Band Management</a:t>
            </a: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800" b="1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Out-Of-Band Management</a:t>
            </a:r>
            <a:endParaRPr lang="en-US" sz="18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algn="just">
              <a:lnSpc>
                <a:spcPct val="100000"/>
              </a:lnSpc>
            </a:pPr>
            <a:endParaRPr lang="en-US" sz="18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algn="just">
              <a:lnSpc>
                <a:spcPct val="100000"/>
              </a:lnSpc>
            </a:pPr>
            <a:endParaRPr lang="en-US" sz="18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algn="just">
              <a:lnSpc>
                <a:spcPct val="100000"/>
              </a:lnSpc>
            </a:pPr>
            <a:r>
              <a:rPr lang="en-US" sz="18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Although traditionally, SAN devices offer CLI or GUI to administrate</a:t>
            </a:r>
          </a:p>
          <a:p>
            <a:pPr algn="just">
              <a:lnSpc>
                <a:spcPct val="100000"/>
              </a:lnSpc>
            </a:pPr>
            <a:r>
              <a:rPr lang="en-US" sz="18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these devices, many proprietary devices exposes a set of APIs</a:t>
            </a:r>
          </a:p>
          <a:p>
            <a:pPr algn="just">
              <a:lnSpc>
                <a:spcPct val="100000"/>
              </a:lnSpc>
            </a:pPr>
            <a:r>
              <a:rPr lang="en-US" sz="18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that allow “Generic” software to operate them.</a:t>
            </a:r>
          </a:p>
          <a:p>
            <a:pPr algn="just">
              <a:lnSpc>
                <a:spcPct val="100000"/>
              </a:lnSpc>
            </a:pPr>
            <a:endParaRPr lang="en-US" sz="18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algn="just">
              <a:lnSpc>
                <a:spcPct val="100000"/>
              </a:lnSpc>
            </a:pPr>
            <a:r>
              <a:rPr lang="en-US" sz="18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An example is SolarWinds SRM (Storage Resource monitor).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463694" y="153387"/>
            <a:ext cx="3250057" cy="541174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>
              <a:lnSpc>
                <a:spcPts val="3530"/>
              </a:lnSpc>
            </a:pPr>
            <a:r>
              <a:rPr lang="en-US" sz="3000" b="1" spc="100" dirty="0">
                <a:latin typeface="Montserrat" charset="0"/>
                <a:ea typeface="Montserrat" charset="0"/>
                <a:cs typeface="Montserrat" charset="0"/>
              </a:rPr>
              <a:t>SAN Management</a:t>
            </a:r>
          </a:p>
        </p:txBody>
      </p:sp>
      <p:cxnSp>
        <p:nvCxnSpPr>
          <p:cNvPr id="16" name="Straight Connector 15"/>
          <p:cNvCxnSpPr/>
          <p:nvPr/>
        </p:nvCxnSpPr>
        <p:spPr>
          <a:xfrm>
            <a:off x="5510456" y="821428"/>
            <a:ext cx="1140690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8C9B2FF3-346D-0443-AA22-8FCE8263C5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0011" y="2394026"/>
            <a:ext cx="4457700" cy="3251200"/>
          </a:xfrm>
          <a:prstGeom prst="rect">
            <a:avLst/>
          </a:prstGeom>
        </p:spPr>
      </p:pic>
      <p:sp>
        <p:nvSpPr>
          <p:cNvPr id="12" name="Subtitle 2">
            <a:extLst>
              <a:ext uri="{FF2B5EF4-FFF2-40B4-BE49-F238E27FC236}">
                <a16:creationId xmlns:a16="http://schemas.microsoft.com/office/drawing/2014/main" id="{94BBBCFA-3BF4-E54E-8ACC-EA64B18F7C9B}"/>
              </a:ext>
            </a:extLst>
          </p:cNvPr>
          <p:cNvSpPr txBox="1">
            <a:spLocks/>
          </p:cNvSpPr>
          <p:nvPr/>
        </p:nvSpPr>
        <p:spPr>
          <a:xfrm>
            <a:off x="7551202" y="5763735"/>
            <a:ext cx="3523197" cy="325252"/>
          </a:xfrm>
          <a:prstGeom prst="rect">
            <a:avLst/>
          </a:prstGeom>
        </p:spPr>
        <p:txBody>
          <a:bodyPr vert="horz" wrap="square" lIns="108745" tIns="54373" rIns="108745" bIns="54373" rtlCol="0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14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Image 3. SAN Management. Source: Author</a:t>
            </a:r>
          </a:p>
        </p:txBody>
      </p:sp>
    </p:spTree>
    <p:extLst>
      <p:ext uri="{BB962C8B-B14F-4D97-AF65-F5344CB8AC3E}">
        <p14:creationId xmlns:p14="http://schemas.microsoft.com/office/powerpoint/2010/main" val="30150332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B8E8EA07-4798-1646-BAC6-CBE2BA6C83F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9000"/>
          </a:blip>
          <a:stretch>
            <a:fillRect/>
          </a:stretch>
        </p:blipFill>
        <p:spPr>
          <a:xfrm>
            <a:off x="1336765" y="0"/>
            <a:ext cx="10855235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C7C8193-3CFA-2A4A-9CF1-BB2702280F89}"/>
              </a:ext>
            </a:extLst>
          </p:cNvPr>
          <p:cNvSpPr/>
          <p:nvPr/>
        </p:nvSpPr>
        <p:spPr>
          <a:xfrm>
            <a:off x="15827" y="10447"/>
            <a:ext cx="4270248" cy="6858000"/>
          </a:xfrm>
          <a:prstGeom prst="rect">
            <a:avLst/>
          </a:prstGeom>
          <a:gradFill>
            <a:gsLst>
              <a:gs pos="100000">
                <a:schemeClr val="bg1">
                  <a:alpha val="19000"/>
                </a:schemeClr>
              </a:gs>
              <a:gs pos="38000">
                <a:schemeClr val="bg1"/>
              </a:gs>
              <a:gs pos="6000">
                <a:schemeClr val="bg1"/>
              </a:gs>
              <a:gs pos="58000">
                <a:schemeClr val="bg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2550A98-25DD-274E-A766-B5E7E41470FB}"/>
              </a:ext>
            </a:extLst>
          </p:cNvPr>
          <p:cNvSpPr/>
          <p:nvPr/>
        </p:nvSpPr>
        <p:spPr>
          <a:xfrm>
            <a:off x="0" y="10447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6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Source Sans Pro Light" charset="0"/>
            </a:endParaRPr>
          </a:p>
        </p:txBody>
      </p:sp>
      <p:sp>
        <p:nvSpPr>
          <p:cNvPr id="30" name="Subtitle 2"/>
          <p:cNvSpPr txBox="1">
            <a:spLocks/>
          </p:cNvSpPr>
          <p:nvPr/>
        </p:nvSpPr>
        <p:spPr>
          <a:xfrm>
            <a:off x="706275" y="1296604"/>
            <a:ext cx="10749051" cy="1605602"/>
          </a:xfrm>
          <a:prstGeom prst="rect">
            <a:avLst/>
          </a:prstGeom>
        </p:spPr>
        <p:txBody>
          <a:bodyPr vert="horz" wrap="square" lIns="108745" tIns="54373" rIns="108745" bIns="54373" rtlCol="0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r>
              <a:rPr lang="en-US" sz="18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Although SANs are not directly accessed by end-users, therefore reducing the attack surface, they implement different security  mechanisms that protect data that is shared over a variety of different OSes and that is often transmitted outside from </a:t>
            </a:r>
            <a:r>
              <a:rPr lang="en-US" sz="1800" dirty="0" err="1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Datacentres</a:t>
            </a:r>
            <a:r>
              <a:rPr lang="en-US" sz="18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.</a:t>
            </a:r>
          </a:p>
          <a:p>
            <a:pPr algn="just">
              <a:lnSpc>
                <a:spcPct val="100000"/>
              </a:lnSpc>
            </a:pPr>
            <a:endParaRPr lang="en-US" sz="18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algn="just">
              <a:lnSpc>
                <a:spcPct val="100000"/>
              </a:lnSpc>
            </a:pPr>
            <a:r>
              <a:rPr lang="en-US" sz="18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Storage Area Networks are secured by using different techniques: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973831" y="153387"/>
            <a:ext cx="4229812" cy="541174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>
              <a:lnSpc>
                <a:spcPts val="3530"/>
              </a:lnSpc>
            </a:pPr>
            <a:r>
              <a:rPr lang="en-US" sz="3000" b="1" spc="100" dirty="0">
                <a:latin typeface="Montserrat" charset="0"/>
                <a:ea typeface="Montserrat" charset="0"/>
                <a:cs typeface="Montserrat" charset="0"/>
              </a:rPr>
              <a:t>Security Considerations</a:t>
            </a:r>
          </a:p>
        </p:txBody>
      </p:sp>
      <p:cxnSp>
        <p:nvCxnSpPr>
          <p:cNvPr id="16" name="Straight Connector 15"/>
          <p:cNvCxnSpPr/>
          <p:nvPr/>
        </p:nvCxnSpPr>
        <p:spPr>
          <a:xfrm>
            <a:off x="5510456" y="821428"/>
            <a:ext cx="1140690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7388F558-6665-4C40-9B96-ECD858CE70C0}"/>
              </a:ext>
            </a:extLst>
          </p:cNvPr>
          <p:cNvSpPr txBox="1"/>
          <p:nvPr/>
        </p:nvSpPr>
        <p:spPr>
          <a:xfrm>
            <a:off x="5542068" y="3325630"/>
            <a:ext cx="503214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Source Sans Pro" charset="0"/>
                <a:ea typeface="Source Sans Pro" charset="0"/>
                <a:cs typeface="Source Sans Pro" charset="0"/>
              </a:rPr>
              <a:t>Authentication Protocols (For </a:t>
            </a:r>
            <a:r>
              <a:rPr lang="en-US" b="1" dirty="0" err="1">
                <a:latin typeface="Source Sans Pro" charset="0"/>
                <a:ea typeface="Source Sans Pro" charset="0"/>
                <a:cs typeface="Source Sans Pro" charset="0"/>
              </a:rPr>
              <a:t>Fibre</a:t>
            </a:r>
            <a:r>
              <a:rPr lang="en-US" b="1" dirty="0">
                <a:latin typeface="Source Sans Pro" charset="0"/>
                <a:ea typeface="Source Sans Pro" charset="0"/>
                <a:cs typeface="Source Sans Pro" charset="0"/>
              </a:rPr>
              <a:t> Channel)</a:t>
            </a: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b="1" dirty="0"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b="1" dirty="0"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Source Sans Pro" charset="0"/>
                <a:ea typeface="Source Sans Pro" charset="0"/>
                <a:cs typeface="Source Sans Pro" charset="0"/>
              </a:rPr>
              <a:t>LUN masking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b="1" dirty="0"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b="1" dirty="0"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Source Sans Pro" charset="0"/>
                <a:ea typeface="Source Sans Pro" charset="0"/>
                <a:cs typeface="Source Sans Pro" charset="0"/>
              </a:rPr>
              <a:t>Encryption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505D3F7-AC5F-7042-8028-4AF972899E74}"/>
              </a:ext>
            </a:extLst>
          </p:cNvPr>
          <p:cNvSpPr txBox="1"/>
          <p:nvPr/>
        </p:nvSpPr>
        <p:spPr>
          <a:xfrm>
            <a:off x="2150951" y="3325630"/>
            <a:ext cx="196079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Source Sans Pro" charset="0"/>
                <a:ea typeface="Source Sans Pro" charset="0"/>
                <a:cs typeface="Source Sans Pro" charset="0"/>
              </a:rPr>
              <a:t>Zoning</a:t>
            </a: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b="1" dirty="0"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b="1" dirty="0"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Source Sans Pro" charset="0"/>
                <a:ea typeface="Source Sans Pro" charset="0"/>
                <a:cs typeface="Source Sans Pro" charset="0"/>
              </a:rPr>
              <a:t>Access Control</a:t>
            </a: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b="1" dirty="0"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b="1" dirty="0"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Source Sans Pro" charset="0"/>
                <a:ea typeface="Source Sans Pro" charset="0"/>
                <a:cs typeface="Source Sans Pro" charset="0"/>
              </a:rPr>
              <a:t>Auditing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50462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3C56B223-15BB-AE4D-9BCF-AA25780E7E2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3000"/>
          </a:blip>
          <a:stretch>
            <a:fillRect/>
          </a:stretch>
        </p:blipFill>
        <p:spPr>
          <a:xfrm>
            <a:off x="1336767" y="0"/>
            <a:ext cx="10855234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46C7A9D-5BC6-EC41-BFB4-06728A1CC4D0}"/>
              </a:ext>
            </a:extLst>
          </p:cNvPr>
          <p:cNvSpPr/>
          <p:nvPr/>
        </p:nvSpPr>
        <p:spPr>
          <a:xfrm>
            <a:off x="67056" y="64008"/>
            <a:ext cx="4386072" cy="6729984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4453128" y="12483"/>
            <a:ext cx="7738872" cy="6858000"/>
          </a:xfrm>
          <a:prstGeom prst="rect">
            <a:avLst/>
          </a:prstGeom>
          <a:solidFill>
            <a:schemeClr val="bg2">
              <a:lumMod val="90000"/>
              <a:alpha val="6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Source Sans Pro Light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269017" y="2967335"/>
            <a:ext cx="1699504" cy="461665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Montserrat" charset="0"/>
                <a:ea typeface="Montserrat" charset="0"/>
                <a:cs typeface="Montserrat" charset="0"/>
              </a:rPr>
              <a:t>Conclusions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5587D55-CED4-DE4C-880A-789C58057076}"/>
              </a:ext>
            </a:extLst>
          </p:cNvPr>
          <p:cNvCxnSpPr/>
          <p:nvPr/>
        </p:nvCxnSpPr>
        <p:spPr>
          <a:xfrm>
            <a:off x="1470685" y="3441483"/>
            <a:ext cx="1140690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BE2D2DC5-FB9C-FB49-BB1C-AE84ACB16BEC}"/>
              </a:ext>
            </a:extLst>
          </p:cNvPr>
          <p:cNvSpPr/>
          <p:nvPr/>
        </p:nvSpPr>
        <p:spPr>
          <a:xfrm>
            <a:off x="4526480" y="64008"/>
            <a:ext cx="7598464" cy="6729984"/>
          </a:xfrm>
          <a:prstGeom prst="rect">
            <a:avLst/>
          </a:pr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Source Sans Pro Light" charset="0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819F4B2E-70FA-984F-9DDF-E09405719AD1}"/>
              </a:ext>
            </a:extLst>
          </p:cNvPr>
          <p:cNvSpPr txBox="1">
            <a:spLocks/>
          </p:cNvSpPr>
          <p:nvPr/>
        </p:nvSpPr>
        <p:spPr>
          <a:xfrm>
            <a:off x="4587046" y="1785968"/>
            <a:ext cx="7356138" cy="3212196"/>
          </a:xfrm>
          <a:prstGeom prst="rect">
            <a:avLst/>
          </a:prstGeom>
        </p:spPr>
        <p:txBody>
          <a:bodyPr vert="horz" wrap="square" lIns="108745" tIns="54373" rIns="108745" bIns="54373" rtlCol="0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SANs are environments that allow having performances, scalable and fault tolerant infrastructures</a:t>
            </a: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They allow business continuity and disaster recovery solutions, since data can be stored and accessed instantaneously even being outside </a:t>
            </a:r>
            <a:r>
              <a:rPr lang="en-US" sz="1800" dirty="0" err="1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Datacentres</a:t>
            </a:r>
            <a:r>
              <a:rPr lang="en-US" sz="18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 </a:t>
            </a: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  <a:latin typeface="Source Sans Pro" charset="0"/>
              <a:ea typeface="Source Sans Pro" charset="0"/>
              <a:cs typeface="Source Sans Pro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Source Sans Pro" charset="0"/>
                <a:ea typeface="Source Sans Pro" charset="0"/>
                <a:cs typeface="Source Sans Pro" charset="0"/>
              </a:rPr>
              <a:t>SANs offer easy management and data security</a:t>
            </a:r>
          </a:p>
        </p:txBody>
      </p:sp>
    </p:spTree>
    <p:extLst>
      <p:ext uri="{BB962C8B-B14F-4D97-AF65-F5344CB8AC3E}">
        <p14:creationId xmlns:p14="http://schemas.microsoft.com/office/powerpoint/2010/main" val="3347581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 descr="A picture containing day&#10;&#10;Description automatically generated">
            <a:extLst>
              <a:ext uri="{FF2B5EF4-FFF2-40B4-BE49-F238E27FC236}">
                <a16:creationId xmlns:a16="http://schemas.microsoft.com/office/drawing/2014/main" id="{26AAD58E-F5ED-AB4A-843E-DAAA028F0D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611" y="0"/>
            <a:ext cx="12000389" cy="685800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870A6E3E-7A38-2640-A422-B11F171DA6A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6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Source Sans Pro Light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3758508" y="2921168"/>
            <a:ext cx="4866594" cy="1015663"/>
          </a:xfrm>
          <a:prstGeom prst="rect">
            <a:avLst/>
          </a:prstGeom>
          <a:noFill/>
        </p:spPr>
        <p:txBody>
          <a:bodyPr wrap="square" lIns="182880" tIns="0" rIns="0" bIns="0" rtlCol="0">
            <a:spAutoFit/>
          </a:bodyPr>
          <a:lstStyle/>
          <a:p>
            <a:pPr algn="ctr"/>
            <a:r>
              <a:rPr lang="en-US" sz="6600" dirty="0">
                <a:latin typeface="Montserrat" charset="0"/>
                <a:ea typeface="Montserrat" charset="0"/>
                <a:cs typeface="Montserrat" charset="0"/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4078423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omputer, lined&#10;&#10;Description automatically generated">
            <a:extLst>
              <a:ext uri="{FF2B5EF4-FFF2-40B4-BE49-F238E27FC236}">
                <a16:creationId xmlns:a16="http://schemas.microsoft.com/office/drawing/2014/main" id="{B8E8EA07-4798-1646-BAC6-CBE2BA6C83F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9000"/>
          </a:blip>
          <a:stretch>
            <a:fillRect/>
          </a:stretch>
        </p:blipFill>
        <p:spPr>
          <a:xfrm>
            <a:off x="1336765" y="0"/>
            <a:ext cx="10855235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C7C8193-3CFA-2A4A-9CF1-BB2702280F89}"/>
              </a:ext>
            </a:extLst>
          </p:cNvPr>
          <p:cNvSpPr/>
          <p:nvPr/>
        </p:nvSpPr>
        <p:spPr>
          <a:xfrm>
            <a:off x="15827" y="10447"/>
            <a:ext cx="4270248" cy="6858000"/>
          </a:xfrm>
          <a:prstGeom prst="rect">
            <a:avLst/>
          </a:prstGeom>
          <a:gradFill>
            <a:gsLst>
              <a:gs pos="100000">
                <a:schemeClr val="bg1">
                  <a:alpha val="19000"/>
                </a:schemeClr>
              </a:gs>
              <a:gs pos="38000">
                <a:schemeClr val="bg1"/>
              </a:gs>
              <a:gs pos="6000">
                <a:schemeClr val="bg1"/>
              </a:gs>
              <a:gs pos="58000">
                <a:schemeClr val="bg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2550A98-25DD-274E-A766-B5E7E41470FB}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6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Source Sans Pro Light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071568" y="555411"/>
            <a:ext cx="2064732" cy="541174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>
              <a:lnSpc>
                <a:spcPts val="3530"/>
              </a:lnSpc>
            </a:pPr>
            <a:r>
              <a:rPr lang="en-US" sz="3000" b="1" spc="100" dirty="0">
                <a:latin typeface="Montserrat" charset="0"/>
                <a:ea typeface="Montserrat" charset="0"/>
                <a:cs typeface="Montserrat" charset="0"/>
              </a:rPr>
              <a:t>References</a:t>
            </a:r>
          </a:p>
        </p:txBody>
      </p:sp>
      <p:cxnSp>
        <p:nvCxnSpPr>
          <p:cNvPr id="16" name="Straight Connector 15"/>
          <p:cNvCxnSpPr/>
          <p:nvPr/>
        </p:nvCxnSpPr>
        <p:spPr>
          <a:xfrm>
            <a:off x="5525655" y="1223452"/>
            <a:ext cx="1140690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Subtitle 2">
            <a:extLst>
              <a:ext uri="{FF2B5EF4-FFF2-40B4-BE49-F238E27FC236}">
                <a16:creationId xmlns:a16="http://schemas.microsoft.com/office/drawing/2014/main" id="{65E29F95-CFB1-8F4F-8C94-C3B62517C375}"/>
              </a:ext>
            </a:extLst>
          </p:cNvPr>
          <p:cNvSpPr txBox="1">
            <a:spLocks/>
          </p:cNvSpPr>
          <p:nvPr/>
        </p:nvSpPr>
        <p:spPr>
          <a:xfrm>
            <a:off x="147828" y="1907215"/>
            <a:ext cx="11896344" cy="3064463"/>
          </a:xfrm>
          <a:prstGeom prst="rect">
            <a:avLst/>
          </a:prstGeom>
        </p:spPr>
        <p:txBody>
          <a:bodyPr vert="horz" wrap="square" lIns="108745" tIns="54373" rIns="108745" bIns="54373" rtlCol="0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GB" sz="1200" dirty="0">
                <a:solidFill>
                  <a:schemeClr val="tx1"/>
                </a:solidFill>
              </a:rPr>
              <a:t>[1] IBM Corporation, "What is a storage area network?," IBM, 16 03 2021. [Online]. Available: https://</a:t>
            </a:r>
            <a:r>
              <a:rPr lang="en-GB" sz="1200" dirty="0" err="1">
                <a:solidFill>
                  <a:schemeClr val="tx1"/>
                </a:solidFill>
              </a:rPr>
              <a:t>www.ibm.com</a:t>
            </a:r>
            <a:r>
              <a:rPr lang="en-GB" sz="1200" dirty="0">
                <a:solidFill>
                  <a:schemeClr val="tx1"/>
                </a:solidFill>
              </a:rPr>
              <a:t>/topics/storage-area-network. [Accessed 04 2021].</a:t>
            </a:r>
          </a:p>
          <a:p>
            <a:pPr algn="l">
              <a:lnSpc>
                <a:spcPct val="100000"/>
              </a:lnSpc>
            </a:pPr>
            <a:endParaRPr lang="en-GB" sz="1200" dirty="0">
              <a:solidFill>
                <a:schemeClr val="tx1"/>
              </a:solidFill>
            </a:endParaRPr>
          </a:p>
          <a:p>
            <a:pPr algn="l">
              <a:lnSpc>
                <a:spcPct val="100000"/>
              </a:lnSpc>
            </a:pPr>
            <a:r>
              <a:rPr lang="en-GB" sz="1200" dirty="0">
                <a:solidFill>
                  <a:schemeClr val="tx1"/>
                </a:solidFill>
              </a:rPr>
              <a:t>[2] P. B. H. H. I. S. K. L. M. Jon Tate, "Introduction to Storage Area Networks," December 2017. [Online]. Available: https://</a:t>
            </a:r>
            <a:r>
              <a:rPr lang="en-GB" sz="1200" dirty="0" err="1">
                <a:solidFill>
                  <a:schemeClr val="tx1"/>
                </a:solidFill>
              </a:rPr>
              <a:t>www.redbooks.ibm.com</a:t>
            </a:r>
            <a:r>
              <a:rPr lang="en-GB" sz="1200" dirty="0">
                <a:solidFill>
                  <a:schemeClr val="tx1"/>
                </a:solidFill>
              </a:rPr>
              <a:t>/</a:t>
            </a:r>
            <a:r>
              <a:rPr lang="en-GB" sz="1200" dirty="0" err="1">
                <a:solidFill>
                  <a:schemeClr val="tx1"/>
                </a:solidFill>
              </a:rPr>
              <a:t>redbooks</a:t>
            </a:r>
            <a:r>
              <a:rPr lang="en-GB" sz="1200" dirty="0">
                <a:solidFill>
                  <a:schemeClr val="tx1"/>
                </a:solidFill>
              </a:rPr>
              <a:t>/pdfs/sg245470.pdf. [Accessed 04 2021].</a:t>
            </a:r>
          </a:p>
          <a:p>
            <a:pPr algn="l">
              <a:lnSpc>
                <a:spcPct val="100000"/>
              </a:lnSpc>
            </a:pPr>
            <a:endParaRPr lang="en-GB" sz="1200" dirty="0">
              <a:solidFill>
                <a:schemeClr val="tx1"/>
              </a:solidFill>
            </a:endParaRPr>
          </a:p>
          <a:p>
            <a:pPr algn="l">
              <a:lnSpc>
                <a:spcPct val="100000"/>
              </a:lnSpc>
            </a:pPr>
            <a:r>
              <a:rPr lang="en-GB" sz="1200" dirty="0">
                <a:solidFill>
                  <a:schemeClr val="tx1"/>
                </a:solidFill>
              </a:rPr>
              <a:t>[3] SolarWinds Worldwide, LLC, "Storage Resource Monitor Getting Start Guide," 03 June 2020. [Online]. Available: https://</a:t>
            </a:r>
            <a:r>
              <a:rPr lang="en-GB" sz="1200" dirty="0" err="1">
                <a:solidFill>
                  <a:schemeClr val="tx1"/>
                </a:solidFill>
              </a:rPr>
              <a:t>documentation.solarwinds.com</a:t>
            </a:r>
            <a:r>
              <a:rPr lang="en-GB" sz="1200" dirty="0">
                <a:solidFill>
                  <a:schemeClr val="tx1"/>
                </a:solidFill>
              </a:rPr>
              <a:t>/archive/pdf/</a:t>
            </a:r>
            <a:r>
              <a:rPr lang="en-GB" sz="1200" dirty="0" err="1">
                <a:solidFill>
                  <a:schemeClr val="tx1"/>
                </a:solidFill>
              </a:rPr>
              <a:t>srm</a:t>
            </a:r>
            <a:r>
              <a:rPr lang="en-GB" sz="1200" dirty="0">
                <a:solidFill>
                  <a:schemeClr val="tx1"/>
                </a:solidFill>
              </a:rPr>
              <a:t>/</a:t>
            </a:r>
            <a:r>
              <a:rPr lang="en-GB" sz="1200" dirty="0" err="1">
                <a:solidFill>
                  <a:schemeClr val="tx1"/>
                </a:solidFill>
              </a:rPr>
              <a:t>srm_getting_started_guide.pdf</a:t>
            </a:r>
            <a:r>
              <a:rPr lang="en-GB" sz="1200" dirty="0">
                <a:solidFill>
                  <a:schemeClr val="tx1"/>
                </a:solidFill>
              </a:rPr>
              <a:t>. [Accessed 04 2021].</a:t>
            </a:r>
          </a:p>
          <a:p>
            <a:pPr algn="l">
              <a:lnSpc>
                <a:spcPct val="100000"/>
              </a:lnSpc>
            </a:pPr>
            <a:endParaRPr lang="en-GB" sz="1200" dirty="0">
              <a:solidFill>
                <a:schemeClr val="tx1"/>
              </a:solidFill>
            </a:endParaRPr>
          </a:p>
          <a:p>
            <a:pPr algn="l">
              <a:lnSpc>
                <a:spcPct val="100000"/>
              </a:lnSpc>
            </a:pPr>
            <a:r>
              <a:rPr lang="en-GB" sz="1200" dirty="0">
                <a:solidFill>
                  <a:schemeClr val="tx1"/>
                </a:solidFill>
              </a:rPr>
              <a:t>[4] </a:t>
            </a:r>
            <a:r>
              <a:rPr lang="en-GB" sz="1200" dirty="0" err="1">
                <a:solidFill>
                  <a:schemeClr val="tx1"/>
                </a:solidFill>
              </a:rPr>
              <a:t>Solarwinds</a:t>
            </a:r>
            <a:r>
              <a:rPr lang="en-GB" sz="1200" dirty="0">
                <a:solidFill>
                  <a:schemeClr val="tx1"/>
                </a:solidFill>
              </a:rPr>
              <a:t> Inc, "Storage </a:t>
            </a:r>
            <a:r>
              <a:rPr lang="en-GB" sz="1200" dirty="0" err="1">
                <a:solidFill>
                  <a:schemeClr val="tx1"/>
                </a:solidFill>
              </a:rPr>
              <a:t>reSource</a:t>
            </a:r>
            <a:r>
              <a:rPr lang="en-GB" sz="1200" dirty="0">
                <a:solidFill>
                  <a:schemeClr val="tx1"/>
                </a:solidFill>
              </a:rPr>
              <a:t> Monitor - Proactively manage your multi-vendor storage network," 2015.</a:t>
            </a:r>
          </a:p>
          <a:p>
            <a:pPr algn="l">
              <a:lnSpc>
                <a:spcPct val="100000"/>
              </a:lnSpc>
            </a:pPr>
            <a:endParaRPr lang="en-GB" sz="1200" dirty="0">
              <a:solidFill>
                <a:schemeClr val="tx1"/>
              </a:solidFill>
            </a:endParaRPr>
          </a:p>
          <a:p>
            <a:pPr algn="l">
              <a:lnSpc>
                <a:spcPct val="100000"/>
              </a:lnSpc>
            </a:pPr>
            <a:r>
              <a:rPr lang="en-GB" sz="1200" dirty="0">
                <a:solidFill>
                  <a:schemeClr val="tx1"/>
                </a:solidFill>
              </a:rPr>
              <a:t>[5] M. W. J. X. Xin </a:t>
            </a:r>
            <a:r>
              <a:rPr lang="en-GB" sz="1200" dirty="0" err="1">
                <a:solidFill>
                  <a:schemeClr val="tx1"/>
                </a:solidFill>
              </a:rPr>
              <a:t>Su</a:t>
            </a:r>
            <a:r>
              <a:rPr lang="en-GB" sz="1200" dirty="0">
                <a:solidFill>
                  <a:schemeClr val="tx1"/>
                </a:solidFill>
              </a:rPr>
              <a:t>, "A Novel Virtual Storage Area Network Solution for Virtual Desktop Infrastructure," in 17th International Symposium on Wireless Personal Multimedia Communications (WPMC2014), Beijing 100876, China, 2014. </a:t>
            </a:r>
          </a:p>
          <a:p>
            <a:pPr algn="l">
              <a:lnSpc>
                <a:spcPct val="100000"/>
              </a:lnSpc>
            </a:pPr>
            <a:endParaRPr lang="en-GB" sz="1200" dirty="0">
              <a:solidFill>
                <a:schemeClr val="tx1"/>
              </a:solidFill>
            </a:endParaRPr>
          </a:p>
          <a:p>
            <a:pPr algn="l">
              <a:lnSpc>
                <a:spcPct val="100000"/>
              </a:lnSpc>
            </a:pPr>
            <a:r>
              <a:rPr lang="en-GB" sz="1200" dirty="0">
                <a:solidFill>
                  <a:schemeClr val="tx1"/>
                </a:solidFill>
              </a:rPr>
              <a:t>[6] M. </a:t>
            </a:r>
            <a:r>
              <a:rPr lang="en-GB" sz="1200" dirty="0" err="1">
                <a:solidFill>
                  <a:schemeClr val="tx1"/>
                </a:solidFill>
              </a:rPr>
              <a:t>Haron</a:t>
            </a:r>
            <a:r>
              <a:rPr lang="en-GB" sz="1200" dirty="0">
                <a:solidFill>
                  <a:schemeClr val="tx1"/>
                </a:solidFill>
              </a:rPr>
              <a:t>, "s Your Storage Area Network Secure? An Overview of Storage Area Network from Security Perspective," SANS Institute, 2002.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9579138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{A8E6A631-A208-9742-9DC5-E4571F602FC3}tf10001079</Template>
  <TotalTime>1996</TotalTime>
  <Words>825</Words>
  <Application>Microsoft Macintosh PowerPoint</Application>
  <PresentationFormat>Widescreen</PresentationFormat>
  <Paragraphs>155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Arial</vt:lpstr>
      <vt:lpstr>Calibri</vt:lpstr>
      <vt:lpstr>Calibri Light</vt:lpstr>
      <vt:lpstr>Montserrat</vt:lpstr>
      <vt:lpstr>Montserrat Light</vt:lpstr>
      <vt:lpstr>Open Sans Light</vt:lpstr>
      <vt:lpstr>Source Sans Pro</vt:lpstr>
      <vt:lpstr>Source Sans Pro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Michele Chiarello</cp:lastModifiedBy>
  <cp:revision>382</cp:revision>
  <dcterms:created xsi:type="dcterms:W3CDTF">2021-03-17T16:01:07Z</dcterms:created>
  <dcterms:modified xsi:type="dcterms:W3CDTF">2021-04-21T20:37:23Z</dcterms:modified>
</cp:coreProperties>
</file>