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40"/>
  </p:notesMasterIdLst>
  <p:sldIdLst>
    <p:sldId id="349" r:id="rId8"/>
    <p:sldId id="455" r:id="rId9"/>
    <p:sldId id="474" r:id="rId10"/>
    <p:sldId id="472" r:id="rId11"/>
    <p:sldId id="289" r:id="rId12"/>
    <p:sldId id="290" r:id="rId13"/>
    <p:sldId id="583" r:id="rId14"/>
    <p:sldId id="571" r:id="rId15"/>
    <p:sldId id="601" r:id="rId16"/>
    <p:sldId id="559" r:id="rId17"/>
    <p:sldId id="508" r:id="rId18"/>
    <p:sldId id="602" r:id="rId19"/>
    <p:sldId id="516" r:id="rId20"/>
    <p:sldId id="282" r:id="rId21"/>
    <p:sldId id="505" r:id="rId22"/>
    <p:sldId id="603" r:id="rId23"/>
    <p:sldId id="594" r:id="rId24"/>
    <p:sldId id="580" r:id="rId25"/>
    <p:sldId id="595" r:id="rId26"/>
    <p:sldId id="503" r:id="rId27"/>
    <p:sldId id="500" r:id="rId28"/>
    <p:sldId id="596" r:id="rId29"/>
    <p:sldId id="592" r:id="rId30"/>
    <p:sldId id="600" r:id="rId31"/>
    <p:sldId id="523" r:id="rId32"/>
    <p:sldId id="475" r:id="rId33"/>
    <p:sldId id="469" r:id="rId34"/>
    <p:sldId id="324" r:id="rId35"/>
    <p:sldId id="476" r:id="rId36"/>
    <p:sldId id="477" r:id="rId37"/>
    <p:sldId id="478" r:id="rId38"/>
    <p:sldId id="47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780D71-0326-44A7-B878-85E237D5B27C}" v="17" dt="2023-10-19T14:30:36.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983" autoAdjust="0"/>
  </p:normalViewPr>
  <p:slideViewPr>
    <p:cSldViewPr snapToGrid="0">
      <p:cViewPr varScale="1">
        <p:scale>
          <a:sx n="85" d="100"/>
          <a:sy n="85" d="100"/>
        </p:scale>
        <p:origin x="8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98780D71-0326-44A7-B878-85E237D5B27C}"/>
    <pc:docChg chg="undo custSel addSld delSld modSld">
      <pc:chgData name="Kathryn Roberts" userId="2a6d605b-2b21-4ebe-bf92-690f56d7b04a" providerId="ADAL" clId="{98780D71-0326-44A7-B878-85E237D5B27C}" dt="2023-10-19T14:31:40.960" v="1495" actId="20577"/>
      <pc:docMkLst>
        <pc:docMk/>
      </pc:docMkLst>
      <pc:sldChg chg="add modNotesTx">
        <pc:chgData name="Kathryn Roberts" userId="2a6d605b-2b21-4ebe-bf92-690f56d7b04a" providerId="ADAL" clId="{98780D71-0326-44A7-B878-85E237D5B27C}" dt="2023-10-19T14:18:38.792" v="671" actId="20577"/>
        <pc:sldMkLst>
          <pc:docMk/>
          <pc:sldMk cId="1244654642" sldId="282"/>
        </pc:sldMkLst>
      </pc:sldChg>
      <pc:sldChg chg="modSp mod">
        <pc:chgData name="Kathryn Roberts" userId="2a6d605b-2b21-4ebe-bf92-690f56d7b04a" providerId="ADAL" clId="{98780D71-0326-44A7-B878-85E237D5B27C}" dt="2023-10-16T14:05:28.609" v="1" actId="20577"/>
        <pc:sldMkLst>
          <pc:docMk/>
          <pc:sldMk cId="1997106823" sldId="349"/>
        </pc:sldMkLst>
        <pc:spChg chg="mod">
          <ac:chgData name="Kathryn Roberts" userId="2a6d605b-2b21-4ebe-bf92-690f56d7b04a" providerId="ADAL" clId="{98780D71-0326-44A7-B878-85E237D5B27C}" dt="2023-10-16T14:05:28.609" v="1" actId="20577"/>
          <ac:spMkLst>
            <pc:docMk/>
            <pc:sldMk cId="1997106823" sldId="349"/>
            <ac:spMk id="6" creationId="{2DDBD4A8-0007-5EFA-628C-3A9FCA50BB6B}"/>
          </ac:spMkLst>
        </pc:spChg>
      </pc:sldChg>
      <pc:sldChg chg="add">
        <pc:chgData name="Kathryn Roberts" userId="2a6d605b-2b21-4ebe-bf92-690f56d7b04a" providerId="ADAL" clId="{98780D71-0326-44A7-B878-85E237D5B27C}" dt="2023-10-19T13:58:26.134" v="2"/>
        <pc:sldMkLst>
          <pc:docMk/>
          <pc:sldMk cId="2718758882" sldId="500"/>
        </pc:sldMkLst>
      </pc:sldChg>
      <pc:sldChg chg="add">
        <pc:chgData name="Kathryn Roberts" userId="2a6d605b-2b21-4ebe-bf92-690f56d7b04a" providerId="ADAL" clId="{98780D71-0326-44A7-B878-85E237D5B27C}" dt="2023-10-19T13:58:26.134" v="2"/>
        <pc:sldMkLst>
          <pc:docMk/>
          <pc:sldMk cId="2273573025" sldId="503"/>
        </pc:sldMkLst>
      </pc:sldChg>
      <pc:sldChg chg="modSp add mod">
        <pc:chgData name="Kathryn Roberts" userId="2a6d605b-2b21-4ebe-bf92-690f56d7b04a" providerId="ADAL" clId="{98780D71-0326-44A7-B878-85E237D5B27C}" dt="2023-10-19T14:18:57.548" v="699" actId="27636"/>
        <pc:sldMkLst>
          <pc:docMk/>
          <pc:sldMk cId="2149782030" sldId="505"/>
        </pc:sldMkLst>
        <pc:spChg chg="mod">
          <ac:chgData name="Kathryn Roberts" userId="2a6d605b-2b21-4ebe-bf92-690f56d7b04a" providerId="ADAL" clId="{98780D71-0326-44A7-B878-85E237D5B27C}" dt="2023-10-19T14:18:57.548" v="699" actId="27636"/>
          <ac:spMkLst>
            <pc:docMk/>
            <pc:sldMk cId="2149782030" sldId="505"/>
            <ac:spMk id="2" creationId="{2C3BA36F-5271-0B49-9037-126189A191B3}"/>
          </ac:spMkLst>
        </pc:spChg>
      </pc:sldChg>
      <pc:sldChg chg="add">
        <pc:chgData name="Kathryn Roberts" userId="2a6d605b-2b21-4ebe-bf92-690f56d7b04a" providerId="ADAL" clId="{98780D71-0326-44A7-B878-85E237D5B27C}" dt="2023-10-19T13:58:26.134" v="2"/>
        <pc:sldMkLst>
          <pc:docMk/>
          <pc:sldMk cId="3793940103" sldId="508"/>
        </pc:sldMkLst>
      </pc:sldChg>
      <pc:sldChg chg="add del">
        <pc:chgData name="Kathryn Roberts" userId="2a6d605b-2b21-4ebe-bf92-690f56d7b04a" providerId="ADAL" clId="{98780D71-0326-44A7-B878-85E237D5B27C}" dt="2023-10-19T14:23:29.390" v="885" actId="2696"/>
        <pc:sldMkLst>
          <pc:docMk/>
          <pc:sldMk cId="1858988018" sldId="509"/>
        </pc:sldMkLst>
      </pc:sldChg>
      <pc:sldChg chg="add">
        <pc:chgData name="Kathryn Roberts" userId="2a6d605b-2b21-4ebe-bf92-690f56d7b04a" providerId="ADAL" clId="{98780D71-0326-44A7-B878-85E237D5B27C}" dt="2023-10-19T13:58:26.134" v="2"/>
        <pc:sldMkLst>
          <pc:docMk/>
          <pc:sldMk cId="953676266" sldId="516"/>
        </pc:sldMkLst>
      </pc:sldChg>
      <pc:sldChg chg="add del">
        <pc:chgData name="Kathryn Roberts" userId="2a6d605b-2b21-4ebe-bf92-690f56d7b04a" providerId="ADAL" clId="{98780D71-0326-44A7-B878-85E237D5B27C}" dt="2023-10-19T14:25:40.731" v="1313" actId="2696"/>
        <pc:sldMkLst>
          <pc:docMk/>
          <pc:sldMk cId="3551059251" sldId="521"/>
        </pc:sldMkLst>
      </pc:sldChg>
      <pc:sldChg chg="add">
        <pc:chgData name="Kathryn Roberts" userId="2a6d605b-2b21-4ebe-bf92-690f56d7b04a" providerId="ADAL" clId="{98780D71-0326-44A7-B878-85E237D5B27C}" dt="2023-10-19T13:58:26.134" v="2"/>
        <pc:sldMkLst>
          <pc:docMk/>
          <pc:sldMk cId="1192911450" sldId="523"/>
        </pc:sldMkLst>
      </pc:sldChg>
      <pc:sldChg chg="add del">
        <pc:chgData name="Kathryn Roberts" userId="2a6d605b-2b21-4ebe-bf92-690f56d7b04a" providerId="ADAL" clId="{98780D71-0326-44A7-B878-85E237D5B27C}" dt="2023-10-19T14:25:45.794" v="1314" actId="2696"/>
        <pc:sldMkLst>
          <pc:docMk/>
          <pc:sldMk cId="2824418967" sldId="557"/>
        </pc:sldMkLst>
      </pc:sldChg>
      <pc:sldChg chg="add modNotesTx">
        <pc:chgData name="Kathryn Roberts" userId="2a6d605b-2b21-4ebe-bf92-690f56d7b04a" providerId="ADAL" clId="{98780D71-0326-44A7-B878-85E237D5B27C}" dt="2023-10-19T14:11:13.459" v="499" actId="20577"/>
        <pc:sldMkLst>
          <pc:docMk/>
          <pc:sldMk cId="3832941098" sldId="559"/>
        </pc:sldMkLst>
      </pc:sldChg>
      <pc:sldChg chg="add del">
        <pc:chgData name="Kathryn Roberts" userId="2a6d605b-2b21-4ebe-bf92-690f56d7b04a" providerId="ADAL" clId="{98780D71-0326-44A7-B878-85E237D5B27C}" dt="2023-10-19T14:02:58.816" v="7" actId="2696"/>
        <pc:sldMkLst>
          <pc:docMk/>
          <pc:sldMk cId="3036104172" sldId="566"/>
        </pc:sldMkLst>
      </pc:sldChg>
      <pc:sldChg chg="modSp add del mod">
        <pc:chgData name="Kathryn Roberts" userId="2a6d605b-2b21-4ebe-bf92-690f56d7b04a" providerId="ADAL" clId="{98780D71-0326-44A7-B878-85E237D5B27C}" dt="2023-10-19T14:20:41.815" v="701" actId="2696"/>
        <pc:sldMkLst>
          <pc:docMk/>
          <pc:sldMk cId="2763611557" sldId="567"/>
        </pc:sldMkLst>
        <pc:spChg chg="mod">
          <ac:chgData name="Kathryn Roberts" userId="2a6d605b-2b21-4ebe-bf92-690f56d7b04a" providerId="ADAL" clId="{98780D71-0326-44A7-B878-85E237D5B27C}" dt="2023-10-19T14:20:38.132" v="700" actId="20577"/>
          <ac:spMkLst>
            <pc:docMk/>
            <pc:sldMk cId="2763611557" sldId="567"/>
            <ac:spMk id="10" creationId="{2E8CFF01-699F-41FB-8A34-E288394E429E}"/>
          </ac:spMkLst>
        </pc:spChg>
      </pc:sldChg>
      <pc:sldChg chg="add modNotesTx">
        <pc:chgData name="Kathryn Roberts" userId="2a6d605b-2b21-4ebe-bf92-690f56d7b04a" providerId="ADAL" clId="{98780D71-0326-44A7-B878-85E237D5B27C}" dt="2023-10-19T14:03:56.620" v="81" actId="20577"/>
        <pc:sldMkLst>
          <pc:docMk/>
          <pc:sldMk cId="1897196601" sldId="571"/>
        </pc:sldMkLst>
      </pc:sldChg>
      <pc:sldChg chg="modSp add mod">
        <pc:chgData name="Kathryn Roberts" userId="2a6d605b-2b21-4ebe-bf92-690f56d7b04a" providerId="ADAL" clId="{98780D71-0326-44A7-B878-85E237D5B27C}" dt="2023-10-19T14:26:22.286" v="1321" actId="1076"/>
        <pc:sldMkLst>
          <pc:docMk/>
          <pc:sldMk cId="1680357216" sldId="580"/>
        </pc:sldMkLst>
        <pc:spChg chg="mod">
          <ac:chgData name="Kathryn Roberts" userId="2a6d605b-2b21-4ebe-bf92-690f56d7b04a" providerId="ADAL" clId="{98780D71-0326-44A7-B878-85E237D5B27C}" dt="2023-10-19T14:26:12.961" v="1317" actId="14100"/>
          <ac:spMkLst>
            <pc:docMk/>
            <pc:sldMk cId="1680357216" sldId="580"/>
            <ac:spMk id="2" creationId="{00000000-0000-0000-0000-000000000000}"/>
          </ac:spMkLst>
        </pc:spChg>
        <pc:spChg chg="mod">
          <ac:chgData name="Kathryn Roberts" userId="2a6d605b-2b21-4ebe-bf92-690f56d7b04a" providerId="ADAL" clId="{98780D71-0326-44A7-B878-85E237D5B27C}" dt="2023-10-19T14:26:14.718" v="1318" actId="1076"/>
          <ac:spMkLst>
            <pc:docMk/>
            <pc:sldMk cId="1680357216" sldId="580"/>
            <ac:spMk id="4" creationId="{A50CF374-50C5-71EC-8EC4-33174D506406}"/>
          </ac:spMkLst>
        </pc:spChg>
        <pc:picChg chg="mod">
          <ac:chgData name="Kathryn Roberts" userId="2a6d605b-2b21-4ebe-bf92-690f56d7b04a" providerId="ADAL" clId="{98780D71-0326-44A7-B878-85E237D5B27C}" dt="2023-10-19T14:26:22.286" v="1321" actId="1076"/>
          <ac:picMkLst>
            <pc:docMk/>
            <pc:sldMk cId="1680357216" sldId="580"/>
            <ac:picMk id="6" creationId="{4E0698AD-3D08-BE36-DD3C-BBE4C4655F53}"/>
          </ac:picMkLst>
        </pc:picChg>
      </pc:sldChg>
      <pc:sldChg chg="add modNotesTx">
        <pc:chgData name="Kathryn Roberts" userId="2a6d605b-2b21-4ebe-bf92-690f56d7b04a" providerId="ADAL" clId="{98780D71-0326-44A7-B878-85E237D5B27C}" dt="2023-10-19T14:02:39.811" v="6"/>
        <pc:sldMkLst>
          <pc:docMk/>
          <pc:sldMk cId="387929802" sldId="583"/>
        </pc:sldMkLst>
      </pc:sldChg>
      <pc:sldChg chg="add">
        <pc:chgData name="Kathryn Roberts" userId="2a6d605b-2b21-4ebe-bf92-690f56d7b04a" providerId="ADAL" clId="{98780D71-0326-44A7-B878-85E237D5B27C}" dt="2023-10-19T13:58:26.134" v="2"/>
        <pc:sldMkLst>
          <pc:docMk/>
          <pc:sldMk cId="1400253543" sldId="592"/>
        </pc:sldMkLst>
      </pc:sldChg>
      <pc:sldChg chg="modSp add mod modNotesTx">
        <pc:chgData name="Kathryn Roberts" userId="2a6d605b-2b21-4ebe-bf92-690f56d7b04a" providerId="ADAL" clId="{98780D71-0326-44A7-B878-85E237D5B27C}" dt="2023-10-19T14:25:35.793" v="1312" actId="20577"/>
        <pc:sldMkLst>
          <pc:docMk/>
          <pc:sldMk cId="2215054515" sldId="594"/>
        </pc:sldMkLst>
        <pc:spChg chg="mod">
          <ac:chgData name="Kathryn Roberts" userId="2a6d605b-2b21-4ebe-bf92-690f56d7b04a" providerId="ADAL" clId="{98780D71-0326-44A7-B878-85E237D5B27C}" dt="2023-10-19T14:25:29.322" v="1288" actId="313"/>
          <ac:spMkLst>
            <pc:docMk/>
            <pc:sldMk cId="2215054515" sldId="594"/>
            <ac:spMk id="3" creationId="{178AE810-C3E5-FDA0-AE48-D3E0E2817C76}"/>
          </ac:spMkLst>
        </pc:spChg>
      </pc:sldChg>
      <pc:sldChg chg="add">
        <pc:chgData name="Kathryn Roberts" userId="2a6d605b-2b21-4ebe-bf92-690f56d7b04a" providerId="ADAL" clId="{98780D71-0326-44A7-B878-85E237D5B27C}" dt="2023-10-19T13:58:26.134" v="2"/>
        <pc:sldMkLst>
          <pc:docMk/>
          <pc:sldMk cId="2868469957" sldId="595"/>
        </pc:sldMkLst>
      </pc:sldChg>
      <pc:sldChg chg="addSp delSp add">
        <pc:chgData name="Kathryn Roberts" userId="2a6d605b-2b21-4ebe-bf92-690f56d7b04a" providerId="ADAL" clId="{98780D71-0326-44A7-B878-85E237D5B27C}" dt="2023-10-19T14:30:05.458" v="1327"/>
        <pc:sldMkLst>
          <pc:docMk/>
          <pc:sldMk cId="4179371483" sldId="596"/>
        </pc:sldMkLst>
        <pc:picChg chg="add del">
          <ac:chgData name="Kathryn Roberts" userId="2a6d605b-2b21-4ebe-bf92-690f56d7b04a" providerId="ADAL" clId="{98780D71-0326-44A7-B878-85E237D5B27C}" dt="2023-10-19T14:30:05.458" v="1327"/>
          <ac:picMkLst>
            <pc:docMk/>
            <pc:sldMk cId="4179371483" sldId="596"/>
            <ac:picMk id="1026" creationId="{AC8CE701-7C5B-0E9A-A53B-E6A7EDD29482}"/>
          </ac:picMkLst>
        </pc:picChg>
      </pc:sldChg>
      <pc:sldChg chg="addSp delSp modSp add mod modNotesTx">
        <pc:chgData name="Kathryn Roberts" userId="2a6d605b-2b21-4ebe-bf92-690f56d7b04a" providerId="ADAL" clId="{98780D71-0326-44A7-B878-85E237D5B27C}" dt="2023-10-19T14:31:40.960" v="1495" actId="20577"/>
        <pc:sldMkLst>
          <pc:docMk/>
          <pc:sldMk cId="2295330687" sldId="600"/>
        </pc:sldMkLst>
        <pc:spChg chg="add del mod">
          <ac:chgData name="Kathryn Roberts" userId="2a6d605b-2b21-4ebe-bf92-690f56d7b04a" providerId="ADAL" clId="{98780D71-0326-44A7-B878-85E237D5B27C}" dt="2023-10-19T14:31:40.960" v="1495" actId="20577"/>
          <ac:spMkLst>
            <pc:docMk/>
            <pc:sldMk cId="2295330687" sldId="600"/>
            <ac:spMk id="3" creationId="{178AE810-C3E5-FDA0-AE48-D3E0E2817C76}"/>
          </ac:spMkLst>
        </pc:spChg>
        <pc:spChg chg="add del mod">
          <ac:chgData name="Kathryn Roberts" userId="2a6d605b-2b21-4ebe-bf92-690f56d7b04a" providerId="ADAL" clId="{98780D71-0326-44A7-B878-85E237D5B27C}" dt="2023-10-19T14:30:23.428" v="1333" actId="478"/>
          <ac:spMkLst>
            <pc:docMk/>
            <pc:sldMk cId="2295330687" sldId="600"/>
            <ac:spMk id="4" creationId="{CF9AF2D5-2640-3D74-BB0C-D5A5AD6A92E8}"/>
          </ac:spMkLst>
        </pc:spChg>
        <pc:picChg chg="add del mod">
          <ac:chgData name="Kathryn Roberts" userId="2a6d605b-2b21-4ebe-bf92-690f56d7b04a" providerId="ADAL" clId="{98780D71-0326-44A7-B878-85E237D5B27C}" dt="2023-10-19T14:30:27.028" v="1337"/>
          <ac:picMkLst>
            <pc:docMk/>
            <pc:sldMk cId="2295330687" sldId="600"/>
            <ac:picMk id="2050" creationId="{7DE779E8-AF65-3019-CFFA-0E8DFB72535E}"/>
          </ac:picMkLst>
        </pc:picChg>
        <pc:picChg chg="add mod">
          <ac:chgData name="Kathryn Roberts" userId="2a6d605b-2b21-4ebe-bf92-690f56d7b04a" providerId="ADAL" clId="{98780D71-0326-44A7-B878-85E237D5B27C}" dt="2023-10-19T14:30:36.499" v="1340" actId="1076"/>
          <ac:picMkLst>
            <pc:docMk/>
            <pc:sldMk cId="2295330687" sldId="600"/>
            <ac:picMk id="2052" creationId="{CF8E3BCC-C91F-47E4-230F-AD4051BBDED1}"/>
          </ac:picMkLst>
        </pc:picChg>
      </pc:sldChg>
      <pc:sldChg chg="modSp new mod modNotesTx">
        <pc:chgData name="Kathryn Roberts" userId="2a6d605b-2b21-4ebe-bf92-690f56d7b04a" providerId="ADAL" clId="{98780D71-0326-44A7-B878-85E237D5B27C}" dt="2023-10-19T14:10:45.818" v="401" actId="20577"/>
        <pc:sldMkLst>
          <pc:docMk/>
          <pc:sldMk cId="181049550" sldId="601"/>
        </pc:sldMkLst>
        <pc:spChg chg="mod">
          <ac:chgData name="Kathryn Roberts" userId="2a6d605b-2b21-4ebe-bf92-690f56d7b04a" providerId="ADAL" clId="{98780D71-0326-44A7-B878-85E237D5B27C}" dt="2023-10-19T14:05:30.366" v="106" actId="20577"/>
          <ac:spMkLst>
            <pc:docMk/>
            <pc:sldMk cId="181049550" sldId="601"/>
            <ac:spMk id="2" creationId="{E43CD76C-5C31-691A-4D02-23D662A98AC2}"/>
          </ac:spMkLst>
        </pc:spChg>
        <pc:spChg chg="mod">
          <ac:chgData name="Kathryn Roberts" userId="2a6d605b-2b21-4ebe-bf92-690f56d7b04a" providerId="ADAL" clId="{98780D71-0326-44A7-B878-85E237D5B27C}" dt="2023-10-19T14:05:23.942" v="91"/>
          <ac:spMkLst>
            <pc:docMk/>
            <pc:sldMk cId="181049550" sldId="601"/>
            <ac:spMk id="3" creationId="{B6CF736E-1FE3-5BE8-BD02-86877CEAD046}"/>
          </ac:spMkLst>
        </pc:spChg>
      </pc:sldChg>
      <pc:sldChg chg="modSp new mod modNotesTx">
        <pc:chgData name="Kathryn Roberts" userId="2a6d605b-2b21-4ebe-bf92-690f56d7b04a" providerId="ADAL" clId="{98780D71-0326-44A7-B878-85E237D5B27C}" dt="2023-10-19T14:13:30.310" v="625" actId="20577"/>
        <pc:sldMkLst>
          <pc:docMk/>
          <pc:sldMk cId="4019662012" sldId="602"/>
        </pc:sldMkLst>
        <pc:spChg chg="mod">
          <ac:chgData name="Kathryn Roberts" userId="2a6d605b-2b21-4ebe-bf92-690f56d7b04a" providerId="ADAL" clId="{98780D71-0326-44A7-B878-85E237D5B27C}" dt="2023-10-19T14:12:39.726" v="550" actId="20577"/>
          <ac:spMkLst>
            <pc:docMk/>
            <pc:sldMk cId="4019662012" sldId="602"/>
            <ac:spMk id="2" creationId="{1EEACE8C-F21C-C686-0523-89E2D4CAA4AC}"/>
          </ac:spMkLst>
        </pc:spChg>
        <pc:spChg chg="mod">
          <ac:chgData name="Kathryn Roberts" userId="2a6d605b-2b21-4ebe-bf92-690f56d7b04a" providerId="ADAL" clId="{98780D71-0326-44A7-B878-85E237D5B27C}" dt="2023-10-19T14:13:10.115" v="553"/>
          <ac:spMkLst>
            <pc:docMk/>
            <pc:sldMk cId="4019662012" sldId="602"/>
            <ac:spMk id="3" creationId="{BBE7ED63-5E5A-2ECA-6C87-D9C3F314953F}"/>
          </ac:spMkLst>
        </pc:spChg>
      </pc:sldChg>
      <pc:sldChg chg="addSp modSp new mod modClrScheme chgLayout modNotesTx">
        <pc:chgData name="Kathryn Roberts" userId="2a6d605b-2b21-4ebe-bf92-690f56d7b04a" providerId="ADAL" clId="{98780D71-0326-44A7-B878-85E237D5B27C}" dt="2023-10-19T14:23:25.121" v="884" actId="20577"/>
        <pc:sldMkLst>
          <pc:docMk/>
          <pc:sldMk cId="3055251311" sldId="603"/>
        </pc:sldMkLst>
        <pc:spChg chg="mod ord">
          <ac:chgData name="Kathryn Roberts" userId="2a6d605b-2b21-4ebe-bf92-690f56d7b04a" providerId="ADAL" clId="{98780D71-0326-44A7-B878-85E237D5B27C}" dt="2023-10-19T14:22:09.463" v="850" actId="700"/>
          <ac:spMkLst>
            <pc:docMk/>
            <pc:sldMk cId="3055251311" sldId="603"/>
            <ac:spMk id="2" creationId="{CD942FE7-A990-F29F-3B3F-B7803F8C69A5}"/>
          </ac:spMkLst>
        </pc:spChg>
        <pc:spChg chg="mod ord">
          <ac:chgData name="Kathryn Roberts" userId="2a6d605b-2b21-4ebe-bf92-690f56d7b04a" providerId="ADAL" clId="{98780D71-0326-44A7-B878-85E237D5B27C}" dt="2023-10-19T14:22:44.582" v="876" actId="21"/>
          <ac:spMkLst>
            <pc:docMk/>
            <pc:sldMk cId="3055251311" sldId="603"/>
            <ac:spMk id="3" creationId="{468888D0-DEF3-BBED-BCED-D14ABC8BBFDE}"/>
          </ac:spMkLst>
        </pc:spChg>
        <pc:spChg chg="add mod ord">
          <ac:chgData name="Kathryn Roberts" userId="2a6d605b-2b21-4ebe-bf92-690f56d7b04a" providerId="ADAL" clId="{98780D71-0326-44A7-B878-85E237D5B27C}" dt="2023-10-19T14:22:48.848" v="877"/>
          <ac:spMkLst>
            <pc:docMk/>
            <pc:sldMk cId="3055251311" sldId="603"/>
            <ac:spMk id="4" creationId="{12D57764-FF57-D618-3FB9-BA488FBBF703}"/>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image" Target="../media/image16.png"/><Relationship Id="rId4"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image" Target="../media/image16.png"/><Relationship Id="rId4"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F8124-6DD5-3C4A-B1CE-BB6EA06A4DFE}" type="doc">
      <dgm:prSet loTypeId="urn:microsoft.com/office/officeart/2005/8/layout/vList3#2" loCatId="" qsTypeId="urn:microsoft.com/office/officeart/2005/8/quickstyle/simple4" qsCatId="simple" csTypeId="urn:microsoft.com/office/officeart/2005/8/colors/accent2_2" csCatId="accent2" phldr="1"/>
      <dgm:spPr/>
    </dgm:pt>
    <dgm:pt modelId="{09A28680-F81F-1C4E-AD5D-CC3C2A221C45}">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GB">
              <a:solidFill>
                <a:sysClr val="window" lastClr="FFFFFF"/>
              </a:solidFill>
              <a:latin typeface="Cambria"/>
              <a:ea typeface="+mn-ea"/>
              <a:cs typeface="+mn-cs"/>
            </a:rPr>
            <a:t>Successful responsible companies (social icons)</a:t>
          </a:r>
          <a:endParaRPr lang="en-US">
            <a:solidFill>
              <a:sysClr val="window" lastClr="FFFFFF"/>
            </a:solidFill>
            <a:latin typeface="Cambria"/>
            <a:ea typeface="+mn-ea"/>
            <a:cs typeface="+mn-cs"/>
          </a:endParaRPr>
        </a:p>
      </dgm:t>
    </dgm:pt>
    <dgm:pt modelId="{7AA8DC2E-FD72-164D-BB56-8EC4C280DB52}" type="parTrans" cxnId="{A7B5D2F4-4E4D-ED45-8E9B-6130AF0A30B5}">
      <dgm:prSet/>
      <dgm:spPr/>
      <dgm:t>
        <a:bodyPr/>
        <a:lstStyle/>
        <a:p>
          <a:endParaRPr lang="en-US"/>
        </a:p>
      </dgm:t>
    </dgm:pt>
    <dgm:pt modelId="{923DAE65-22BF-5E41-BC81-859AD5A8F8DB}" type="sibTrans" cxnId="{A7B5D2F4-4E4D-ED45-8E9B-6130AF0A30B5}">
      <dgm:prSet/>
      <dgm:spPr/>
      <dgm:t>
        <a:bodyPr/>
        <a:lstStyle/>
        <a:p>
          <a:endParaRPr lang="en-US"/>
        </a:p>
      </dgm:t>
    </dgm:pt>
    <dgm:pt modelId="{0DB40031-A754-2641-ABA9-A3A8A3D2430A}">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US">
              <a:solidFill>
                <a:sysClr val="window" lastClr="FFFFFF"/>
              </a:solidFill>
              <a:latin typeface="Cambria"/>
              <a:ea typeface="+mn-ea"/>
              <a:cs typeface="+mn-cs"/>
            </a:rPr>
            <a:t>Financial crises and the results of unethical </a:t>
          </a:r>
          <a:r>
            <a:rPr lang="en-US" err="1">
              <a:solidFill>
                <a:sysClr val="window" lastClr="FFFFFF"/>
              </a:solidFill>
              <a:latin typeface="Cambria"/>
              <a:ea typeface="+mn-ea"/>
              <a:cs typeface="+mn-cs"/>
            </a:rPr>
            <a:t>behaviour</a:t>
          </a:r>
          <a:r>
            <a:rPr lang="en-US">
              <a:solidFill>
                <a:sysClr val="window" lastClr="FFFFFF"/>
              </a:solidFill>
              <a:latin typeface="Cambria"/>
              <a:ea typeface="+mn-ea"/>
              <a:cs typeface="+mn-cs"/>
            </a:rPr>
            <a:t> </a:t>
          </a:r>
        </a:p>
      </dgm:t>
    </dgm:pt>
    <dgm:pt modelId="{2A13DB88-E1A7-7244-9978-3D5EFD3CD875}" type="parTrans" cxnId="{5C7479E0-F4A3-F240-85F6-8616E08058B1}">
      <dgm:prSet/>
      <dgm:spPr/>
      <dgm:t>
        <a:bodyPr/>
        <a:lstStyle/>
        <a:p>
          <a:endParaRPr lang="en-US"/>
        </a:p>
      </dgm:t>
    </dgm:pt>
    <dgm:pt modelId="{A0F49248-6754-754A-8E57-DEF3A36E6BBC}" type="sibTrans" cxnId="{5C7479E0-F4A3-F240-85F6-8616E08058B1}">
      <dgm:prSet/>
      <dgm:spPr/>
      <dgm:t>
        <a:bodyPr/>
        <a:lstStyle/>
        <a:p>
          <a:endParaRPr lang="en-US"/>
        </a:p>
      </dgm:t>
    </dgm:pt>
    <dgm:pt modelId="{2A240A13-EEED-FC45-87E3-A14A619E9B70}">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err="1">
              <a:solidFill>
                <a:sysClr val="window" lastClr="FFFFFF"/>
              </a:solidFill>
              <a:latin typeface="Cambria"/>
              <a:ea typeface="+mn-ea"/>
              <a:cs typeface="+mn-cs"/>
            </a:rPr>
            <a:t>Globalisation</a:t>
          </a:r>
          <a:r>
            <a:rPr lang="en-US">
              <a:solidFill>
                <a:sysClr val="window" lastClr="FFFFFF"/>
              </a:solidFill>
              <a:latin typeface="Cambria"/>
              <a:ea typeface="+mn-ea"/>
              <a:cs typeface="+mn-cs"/>
            </a:rPr>
            <a:t> and free flow of information</a:t>
          </a:r>
        </a:p>
      </dgm:t>
    </dgm:pt>
    <dgm:pt modelId="{6E0C4FAB-5662-444D-A968-D74385327841}" type="parTrans" cxnId="{C51128F4-E11B-3949-8E39-F39BA9F9C24D}">
      <dgm:prSet/>
      <dgm:spPr/>
      <dgm:t>
        <a:bodyPr/>
        <a:lstStyle/>
        <a:p>
          <a:endParaRPr lang="en-US"/>
        </a:p>
      </dgm:t>
    </dgm:pt>
    <dgm:pt modelId="{859C84B4-3642-5640-B950-470799CDB719}" type="sibTrans" cxnId="{C51128F4-E11B-3949-8E39-F39BA9F9C24D}">
      <dgm:prSet/>
      <dgm:spPr/>
      <dgm:t>
        <a:bodyPr/>
        <a:lstStyle/>
        <a:p>
          <a:endParaRPr lang="en-US"/>
        </a:p>
      </dgm:t>
    </dgm:pt>
    <dgm:pt modelId="{5067D7E9-2550-4F4D-B86C-CD22888A8DFD}">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US">
              <a:solidFill>
                <a:sysClr val="window" lastClr="FFFFFF"/>
              </a:solidFill>
              <a:latin typeface="Cambria"/>
              <a:ea typeface="+mn-ea"/>
              <a:cs typeface="+mn-cs"/>
            </a:rPr>
            <a:t>Consumer growing awareness and activism</a:t>
          </a:r>
        </a:p>
      </dgm:t>
    </dgm:pt>
    <dgm:pt modelId="{C2D7C04E-22B4-B34C-A12D-9243AD9A2F91}" type="parTrans" cxnId="{614FAE1C-006E-654C-B591-FFB447B473D1}">
      <dgm:prSet/>
      <dgm:spPr/>
      <dgm:t>
        <a:bodyPr/>
        <a:lstStyle/>
        <a:p>
          <a:endParaRPr lang="en-US"/>
        </a:p>
      </dgm:t>
    </dgm:pt>
    <dgm:pt modelId="{49AFDC69-384D-DC48-8DCC-2E1CC13C1A27}" type="sibTrans" cxnId="{614FAE1C-006E-654C-B591-FFB447B473D1}">
      <dgm:prSet/>
      <dgm:spPr/>
      <dgm:t>
        <a:bodyPr/>
        <a:lstStyle/>
        <a:p>
          <a:endParaRPr lang="en-US"/>
        </a:p>
      </dgm:t>
    </dgm:pt>
    <dgm:pt modelId="{370652E2-2DBC-CE48-8989-A4CA620F7A28}" type="pres">
      <dgm:prSet presAssocID="{EF9F8124-6DD5-3C4A-B1CE-BB6EA06A4DFE}" presName="linearFlow" presStyleCnt="0">
        <dgm:presLayoutVars>
          <dgm:dir/>
          <dgm:resizeHandles val="exact"/>
        </dgm:presLayoutVars>
      </dgm:prSet>
      <dgm:spPr/>
    </dgm:pt>
    <dgm:pt modelId="{6A5168CC-73F4-0E44-99CC-B08222B163D4}" type="pres">
      <dgm:prSet presAssocID="{09A28680-F81F-1C4E-AD5D-CC3C2A221C45}" presName="composite" presStyleCnt="0"/>
      <dgm:spPr/>
    </dgm:pt>
    <dgm:pt modelId="{AF015E63-F33A-2F46-BCA0-4B21E879330D}" type="pres">
      <dgm:prSet presAssocID="{09A28680-F81F-1C4E-AD5D-CC3C2A221C45}" presName="imgShp" presStyleLbl="fgImgPlace1" presStyleIdx="0" presStyleCnt="4"/>
      <dgm:spPr>
        <a:xfrm>
          <a:off x="1066674" y="1224614"/>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gm:spPr>
    </dgm:pt>
    <dgm:pt modelId="{E2FF68AD-CE8E-7440-8605-507D02647B93}" type="pres">
      <dgm:prSet presAssocID="{09A28680-F81F-1C4E-AD5D-CC3C2A221C45}" presName="txShp" presStyleLbl="node1" presStyleIdx="0" presStyleCnt="4">
        <dgm:presLayoutVars>
          <dgm:bulletEnabled val="1"/>
        </dgm:presLayoutVars>
      </dgm:prSet>
      <dgm:spPr>
        <a:prstGeom prst="homePlate">
          <a:avLst/>
        </a:prstGeom>
      </dgm:spPr>
    </dgm:pt>
    <dgm:pt modelId="{769DC56D-8004-2141-AE8C-FB2A46A73CEC}" type="pres">
      <dgm:prSet presAssocID="{923DAE65-22BF-5E41-BC81-859AD5A8F8DB}" presName="spacing" presStyleCnt="0"/>
      <dgm:spPr/>
    </dgm:pt>
    <dgm:pt modelId="{E6A224FC-F65E-DC49-8421-B2E581DC085E}" type="pres">
      <dgm:prSet presAssocID="{5067D7E9-2550-4F4D-B86C-CD22888A8DFD}" presName="composite" presStyleCnt="0"/>
      <dgm:spPr/>
    </dgm:pt>
    <dgm:pt modelId="{86B64349-634E-A040-BBF7-7001D2089A14}" type="pres">
      <dgm:prSet presAssocID="{5067D7E9-2550-4F4D-B86C-CD22888A8DFD}"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FECD620E-ED4D-5844-B31B-E29B2D194B6E}" type="pres">
      <dgm:prSet presAssocID="{5067D7E9-2550-4F4D-B86C-CD22888A8DFD}" presName="txShp" presStyleLbl="node1" presStyleIdx="1" presStyleCnt="4">
        <dgm:presLayoutVars>
          <dgm:bulletEnabled val="1"/>
        </dgm:presLayoutVars>
      </dgm:prSet>
      <dgm:spPr/>
    </dgm:pt>
    <dgm:pt modelId="{9678FCF0-72DA-A845-9ABF-B3E754EEDAF6}" type="pres">
      <dgm:prSet presAssocID="{49AFDC69-384D-DC48-8DCC-2E1CC13C1A27}" presName="spacing" presStyleCnt="0"/>
      <dgm:spPr/>
    </dgm:pt>
    <dgm:pt modelId="{F2858F60-E049-9B46-83A6-C2EA24629DAC}" type="pres">
      <dgm:prSet presAssocID="{2A240A13-EEED-FC45-87E3-A14A619E9B70}" presName="composite" presStyleCnt="0"/>
      <dgm:spPr/>
    </dgm:pt>
    <dgm:pt modelId="{E97AAD72-C9C4-B44F-BF68-144B3C497307}" type="pres">
      <dgm:prSet presAssocID="{2A240A13-EEED-FC45-87E3-A14A619E9B70}" presName="imgShp" presStyleLbl="fgImgPlace1" presStyleIdx="2" presStyleCnt="4"/>
      <dgm:spPr>
        <a:prstGeom prst="ellipse">
          <a:avLst/>
        </a:prstGeom>
        <a:blipFill rotWithShape="1">
          <a:blip xmlns:r="http://schemas.openxmlformats.org/officeDocument/2006/relationships" r:embed="rId3"/>
          <a:stretch>
            <a:fillRect/>
          </a:stretch>
        </a:blipFill>
      </dgm:spPr>
    </dgm:pt>
    <dgm:pt modelId="{37116D10-537F-8545-830F-009A318A6A46}" type="pres">
      <dgm:prSet presAssocID="{2A240A13-EEED-FC45-87E3-A14A619E9B70}" presName="txShp" presStyleLbl="node1" presStyleIdx="2" presStyleCnt="4">
        <dgm:presLayoutVars>
          <dgm:bulletEnabled val="1"/>
        </dgm:presLayoutVars>
      </dgm:prSet>
      <dgm:spPr>
        <a:prstGeom prst="homePlate">
          <a:avLst/>
        </a:prstGeom>
      </dgm:spPr>
    </dgm:pt>
    <dgm:pt modelId="{D3B306FE-2E50-4447-8E51-0313779E8184}" type="pres">
      <dgm:prSet presAssocID="{859C84B4-3642-5640-B950-470799CDB719}" presName="spacing" presStyleCnt="0"/>
      <dgm:spPr/>
    </dgm:pt>
    <dgm:pt modelId="{807EAF4C-E344-CF45-AF55-0C062169F27D}" type="pres">
      <dgm:prSet presAssocID="{0DB40031-A754-2641-ABA9-A3A8A3D2430A}" presName="composite" presStyleCnt="0"/>
      <dgm:spPr/>
    </dgm:pt>
    <dgm:pt modelId="{3CB3EF5D-8A8F-534B-8237-0D26A727E7F2}" type="pres">
      <dgm:prSet presAssocID="{0DB40031-A754-2641-ABA9-A3A8A3D2430A}" presName="imgShp" presStyleLbl="fgImgPlace1" presStyleIdx="3" presStyleCnt="4" custLinFactNeighborX="-3633" custLinFactNeighborY="5887"/>
      <dgm: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gm:spPr>
    </dgm:pt>
    <dgm:pt modelId="{800BAC79-F11D-284F-B969-45E390024F0A}" type="pres">
      <dgm:prSet presAssocID="{0DB40031-A754-2641-ABA9-A3A8A3D2430A}" presName="txShp" presStyleLbl="node1" presStyleIdx="3" presStyleCnt="4">
        <dgm:presLayoutVars>
          <dgm:bulletEnabled val="1"/>
        </dgm:presLayoutVars>
      </dgm:prSet>
      <dgm:spPr>
        <a:prstGeom prst="homePlate">
          <a:avLst/>
        </a:prstGeom>
      </dgm:spPr>
    </dgm:pt>
  </dgm:ptLst>
  <dgm:cxnLst>
    <dgm:cxn modelId="{8AD8D002-0828-984A-AD4A-7B09DEAD1D5F}" type="presOf" srcId="{0DB40031-A754-2641-ABA9-A3A8A3D2430A}" destId="{800BAC79-F11D-284F-B969-45E390024F0A}" srcOrd="0" destOrd="0" presId="urn:microsoft.com/office/officeart/2005/8/layout/vList3#2"/>
    <dgm:cxn modelId="{614FAE1C-006E-654C-B591-FFB447B473D1}" srcId="{EF9F8124-6DD5-3C4A-B1CE-BB6EA06A4DFE}" destId="{5067D7E9-2550-4F4D-B86C-CD22888A8DFD}" srcOrd="1" destOrd="0" parTransId="{C2D7C04E-22B4-B34C-A12D-9243AD9A2F91}" sibTransId="{49AFDC69-384D-DC48-8DCC-2E1CC13C1A27}"/>
    <dgm:cxn modelId="{392D211E-1564-A94D-9831-BD4EA6873893}" type="presOf" srcId="{09A28680-F81F-1C4E-AD5D-CC3C2A221C45}" destId="{E2FF68AD-CE8E-7440-8605-507D02647B93}" srcOrd="0" destOrd="0" presId="urn:microsoft.com/office/officeart/2005/8/layout/vList3#2"/>
    <dgm:cxn modelId="{E3CD5679-F5CA-E842-8FA8-41DB9E8B2C0B}" type="presOf" srcId="{5067D7E9-2550-4F4D-B86C-CD22888A8DFD}" destId="{FECD620E-ED4D-5844-B31B-E29B2D194B6E}" srcOrd="0" destOrd="0" presId="urn:microsoft.com/office/officeart/2005/8/layout/vList3#2"/>
    <dgm:cxn modelId="{64C11A7A-A07F-184B-9AF9-F0303F874C04}" type="presOf" srcId="{EF9F8124-6DD5-3C4A-B1CE-BB6EA06A4DFE}" destId="{370652E2-2DBC-CE48-8989-A4CA620F7A28}" srcOrd="0" destOrd="0" presId="urn:microsoft.com/office/officeart/2005/8/layout/vList3#2"/>
    <dgm:cxn modelId="{5C7479E0-F4A3-F240-85F6-8616E08058B1}" srcId="{EF9F8124-6DD5-3C4A-B1CE-BB6EA06A4DFE}" destId="{0DB40031-A754-2641-ABA9-A3A8A3D2430A}" srcOrd="3" destOrd="0" parTransId="{2A13DB88-E1A7-7244-9978-3D5EFD3CD875}" sibTransId="{A0F49248-6754-754A-8E57-DEF3A36E6BBC}"/>
    <dgm:cxn modelId="{EFD6C8E9-45A6-B744-8A81-CFA89031ABF9}" type="presOf" srcId="{2A240A13-EEED-FC45-87E3-A14A619E9B70}" destId="{37116D10-537F-8545-830F-009A318A6A46}" srcOrd="0" destOrd="0" presId="urn:microsoft.com/office/officeart/2005/8/layout/vList3#2"/>
    <dgm:cxn modelId="{C51128F4-E11B-3949-8E39-F39BA9F9C24D}" srcId="{EF9F8124-6DD5-3C4A-B1CE-BB6EA06A4DFE}" destId="{2A240A13-EEED-FC45-87E3-A14A619E9B70}" srcOrd="2" destOrd="0" parTransId="{6E0C4FAB-5662-444D-A968-D74385327841}" sibTransId="{859C84B4-3642-5640-B950-470799CDB719}"/>
    <dgm:cxn modelId="{A7B5D2F4-4E4D-ED45-8E9B-6130AF0A30B5}" srcId="{EF9F8124-6DD5-3C4A-B1CE-BB6EA06A4DFE}" destId="{09A28680-F81F-1C4E-AD5D-CC3C2A221C45}" srcOrd="0" destOrd="0" parTransId="{7AA8DC2E-FD72-164D-BB56-8EC4C280DB52}" sibTransId="{923DAE65-22BF-5E41-BC81-859AD5A8F8DB}"/>
    <dgm:cxn modelId="{F63CB29F-2FBF-074A-A0B3-28EEE1F028F9}" type="presParOf" srcId="{370652E2-2DBC-CE48-8989-A4CA620F7A28}" destId="{6A5168CC-73F4-0E44-99CC-B08222B163D4}" srcOrd="0" destOrd="0" presId="urn:microsoft.com/office/officeart/2005/8/layout/vList3#2"/>
    <dgm:cxn modelId="{F6D56A29-A614-6341-95AF-04F2D48B636C}" type="presParOf" srcId="{6A5168CC-73F4-0E44-99CC-B08222B163D4}" destId="{AF015E63-F33A-2F46-BCA0-4B21E879330D}" srcOrd="0" destOrd="0" presId="urn:microsoft.com/office/officeart/2005/8/layout/vList3#2"/>
    <dgm:cxn modelId="{0B0CDF73-1B2F-BF44-B766-8F809153CB50}" type="presParOf" srcId="{6A5168CC-73F4-0E44-99CC-B08222B163D4}" destId="{E2FF68AD-CE8E-7440-8605-507D02647B93}" srcOrd="1" destOrd="0" presId="urn:microsoft.com/office/officeart/2005/8/layout/vList3#2"/>
    <dgm:cxn modelId="{06720CCD-537D-1548-A0D8-A2069AC45626}" type="presParOf" srcId="{370652E2-2DBC-CE48-8989-A4CA620F7A28}" destId="{769DC56D-8004-2141-AE8C-FB2A46A73CEC}" srcOrd="1" destOrd="0" presId="urn:microsoft.com/office/officeart/2005/8/layout/vList3#2"/>
    <dgm:cxn modelId="{CC966D6B-051B-3547-A853-D19A48212A97}" type="presParOf" srcId="{370652E2-2DBC-CE48-8989-A4CA620F7A28}" destId="{E6A224FC-F65E-DC49-8421-B2E581DC085E}" srcOrd="2" destOrd="0" presId="urn:microsoft.com/office/officeart/2005/8/layout/vList3#2"/>
    <dgm:cxn modelId="{F93184A7-AFB8-FA41-8AE4-2AA8702339BD}" type="presParOf" srcId="{E6A224FC-F65E-DC49-8421-B2E581DC085E}" destId="{86B64349-634E-A040-BBF7-7001D2089A14}" srcOrd="0" destOrd="0" presId="urn:microsoft.com/office/officeart/2005/8/layout/vList3#2"/>
    <dgm:cxn modelId="{3CE4B70B-923B-134B-8B39-E00DDC49581D}" type="presParOf" srcId="{E6A224FC-F65E-DC49-8421-B2E581DC085E}" destId="{FECD620E-ED4D-5844-B31B-E29B2D194B6E}" srcOrd="1" destOrd="0" presId="urn:microsoft.com/office/officeart/2005/8/layout/vList3#2"/>
    <dgm:cxn modelId="{7A22A04C-FCAD-0947-A3D2-27A9C097EBC8}" type="presParOf" srcId="{370652E2-2DBC-CE48-8989-A4CA620F7A28}" destId="{9678FCF0-72DA-A845-9ABF-B3E754EEDAF6}" srcOrd="3" destOrd="0" presId="urn:microsoft.com/office/officeart/2005/8/layout/vList3#2"/>
    <dgm:cxn modelId="{A2584C44-0CA1-7944-92C1-28F9E7AD99F9}" type="presParOf" srcId="{370652E2-2DBC-CE48-8989-A4CA620F7A28}" destId="{F2858F60-E049-9B46-83A6-C2EA24629DAC}" srcOrd="4" destOrd="0" presId="urn:microsoft.com/office/officeart/2005/8/layout/vList3#2"/>
    <dgm:cxn modelId="{94E7D71F-C05F-5D46-A027-D882A604615F}" type="presParOf" srcId="{F2858F60-E049-9B46-83A6-C2EA24629DAC}" destId="{E97AAD72-C9C4-B44F-BF68-144B3C497307}" srcOrd="0" destOrd="0" presId="urn:microsoft.com/office/officeart/2005/8/layout/vList3#2"/>
    <dgm:cxn modelId="{10AB9490-1140-AF49-9D94-91B35B408811}" type="presParOf" srcId="{F2858F60-E049-9B46-83A6-C2EA24629DAC}" destId="{37116D10-537F-8545-830F-009A318A6A46}" srcOrd="1" destOrd="0" presId="urn:microsoft.com/office/officeart/2005/8/layout/vList3#2"/>
    <dgm:cxn modelId="{42FD0132-8069-354D-A062-3750B869385A}" type="presParOf" srcId="{370652E2-2DBC-CE48-8989-A4CA620F7A28}" destId="{D3B306FE-2E50-4447-8E51-0313779E8184}" srcOrd="5" destOrd="0" presId="urn:microsoft.com/office/officeart/2005/8/layout/vList3#2"/>
    <dgm:cxn modelId="{A8A634C1-853D-DA47-A2CA-0E2692D08062}" type="presParOf" srcId="{370652E2-2DBC-CE48-8989-A4CA620F7A28}" destId="{807EAF4C-E344-CF45-AF55-0C062169F27D}" srcOrd="6" destOrd="0" presId="urn:microsoft.com/office/officeart/2005/8/layout/vList3#2"/>
    <dgm:cxn modelId="{5F9935CD-2725-A94D-96EB-2E618190681C}" type="presParOf" srcId="{807EAF4C-E344-CF45-AF55-0C062169F27D}" destId="{3CB3EF5D-8A8F-534B-8237-0D26A727E7F2}" srcOrd="0" destOrd="0" presId="urn:microsoft.com/office/officeart/2005/8/layout/vList3#2"/>
    <dgm:cxn modelId="{CC7ECA51-B5FB-A843-908F-6D5976664E8D}" type="presParOf" srcId="{807EAF4C-E344-CF45-AF55-0C062169F27D}" destId="{800BAC79-F11D-284F-B969-45E390024F0A}" srcOrd="1" destOrd="0" presId="urn:microsoft.com/office/officeart/2005/8/layout/vList3#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68AD-CE8E-7440-8605-507D02647B93}">
      <dsp:nvSpPr>
        <dsp:cNvPr id="0" name=""/>
        <dsp:cNvSpPr/>
      </dsp:nvSpPr>
      <dsp:spPr>
        <a:xfrm rot="10800000">
          <a:off x="1537079" y="2966"/>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GB" sz="2600" kern="1200">
              <a:solidFill>
                <a:sysClr val="window" lastClr="FFFFFF"/>
              </a:solidFill>
              <a:latin typeface="Cambria"/>
              <a:ea typeface="+mn-ea"/>
              <a:cs typeface="+mn-cs"/>
            </a:rPr>
            <a:t>Successful responsible companies (social icons)</a:t>
          </a:r>
          <a:endParaRPr lang="en-US" sz="2600" kern="1200">
            <a:solidFill>
              <a:sysClr val="window" lastClr="FFFFFF"/>
            </a:solidFill>
            <a:latin typeface="Cambria"/>
            <a:ea typeface="+mn-ea"/>
            <a:cs typeface="+mn-cs"/>
          </a:endParaRPr>
        </a:p>
      </dsp:txBody>
      <dsp:txXfrm rot="10800000">
        <a:off x="1772281" y="2966"/>
        <a:ext cx="4933444" cy="940809"/>
      </dsp:txXfrm>
    </dsp:sp>
    <dsp:sp modelId="{AF015E63-F33A-2F46-BCA0-4B21E879330D}">
      <dsp:nvSpPr>
        <dsp:cNvPr id="0" name=""/>
        <dsp:cNvSpPr/>
      </dsp:nvSpPr>
      <dsp:spPr>
        <a:xfrm>
          <a:off x="1066674" y="2966"/>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CD620E-ED4D-5844-B31B-E29B2D194B6E}">
      <dsp:nvSpPr>
        <dsp:cNvPr id="0" name=""/>
        <dsp:cNvSpPr/>
      </dsp:nvSpPr>
      <dsp:spPr>
        <a:xfrm rot="10800000">
          <a:off x="1537079" y="1224614"/>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a:solidFill>
                <a:sysClr val="window" lastClr="FFFFFF"/>
              </a:solidFill>
              <a:latin typeface="Cambria"/>
              <a:ea typeface="+mn-ea"/>
              <a:cs typeface="+mn-cs"/>
            </a:rPr>
            <a:t>Consumer growing awareness and activism</a:t>
          </a:r>
        </a:p>
      </dsp:txBody>
      <dsp:txXfrm rot="10800000">
        <a:off x="1772281" y="1224614"/>
        <a:ext cx="4933444" cy="940809"/>
      </dsp:txXfrm>
    </dsp:sp>
    <dsp:sp modelId="{86B64349-634E-A040-BBF7-7001D2089A14}">
      <dsp:nvSpPr>
        <dsp:cNvPr id="0" name=""/>
        <dsp:cNvSpPr/>
      </dsp:nvSpPr>
      <dsp:spPr>
        <a:xfrm>
          <a:off x="1066674" y="1224614"/>
          <a:ext cx="940809" cy="94080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dsp:spPr>
      <dsp:style>
        <a:lnRef idx="0">
          <a:scrgbClr r="0" g="0" b="0"/>
        </a:lnRef>
        <a:fillRef idx="1">
          <a:scrgbClr r="0" g="0" b="0"/>
        </a:fillRef>
        <a:effectRef idx="2">
          <a:scrgbClr r="0" g="0" b="0"/>
        </a:effectRef>
        <a:fontRef idx="minor"/>
      </dsp:style>
    </dsp:sp>
    <dsp:sp modelId="{37116D10-537F-8545-830F-009A318A6A46}">
      <dsp:nvSpPr>
        <dsp:cNvPr id="0" name=""/>
        <dsp:cNvSpPr/>
      </dsp:nvSpPr>
      <dsp:spPr>
        <a:xfrm rot="10800000">
          <a:off x="1537079" y="2446262"/>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err="1">
              <a:solidFill>
                <a:sysClr val="window" lastClr="FFFFFF"/>
              </a:solidFill>
              <a:latin typeface="Cambria"/>
              <a:ea typeface="+mn-ea"/>
              <a:cs typeface="+mn-cs"/>
            </a:rPr>
            <a:t>Globalisation</a:t>
          </a:r>
          <a:r>
            <a:rPr lang="en-US" sz="2600" kern="1200">
              <a:solidFill>
                <a:sysClr val="window" lastClr="FFFFFF"/>
              </a:solidFill>
              <a:latin typeface="Cambria"/>
              <a:ea typeface="+mn-ea"/>
              <a:cs typeface="+mn-cs"/>
            </a:rPr>
            <a:t> and free flow of information</a:t>
          </a:r>
        </a:p>
      </dsp:txBody>
      <dsp:txXfrm rot="10800000">
        <a:off x="1772281" y="2446262"/>
        <a:ext cx="4933444" cy="940809"/>
      </dsp:txXfrm>
    </dsp:sp>
    <dsp:sp modelId="{E97AAD72-C9C4-B44F-BF68-144B3C497307}">
      <dsp:nvSpPr>
        <dsp:cNvPr id="0" name=""/>
        <dsp:cNvSpPr/>
      </dsp:nvSpPr>
      <dsp:spPr>
        <a:xfrm>
          <a:off x="1066674" y="2446262"/>
          <a:ext cx="940809" cy="940809"/>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800BAC79-F11D-284F-B969-45E390024F0A}">
      <dsp:nvSpPr>
        <dsp:cNvPr id="0" name=""/>
        <dsp:cNvSpPr/>
      </dsp:nvSpPr>
      <dsp:spPr>
        <a:xfrm rot="10800000">
          <a:off x="1537079" y="3667911"/>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US" sz="2600" kern="1200">
              <a:solidFill>
                <a:sysClr val="window" lastClr="FFFFFF"/>
              </a:solidFill>
              <a:latin typeface="Cambria"/>
              <a:ea typeface="+mn-ea"/>
              <a:cs typeface="+mn-cs"/>
            </a:rPr>
            <a:t>Financial crises and the results of unethical </a:t>
          </a:r>
          <a:r>
            <a:rPr lang="en-US" sz="2600" kern="1200" err="1">
              <a:solidFill>
                <a:sysClr val="window" lastClr="FFFFFF"/>
              </a:solidFill>
              <a:latin typeface="Cambria"/>
              <a:ea typeface="+mn-ea"/>
              <a:cs typeface="+mn-cs"/>
            </a:rPr>
            <a:t>behaviour</a:t>
          </a:r>
          <a:r>
            <a:rPr lang="en-US" sz="2600" kern="1200">
              <a:solidFill>
                <a:sysClr val="window" lastClr="FFFFFF"/>
              </a:solidFill>
              <a:latin typeface="Cambria"/>
              <a:ea typeface="+mn-ea"/>
              <a:cs typeface="+mn-cs"/>
            </a:rPr>
            <a:t> </a:t>
          </a:r>
        </a:p>
      </dsp:txBody>
      <dsp:txXfrm rot="10800000">
        <a:off x="1772281" y="3667911"/>
        <a:ext cx="4933444" cy="940809"/>
      </dsp:txXfrm>
    </dsp:sp>
    <dsp:sp modelId="{3CB3EF5D-8A8F-534B-8237-0D26A727E7F2}">
      <dsp:nvSpPr>
        <dsp:cNvPr id="0" name=""/>
        <dsp:cNvSpPr/>
      </dsp:nvSpPr>
      <dsp: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reenkey.global/stories-news-1/2017/11/9/the-hotel-sector-must-cut-carbon-footprint-by-90-to-meet-2-degree-climate-threshold"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wto.org/sustainable-development/climate-action#:~:text=The%20signatories%20of%20the%20Glasgow,soon%20as%20possible%20before%202050."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arth-changers.co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youtube.com/watch?v=zJZFfeLRCJs" TargetMode="External"/><Relationship Id="rId3" Type="http://schemas.openxmlformats.org/officeDocument/2006/relationships/hyperlink" Target="https://www.businessnewsdaily.com/15769-small-business-marketing-guide.html" TargetMode="External"/><Relationship Id="rId7" Type="http://schemas.openxmlformats.org/officeDocument/2006/relationships/hyperlink" Target="https://www.epa.gov/laws-regulations/summary-clean-water-act"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epa.gov/laws-regulations/summary-clean-air-act" TargetMode="External"/><Relationship Id="rId11" Type="http://schemas.openxmlformats.org/officeDocument/2006/relationships/hyperlink" Target="https://greenprint.eco/wp-content/uploads/2021/03/GreenPrint-Business-of-Sustainability-Index_3.2021.pdf" TargetMode="External"/><Relationship Id="rId5" Type="http://schemas.openxmlformats.org/officeDocument/2006/relationships/hyperlink" Target="https://www.theguardian.com/sustainable-business/2016/aug/20/greenwashing-environmentalism-lies-companies" TargetMode="External"/><Relationship Id="rId10" Type="http://schemas.openxmlformats.org/officeDocument/2006/relationships/hyperlink" Target="https://www.businessnewsdaily.com/15087-consumers-want-sustainable-products.html" TargetMode="External"/><Relationship Id="rId4" Type="http://schemas.openxmlformats.org/officeDocument/2006/relationships/hyperlink" Target="https://www.businessnewsdaily.com/2174-guerilla-marketing-wrong.html" TargetMode="External"/><Relationship Id="rId9" Type="http://schemas.openxmlformats.org/officeDocument/2006/relationships/hyperlink" Target="https://www.multinationalmonitor.org/hyper/issues/1991/10/doyle.html"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mckinsey.com/business-functions/sustainability/our-insights/how-much-will-consumers-pay-to-go-green"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www.scielo.br/scielo.php?script=sci_arttext&amp;pid=S2531-04882019000200006" TargetMode="External"/><Relationship Id="rId4" Type="http://schemas.openxmlformats.org/officeDocument/2006/relationships/hyperlink" Target="https://www.tandfonline.com/doi/full/10.1080/00913367.2018.1452652"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edie.net/one-in-five-cases-of-esg-risks-linked-to-greenwashing/"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small99.co.uk/net-zero/greenhushing/" TargetMode="External"/><Relationship Id="rId5" Type="http://schemas.openxmlformats.org/officeDocument/2006/relationships/hyperlink" Target="https://medium.com/copenhagen-institute-for-futures-studies/have-you-heard-of-greenhushing-e974612de984" TargetMode="External"/><Relationship Id="rId4" Type="http://schemas.openxmlformats.org/officeDocument/2006/relationships/hyperlink" Target="https://www.edie.net/be-clear-and-upfront-cma-urges-uk-businesses-to-avoid-greenwashing/" TargetMode="Externa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onemileatatime.com/marriott-eliminates-make-a-green-choice/" TargetMode="External"/><Relationship Id="rId3" Type="http://schemas.openxmlformats.org/officeDocument/2006/relationships/hyperlink" Target="https://www.huffpost.com/entry/climate-change-maldives_b_1664106" TargetMode="External"/><Relationship Id="rId7" Type="http://schemas.openxmlformats.org/officeDocument/2006/relationships/hyperlink" Target="https://www.thecooldown.com/green-business/nestle-corn-flakes-greenwashing-reddit/#:~:text=Greenwashing%20is%20when%20a%20company,this%20product%20you%20SUPPORT%20NATURE!%E2%80%9D&amp;text=Commenters%20on%20the%20photo%20noted,the%20product%20appear%20eco%2Dfriendly."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bloomberg.com/news/articles/2022-07-19/embodied-carbon-is-dirty-secret-of-hotel-industry-greenwashing-eco-ratings" TargetMode="External"/><Relationship Id="rId5" Type="http://schemas.openxmlformats.org/officeDocument/2006/relationships/hyperlink" Target="https://capitalmonitor.ai/asset-class/alternative-assets/coca-cola-supply-chain-finance/" TargetMode="External"/><Relationship Id="rId10" Type="http://schemas.openxmlformats.org/officeDocument/2006/relationships/hyperlink" Target="https://www.reprisk.com/news-research/reports/spotting-greenwashing-with-esg-data?mtm_campaign=content_greenwashing&amp;mtm_kwd=UK&amp;mtm_source=google&amp;mtm_medium=cpc&amp;mtm_cid=10&amp;gad=1&amp;gclid=Cj0KCQjwj5mpBhDJARIsAOVjBdpuZToO8Fbs98jLFT-_LEofIlPg8Ghg-3EtUGf60fCWHXP6EOcf00EaAmIeEALw_wcB" TargetMode="External"/><Relationship Id="rId4" Type="http://schemas.openxmlformats.org/officeDocument/2006/relationships/hyperlink" Target="https://www.bbc.co.uk/news/business-49234054" TargetMode="External"/><Relationship Id="rId9" Type="http://schemas.openxmlformats.org/officeDocument/2006/relationships/hyperlink" Target="https://capitalmonitor.ai/sector/consumer/explainer-household-brands-accused-of-greenwashing/"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t>
            </a:r>
          </a:p>
          <a:p>
            <a:endParaRPr lang="en-GB" dirty="0"/>
          </a:p>
          <a:p>
            <a:r>
              <a:rPr lang="en-GB" dirty="0"/>
              <a:t>https://www.earthday.org/nature-and-happiness-quiz/</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 power was biggest contributor in May 22 plus solar, renewables more than non-renewable</a:t>
            </a:r>
          </a:p>
          <a:p>
            <a:r>
              <a:rPr lang="en-GB" dirty="0"/>
              <a:t>Let’s talk about wind power and see how green it actually  is:</a:t>
            </a:r>
          </a:p>
          <a:p>
            <a:endParaRPr lang="en-GB" dirty="0"/>
          </a:p>
          <a:p>
            <a:r>
              <a:rPr lang="en-GB" dirty="0"/>
              <a:t>ttps://www.nationalgrid.com/stories/energy-explained/can-wind-turbine-blades-be-recycled#:~:text=There%20are%20more%20than%208%2C000,around%2020-25%20years).&amp;text=They%20can%20mostly%20be%20recycled,that%20have%20already%20been%20recycled.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4210570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oil? 20 years ago it was constant, we are going to run out of oil . These days even more things are being made out of plastic. My question is this. Are we </a:t>
            </a:r>
            <a:r>
              <a:rPr lang="en-GB" dirty="0" err="1"/>
              <a:t>runnin</a:t>
            </a:r>
            <a:r>
              <a:rPr lang="en-GB" dirty="0"/>
              <a:t> gout of oil or was this a scare tactic to try to encourage to jump to ‘green energy’?</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2801248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what companies are actually doing?</a:t>
            </a:r>
          </a:p>
          <a:p>
            <a:endParaRPr lang="en-GB" dirty="0"/>
          </a:p>
          <a:p>
            <a:r>
              <a:rPr lang="en-GB" dirty="0"/>
              <a:t>Is this what you think we should do?</a:t>
            </a:r>
          </a:p>
          <a:p>
            <a:endParaRPr lang="en-GB" dirty="0"/>
          </a:p>
          <a:p>
            <a:r>
              <a:rPr lang="en-GB" dirty="0"/>
              <a:t>Veganuary </a:t>
            </a:r>
          </a:p>
          <a:p>
            <a:endParaRPr lang="en-GB" dirty="0"/>
          </a:p>
          <a:p>
            <a:r>
              <a:rPr lang="en-GB" dirty="0"/>
              <a:t>Battery cars - !!!!</a:t>
            </a:r>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3658930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According to a publication by the </a:t>
            </a:r>
            <a:r>
              <a:rPr lang="en-GB" sz="1300" i="1"/>
              <a:t>Cambridge Institute for Sustainability Leadership</a:t>
            </a:r>
            <a:r>
              <a:rPr lang="en-GB" sz="1300"/>
              <a:t>, the tourism industry is responsible for about 5% of current greenhouse gas emissions. With numbers of </a:t>
            </a:r>
            <a:r>
              <a:rPr lang="en-GB" sz="1300" err="1"/>
              <a:t>travelers</a:t>
            </a:r>
            <a:r>
              <a:rPr lang="en-GB" sz="1300"/>
              <a:t> and hotel rooms booming, this number is set to increase by 130% by 2035. </a:t>
            </a:r>
          </a:p>
          <a:p>
            <a:endParaRPr lang="en-GB" sz="1300"/>
          </a:p>
          <a:p>
            <a:r>
              <a:rPr lang="en-GB" sz="1300"/>
              <a:t>Due to the heavy investments needed to update existing locations and inherently low profit margins compared to other industries, hotels and restaurants have been rather slow in adopting sustainable business practices. </a:t>
            </a:r>
            <a:r>
              <a:rPr lang="en-GB" sz="1300" b="1"/>
              <a:t>By 2050, hotels will need to reduce emissions per key by </a:t>
            </a:r>
            <a:r>
              <a:rPr lang="en-GB" sz="1300" b="1" u="sng">
                <a:hlinkClick r:id="rId3"/>
              </a:rPr>
              <a:t>90%</a:t>
            </a:r>
            <a:r>
              <a:rPr lang="en-GB" sz="1300" b="1"/>
              <a:t> to be in line with the Paris Climate Agreement.</a:t>
            </a:r>
            <a:r>
              <a:rPr lang="en-GB" sz="1300"/>
              <a:t> Public and political pressure on the sector is rising to implement drastic changes in coming years. Many hotel and restaurant chains are responding, but the path to a clean hospitality industry remains a long one.</a:t>
            </a:r>
          </a:p>
          <a:p>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2641859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Climate Action | Transforming tourism for climate action | UNWTO</a:t>
            </a:r>
            <a:endParaRPr lang="en-GB" dirty="0"/>
          </a:p>
          <a:p>
            <a:endParaRPr lang="en-GB" dirty="0"/>
          </a:p>
          <a:p>
            <a:r>
              <a:rPr lang="en-GB" dirty="0"/>
              <a:t>Growing consensus – What does this actually mean?</a:t>
            </a:r>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1532457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 Have international business practices changed since the covid lockdowns? Or have many things just gone back to the way they were before especially for international business airline passengers?</a:t>
            </a:r>
          </a:p>
          <a:p>
            <a:r>
              <a:rPr lang="en-GB" dirty="0"/>
              <a:t>Companies will change their ways when people demand it – their customers and employees, as much as when they have to because of legislation</a:t>
            </a:r>
          </a:p>
          <a:p>
            <a:endParaRPr lang="en-GB" dirty="0">
              <a:cs typeface="Calibri"/>
            </a:endParaRPr>
          </a:p>
          <a:p>
            <a:r>
              <a:rPr lang="en-GB" dirty="0">
                <a:cs typeface="Calibri"/>
              </a:rPr>
              <a:t>We have talked a lot the last few weeks about whether or not its companies or the consumers that should drive these changes. How do you think Covid and inflation have driven changes?</a:t>
            </a:r>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3018145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these are the drivers of change. </a:t>
            </a:r>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2581297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513919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https://sustainabilitymag.com/articles/top-10-most-sustainable-travel-destination</a:t>
            </a:r>
          </a:p>
          <a:p>
            <a:endParaRPr lang="en-GB" dirty="0"/>
          </a:p>
          <a:p>
            <a:pPr algn="l"/>
            <a:r>
              <a:rPr lang="en-GB" b="1" i="0" dirty="0">
                <a:solidFill>
                  <a:srgbClr val="000000"/>
                </a:solidFill>
                <a:effectLst/>
                <a:latin typeface="Rotunda"/>
              </a:rPr>
              <a:t>Costa Rica</a:t>
            </a:r>
            <a:endParaRPr lang="en-GB" b="0" i="0" dirty="0">
              <a:solidFill>
                <a:srgbClr val="000000"/>
              </a:solidFill>
              <a:effectLst/>
              <a:latin typeface="Rotunda"/>
            </a:endParaRPr>
          </a:p>
          <a:p>
            <a:pPr algn="l"/>
            <a:r>
              <a:rPr lang="en-GB" b="0" i="0" dirty="0">
                <a:solidFill>
                  <a:srgbClr val="000000"/>
                </a:solidFill>
                <a:effectLst/>
                <a:latin typeface="Rotunda"/>
              </a:rPr>
              <a:t>From the mountains to the rainforests to the sea, Costa Rica offers a plethora of natural destinations for visitors. The country knows how to leverage these advantages to attract tourists, and has turned its tourist campaign into one based on ecotourism – summed up in the slogan ‘Pura Vida’ (the ‘Pure Life’). More than a quarter of this country – majestically located between the Pacific Ocean and the Caribbean Sea – is given over to national parks. The land also contains about 17% of the world’s animal species. And it’s not just the natural wonders: a full third of Costa Rica’s electricity is powered by hydropower.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Bhutan</a:t>
            </a:r>
            <a:endParaRPr lang="en-GB" b="0" i="0" dirty="0">
              <a:solidFill>
                <a:srgbClr val="000000"/>
              </a:solidFill>
              <a:effectLst/>
              <a:latin typeface="Rotunda"/>
            </a:endParaRPr>
          </a:p>
          <a:p>
            <a:pPr algn="l"/>
            <a:r>
              <a:rPr lang="en-GB" b="0" i="0" dirty="0">
                <a:solidFill>
                  <a:srgbClr val="000000"/>
                </a:solidFill>
                <a:effectLst/>
                <a:latin typeface="Rotunda"/>
              </a:rPr>
              <a:t>Famously the only country in the world to measure gross national happiness, this isolated Buddhist kingdom is nestled high in the Himalaya. Startling facts come into focus as you investigate this small nation: it is the only carbon neutral country in the world, and it tries to keep visitor numbers low for fear that the onslaught of tourists will spoil the land. The country’s Royal Society for the Protection of Nature ensures that the glacial valleys (which are the biggest tourist draws) keeps things maintained. Funding for these efforts has been helped by the establishment of a network of ecotourism farmhouses. Idyllic.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Scotland</a:t>
            </a:r>
            <a:endParaRPr lang="en-GB" b="0" i="0" dirty="0">
              <a:solidFill>
                <a:srgbClr val="000000"/>
              </a:solidFill>
              <a:effectLst/>
              <a:latin typeface="Rotunda"/>
            </a:endParaRPr>
          </a:p>
          <a:p>
            <a:pPr algn="l"/>
            <a:r>
              <a:rPr lang="en-GB" b="0" i="0" dirty="0">
                <a:solidFill>
                  <a:srgbClr val="000000"/>
                </a:solidFill>
                <a:effectLst/>
                <a:latin typeface="Rotunda"/>
              </a:rPr>
              <a:t>Scotland has taken the initiative with the need to combat the changing environment and, having been the host country of COP26 in 2021, was the first nation in the world to sign the Tourism Declares a Climate Emergency initiative, a measure encouraging the tourism sector to reduce its carbon footprint. Rewilding has taken a front seat on the agenda here, drawing tourists to the majestic splendour of the highlands. To know what to visit, follow the nation’s Green Tourism certification scheme. </a:t>
            </a:r>
          </a:p>
          <a:p>
            <a:pPr algn="l"/>
            <a:r>
              <a:rPr lang="en-GB" b="0" i="0" dirty="0">
                <a:solidFill>
                  <a:srgbClr val="000000"/>
                </a:solidFill>
                <a:effectLst/>
                <a:latin typeface="Rotunda"/>
              </a:rPr>
              <a:t> </a:t>
            </a:r>
          </a:p>
          <a:p>
            <a:pPr algn="l"/>
            <a:r>
              <a:rPr lang="en-GB" b="1" i="0" dirty="0">
                <a:solidFill>
                  <a:srgbClr val="000000"/>
                </a:solidFill>
                <a:effectLst/>
                <a:latin typeface="Rotunda"/>
              </a:rPr>
              <a:t>Rwanda</a:t>
            </a:r>
            <a:r>
              <a:rPr lang="en-GB" b="0" i="0" dirty="0">
                <a:solidFill>
                  <a:srgbClr val="000000"/>
                </a:solidFill>
                <a:effectLst/>
                <a:latin typeface="Rotunda"/>
              </a:rPr>
              <a:t> </a:t>
            </a:r>
          </a:p>
          <a:p>
            <a:pPr algn="l"/>
            <a:r>
              <a:rPr lang="en-GB" b="0" i="0" dirty="0">
                <a:solidFill>
                  <a:srgbClr val="000000"/>
                </a:solidFill>
                <a:effectLst/>
                <a:latin typeface="Rotunda"/>
              </a:rPr>
              <a:t>The natural world is Rwanda’s biggest tourism draw – specifically mountain gorillas. The protection of their habitat in the northwest of the country is front and centre in the government’s conservation efforts at Volcanoes National Park. Community tourism in the Great Rift Valley is also driven by such destinations as </a:t>
            </a:r>
            <a:r>
              <a:rPr lang="en-GB" b="0" i="0" dirty="0" err="1">
                <a:solidFill>
                  <a:srgbClr val="000000"/>
                </a:solidFill>
                <a:effectLst/>
                <a:latin typeface="Rotunda"/>
              </a:rPr>
              <a:t>Sabyinyo</a:t>
            </a:r>
            <a:r>
              <a:rPr lang="en-GB" b="0" i="0" dirty="0">
                <a:solidFill>
                  <a:srgbClr val="000000"/>
                </a:solidFill>
                <a:effectLst/>
                <a:latin typeface="Rotunda"/>
              </a:rPr>
              <a:t> Silverback Lodge which helps support the local population and seeks to transform former poachers into conservation partners. </a:t>
            </a:r>
          </a:p>
          <a:p>
            <a:pPr algn="l"/>
            <a:r>
              <a:rPr lang="en-GB" b="0" i="0" dirty="0">
                <a:solidFill>
                  <a:srgbClr val="000000"/>
                </a:solidFill>
                <a:effectLst/>
                <a:latin typeface="Rotunda"/>
              </a:rPr>
              <a:t> </a:t>
            </a:r>
          </a:p>
          <a:p>
            <a:pPr algn="l"/>
            <a:r>
              <a:rPr lang="en-GB" b="1" i="0" dirty="0">
                <a:solidFill>
                  <a:srgbClr val="000000"/>
                </a:solidFill>
                <a:effectLst/>
                <a:latin typeface="Rotunda"/>
              </a:rPr>
              <a:t>Slovenia</a:t>
            </a:r>
            <a:endParaRPr lang="en-GB" b="0" i="0" dirty="0">
              <a:solidFill>
                <a:srgbClr val="000000"/>
              </a:solidFill>
              <a:effectLst/>
              <a:latin typeface="Rotunda"/>
            </a:endParaRPr>
          </a:p>
          <a:p>
            <a:pPr algn="l"/>
            <a:r>
              <a:rPr lang="en-GB" b="0" i="0" dirty="0">
                <a:solidFill>
                  <a:srgbClr val="000000"/>
                </a:solidFill>
                <a:effectLst/>
                <a:latin typeface="Rotunda"/>
              </a:rPr>
              <a:t>Despite being one of the lesser traversed corners of Europe, Slovenia is resplendent in natural beauty: the Julian Alps, Lake </a:t>
            </a:r>
            <a:r>
              <a:rPr lang="en-GB" b="0" i="0" dirty="0" err="1">
                <a:solidFill>
                  <a:srgbClr val="000000"/>
                </a:solidFill>
                <a:effectLst/>
                <a:latin typeface="Rotunda"/>
              </a:rPr>
              <a:t>Bohinj</a:t>
            </a:r>
            <a:r>
              <a:rPr lang="en-GB" b="0" i="0" dirty="0">
                <a:solidFill>
                  <a:srgbClr val="000000"/>
                </a:solidFill>
                <a:effectLst/>
                <a:latin typeface="Rotunda"/>
              </a:rPr>
              <a:t>, Lake Bled. The country has leaned into these advantages by creating new trails, better signposting and even the digitalisation of maps for hikers and skiers.</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Finland</a:t>
            </a:r>
            <a:endParaRPr lang="en-GB" b="0" i="0" dirty="0">
              <a:solidFill>
                <a:srgbClr val="000000"/>
              </a:solidFill>
              <a:effectLst/>
              <a:latin typeface="Rotunda"/>
            </a:endParaRPr>
          </a:p>
          <a:p>
            <a:pPr algn="l"/>
            <a:r>
              <a:rPr lang="en-GB" b="0" i="0" dirty="0">
                <a:solidFill>
                  <a:srgbClr val="000000"/>
                </a:solidFill>
                <a:effectLst/>
                <a:latin typeface="Rotunda"/>
              </a:rPr>
              <a:t>Eighty percent of this country in the north of Europe is forested, and its air and water are considered to be among the clearest in the world. The government has ensured that it remains a draw for eco-tourists by establishing the Sustainable Finland programme, which points tourists in the right direction, such as the northern forests of Lapland, where the Northern Lights can be spied through the trees.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New Zealand</a:t>
            </a:r>
            <a:endParaRPr lang="en-GB" b="0" i="0" dirty="0">
              <a:solidFill>
                <a:srgbClr val="000000"/>
              </a:solidFill>
              <a:effectLst/>
              <a:latin typeface="Rotunda"/>
            </a:endParaRPr>
          </a:p>
          <a:p>
            <a:pPr algn="l"/>
            <a:r>
              <a:rPr lang="en-GB" b="0" i="0" dirty="0">
                <a:solidFill>
                  <a:srgbClr val="000000"/>
                </a:solidFill>
                <a:effectLst/>
                <a:latin typeface="Rotunda"/>
              </a:rPr>
              <a:t>New Zealand relies on its natural beauty to bring in the tourist dollar. Cognizant of its advantages in this realm, the country has become a leading light in the world of sustainability. The relatively emission-free power source of geothermal accounts for over a fifth of the nation’s overall energy intake. The government has emphasised keeping the place green and made sustainability the forefront of government policy for the last two decades. </a:t>
            </a:r>
          </a:p>
          <a:p>
            <a:pPr algn="l"/>
            <a:r>
              <a:rPr lang="en-GB" b="0" i="0" dirty="0">
                <a:solidFill>
                  <a:srgbClr val="000000"/>
                </a:solidFill>
                <a:effectLst/>
                <a:latin typeface="Rotunda"/>
              </a:rPr>
              <a:t> </a:t>
            </a:r>
          </a:p>
          <a:p>
            <a:pPr algn="l"/>
            <a:r>
              <a:rPr lang="en-GB" b="1" i="0" dirty="0">
                <a:solidFill>
                  <a:srgbClr val="000000"/>
                </a:solidFill>
                <a:effectLst/>
                <a:latin typeface="Rotunda"/>
              </a:rPr>
              <a:t>Barbados</a:t>
            </a:r>
            <a:r>
              <a:rPr lang="en-GB" b="0" i="0" dirty="0">
                <a:solidFill>
                  <a:srgbClr val="000000"/>
                </a:solidFill>
                <a:effectLst/>
                <a:latin typeface="Rotunda"/>
              </a:rPr>
              <a:t> </a:t>
            </a:r>
          </a:p>
          <a:p>
            <a:pPr algn="l"/>
            <a:r>
              <a:rPr lang="en-GB" b="0" i="0" dirty="0">
                <a:solidFill>
                  <a:srgbClr val="000000"/>
                </a:solidFill>
                <a:effectLst/>
                <a:latin typeface="Rotunda"/>
              </a:rPr>
              <a:t>This island nation - like all island nations - must contend with the front lines of climate change. Prime Minister Mia </a:t>
            </a:r>
            <a:r>
              <a:rPr lang="en-GB" b="0" i="0" dirty="0" err="1">
                <a:solidFill>
                  <a:srgbClr val="000000"/>
                </a:solidFill>
                <a:effectLst/>
                <a:latin typeface="Rotunda"/>
              </a:rPr>
              <a:t>Mottley</a:t>
            </a:r>
            <a:r>
              <a:rPr lang="en-GB" b="0" i="0" dirty="0">
                <a:solidFill>
                  <a:srgbClr val="000000"/>
                </a:solidFill>
                <a:effectLst/>
                <a:latin typeface="Rotunda"/>
              </a:rPr>
              <a:t> (who has spoken at a COP event) is well aware of the country’s predicament and has been pushing for green transition. As a member of the Caribbean Alliance for Sustainable Tourism, the nation works to ensure that tourism businesses are supplied with the right sustainability resources.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Madagascar</a:t>
            </a:r>
            <a:endParaRPr lang="en-GB" b="0" i="0" dirty="0">
              <a:solidFill>
                <a:srgbClr val="000000"/>
              </a:solidFill>
              <a:effectLst/>
              <a:latin typeface="Rotunda"/>
            </a:endParaRPr>
          </a:p>
          <a:p>
            <a:pPr algn="l"/>
            <a:r>
              <a:rPr lang="en-GB" b="0" i="0" dirty="0">
                <a:solidFill>
                  <a:srgbClr val="000000"/>
                </a:solidFill>
                <a:effectLst/>
                <a:latin typeface="Rotunda"/>
              </a:rPr>
              <a:t>Another island nation, Madagascar recently became the first country to experience a climate change-induced famine in the nation’s south. It knows the dangers that lay in wait. It also knows that its natural beauty is its biggest draw for many, with plenty of distinctive ecosystems and wildlife. To help the situation are companies such as </a:t>
            </a:r>
            <a:r>
              <a:rPr lang="en-GB" b="0" i="0" u="none" strike="noStrike" dirty="0">
                <a:solidFill>
                  <a:srgbClr val="000000"/>
                </a:solidFill>
                <a:effectLst/>
                <a:latin typeface="Rotunda"/>
                <a:hlinkClick r:id="rId3"/>
              </a:rPr>
              <a:t>Earth-Changers.com</a:t>
            </a:r>
            <a:r>
              <a:rPr lang="en-GB" b="0" i="0" dirty="0">
                <a:solidFill>
                  <a:srgbClr val="000000"/>
                </a:solidFill>
                <a:effectLst/>
                <a:latin typeface="Rotunda"/>
              </a:rPr>
              <a:t>, which seeks to raise awareness by selling volunteerism trips. </a:t>
            </a:r>
          </a:p>
          <a:p>
            <a:pPr algn="l"/>
            <a:r>
              <a:rPr lang="en-GB" b="0" i="0" dirty="0">
                <a:solidFill>
                  <a:srgbClr val="000000"/>
                </a:solidFill>
                <a:effectLst/>
                <a:latin typeface="Rotunda"/>
              </a:rPr>
              <a:t> </a:t>
            </a:r>
          </a:p>
          <a:p>
            <a:pPr algn="l"/>
            <a:r>
              <a:rPr lang="en-GB" b="1" i="0" dirty="0">
                <a:solidFill>
                  <a:srgbClr val="000000"/>
                </a:solidFill>
                <a:effectLst/>
                <a:latin typeface="Rotunda"/>
              </a:rPr>
              <a:t>San Diego, California</a:t>
            </a:r>
            <a:endParaRPr lang="en-GB" b="0" i="0" dirty="0">
              <a:solidFill>
                <a:srgbClr val="000000"/>
              </a:solidFill>
              <a:effectLst/>
              <a:latin typeface="Rotunda"/>
            </a:endParaRPr>
          </a:p>
          <a:p>
            <a:pPr algn="l"/>
            <a:r>
              <a:rPr lang="en-GB" b="0" i="0" dirty="0">
                <a:solidFill>
                  <a:srgbClr val="000000"/>
                </a:solidFill>
                <a:effectLst/>
                <a:latin typeface="Rotunda"/>
              </a:rPr>
              <a:t>With its beautiful beaches and status as a green pioneer, it’s no surprise that one destination in California would get on this list. San Diego, in the south of the state, has taken the lead. The city has a Climate Action Plan, and a contraction of clean tech jobs that is nearly double the average. The city also has a zero waste plan of which it can boast. The plan calls for total waste diversion by 2040. As of this writing, the city is also on the cusp of being run by 100% renewable energy.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3180327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Email me your answers </a:t>
            </a:r>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451756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3383211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Greenwashing?</a:t>
            </a:r>
          </a:p>
          <a:p>
            <a:endParaRPr lang="en-GB" dirty="0"/>
          </a:p>
          <a:p>
            <a:pPr algn="l"/>
            <a:r>
              <a:rPr lang="en-GB" b="0" i="0" dirty="0">
                <a:solidFill>
                  <a:srgbClr val="2A2A2A"/>
                </a:solidFill>
                <a:effectLst/>
                <a:latin typeface="averta-regular"/>
              </a:rPr>
              <a:t>Greenwashing is when an organization spends more time and money on </a:t>
            </a:r>
            <a:r>
              <a:rPr lang="en-GB" b="0" i="0" u="sng" dirty="0">
                <a:solidFill>
                  <a:srgbClr val="523EE8"/>
                </a:solidFill>
                <a:effectLst/>
                <a:latin typeface="averta-regular"/>
                <a:hlinkClick r:id="rId3"/>
              </a:rPr>
              <a:t>marketing</a:t>
            </a:r>
            <a:r>
              <a:rPr lang="en-GB" b="0" i="0" dirty="0">
                <a:solidFill>
                  <a:srgbClr val="2A2A2A"/>
                </a:solidFill>
                <a:effectLst/>
                <a:latin typeface="averta-regular"/>
              </a:rPr>
              <a:t> itself as environmentally friendly than on actually minimizing its environmental impact. It’s a deceitful </a:t>
            </a:r>
            <a:r>
              <a:rPr lang="en-GB" b="0" i="0" u="sng" dirty="0">
                <a:solidFill>
                  <a:srgbClr val="523EE8"/>
                </a:solidFill>
                <a:effectLst/>
                <a:latin typeface="averta-regular"/>
                <a:hlinkClick r:id="rId4"/>
              </a:rPr>
              <a:t>marketing gimmick</a:t>
            </a:r>
            <a:r>
              <a:rPr lang="en-GB" b="0" i="0" dirty="0">
                <a:solidFill>
                  <a:srgbClr val="2A2A2A"/>
                </a:solidFill>
                <a:effectLst/>
                <a:latin typeface="averta-regular"/>
              </a:rPr>
              <a:t> used by companies to exaggerate their environmentally friendly actions. It is intended to mislead consumers who prefer to buy goods and services from environmentally conscious brands.</a:t>
            </a:r>
          </a:p>
          <a:p>
            <a:pPr algn="l"/>
            <a:r>
              <a:rPr lang="en-GB" b="0" i="0" dirty="0">
                <a:solidFill>
                  <a:srgbClr val="2A2A2A"/>
                </a:solidFill>
                <a:effectLst/>
                <a:latin typeface="averta-regular"/>
              </a:rPr>
              <a:t>We’ll explain greenwashing, how it can damage brands, and what you can do to avoid it.</a:t>
            </a:r>
          </a:p>
          <a:p>
            <a:r>
              <a:rPr lang="en-GB" b="1" i="0" dirty="0">
                <a:solidFill>
                  <a:srgbClr val="000000"/>
                </a:solidFill>
                <a:effectLst/>
              </a:rPr>
              <a:t>Where did the term greenwashing originate?</a:t>
            </a:r>
          </a:p>
          <a:p>
            <a:r>
              <a:rPr lang="en-GB" dirty="0">
                <a:effectLst/>
              </a:rPr>
              <a:t>Environmentalist Jay Westerveld coined the term “greenwashing” in 1986, in a critical essay inspired by the irony of the “save the towel” movement in hotels that had little impact beyond saving hotels money in laundry costs. The idea emerged in a period when most consumers received their news primarily from television, radio, and print media, so they couldn’t fact-check the way they could today.</a:t>
            </a:r>
          </a:p>
          <a:p>
            <a:r>
              <a:rPr lang="en-GB" dirty="0">
                <a:effectLst/>
              </a:rPr>
              <a:t>Companies that have engaged in greenwashing on a wide scale have made headlines over the years. In the mid-’80s, for example, </a:t>
            </a:r>
            <a:r>
              <a:rPr lang="en-GB" u="sng" dirty="0">
                <a:solidFill>
                  <a:srgbClr val="523EE8"/>
                </a:solidFill>
                <a:effectLst/>
                <a:hlinkClick r:id="rId5"/>
              </a:rPr>
              <a:t>oil company Chevron</a:t>
            </a:r>
            <a:r>
              <a:rPr lang="en-GB" dirty="0">
                <a:effectLst/>
              </a:rPr>
              <a:t> commissioned a series of expensive television and print ads to broadcast its environmental dedication. But while the now-infamous “People Do” campaign ran, Chevron was actively violating the </a:t>
            </a:r>
            <a:r>
              <a:rPr lang="en-GB" u="sng" dirty="0">
                <a:solidFill>
                  <a:srgbClr val="523EE8"/>
                </a:solidFill>
                <a:effectLst/>
                <a:hlinkClick r:id="rId6"/>
              </a:rPr>
              <a:t>Clean Air Act</a:t>
            </a:r>
            <a:r>
              <a:rPr lang="en-GB" dirty="0">
                <a:effectLst/>
              </a:rPr>
              <a:t> and </a:t>
            </a:r>
            <a:r>
              <a:rPr lang="en-GB" u="sng" dirty="0">
                <a:solidFill>
                  <a:srgbClr val="523EE8"/>
                </a:solidFill>
                <a:effectLst/>
                <a:hlinkClick r:id="rId7"/>
              </a:rPr>
              <a:t>Clean Water Act</a:t>
            </a:r>
            <a:r>
              <a:rPr lang="en-GB" dirty="0">
                <a:effectLst/>
              </a:rPr>
              <a:t>, as well as spilling oil into wildlife refuges.</a:t>
            </a:r>
          </a:p>
          <a:p>
            <a:r>
              <a:rPr lang="en-GB" dirty="0">
                <a:effectLst/>
              </a:rPr>
              <a:t>Chevron was far from the only corporation making outrageous claims, unfortunately. In 1991, chemical company DuPont announced its double-hulled oil tankers with </a:t>
            </a:r>
            <a:r>
              <a:rPr lang="en-GB" u="sng" dirty="0">
                <a:solidFill>
                  <a:srgbClr val="523EE8"/>
                </a:solidFill>
                <a:effectLst/>
                <a:hlinkClick r:id="rId8"/>
              </a:rPr>
              <a:t>ads featuring marine animals</a:t>
            </a:r>
            <a:r>
              <a:rPr lang="en-GB" dirty="0">
                <a:effectLst/>
              </a:rPr>
              <a:t> prancing in chorus to Beethoven’s “Ode to Joy.” It turned out the company was the </a:t>
            </a:r>
            <a:r>
              <a:rPr lang="en-GB" u="sng" dirty="0">
                <a:solidFill>
                  <a:srgbClr val="523EE8"/>
                </a:solidFill>
                <a:effectLst/>
                <a:hlinkClick r:id="rId9"/>
              </a:rPr>
              <a:t>largest corporate polluter in the U.S.</a:t>
            </a:r>
            <a:r>
              <a:rPr lang="en-GB" dirty="0">
                <a:effectLst/>
              </a:rPr>
              <a:t> that year.</a:t>
            </a:r>
          </a:p>
          <a:p>
            <a:r>
              <a:rPr lang="en-GB" b="1" i="0" dirty="0">
                <a:solidFill>
                  <a:srgbClr val="000000"/>
                </a:solidFill>
                <a:effectLst/>
                <a:latin typeface="SquareSerif"/>
              </a:rPr>
              <a:t>Did You Know?</a:t>
            </a:r>
          </a:p>
          <a:p>
            <a:r>
              <a:rPr lang="en-GB" b="1" dirty="0">
                <a:solidFill>
                  <a:srgbClr val="2A2A2A"/>
                </a:solidFill>
                <a:effectLst/>
                <a:latin typeface="averta-regular"/>
              </a:rPr>
              <a:t>A whopping 83% of Americans are concerned about the environmental impact of products they buy and say </a:t>
            </a:r>
            <a:r>
              <a:rPr lang="en-GB" b="1" u="sng" dirty="0">
                <a:solidFill>
                  <a:srgbClr val="523EE8"/>
                </a:solidFill>
                <a:effectLst/>
                <a:latin typeface="averta-regular"/>
                <a:hlinkClick r:id="rId10"/>
              </a:rPr>
              <a:t>it’s important for companies to design more environmentally friendly products</a:t>
            </a:r>
            <a:r>
              <a:rPr lang="en-GB" b="1" dirty="0">
                <a:solidFill>
                  <a:srgbClr val="2A2A2A"/>
                </a:solidFill>
                <a:effectLst/>
                <a:latin typeface="averta-regular"/>
              </a:rPr>
              <a:t>.</a:t>
            </a:r>
          </a:p>
          <a:p>
            <a:r>
              <a:rPr lang="en-GB" b="1" i="0" dirty="0">
                <a:solidFill>
                  <a:srgbClr val="000000"/>
                </a:solidFill>
                <a:effectLst/>
              </a:rPr>
              <a:t>How greenwashing harms a brand’s reputation</a:t>
            </a:r>
          </a:p>
          <a:p>
            <a:r>
              <a:rPr lang="en-GB" dirty="0">
                <a:effectLst/>
              </a:rPr>
              <a:t>Greenwashing has changed over the last 20 years, but it’s certainly still around. As the world increasingly embraces the pursuit of greener practices, corporations face an influx of litigation for misleading environmental claims.</a:t>
            </a:r>
          </a:p>
          <a:p>
            <a:r>
              <a:rPr lang="en-GB" dirty="0">
                <a:effectLst/>
              </a:rPr>
              <a:t>For example, the Alliance to End Plastic Waste (AEPW) – a Singapore-based nonprofit backed by big oil and chemical companies such as Shell, ExxonMobil, and Dow – claims to be spending $1.5 billion to clean up plastic waste in developing countries. Despite this supposed goal, AEPW not only failed to </a:t>
            </a:r>
            <a:r>
              <a:rPr lang="en-GB" dirty="0" err="1">
                <a:effectLst/>
              </a:rPr>
              <a:t>honor</a:t>
            </a:r>
            <a:r>
              <a:rPr lang="en-GB" dirty="0">
                <a:effectLst/>
              </a:rPr>
              <a:t> its promise to clean up the Ganges River in India, but its member organizations went forward with plans to produce even more plastic.</a:t>
            </a:r>
          </a:p>
          <a:p>
            <a:r>
              <a:rPr lang="en-GB" dirty="0">
                <a:effectLst/>
              </a:rPr>
              <a:t>Even the bottled water industry tries to overrepresent its greenness. How many plastic bottles have you seen with </a:t>
            </a:r>
            <a:r>
              <a:rPr lang="en-GB" dirty="0" err="1">
                <a:effectLst/>
              </a:rPr>
              <a:t>colorful</a:t>
            </a:r>
            <a:r>
              <a:rPr lang="en-GB" dirty="0">
                <a:effectLst/>
              </a:rPr>
              <a:t> images of rugged mountains, pristine lakes and flourishing wildlife printed on their labels?</a:t>
            </a:r>
          </a:p>
          <a:p>
            <a:r>
              <a:rPr lang="en-GB" dirty="0">
                <a:effectLst/>
              </a:rPr>
              <a:t>“The core theme has stayed the same,” said Philip </a:t>
            </a:r>
            <a:r>
              <a:rPr lang="en-GB" dirty="0" err="1">
                <a:effectLst/>
              </a:rPr>
              <a:t>Beere</a:t>
            </a:r>
            <a:r>
              <a:rPr lang="en-GB" dirty="0">
                <a:effectLst/>
              </a:rPr>
              <a:t>, vice president of marketing at Sightline Payments. “The No. 1 violation is embellishing the benefit of the product or service.” </a:t>
            </a:r>
          </a:p>
          <a:p>
            <a:r>
              <a:rPr lang="en-GB" dirty="0" err="1">
                <a:effectLst/>
              </a:rPr>
              <a:t>Beere</a:t>
            </a:r>
            <a:r>
              <a:rPr lang="en-GB" dirty="0">
                <a:effectLst/>
              </a:rPr>
              <a:t> said he believes greenwashing is rarely caused by malicious plots to deceive – usually it’s the result of overenthusiasm. </a:t>
            </a:r>
          </a:p>
          <a:p>
            <a:r>
              <a:rPr lang="en-GB" dirty="0">
                <a:effectLst/>
              </a:rPr>
              <a:t>It’s easy to see why marketers are enthusiastic: According to </a:t>
            </a:r>
            <a:r>
              <a:rPr lang="en-GB" u="sng" dirty="0" err="1">
                <a:solidFill>
                  <a:srgbClr val="523EE8"/>
                </a:solidFill>
                <a:effectLst/>
                <a:hlinkClick r:id="rId11"/>
              </a:rPr>
              <a:t>GreenPrint’s</a:t>
            </a:r>
            <a:r>
              <a:rPr lang="en-GB" u="sng" dirty="0">
                <a:solidFill>
                  <a:srgbClr val="523EE8"/>
                </a:solidFill>
                <a:effectLst/>
                <a:hlinkClick r:id="rId11"/>
              </a:rPr>
              <a:t> 2021 Business of Sustainability Index</a:t>
            </a:r>
            <a:r>
              <a:rPr lang="en-GB" dirty="0">
                <a:effectLst/>
              </a:rPr>
              <a:t>, 64% of Gen X consumers would spend more on a product if it comes from a sustainable brand, and that figure jumps to 75% among millennials.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19</a:t>
            </a:fld>
            <a:endParaRPr lang="en-GB"/>
          </a:p>
        </p:txBody>
      </p:sp>
    </p:spTree>
    <p:extLst>
      <p:ext uri="{BB962C8B-B14F-4D97-AF65-F5344CB8AC3E}">
        <p14:creationId xmlns:p14="http://schemas.microsoft.com/office/powerpoint/2010/main" val="3172599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screen</a:t>
            </a:r>
          </a:p>
          <a:p>
            <a:endParaRPr lang="en-GB"/>
          </a:p>
          <a:p>
            <a:r>
              <a:rPr lang="en-GB" sz="1300"/>
              <a:t>When it comes to sustainable travel and sustainable tourism, most travellers are wise now to how some hotels greenwash on a daily basis – with the laundry cards they put out inviting us not to have our linens changed for a day, for example, when in reality the hotels are making no effort to being more sustainable; with the use of ‘green’ pictures (such as a nature scene) to suggest a food product is ‘healthy’ when in reality it’s been produced unsustainably and is packed in plastic; or by labelling spa products with vague terms such as ‘naturally-derived’ when in reality they are packed with sulphites and other toxins.</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711055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With growing interest from various stakeholders in the way companies structure their business, companies that decide to participate in this “Green Marketing” tend to be under constant scrutiny by consumers. In their efforts to bolster public image and revenue overall, many firms are focusing on their engagement with communities and marketing messages around ecological themes.</a:t>
            </a:r>
          </a:p>
          <a:p>
            <a:endParaRPr lang="en-GB" sz="1300"/>
          </a:p>
          <a:p>
            <a:r>
              <a:rPr lang="en-GB" sz="1300" b="0"/>
              <a:t>What is the origin of the term – what is ‘whitewashing’?  16</a:t>
            </a:r>
            <a:r>
              <a:rPr lang="en-GB" sz="1300" b="0" baseline="30000"/>
              <a:t>th</a:t>
            </a:r>
            <a:r>
              <a:rPr lang="en-GB" sz="1300" b="0"/>
              <a:t> century origins – whitewash a building to give it a clean and uniform appearance. Now used to mean hiding the true facts on something (like the cracks in the building).</a:t>
            </a:r>
          </a:p>
          <a:p>
            <a:endParaRPr lang="en-GB" sz="1300" b="1"/>
          </a:p>
          <a:p>
            <a:r>
              <a:rPr lang="en-GB" sz="1300" b="1"/>
              <a:t>Sadly, these initiatives hailed publicly as sustainable often just act as a smokescreen to divert public attention from business activities that remain, at their core, harmful to the planet.</a:t>
            </a:r>
            <a:r>
              <a:rPr lang="en-GB" sz="1300"/>
              <a:t> With </a:t>
            </a:r>
            <a:r>
              <a:rPr lang="en-GB" sz="1300" b="1" u="sng">
                <a:hlinkClick r:id="rId3"/>
              </a:rPr>
              <a:t>more than two thirds</a:t>
            </a:r>
            <a:r>
              <a:rPr lang="en-GB" sz="1300"/>
              <a:t> of costumers ready to pay a premium on products that they consider environment-friendly, this trend is as understandable from a corporate perspective as it is troubling for consumers. </a:t>
            </a:r>
          </a:p>
          <a:p>
            <a:endParaRPr lang="en-GB" sz="1300"/>
          </a:p>
          <a:p>
            <a:r>
              <a:rPr lang="en-GB" sz="1300"/>
              <a:t>The </a:t>
            </a:r>
            <a:r>
              <a:rPr lang="en-GB" sz="1300" u="sng">
                <a:hlinkClick r:id="rId4"/>
              </a:rPr>
              <a:t>heightened public sensitivity</a:t>
            </a:r>
            <a:r>
              <a:rPr lang="en-GB" sz="1300"/>
              <a:t> means that more and more firms get caught in their use of fluffy marketing terms and advertisements that paint them in a greener light than their activities merit. The confusion and deception felt by consumers that are victims of greenwashing </a:t>
            </a:r>
            <a:r>
              <a:rPr lang="en-GB" sz="1300" b="1" u="sng">
                <a:hlinkClick r:id="rId5"/>
              </a:rPr>
              <a:t>can lead to decreased brand loyalty</a:t>
            </a:r>
            <a:r>
              <a:rPr lang="en-GB" sz="1300"/>
              <a:t> and to a loss in brand equity. More than ever, 2020 will be the year for companies to stay true to their environmental policies and messaging.</a:t>
            </a:r>
          </a:p>
          <a:p>
            <a:endParaRPr lang="en-GB" sz="1300"/>
          </a:p>
          <a:p>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38799391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A1B39"/>
                </a:solidFill>
                <a:effectLst/>
                <a:latin typeface="Work Sans" panose="020F0502020204030204" pitchFamily="2" charset="0"/>
              </a:rPr>
              <a:t>Sustainability professionals are well-versed in the risks of greenwashing, but now some corporates are being accused of “</a:t>
            </a:r>
            <a:r>
              <a:rPr lang="en-GB" b="0" i="0" dirty="0" err="1">
                <a:solidFill>
                  <a:srgbClr val="1A1B39"/>
                </a:solidFill>
                <a:effectLst/>
                <a:latin typeface="Work Sans" panose="020F0502020204030204" pitchFamily="2" charset="0"/>
              </a:rPr>
              <a:t>greenhushing</a:t>
            </a:r>
            <a:r>
              <a:rPr lang="en-GB" b="0" i="0" dirty="0">
                <a:solidFill>
                  <a:srgbClr val="1A1B39"/>
                </a:solidFill>
                <a:effectLst/>
                <a:latin typeface="Work Sans" panose="020F0502020204030204" pitchFamily="2" charset="0"/>
              </a:rPr>
              <a:t>”. Data from </a:t>
            </a:r>
            <a:r>
              <a:rPr lang="en-GB" b="0" i="0" dirty="0" err="1">
                <a:solidFill>
                  <a:srgbClr val="1A1B39"/>
                </a:solidFill>
                <a:effectLst/>
                <a:latin typeface="Work Sans" panose="020F0502020204030204" pitchFamily="2" charset="0"/>
              </a:rPr>
              <a:t>RepRisk</a:t>
            </a:r>
            <a:r>
              <a:rPr lang="en-GB" b="0" i="0" dirty="0">
                <a:solidFill>
                  <a:srgbClr val="1A1B39"/>
                </a:solidFill>
                <a:effectLst/>
                <a:latin typeface="Work Sans" panose="020F0502020204030204" pitchFamily="2" charset="0"/>
              </a:rPr>
              <a:t> shows that one in every five cases of corporate risk incidents linked to environmental, social and governance (ESG) issues </a:t>
            </a:r>
            <a:r>
              <a:rPr lang="en-GB" b="0" i="0" u="sng" dirty="0">
                <a:solidFill>
                  <a:srgbClr val="1A1B39"/>
                </a:solidFill>
                <a:effectLst/>
                <a:latin typeface="Work Sans" pitchFamily="2" charset="0"/>
                <a:hlinkClick r:id="rId3"/>
              </a:rPr>
              <a:t>stems from greenwashing</a:t>
            </a:r>
            <a:r>
              <a:rPr lang="en-GB" b="0" i="0" dirty="0">
                <a:solidFill>
                  <a:srgbClr val="1A1B39"/>
                </a:solidFill>
                <a:effectLst/>
                <a:latin typeface="Work Sans" pitchFamily="2" charset="0"/>
              </a:rPr>
              <a:t>. It is an issue that every sustainability practitioner has had to grapple with and, as frameworks like the </a:t>
            </a:r>
            <a:r>
              <a:rPr lang="en-GB" b="0" i="0" u="sng" dirty="0">
                <a:solidFill>
                  <a:srgbClr val="1A1B39"/>
                </a:solidFill>
                <a:effectLst/>
                <a:latin typeface="Work Sans" pitchFamily="2" charset="0"/>
                <a:hlinkClick r:id="rId4"/>
              </a:rPr>
              <a:t>Competition and Markets Authority’s (CMA) Green Claims Code emerge</a:t>
            </a:r>
            <a:r>
              <a:rPr lang="en-GB" b="0" i="0" dirty="0">
                <a:solidFill>
                  <a:srgbClr val="1A1B39"/>
                </a:solidFill>
                <a:effectLst/>
                <a:latin typeface="Work Sans" pitchFamily="2" charset="0"/>
              </a:rPr>
              <a:t>, the number of corporates called out for false green claims may well grow.</a:t>
            </a:r>
          </a:p>
          <a:p>
            <a:pPr algn="l" fontAlgn="base"/>
            <a:r>
              <a:rPr lang="en-GB" b="0" i="0" dirty="0">
                <a:solidFill>
                  <a:srgbClr val="1A1B39"/>
                </a:solidFill>
                <a:effectLst/>
                <a:latin typeface="Work Sans" pitchFamily="2" charset="0"/>
              </a:rPr>
              <a:t>To avoid greenwashing accusations, some brands and businesses may feel compelled not to communicate as much about their environmental plans, instead sitting quietly on the information they have – or don’t have – and going about progressing towards targets in silence. This practice is known as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a:t>
            </a:r>
          </a:p>
          <a:p>
            <a:pPr algn="l" fontAlgn="base"/>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gained traction when it was first covered consultancy </a:t>
            </a:r>
            <a:r>
              <a:rPr lang="en-GB" b="0" i="0" u="sng" dirty="0" err="1">
                <a:solidFill>
                  <a:srgbClr val="1A1B39"/>
                </a:solidFill>
                <a:effectLst/>
                <a:latin typeface="Work Sans" pitchFamily="2" charset="0"/>
                <a:hlinkClick r:id="rId5"/>
              </a:rPr>
              <a:t>Treehugger</a:t>
            </a:r>
            <a:r>
              <a:rPr lang="en-GB" b="0" i="0" u="sng" dirty="0">
                <a:solidFill>
                  <a:srgbClr val="1A1B39"/>
                </a:solidFill>
                <a:effectLst/>
                <a:latin typeface="Work Sans" pitchFamily="2" charset="0"/>
                <a:hlinkClick r:id="rId5"/>
              </a:rPr>
              <a:t> back in 2020,</a:t>
            </a:r>
            <a:r>
              <a:rPr lang="en-GB" b="0" i="0" dirty="0">
                <a:solidFill>
                  <a:srgbClr val="1A1B39"/>
                </a:solidFill>
                <a:effectLst/>
                <a:latin typeface="Work Sans" pitchFamily="2" charset="0"/>
              </a:rPr>
              <a:t> which at the time claimed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would happen because businesses were hesitant to share progress on sustainability initiatives.</a:t>
            </a:r>
          </a:p>
          <a:p>
            <a:pPr algn="l" fontAlgn="base"/>
            <a:r>
              <a:rPr lang="en-GB" b="0" i="0" dirty="0">
                <a:solidFill>
                  <a:srgbClr val="1A1B39"/>
                </a:solidFill>
                <a:effectLst/>
                <a:latin typeface="Work Sans" pitchFamily="2" charset="0"/>
              </a:rPr>
              <a:t>Reasons for doing so will vary; businesses may wish to avoid boycotts, increased staff turnover and reputational risk. But, as sustainability becomes more mainstream, the reasons behind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are changing. </a:t>
            </a:r>
            <a:r>
              <a:rPr lang="en-GB" b="0" i="0" u="sng" dirty="0">
                <a:solidFill>
                  <a:srgbClr val="1A1B39"/>
                </a:solidFill>
                <a:effectLst/>
                <a:latin typeface="Work Sans" pitchFamily="2" charset="0"/>
                <a:hlinkClick r:id="rId6"/>
              </a:rPr>
              <a:t>New research</a:t>
            </a:r>
            <a:r>
              <a:rPr lang="en-GB" b="0" i="0" dirty="0">
                <a:solidFill>
                  <a:srgbClr val="1A1B39"/>
                </a:solidFill>
                <a:effectLst/>
                <a:latin typeface="Work Sans" pitchFamily="2" charset="0"/>
              </a:rPr>
              <a:t> suggests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can now be linked to businesses that are trying to falsely appear more sustainable, but are unable or unwilling to share the data and proof to fully back these claims.</a:t>
            </a:r>
          </a:p>
          <a:p>
            <a:pPr algn="l" fontAlgn="base"/>
            <a:r>
              <a:rPr lang="en-GB" b="0" i="0" dirty="0">
                <a:solidFill>
                  <a:srgbClr val="1A1B39"/>
                </a:solidFill>
                <a:effectLst/>
                <a:latin typeface="Work Sans" pitchFamily="2" charset="0"/>
              </a:rPr>
              <a:t>While there are two sides to this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coin, the risks that corporates face for partaking in the activity – consciously or otherwise – remain consistent.</a:t>
            </a:r>
          </a:p>
          <a:p>
            <a:pPr algn="l" fontAlgn="base"/>
            <a:r>
              <a:rPr lang="en-GB" b="0" i="0" dirty="0">
                <a:solidFill>
                  <a:srgbClr val="1A1B39"/>
                </a:solidFill>
                <a:effectLst/>
                <a:latin typeface="Work Sans" pitchFamily="2" charset="0"/>
              </a:rPr>
              <a:t>Indeed, a recent survey from </a:t>
            </a:r>
            <a:r>
              <a:rPr lang="en-GB" b="0" i="0" dirty="0" err="1">
                <a:solidFill>
                  <a:srgbClr val="1A1B39"/>
                </a:solidFill>
                <a:effectLst/>
                <a:latin typeface="Work Sans" pitchFamily="2" charset="0"/>
              </a:rPr>
              <a:t>Sensu</a:t>
            </a:r>
            <a:r>
              <a:rPr lang="en-GB" b="0" i="0" dirty="0">
                <a:solidFill>
                  <a:srgbClr val="1A1B39"/>
                </a:solidFill>
                <a:effectLst/>
                <a:latin typeface="Work Sans" pitchFamily="2" charset="0"/>
              </a:rPr>
              <a:t> Insight found that 86% of UK adults want to see more transparency from businesses on their environmental impacts, initiatives and targets. As such,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may be causing more harm than corporates realise.</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1265423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going to take quite a bit of time, so I suggest break at 10.30 </a:t>
            </a:r>
            <a:r>
              <a:rPr lang="en-GB" dirty="0" err="1"/>
              <a:t>ish</a:t>
            </a:r>
            <a:r>
              <a:rPr lang="en-GB" dirty="0"/>
              <a:t> which should be enough time to go through content, then give them an hour? Hour and 15 to report back with info? Thoughts? </a:t>
            </a:r>
          </a:p>
          <a:p>
            <a:r>
              <a:rPr lang="en-GB" dirty="0"/>
              <a:t>Split into 5 groups/ </a:t>
            </a:r>
          </a:p>
          <a:p>
            <a:endParaRPr lang="en-GB" dirty="0"/>
          </a:p>
          <a:p>
            <a:r>
              <a:rPr lang="en-GB" dirty="0">
                <a:hlinkClick r:id="rId3"/>
              </a:rPr>
              <a:t>Waking Up to 'Greenwashing' in the Maldives | HuffPost Impact</a:t>
            </a:r>
            <a:endParaRPr lang="en-GB" dirty="0"/>
          </a:p>
          <a:p>
            <a:endParaRPr lang="en-GB" dirty="0"/>
          </a:p>
          <a:p>
            <a:r>
              <a:rPr lang="en-GB" dirty="0"/>
              <a:t>Groups 1  </a:t>
            </a:r>
            <a:r>
              <a:rPr lang="en-GB" dirty="0">
                <a:hlinkClick r:id="rId4"/>
              </a:rPr>
              <a:t>McDonald's paper straws cannot be recycled - BBC News</a:t>
            </a:r>
            <a:endParaRPr lang="en-GB" dirty="0"/>
          </a:p>
          <a:p>
            <a:endParaRPr lang="en-GB" dirty="0"/>
          </a:p>
          <a:p>
            <a:r>
              <a:rPr lang="en-GB" dirty="0"/>
              <a:t>Group 2 - </a:t>
            </a:r>
            <a:r>
              <a:rPr lang="en-GB" dirty="0">
                <a:hlinkClick r:id="rId5"/>
              </a:rPr>
              <a:t>How Coca-Cola’s sustainable supply chain finance programme works (capitalmonitor.ai)</a:t>
            </a:r>
            <a:endParaRPr lang="en-GB" dirty="0"/>
          </a:p>
          <a:p>
            <a:endParaRPr lang="en-GB" dirty="0"/>
          </a:p>
          <a:p>
            <a:r>
              <a:rPr lang="en-GB" dirty="0"/>
              <a:t>Group 3 - </a:t>
            </a:r>
            <a:r>
              <a:rPr lang="en-GB" dirty="0">
                <a:hlinkClick r:id="rId6"/>
              </a:rPr>
              <a:t>Embodied Carbon Is Dirty Secret of Hotel Industry Greenwashing, Eco-Ratings - Bloomberg</a:t>
            </a:r>
            <a:endParaRPr lang="en-GB" dirty="0"/>
          </a:p>
          <a:p>
            <a:r>
              <a:rPr lang="en-GB" dirty="0"/>
              <a:t> </a:t>
            </a:r>
          </a:p>
          <a:p>
            <a:r>
              <a:rPr lang="en-GB" dirty="0"/>
              <a:t>Group 4 -</a:t>
            </a:r>
            <a:r>
              <a:rPr lang="en-GB" dirty="0">
                <a:hlinkClick r:id="rId7"/>
              </a:rPr>
              <a:t>Nestlé Corn Flakes photo draws backlash on social media (thecooldown.com)</a:t>
            </a:r>
            <a:endParaRPr lang="en-GB" dirty="0"/>
          </a:p>
          <a:p>
            <a:endParaRPr lang="en-GB" dirty="0"/>
          </a:p>
          <a:p>
            <a:r>
              <a:rPr lang="en-GB" dirty="0"/>
              <a:t>Groups 5  </a:t>
            </a:r>
            <a:r>
              <a:rPr lang="en-GB" dirty="0">
                <a:hlinkClick r:id="rId8"/>
              </a:rPr>
              <a:t>Marriott Eliminates "Make A Green Choice" Program - One Mile at a Time</a:t>
            </a:r>
            <a:endParaRPr lang="en-GB" dirty="0"/>
          </a:p>
          <a:p>
            <a:endParaRPr lang="en-GB" dirty="0"/>
          </a:p>
          <a:p>
            <a:r>
              <a:rPr lang="en-GB" dirty="0">
                <a:hlinkClick r:id="rId9"/>
              </a:rPr>
              <a:t>Explainer: Household brands accused of greenwashing - Capital Monitor</a:t>
            </a:r>
            <a:endParaRPr lang="en-GB" dirty="0"/>
          </a:p>
          <a:p>
            <a:endParaRPr lang="en-GB" dirty="0"/>
          </a:p>
          <a:p>
            <a:r>
              <a:rPr lang="en-GB" dirty="0" err="1">
                <a:hlinkClick r:id="rId10"/>
              </a:rPr>
              <a:t>RepRisk</a:t>
            </a:r>
            <a:r>
              <a:rPr lang="en-GB" dirty="0">
                <a:hlinkClick r:id="rId10"/>
              </a:rPr>
              <a:t> | Spotting greenwashing with ESG data</a:t>
            </a:r>
            <a:endParaRPr lang="en-GB" dirty="0"/>
          </a:p>
          <a:p>
            <a:endParaRPr lang="en-GB" dirty="0"/>
          </a:p>
          <a:p>
            <a:endParaRPr lang="en-GB" dirty="0"/>
          </a:p>
          <a:p>
            <a:r>
              <a:rPr lang="en-GB" dirty="0"/>
              <a:t>Power point </a:t>
            </a:r>
            <a:r>
              <a:rPr lang="en-GB" dirty="0" err="1"/>
              <a:t>presestna</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40405668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27</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hyperlink" Target="https://www.nationalgrid.com/stories/energy-explained/can-wind-turbine-blades-be-recycled#:~:text=There%20are%20more%20than%208%2C000,around%2020-25%20years).&amp;text=They%20can%20mostly%20be%20recycled,that%20have%20already%20been%20recycled" TargetMode="External"/><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hyperlink" Target="https://www.forbes.com/home-improvement/solar/solar-energy-pros-and-con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hyperlink" Target="https://www.creds.ac.uk/creds-study-uncovers-best-ways-to-change-consumption-to-cut-carbon-footpri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hyperlink" Target="https://www.greenkey.global/stories-news-1/2017/11/9/the-hotel-sector-must-cut-carbon-footprint-by-90-to-meet-2-degree-climate-threshol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9.xml"/><Relationship Id="rId1" Type="http://schemas.openxmlformats.org/officeDocument/2006/relationships/video" Target="https://www.youtube.com/embed/LUKS3mWSBDg?feature=oembed" TargetMode="Externa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9.xml"/><Relationship Id="rId5" Type="http://schemas.openxmlformats.org/officeDocument/2006/relationships/hyperlink" Target="http://business-ethics.com/2013/04/21/1838-what-is-greenwashing/" TargetMode="Externa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9.xml"/><Relationship Id="rId1" Type="http://schemas.openxmlformats.org/officeDocument/2006/relationships/video" Target="https://www.youtube.com/embed/dfk3FV6iHtA?feature=oembed" TargetMode="Externa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4</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678391" y="765191"/>
            <a:ext cx="2337155" cy="1331905"/>
          </a:xfrm>
        </p:spPr>
        <p:txBody>
          <a:bodyPr anchor="ctr">
            <a:normAutofit/>
          </a:bodyPr>
          <a:lstStyle/>
          <a:p>
            <a:r>
              <a:rPr lang="en-GB" altLang="en-US" sz="3150">
                <a:solidFill>
                  <a:schemeClr val="bg1"/>
                </a:solidFill>
                <a:latin typeface="Arial" panose="020B0604020202020204" pitchFamily="34" charset="0"/>
                <a:cs typeface="Arial" panose="020B0604020202020204" pitchFamily="34" charset="0"/>
              </a:rPr>
              <a:t>Recap</a:t>
            </a:r>
          </a:p>
        </p:txBody>
      </p:sp>
      <p:sp>
        <p:nvSpPr>
          <p:cNvPr id="3" name="TextBox 2">
            <a:extLst>
              <a:ext uri="{FF2B5EF4-FFF2-40B4-BE49-F238E27FC236}">
                <a16:creationId xmlns:a16="http://schemas.microsoft.com/office/drawing/2014/main" id="{F05097AD-D9A6-594E-DBD3-E72611417A66}"/>
              </a:ext>
            </a:extLst>
          </p:cNvPr>
          <p:cNvSpPr txBox="1"/>
          <p:nvPr/>
        </p:nvSpPr>
        <p:spPr>
          <a:xfrm>
            <a:off x="915452" y="765191"/>
            <a:ext cx="2407570" cy="646331"/>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What is the circular economy?</a:t>
            </a:r>
          </a:p>
        </p:txBody>
      </p:sp>
      <p:sp>
        <p:nvSpPr>
          <p:cNvPr id="7" name="TextBox 6">
            <a:extLst>
              <a:ext uri="{FF2B5EF4-FFF2-40B4-BE49-F238E27FC236}">
                <a16:creationId xmlns:a16="http://schemas.microsoft.com/office/drawing/2014/main" id="{C3DD490C-CC7C-472A-9FF5-38257F7748E9}"/>
              </a:ext>
            </a:extLst>
          </p:cNvPr>
          <p:cNvSpPr txBox="1"/>
          <p:nvPr/>
        </p:nvSpPr>
        <p:spPr>
          <a:xfrm>
            <a:off x="5267667" y="1210645"/>
            <a:ext cx="5248093" cy="4154984"/>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dirty="0">
                <a:cs typeface="Arial"/>
              </a:rPr>
              <a:t>The circular economy is defined as a ‘</a:t>
            </a:r>
            <a:r>
              <a:rPr lang="en-GB" sz="2100" b="1" dirty="0">
                <a:cs typeface="Arial"/>
              </a:rPr>
              <a:t>regenerative system in which resource input and waste, emission, and energy leakage are minimised by slowing, </a:t>
            </a:r>
            <a:r>
              <a:rPr lang="en-GB" sz="2000" b="1" dirty="0">
                <a:cs typeface="Arial"/>
              </a:rPr>
              <a:t>closing</a:t>
            </a:r>
            <a:r>
              <a:rPr lang="en-GB" sz="2100" b="1" dirty="0">
                <a:cs typeface="Arial"/>
              </a:rPr>
              <a:t> and narrowing material and energy loops. This can be achieved through long-lasting design, maintenance, repair, reuse, remanufacturing, refurbishing and recycling</a:t>
            </a:r>
            <a:r>
              <a:rPr lang="en-GB" sz="2100" dirty="0">
                <a:cs typeface="Arial"/>
              </a:rPr>
              <a:t>’ (</a:t>
            </a:r>
            <a:r>
              <a:rPr lang="en-GB" sz="2100" dirty="0" err="1">
                <a:cs typeface="Arial"/>
              </a:rPr>
              <a:t>Geissdoerfer</a:t>
            </a:r>
            <a:r>
              <a:rPr lang="en-GB" sz="2100" dirty="0">
                <a:cs typeface="Arial"/>
              </a:rPr>
              <a:t> et al., 2017:764).</a:t>
            </a:r>
            <a:endParaRPr lang="en-US" dirty="0"/>
          </a:p>
          <a:p>
            <a:pPr algn="just"/>
            <a:endParaRPr lang="en-GB" sz="2100" dirty="0">
              <a:cs typeface="Arial"/>
            </a:endParaRPr>
          </a:p>
          <a:p>
            <a:r>
              <a:rPr lang="en-GB" dirty="0">
                <a:cs typeface="Arial"/>
              </a:rPr>
              <a:t>Using the chat, list some examples of how the hospitality industry has embraced the circular economy...</a:t>
            </a:r>
            <a:endParaRPr lang="en-GB" dirty="0"/>
          </a:p>
        </p:txBody>
      </p:sp>
      <p:pic>
        <p:nvPicPr>
          <p:cNvPr id="12" name="Picture 12" descr="Diagram&#10;&#10;Description automatically generated">
            <a:extLst>
              <a:ext uri="{FF2B5EF4-FFF2-40B4-BE49-F238E27FC236}">
                <a16:creationId xmlns:a16="http://schemas.microsoft.com/office/drawing/2014/main" id="{98F9ED04-4066-E91A-4731-4D6861186596}"/>
              </a:ext>
            </a:extLst>
          </p:cNvPr>
          <p:cNvPicPr>
            <a:picLocks noChangeAspect="1"/>
          </p:cNvPicPr>
          <p:nvPr/>
        </p:nvPicPr>
        <p:blipFill>
          <a:blip r:embed="rId3"/>
          <a:stretch>
            <a:fillRect/>
          </a:stretch>
        </p:blipFill>
        <p:spPr>
          <a:xfrm>
            <a:off x="678872" y="1536347"/>
            <a:ext cx="3812918" cy="3829282"/>
          </a:xfrm>
          <a:prstGeom prst="rect">
            <a:avLst/>
          </a:prstGeom>
        </p:spPr>
      </p:pic>
    </p:spTree>
    <p:extLst>
      <p:ext uri="{BB962C8B-B14F-4D97-AF65-F5344CB8AC3E}">
        <p14:creationId xmlns:p14="http://schemas.microsoft.com/office/powerpoint/2010/main" val="38792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B91-238C-27EB-88BD-EC5C797C26F4}"/>
              </a:ext>
            </a:extLst>
          </p:cNvPr>
          <p:cNvSpPr>
            <a:spLocks noGrp="1"/>
          </p:cNvSpPr>
          <p:nvPr>
            <p:ph type="title"/>
          </p:nvPr>
        </p:nvSpPr>
        <p:spPr>
          <a:xfrm>
            <a:off x="2152650" y="260649"/>
            <a:ext cx="7886700" cy="471587"/>
          </a:xfrm>
        </p:spPr>
        <p:txBody>
          <a:bodyPr vert="horz" lIns="91440" tIns="45720" rIns="91440" bIns="45720" rtlCol="0" anchor="t">
            <a:normAutofit fontScale="90000"/>
          </a:bodyPr>
          <a:lstStyle/>
          <a:p>
            <a:r>
              <a:rPr lang="en-GB" sz="2800"/>
              <a:t>Energydashboard.co.uk    May 2023</a:t>
            </a:r>
          </a:p>
        </p:txBody>
      </p:sp>
      <p:pic>
        <p:nvPicPr>
          <p:cNvPr id="8" name="Picture 8" descr="Qr code&#10;&#10;Description automatically generated">
            <a:extLst>
              <a:ext uri="{FF2B5EF4-FFF2-40B4-BE49-F238E27FC236}">
                <a16:creationId xmlns:a16="http://schemas.microsoft.com/office/drawing/2014/main" id="{88AAB8C7-086A-6C8C-93D6-79C83C5FDAA3}"/>
              </a:ext>
            </a:extLst>
          </p:cNvPr>
          <p:cNvPicPr>
            <a:picLocks noChangeAspect="1"/>
          </p:cNvPicPr>
          <p:nvPr/>
        </p:nvPicPr>
        <p:blipFill>
          <a:blip r:embed="rId3"/>
          <a:stretch>
            <a:fillRect/>
          </a:stretch>
        </p:blipFill>
        <p:spPr>
          <a:xfrm>
            <a:off x="4161517" y="1253281"/>
            <a:ext cx="4041279" cy="4041279"/>
          </a:xfrm>
          <a:prstGeom prst="rect">
            <a:avLst/>
          </a:prstGeom>
        </p:spPr>
      </p:pic>
    </p:spTree>
    <p:extLst>
      <p:ext uri="{BB962C8B-B14F-4D97-AF65-F5344CB8AC3E}">
        <p14:creationId xmlns:p14="http://schemas.microsoft.com/office/powerpoint/2010/main" val="1897196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D76C-5C31-691A-4D02-23D662A98AC2}"/>
              </a:ext>
            </a:extLst>
          </p:cNvPr>
          <p:cNvSpPr>
            <a:spLocks noGrp="1"/>
          </p:cNvSpPr>
          <p:nvPr>
            <p:ph type="title"/>
          </p:nvPr>
        </p:nvSpPr>
        <p:spPr/>
        <p:txBody>
          <a:bodyPr/>
          <a:lstStyle/>
          <a:p>
            <a:r>
              <a:rPr lang="en-GB" dirty="0"/>
              <a:t>Links to read:</a:t>
            </a:r>
          </a:p>
        </p:txBody>
      </p:sp>
      <p:sp>
        <p:nvSpPr>
          <p:cNvPr id="3" name="Content Placeholder 2">
            <a:extLst>
              <a:ext uri="{FF2B5EF4-FFF2-40B4-BE49-F238E27FC236}">
                <a16:creationId xmlns:a16="http://schemas.microsoft.com/office/drawing/2014/main" id="{B6CF736E-1FE3-5BE8-BD02-86877CEAD046}"/>
              </a:ext>
            </a:extLst>
          </p:cNvPr>
          <p:cNvSpPr>
            <a:spLocks noGrp="1"/>
          </p:cNvSpPr>
          <p:nvPr>
            <p:ph idx="1"/>
          </p:nvPr>
        </p:nvSpPr>
        <p:spPr/>
        <p:txBody>
          <a:bodyPr/>
          <a:lstStyle/>
          <a:p>
            <a:r>
              <a:rPr lang="en-GB" dirty="0">
                <a:hlinkClick r:id="rId3"/>
              </a:rPr>
              <a:t>https://www.nationalgrid.com/stories/energy-explained/can-wind-turbine-blades-be-recycled#:~:text=There%20are%20more%20than%208%2C000,around%2020-25%20years).&amp;text=They%20can%20mostly%20be%20recycled,that%20have%20already%20been%20recycled</a:t>
            </a:r>
            <a:r>
              <a:rPr lang="en-GB" dirty="0"/>
              <a:t>.</a:t>
            </a:r>
          </a:p>
          <a:p>
            <a:r>
              <a:rPr lang="en-GB" dirty="0">
                <a:hlinkClick r:id="rId4"/>
              </a:rPr>
              <a:t>The Pros and Cons Of Solar Energy (2023 Guide) – Forbes Home</a:t>
            </a:r>
            <a:endParaRPr lang="en-GB" dirty="0"/>
          </a:p>
          <a:p>
            <a:endParaRPr lang="en-GB" dirty="0"/>
          </a:p>
          <a:p>
            <a:endParaRPr lang="en-GB" dirty="0"/>
          </a:p>
        </p:txBody>
      </p:sp>
    </p:spTree>
    <p:extLst>
      <p:ext uri="{BB962C8B-B14F-4D97-AF65-F5344CB8AC3E}">
        <p14:creationId xmlns:p14="http://schemas.microsoft.com/office/powerpoint/2010/main" val="181049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FE927575-7F67-FABC-456B-D1A2082C148C}"/>
              </a:ext>
            </a:extLst>
          </p:cNvPr>
          <p:cNvPicPr>
            <a:picLocks noChangeAspect="1"/>
          </p:cNvPicPr>
          <p:nvPr/>
        </p:nvPicPr>
        <p:blipFill>
          <a:blip r:embed="rId3"/>
          <a:stretch>
            <a:fillRect/>
          </a:stretch>
        </p:blipFill>
        <p:spPr>
          <a:xfrm>
            <a:off x="3615449" y="75427"/>
            <a:ext cx="5048653" cy="4888072"/>
          </a:xfrm>
          <a:prstGeom prst="rect">
            <a:avLst/>
          </a:prstGeom>
        </p:spPr>
      </p:pic>
      <p:sp>
        <p:nvSpPr>
          <p:cNvPr id="3" name="TextBox 2">
            <a:extLst>
              <a:ext uri="{FF2B5EF4-FFF2-40B4-BE49-F238E27FC236}">
                <a16:creationId xmlns:a16="http://schemas.microsoft.com/office/drawing/2014/main" id="{2A1DA288-9D83-2EAA-C8BC-F512FBC17529}"/>
              </a:ext>
            </a:extLst>
          </p:cNvPr>
          <p:cNvSpPr txBox="1"/>
          <p:nvPr/>
        </p:nvSpPr>
        <p:spPr>
          <a:xfrm>
            <a:off x="8753596" y="43112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5C7928D0-539D-D428-71D4-940E50FFBE2F}"/>
              </a:ext>
            </a:extLst>
          </p:cNvPr>
          <p:cNvSpPr txBox="1"/>
          <p:nvPr/>
        </p:nvSpPr>
        <p:spPr>
          <a:xfrm>
            <a:off x="2107660" y="4961107"/>
            <a:ext cx="73054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Global CREDS study uncovers best ways to change consumption to cut carbon footprint - CREDS</a:t>
            </a:r>
            <a:endParaRPr lang="en-US"/>
          </a:p>
        </p:txBody>
      </p:sp>
    </p:spTree>
    <p:extLst>
      <p:ext uri="{BB962C8B-B14F-4D97-AF65-F5344CB8AC3E}">
        <p14:creationId xmlns:p14="http://schemas.microsoft.com/office/powerpoint/2010/main" val="3832941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112D-6858-284A-956D-82D370433354}"/>
              </a:ext>
            </a:extLst>
          </p:cNvPr>
          <p:cNvSpPr>
            <a:spLocks noGrp="1"/>
          </p:cNvSpPr>
          <p:nvPr>
            <p:ph type="title"/>
          </p:nvPr>
        </p:nvSpPr>
        <p:spPr>
          <a:xfrm>
            <a:off x="1775520" y="197767"/>
            <a:ext cx="8229600" cy="1143000"/>
          </a:xfrm>
        </p:spPr>
        <p:txBody>
          <a:bodyPr>
            <a:normAutofit fontScale="90000"/>
          </a:bodyPr>
          <a:lstStyle/>
          <a:p>
            <a:pPr algn="l"/>
            <a:br>
              <a:rPr lang="en-GB" b="1"/>
            </a:br>
            <a:endParaRPr lang="en-GB" b="1"/>
          </a:p>
        </p:txBody>
      </p:sp>
      <p:pic>
        <p:nvPicPr>
          <p:cNvPr id="5" name="Picture 4" descr="Text&#10;&#10;Description automatically generated">
            <a:extLst>
              <a:ext uri="{FF2B5EF4-FFF2-40B4-BE49-F238E27FC236}">
                <a16:creationId xmlns:a16="http://schemas.microsoft.com/office/drawing/2014/main" id="{1328DB1A-3ECA-DC44-8884-C3939072A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6853" y="1988841"/>
            <a:ext cx="9144000" cy="3751077"/>
          </a:xfrm>
          <a:prstGeom prst="rect">
            <a:avLst/>
          </a:prstGeom>
        </p:spPr>
      </p:pic>
      <p:sp>
        <p:nvSpPr>
          <p:cNvPr id="6" name="TextBox 5">
            <a:extLst>
              <a:ext uri="{FF2B5EF4-FFF2-40B4-BE49-F238E27FC236}">
                <a16:creationId xmlns:a16="http://schemas.microsoft.com/office/drawing/2014/main" id="{1407D205-F4B9-174C-A19A-570D7CD82583}"/>
              </a:ext>
            </a:extLst>
          </p:cNvPr>
          <p:cNvSpPr txBox="1"/>
          <p:nvPr/>
        </p:nvSpPr>
        <p:spPr>
          <a:xfrm>
            <a:off x="1642474" y="430873"/>
            <a:ext cx="8701998" cy="830997"/>
          </a:xfrm>
          <a:prstGeom prst="rect">
            <a:avLst/>
          </a:prstGeom>
          <a:noFill/>
        </p:spPr>
        <p:txBody>
          <a:bodyPr wrap="square" rtlCol="0">
            <a:spAutoFit/>
          </a:bodyPr>
          <a:lstStyle/>
          <a:p>
            <a:pPr algn="ctr"/>
            <a:r>
              <a:rPr lang="en-GB" sz="2400" b="1"/>
              <a:t>By 2050, hotels will need to reduce emissions by </a:t>
            </a:r>
            <a:r>
              <a:rPr lang="en-GB" sz="2400" b="1" u="sng">
                <a:hlinkClick r:id="rId4"/>
              </a:rPr>
              <a:t>90%</a:t>
            </a:r>
            <a:r>
              <a:rPr lang="en-GB" sz="2400" b="1"/>
              <a:t> </a:t>
            </a:r>
          </a:p>
          <a:p>
            <a:pPr algn="ctr"/>
            <a:r>
              <a:rPr lang="en-GB" sz="2400" b="1"/>
              <a:t>to be in line with the Paris Climate Agreement</a:t>
            </a:r>
            <a:endParaRPr lang="en-GB" sz="2400"/>
          </a:p>
        </p:txBody>
      </p:sp>
      <p:sp>
        <p:nvSpPr>
          <p:cNvPr id="7" name="TextBox 6">
            <a:extLst>
              <a:ext uri="{FF2B5EF4-FFF2-40B4-BE49-F238E27FC236}">
                <a16:creationId xmlns:a16="http://schemas.microsoft.com/office/drawing/2014/main" id="{9D6AC7CF-7F9E-EB47-898F-31F0296C08CB}"/>
              </a:ext>
            </a:extLst>
          </p:cNvPr>
          <p:cNvSpPr txBox="1"/>
          <p:nvPr/>
        </p:nvSpPr>
        <p:spPr>
          <a:xfrm>
            <a:off x="7881510" y="1340768"/>
            <a:ext cx="2293286" cy="461665"/>
          </a:xfrm>
          <a:prstGeom prst="rect">
            <a:avLst/>
          </a:prstGeom>
          <a:noFill/>
        </p:spPr>
        <p:txBody>
          <a:bodyPr wrap="square" rtlCol="0">
            <a:spAutoFit/>
          </a:bodyPr>
          <a:lstStyle/>
          <a:p>
            <a:r>
              <a:rPr lang="en-GB"/>
              <a:t>(</a:t>
            </a:r>
            <a:r>
              <a:rPr lang="en-GB" sz="2400" err="1"/>
              <a:t>Lissner</a:t>
            </a:r>
            <a:r>
              <a:rPr lang="en-GB" sz="2400"/>
              <a:t>, 2017)</a:t>
            </a:r>
          </a:p>
        </p:txBody>
      </p:sp>
      <p:sp>
        <p:nvSpPr>
          <p:cNvPr id="8" name="TextBox 7">
            <a:extLst>
              <a:ext uri="{FF2B5EF4-FFF2-40B4-BE49-F238E27FC236}">
                <a16:creationId xmlns:a16="http://schemas.microsoft.com/office/drawing/2014/main" id="{4A4EDE2A-6BA6-A04B-A7CB-DB7606254346}"/>
              </a:ext>
            </a:extLst>
          </p:cNvPr>
          <p:cNvSpPr txBox="1"/>
          <p:nvPr/>
        </p:nvSpPr>
        <p:spPr>
          <a:xfrm>
            <a:off x="9274259" y="5354155"/>
            <a:ext cx="1370888" cy="369332"/>
          </a:xfrm>
          <a:prstGeom prst="rect">
            <a:avLst/>
          </a:prstGeom>
          <a:noFill/>
        </p:spPr>
        <p:txBody>
          <a:bodyPr wrap="none" rtlCol="0">
            <a:spAutoFit/>
          </a:bodyPr>
          <a:lstStyle/>
          <a:p>
            <a:r>
              <a:rPr lang="en-GB"/>
              <a:t>(</a:t>
            </a:r>
            <a:r>
              <a:rPr lang="en-GB" err="1"/>
              <a:t>Wich</a:t>
            </a:r>
            <a:r>
              <a:rPr lang="en-GB"/>
              <a:t>, 2020)</a:t>
            </a:r>
          </a:p>
        </p:txBody>
      </p:sp>
    </p:spTree>
    <p:extLst>
      <p:ext uri="{BB962C8B-B14F-4D97-AF65-F5344CB8AC3E}">
        <p14:creationId xmlns:p14="http://schemas.microsoft.com/office/powerpoint/2010/main" val="379394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ACE8C-F21C-C686-0523-89E2D4CAA4AC}"/>
              </a:ext>
            </a:extLst>
          </p:cNvPr>
          <p:cNvSpPr>
            <a:spLocks noGrp="1"/>
          </p:cNvSpPr>
          <p:nvPr>
            <p:ph type="title"/>
          </p:nvPr>
        </p:nvSpPr>
        <p:spPr/>
        <p:txBody>
          <a:bodyPr/>
          <a:lstStyle/>
          <a:p>
            <a:r>
              <a:rPr lang="en-GB" dirty="0"/>
              <a:t>Transforming Tourism for Climate Action</a:t>
            </a:r>
          </a:p>
        </p:txBody>
      </p:sp>
      <p:sp>
        <p:nvSpPr>
          <p:cNvPr id="3" name="Content Placeholder 2">
            <a:extLst>
              <a:ext uri="{FF2B5EF4-FFF2-40B4-BE49-F238E27FC236}">
                <a16:creationId xmlns:a16="http://schemas.microsoft.com/office/drawing/2014/main" id="{BBE7ED63-5E5A-2ECA-6C87-D9C3F314953F}"/>
              </a:ext>
            </a:extLst>
          </p:cNvPr>
          <p:cNvSpPr>
            <a:spLocks noGrp="1"/>
          </p:cNvSpPr>
          <p:nvPr>
            <p:ph idx="1"/>
          </p:nvPr>
        </p:nvSpPr>
        <p:spPr/>
        <p:txBody>
          <a:bodyPr/>
          <a:lstStyle/>
          <a:p>
            <a:r>
              <a:rPr lang="en-GB" b="0" i="0" dirty="0">
                <a:solidFill>
                  <a:srgbClr val="202124"/>
                </a:solidFill>
                <a:effectLst/>
                <a:latin typeface="Google Sans"/>
              </a:rPr>
              <a:t>The signatories of the Glasgow Declaration on Climate Action in Tourism are committing to act now and accelerate climate action to </a:t>
            </a:r>
            <a:r>
              <a:rPr lang="en-GB" b="0" i="0" dirty="0">
                <a:solidFill>
                  <a:srgbClr val="040C28"/>
                </a:solidFill>
                <a:effectLst/>
                <a:latin typeface="Google Sans"/>
              </a:rPr>
              <a:t>cut global tourism emissions by at least a half over the next decade and reach Net Zero emissions as soon as possible before 2050</a:t>
            </a:r>
            <a:r>
              <a:rPr lang="en-GB" b="0" i="0" dirty="0">
                <a:solidFill>
                  <a:srgbClr val="202124"/>
                </a:solidFill>
                <a:effectLst/>
                <a:latin typeface="Google Sans"/>
              </a:rPr>
              <a:t>.</a:t>
            </a:r>
          </a:p>
          <a:p>
            <a:r>
              <a:rPr lang="en-GB" b="1" i="0" dirty="0">
                <a:solidFill>
                  <a:srgbClr val="222222"/>
                </a:solidFill>
                <a:effectLst/>
                <a:latin typeface="brandon-grotesque"/>
              </a:rPr>
              <a:t>There is a growing consensus among tourism stakeholders as to how the future resilience of tourism will depend on the sector’s ability to embrace a low carbon pathway and cut emissions by 50% by 2030</a:t>
            </a:r>
            <a:endParaRPr lang="en-GB" dirty="0"/>
          </a:p>
        </p:txBody>
      </p:sp>
    </p:spTree>
    <p:extLst>
      <p:ext uri="{BB962C8B-B14F-4D97-AF65-F5344CB8AC3E}">
        <p14:creationId xmlns:p14="http://schemas.microsoft.com/office/powerpoint/2010/main" val="4019662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 New Normal | Episode 3: Sustainability">
            <a:hlinkClick r:id="" action="ppaction://media"/>
            <a:extLst>
              <a:ext uri="{FF2B5EF4-FFF2-40B4-BE49-F238E27FC236}">
                <a16:creationId xmlns:a16="http://schemas.microsoft.com/office/drawing/2014/main" id="{50EB7BF4-F173-2A4B-83B0-AB001A89A1B7}"/>
              </a:ext>
            </a:extLst>
          </p:cNvPr>
          <p:cNvPicPr>
            <a:picLocks noRot="1" noChangeAspect="1"/>
          </p:cNvPicPr>
          <p:nvPr>
            <a:videoFile r:link="rId1"/>
          </p:nvPr>
        </p:nvPicPr>
        <p:blipFill>
          <a:blip r:embed="rId4"/>
          <a:stretch>
            <a:fillRect/>
          </a:stretch>
        </p:blipFill>
        <p:spPr>
          <a:xfrm>
            <a:off x="1703512" y="620670"/>
            <a:ext cx="8784976" cy="4963511"/>
          </a:xfrm>
          <a:prstGeom prst="rect">
            <a:avLst/>
          </a:prstGeom>
        </p:spPr>
      </p:pic>
    </p:spTree>
    <p:extLst>
      <p:ext uri="{BB962C8B-B14F-4D97-AF65-F5344CB8AC3E}">
        <p14:creationId xmlns:p14="http://schemas.microsoft.com/office/powerpoint/2010/main" val="95367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a:xfrm>
            <a:off x="1981200" y="-34078"/>
            <a:ext cx="8229600" cy="1143000"/>
          </a:xfrm>
        </p:spPr>
        <p:txBody>
          <a:bodyPr>
            <a:normAutofit/>
          </a:bodyPr>
          <a:lstStyle/>
          <a:p>
            <a:r>
              <a:rPr lang="en-US" sz="4000">
                <a:latin typeface="Arial"/>
                <a:cs typeface="Arial"/>
              </a:rPr>
              <a:t>Drivers for Change</a:t>
            </a:r>
          </a:p>
        </p:txBody>
      </p:sp>
      <p:graphicFrame>
        <p:nvGraphicFramePr>
          <p:cNvPr id="9" name="Content Placeholder 4"/>
          <p:cNvGraphicFramePr>
            <a:graphicFrameLocks noGrp="1"/>
          </p:cNvGraphicFramePr>
          <p:nvPr>
            <p:ph idx="1"/>
          </p:nvPr>
        </p:nvGraphicFramePr>
        <p:xfrm>
          <a:off x="2209800" y="980729"/>
          <a:ext cx="7772400" cy="4611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46546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graphicEl>
                                              <a:dgm id="{AF015E63-F33A-2F46-BCA0-4B21E879330D}"/>
                                            </p:graphicEl>
                                          </p:spTgt>
                                        </p:tgtEl>
                                        <p:attrNameLst>
                                          <p:attrName>style.visibility</p:attrName>
                                        </p:attrNameLst>
                                      </p:cBhvr>
                                      <p:to>
                                        <p:strVal val="visible"/>
                                      </p:to>
                                    </p:set>
                                    <p:anim calcmode="lin" valueType="num">
                                      <p:cBhvr>
                                        <p:cTn id="7" dur="1000" fill="hold"/>
                                        <p:tgtEl>
                                          <p:spTgt spid="9">
                                            <p:graphicEl>
                                              <a:dgm id="{AF015E63-F33A-2F46-BCA0-4B21E879330D}"/>
                                            </p:graphicEl>
                                          </p:spTgt>
                                        </p:tgtEl>
                                        <p:attrNameLst>
                                          <p:attrName>ppt_w</p:attrName>
                                        </p:attrNameLst>
                                      </p:cBhvr>
                                      <p:tavLst>
                                        <p:tav tm="0">
                                          <p:val>
                                            <p:strVal val="#ppt_w*0.70"/>
                                          </p:val>
                                        </p:tav>
                                        <p:tav tm="100000">
                                          <p:val>
                                            <p:strVal val="#ppt_w"/>
                                          </p:val>
                                        </p:tav>
                                      </p:tavLst>
                                    </p:anim>
                                    <p:anim calcmode="lin" valueType="num">
                                      <p:cBhvr>
                                        <p:cTn id="8" dur="1000" fill="hold"/>
                                        <p:tgtEl>
                                          <p:spTgt spid="9">
                                            <p:graphicEl>
                                              <a:dgm id="{AF015E63-F33A-2F46-BCA0-4B21E879330D}"/>
                                            </p:graphicEl>
                                          </p:spTgt>
                                        </p:tgtEl>
                                        <p:attrNameLst>
                                          <p:attrName>ppt_h</p:attrName>
                                        </p:attrNameLst>
                                      </p:cBhvr>
                                      <p:tavLst>
                                        <p:tav tm="0">
                                          <p:val>
                                            <p:strVal val="#ppt_h"/>
                                          </p:val>
                                        </p:tav>
                                        <p:tav tm="100000">
                                          <p:val>
                                            <p:strVal val="#ppt_h"/>
                                          </p:val>
                                        </p:tav>
                                      </p:tavLst>
                                    </p:anim>
                                    <p:animEffect transition="in" filter="fade">
                                      <p:cBhvr>
                                        <p:cTn id="9" dur="1000"/>
                                        <p:tgtEl>
                                          <p:spTgt spid="9">
                                            <p:graphicEl>
                                              <a:dgm id="{AF015E63-F33A-2F46-BCA0-4B21E879330D}"/>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9">
                                            <p:graphicEl>
                                              <a:dgm id="{E2FF68AD-CE8E-7440-8605-507D02647B93}"/>
                                            </p:graphicEl>
                                          </p:spTgt>
                                        </p:tgtEl>
                                        <p:attrNameLst>
                                          <p:attrName>style.visibility</p:attrName>
                                        </p:attrNameLst>
                                      </p:cBhvr>
                                      <p:to>
                                        <p:strVal val="visible"/>
                                      </p:to>
                                    </p:set>
                                    <p:anim calcmode="lin" valueType="num">
                                      <p:cBhvr>
                                        <p:cTn id="12" dur="1000" fill="hold"/>
                                        <p:tgtEl>
                                          <p:spTgt spid="9">
                                            <p:graphicEl>
                                              <a:dgm id="{E2FF68AD-CE8E-7440-8605-507D02647B93}"/>
                                            </p:graphicEl>
                                          </p:spTgt>
                                        </p:tgtEl>
                                        <p:attrNameLst>
                                          <p:attrName>ppt_w</p:attrName>
                                        </p:attrNameLst>
                                      </p:cBhvr>
                                      <p:tavLst>
                                        <p:tav tm="0">
                                          <p:val>
                                            <p:strVal val="#ppt_w*0.70"/>
                                          </p:val>
                                        </p:tav>
                                        <p:tav tm="100000">
                                          <p:val>
                                            <p:strVal val="#ppt_w"/>
                                          </p:val>
                                        </p:tav>
                                      </p:tavLst>
                                    </p:anim>
                                    <p:anim calcmode="lin" valueType="num">
                                      <p:cBhvr>
                                        <p:cTn id="13" dur="1000" fill="hold"/>
                                        <p:tgtEl>
                                          <p:spTgt spid="9">
                                            <p:graphicEl>
                                              <a:dgm id="{E2FF68AD-CE8E-7440-8605-507D02647B93}"/>
                                            </p:graphicEl>
                                          </p:spTgt>
                                        </p:tgtEl>
                                        <p:attrNameLst>
                                          <p:attrName>ppt_h</p:attrName>
                                        </p:attrNameLst>
                                      </p:cBhvr>
                                      <p:tavLst>
                                        <p:tav tm="0">
                                          <p:val>
                                            <p:strVal val="#ppt_h"/>
                                          </p:val>
                                        </p:tav>
                                        <p:tav tm="100000">
                                          <p:val>
                                            <p:strVal val="#ppt_h"/>
                                          </p:val>
                                        </p:tav>
                                      </p:tavLst>
                                    </p:anim>
                                    <p:animEffect transition="in" filter="fade">
                                      <p:cBhvr>
                                        <p:cTn id="14" dur="1000"/>
                                        <p:tgtEl>
                                          <p:spTgt spid="9">
                                            <p:graphicEl>
                                              <a:dgm id="{E2FF68AD-CE8E-7440-8605-507D02647B9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9">
                                            <p:graphicEl>
                                              <a:dgm id="{86B64349-634E-A040-BBF7-7001D2089A14}"/>
                                            </p:graphicEl>
                                          </p:spTgt>
                                        </p:tgtEl>
                                        <p:attrNameLst>
                                          <p:attrName>style.visibility</p:attrName>
                                        </p:attrNameLst>
                                      </p:cBhvr>
                                      <p:to>
                                        <p:strVal val="visible"/>
                                      </p:to>
                                    </p:set>
                                    <p:anim calcmode="lin" valueType="num">
                                      <p:cBhvr>
                                        <p:cTn id="19" dur="1000" fill="hold"/>
                                        <p:tgtEl>
                                          <p:spTgt spid="9">
                                            <p:graphicEl>
                                              <a:dgm id="{86B64349-634E-A040-BBF7-7001D2089A14}"/>
                                            </p:graphicEl>
                                          </p:spTgt>
                                        </p:tgtEl>
                                        <p:attrNameLst>
                                          <p:attrName>ppt_w</p:attrName>
                                        </p:attrNameLst>
                                      </p:cBhvr>
                                      <p:tavLst>
                                        <p:tav tm="0">
                                          <p:val>
                                            <p:strVal val="#ppt_w*0.70"/>
                                          </p:val>
                                        </p:tav>
                                        <p:tav tm="100000">
                                          <p:val>
                                            <p:strVal val="#ppt_w"/>
                                          </p:val>
                                        </p:tav>
                                      </p:tavLst>
                                    </p:anim>
                                    <p:anim calcmode="lin" valueType="num">
                                      <p:cBhvr>
                                        <p:cTn id="20" dur="1000" fill="hold"/>
                                        <p:tgtEl>
                                          <p:spTgt spid="9">
                                            <p:graphicEl>
                                              <a:dgm id="{86B64349-634E-A040-BBF7-7001D2089A14}"/>
                                            </p:graphicEl>
                                          </p:spTgt>
                                        </p:tgtEl>
                                        <p:attrNameLst>
                                          <p:attrName>ppt_h</p:attrName>
                                        </p:attrNameLst>
                                      </p:cBhvr>
                                      <p:tavLst>
                                        <p:tav tm="0">
                                          <p:val>
                                            <p:strVal val="#ppt_h"/>
                                          </p:val>
                                        </p:tav>
                                        <p:tav tm="100000">
                                          <p:val>
                                            <p:strVal val="#ppt_h"/>
                                          </p:val>
                                        </p:tav>
                                      </p:tavLst>
                                    </p:anim>
                                    <p:animEffect transition="in" filter="fade">
                                      <p:cBhvr>
                                        <p:cTn id="21" dur="1000"/>
                                        <p:tgtEl>
                                          <p:spTgt spid="9">
                                            <p:graphicEl>
                                              <a:dgm id="{86B64349-634E-A040-BBF7-7001D2089A14}"/>
                                            </p:graphicEl>
                                          </p:spTgt>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9">
                                            <p:graphicEl>
                                              <a:dgm id="{FECD620E-ED4D-5844-B31B-E29B2D194B6E}"/>
                                            </p:graphicEl>
                                          </p:spTgt>
                                        </p:tgtEl>
                                        <p:attrNameLst>
                                          <p:attrName>style.visibility</p:attrName>
                                        </p:attrNameLst>
                                      </p:cBhvr>
                                      <p:to>
                                        <p:strVal val="visible"/>
                                      </p:to>
                                    </p:set>
                                    <p:anim calcmode="lin" valueType="num">
                                      <p:cBhvr>
                                        <p:cTn id="24" dur="1000" fill="hold"/>
                                        <p:tgtEl>
                                          <p:spTgt spid="9">
                                            <p:graphicEl>
                                              <a:dgm id="{FECD620E-ED4D-5844-B31B-E29B2D194B6E}"/>
                                            </p:graphicEl>
                                          </p:spTgt>
                                        </p:tgtEl>
                                        <p:attrNameLst>
                                          <p:attrName>ppt_w</p:attrName>
                                        </p:attrNameLst>
                                      </p:cBhvr>
                                      <p:tavLst>
                                        <p:tav tm="0">
                                          <p:val>
                                            <p:strVal val="#ppt_w*0.70"/>
                                          </p:val>
                                        </p:tav>
                                        <p:tav tm="100000">
                                          <p:val>
                                            <p:strVal val="#ppt_w"/>
                                          </p:val>
                                        </p:tav>
                                      </p:tavLst>
                                    </p:anim>
                                    <p:anim calcmode="lin" valueType="num">
                                      <p:cBhvr>
                                        <p:cTn id="25" dur="1000" fill="hold"/>
                                        <p:tgtEl>
                                          <p:spTgt spid="9">
                                            <p:graphicEl>
                                              <a:dgm id="{FECD620E-ED4D-5844-B31B-E29B2D194B6E}"/>
                                            </p:graphicEl>
                                          </p:spTgt>
                                        </p:tgtEl>
                                        <p:attrNameLst>
                                          <p:attrName>ppt_h</p:attrName>
                                        </p:attrNameLst>
                                      </p:cBhvr>
                                      <p:tavLst>
                                        <p:tav tm="0">
                                          <p:val>
                                            <p:strVal val="#ppt_h"/>
                                          </p:val>
                                        </p:tav>
                                        <p:tav tm="100000">
                                          <p:val>
                                            <p:strVal val="#ppt_h"/>
                                          </p:val>
                                        </p:tav>
                                      </p:tavLst>
                                    </p:anim>
                                    <p:animEffect transition="in" filter="fade">
                                      <p:cBhvr>
                                        <p:cTn id="26" dur="1000"/>
                                        <p:tgtEl>
                                          <p:spTgt spid="9">
                                            <p:graphicEl>
                                              <a:dgm id="{FECD620E-ED4D-5844-B31B-E29B2D194B6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9">
                                            <p:graphicEl>
                                              <a:dgm id="{E97AAD72-C9C4-B44F-BF68-144B3C497307}"/>
                                            </p:graphicEl>
                                          </p:spTgt>
                                        </p:tgtEl>
                                        <p:attrNameLst>
                                          <p:attrName>style.visibility</p:attrName>
                                        </p:attrNameLst>
                                      </p:cBhvr>
                                      <p:to>
                                        <p:strVal val="visible"/>
                                      </p:to>
                                    </p:set>
                                    <p:anim calcmode="lin" valueType="num">
                                      <p:cBhvr>
                                        <p:cTn id="31" dur="1000" fill="hold"/>
                                        <p:tgtEl>
                                          <p:spTgt spid="9">
                                            <p:graphicEl>
                                              <a:dgm id="{E97AAD72-C9C4-B44F-BF68-144B3C497307}"/>
                                            </p:graphicEl>
                                          </p:spTgt>
                                        </p:tgtEl>
                                        <p:attrNameLst>
                                          <p:attrName>ppt_w</p:attrName>
                                        </p:attrNameLst>
                                      </p:cBhvr>
                                      <p:tavLst>
                                        <p:tav tm="0">
                                          <p:val>
                                            <p:strVal val="#ppt_w*0.70"/>
                                          </p:val>
                                        </p:tav>
                                        <p:tav tm="100000">
                                          <p:val>
                                            <p:strVal val="#ppt_w"/>
                                          </p:val>
                                        </p:tav>
                                      </p:tavLst>
                                    </p:anim>
                                    <p:anim calcmode="lin" valueType="num">
                                      <p:cBhvr>
                                        <p:cTn id="32" dur="1000" fill="hold"/>
                                        <p:tgtEl>
                                          <p:spTgt spid="9">
                                            <p:graphicEl>
                                              <a:dgm id="{E97AAD72-C9C4-B44F-BF68-144B3C497307}"/>
                                            </p:graphicEl>
                                          </p:spTgt>
                                        </p:tgtEl>
                                        <p:attrNameLst>
                                          <p:attrName>ppt_h</p:attrName>
                                        </p:attrNameLst>
                                      </p:cBhvr>
                                      <p:tavLst>
                                        <p:tav tm="0">
                                          <p:val>
                                            <p:strVal val="#ppt_h"/>
                                          </p:val>
                                        </p:tav>
                                        <p:tav tm="100000">
                                          <p:val>
                                            <p:strVal val="#ppt_h"/>
                                          </p:val>
                                        </p:tav>
                                      </p:tavLst>
                                    </p:anim>
                                    <p:animEffect transition="in" filter="fade">
                                      <p:cBhvr>
                                        <p:cTn id="33" dur="1000"/>
                                        <p:tgtEl>
                                          <p:spTgt spid="9">
                                            <p:graphicEl>
                                              <a:dgm id="{E97AAD72-C9C4-B44F-BF68-144B3C497307}"/>
                                            </p:graphicEl>
                                          </p:spTgt>
                                        </p:tgtEl>
                                      </p:cBhvr>
                                    </p:animEffect>
                                  </p:childTnLst>
                                </p:cTn>
                              </p:par>
                              <p:par>
                                <p:cTn id="34" presetID="55" presetClass="entr" presetSubtype="0" fill="hold" grpId="0" nodeType="withEffect">
                                  <p:stCondLst>
                                    <p:cond delay="0"/>
                                  </p:stCondLst>
                                  <p:childTnLst>
                                    <p:set>
                                      <p:cBhvr>
                                        <p:cTn id="35" dur="1" fill="hold">
                                          <p:stCondLst>
                                            <p:cond delay="0"/>
                                          </p:stCondLst>
                                        </p:cTn>
                                        <p:tgtEl>
                                          <p:spTgt spid="9">
                                            <p:graphicEl>
                                              <a:dgm id="{37116D10-537F-8545-830F-009A318A6A46}"/>
                                            </p:graphicEl>
                                          </p:spTgt>
                                        </p:tgtEl>
                                        <p:attrNameLst>
                                          <p:attrName>style.visibility</p:attrName>
                                        </p:attrNameLst>
                                      </p:cBhvr>
                                      <p:to>
                                        <p:strVal val="visible"/>
                                      </p:to>
                                    </p:set>
                                    <p:anim calcmode="lin" valueType="num">
                                      <p:cBhvr>
                                        <p:cTn id="36" dur="1000" fill="hold"/>
                                        <p:tgtEl>
                                          <p:spTgt spid="9">
                                            <p:graphicEl>
                                              <a:dgm id="{37116D10-537F-8545-830F-009A318A6A46}"/>
                                            </p:graphicEl>
                                          </p:spTgt>
                                        </p:tgtEl>
                                        <p:attrNameLst>
                                          <p:attrName>ppt_w</p:attrName>
                                        </p:attrNameLst>
                                      </p:cBhvr>
                                      <p:tavLst>
                                        <p:tav tm="0">
                                          <p:val>
                                            <p:strVal val="#ppt_w*0.70"/>
                                          </p:val>
                                        </p:tav>
                                        <p:tav tm="100000">
                                          <p:val>
                                            <p:strVal val="#ppt_w"/>
                                          </p:val>
                                        </p:tav>
                                      </p:tavLst>
                                    </p:anim>
                                    <p:anim calcmode="lin" valueType="num">
                                      <p:cBhvr>
                                        <p:cTn id="37" dur="1000" fill="hold"/>
                                        <p:tgtEl>
                                          <p:spTgt spid="9">
                                            <p:graphicEl>
                                              <a:dgm id="{37116D10-537F-8545-830F-009A318A6A46}"/>
                                            </p:graphicEl>
                                          </p:spTgt>
                                        </p:tgtEl>
                                        <p:attrNameLst>
                                          <p:attrName>ppt_h</p:attrName>
                                        </p:attrNameLst>
                                      </p:cBhvr>
                                      <p:tavLst>
                                        <p:tav tm="0">
                                          <p:val>
                                            <p:strVal val="#ppt_h"/>
                                          </p:val>
                                        </p:tav>
                                        <p:tav tm="100000">
                                          <p:val>
                                            <p:strVal val="#ppt_h"/>
                                          </p:val>
                                        </p:tav>
                                      </p:tavLst>
                                    </p:anim>
                                    <p:animEffect transition="in" filter="fade">
                                      <p:cBhvr>
                                        <p:cTn id="38" dur="1000"/>
                                        <p:tgtEl>
                                          <p:spTgt spid="9">
                                            <p:graphicEl>
                                              <a:dgm id="{37116D10-537F-8545-830F-009A318A6A46}"/>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9">
                                            <p:graphicEl>
                                              <a:dgm id="{3CB3EF5D-8A8F-534B-8237-0D26A727E7F2}"/>
                                            </p:graphicEl>
                                          </p:spTgt>
                                        </p:tgtEl>
                                        <p:attrNameLst>
                                          <p:attrName>style.visibility</p:attrName>
                                        </p:attrNameLst>
                                      </p:cBhvr>
                                      <p:to>
                                        <p:strVal val="visible"/>
                                      </p:to>
                                    </p:set>
                                    <p:anim calcmode="lin" valueType="num">
                                      <p:cBhvr>
                                        <p:cTn id="43" dur="1000" fill="hold"/>
                                        <p:tgtEl>
                                          <p:spTgt spid="9">
                                            <p:graphicEl>
                                              <a:dgm id="{3CB3EF5D-8A8F-534B-8237-0D26A727E7F2}"/>
                                            </p:graphicEl>
                                          </p:spTgt>
                                        </p:tgtEl>
                                        <p:attrNameLst>
                                          <p:attrName>ppt_w</p:attrName>
                                        </p:attrNameLst>
                                      </p:cBhvr>
                                      <p:tavLst>
                                        <p:tav tm="0">
                                          <p:val>
                                            <p:strVal val="#ppt_w*0.70"/>
                                          </p:val>
                                        </p:tav>
                                        <p:tav tm="100000">
                                          <p:val>
                                            <p:strVal val="#ppt_w"/>
                                          </p:val>
                                        </p:tav>
                                      </p:tavLst>
                                    </p:anim>
                                    <p:anim calcmode="lin" valueType="num">
                                      <p:cBhvr>
                                        <p:cTn id="44" dur="1000" fill="hold"/>
                                        <p:tgtEl>
                                          <p:spTgt spid="9">
                                            <p:graphicEl>
                                              <a:dgm id="{3CB3EF5D-8A8F-534B-8237-0D26A727E7F2}"/>
                                            </p:graphicEl>
                                          </p:spTgt>
                                        </p:tgtEl>
                                        <p:attrNameLst>
                                          <p:attrName>ppt_h</p:attrName>
                                        </p:attrNameLst>
                                      </p:cBhvr>
                                      <p:tavLst>
                                        <p:tav tm="0">
                                          <p:val>
                                            <p:strVal val="#ppt_h"/>
                                          </p:val>
                                        </p:tav>
                                        <p:tav tm="100000">
                                          <p:val>
                                            <p:strVal val="#ppt_h"/>
                                          </p:val>
                                        </p:tav>
                                      </p:tavLst>
                                    </p:anim>
                                    <p:animEffect transition="in" filter="fade">
                                      <p:cBhvr>
                                        <p:cTn id="45" dur="1000"/>
                                        <p:tgtEl>
                                          <p:spTgt spid="9">
                                            <p:graphicEl>
                                              <a:dgm id="{3CB3EF5D-8A8F-534B-8237-0D26A727E7F2}"/>
                                            </p:graphicEl>
                                          </p:spTgt>
                                        </p:tgtEl>
                                      </p:cBhvr>
                                    </p:animEffect>
                                  </p:childTnLst>
                                </p:cTn>
                              </p:par>
                              <p:par>
                                <p:cTn id="46" presetID="55" presetClass="entr" presetSubtype="0" fill="hold" grpId="0" nodeType="withEffect">
                                  <p:stCondLst>
                                    <p:cond delay="0"/>
                                  </p:stCondLst>
                                  <p:childTnLst>
                                    <p:set>
                                      <p:cBhvr>
                                        <p:cTn id="47" dur="1" fill="hold">
                                          <p:stCondLst>
                                            <p:cond delay="0"/>
                                          </p:stCondLst>
                                        </p:cTn>
                                        <p:tgtEl>
                                          <p:spTgt spid="9">
                                            <p:graphicEl>
                                              <a:dgm id="{800BAC79-F11D-284F-B969-45E390024F0A}"/>
                                            </p:graphicEl>
                                          </p:spTgt>
                                        </p:tgtEl>
                                        <p:attrNameLst>
                                          <p:attrName>style.visibility</p:attrName>
                                        </p:attrNameLst>
                                      </p:cBhvr>
                                      <p:to>
                                        <p:strVal val="visible"/>
                                      </p:to>
                                    </p:set>
                                    <p:anim calcmode="lin" valueType="num">
                                      <p:cBhvr>
                                        <p:cTn id="48" dur="1000" fill="hold"/>
                                        <p:tgtEl>
                                          <p:spTgt spid="9">
                                            <p:graphicEl>
                                              <a:dgm id="{800BAC79-F11D-284F-B969-45E390024F0A}"/>
                                            </p:graphicEl>
                                          </p:spTgt>
                                        </p:tgtEl>
                                        <p:attrNameLst>
                                          <p:attrName>ppt_w</p:attrName>
                                        </p:attrNameLst>
                                      </p:cBhvr>
                                      <p:tavLst>
                                        <p:tav tm="0">
                                          <p:val>
                                            <p:strVal val="#ppt_w*0.70"/>
                                          </p:val>
                                        </p:tav>
                                        <p:tav tm="100000">
                                          <p:val>
                                            <p:strVal val="#ppt_w"/>
                                          </p:val>
                                        </p:tav>
                                      </p:tavLst>
                                    </p:anim>
                                    <p:anim calcmode="lin" valueType="num">
                                      <p:cBhvr>
                                        <p:cTn id="49" dur="1000" fill="hold"/>
                                        <p:tgtEl>
                                          <p:spTgt spid="9">
                                            <p:graphicEl>
                                              <a:dgm id="{800BAC79-F11D-284F-B969-45E390024F0A}"/>
                                            </p:graphicEl>
                                          </p:spTgt>
                                        </p:tgtEl>
                                        <p:attrNameLst>
                                          <p:attrName>ppt_h</p:attrName>
                                        </p:attrNameLst>
                                      </p:cBhvr>
                                      <p:tavLst>
                                        <p:tav tm="0">
                                          <p:val>
                                            <p:strVal val="#ppt_h"/>
                                          </p:val>
                                        </p:tav>
                                        <p:tav tm="100000">
                                          <p:val>
                                            <p:strVal val="#ppt_h"/>
                                          </p:val>
                                        </p:tav>
                                      </p:tavLst>
                                    </p:anim>
                                    <p:animEffect transition="in" filter="fade">
                                      <p:cBhvr>
                                        <p:cTn id="50" dur="1000"/>
                                        <p:tgtEl>
                                          <p:spTgt spid="9">
                                            <p:graphicEl>
                                              <a:dgm id="{800BAC79-F11D-284F-B969-45E390024F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A36F-5271-0B49-9037-126189A191B3}"/>
              </a:ext>
            </a:extLst>
          </p:cNvPr>
          <p:cNvSpPr>
            <a:spLocks noGrp="1"/>
          </p:cNvSpPr>
          <p:nvPr>
            <p:ph type="title"/>
          </p:nvPr>
        </p:nvSpPr>
        <p:spPr>
          <a:xfrm>
            <a:off x="1789110" y="79728"/>
            <a:ext cx="8229600" cy="684977"/>
          </a:xfrm>
        </p:spPr>
        <p:txBody>
          <a:bodyPr>
            <a:normAutofit/>
          </a:bodyPr>
          <a:lstStyle/>
          <a:p>
            <a:pPr algn="l"/>
            <a:r>
              <a:rPr lang="en-GB" sz="3400" dirty="0">
                <a:latin typeface="Arial"/>
                <a:cs typeface="Arial"/>
              </a:rPr>
              <a:t>The path to CSR for Tourism and Events?</a:t>
            </a:r>
          </a:p>
        </p:txBody>
      </p:sp>
      <p:sp>
        <p:nvSpPr>
          <p:cNvPr id="4" name="Content Placeholder 3">
            <a:extLst>
              <a:ext uri="{FF2B5EF4-FFF2-40B4-BE49-F238E27FC236}">
                <a16:creationId xmlns:a16="http://schemas.microsoft.com/office/drawing/2014/main" id="{88488697-1747-BC4E-9F14-DD4E07CE3748}"/>
              </a:ext>
            </a:extLst>
          </p:cNvPr>
          <p:cNvSpPr>
            <a:spLocks noGrp="1"/>
          </p:cNvSpPr>
          <p:nvPr>
            <p:ph idx="1"/>
          </p:nvPr>
        </p:nvSpPr>
        <p:spPr>
          <a:xfrm>
            <a:off x="1812371" y="777506"/>
            <a:ext cx="8597823" cy="4968552"/>
          </a:xfrm>
        </p:spPr>
        <p:txBody>
          <a:bodyPr>
            <a:noAutofit/>
          </a:bodyPr>
          <a:lstStyle/>
          <a:p>
            <a:pPr marL="0" indent="0" algn="just">
              <a:buNone/>
            </a:pPr>
            <a:r>
              <a:rPr lang="en-GB" sz="1800" dirty="0"/>
              <a:t>Green marketing is well past the stage of simply accentuating what you are already doing that can be considered green, just as a green audience is well past the stage of just accepting your word as an eco-friendly endorsement. One thing that the sustainable dollar sector now demands is – </a:t>
            </a:r>
            <a:r>
              <a:rPr lang="en-GB" sz="1800" b="1" dirty="0"/>
              <a:t>transparency</a:t>
            </a:r>
            <a:r>
              <a:rPr lang="en-GB" sz="1800" dirty="0"/>
              <a:t>. </a:t>
            </a:r>
          </a:p>
          <a:p>
            <a:pPr marL="0" indent="0" algn="just">
              <a:buNone/>
            </a:pPr>
            <a:endParaRPr lang="en-GB" sz="1800" dirty="0"/>
          </a:p>
          <a:p>
            <a:pPr marL="0" indent="0" algn="just">
              <a:buNone/>
            </a:pPr>
            <a:r>
              <a:rPr lang="en-GB" sz="1800" dirty="0"/>
              <a:t>CSR has to be endemic within an organization to gain a loyal following. You need to have </a:t>
            </a:r>
            <a:r>
              <a:rPr lang="en-GB" sz="1800" b="1" dirty="0"/>
              <a:t>reduce, reusing and recycling policies </a:t>
            </a:r>
            <a:r>
              <a:rPr lang="en-GB" sz="1800" dirty="0"/>
              <a:t>in place, </a:t>
            </a:r>
            <a:r>
              <a:rPr lang="en-GB" sz="1800" b="1" dirty="0"/>
              <a:t>ethical treatment of workers</a:t>
            </a:r>
            <a:r>
              <a:rPr lang="en-GB" sz="1800" dirty="0"/>
              <a:t>, low carbon footprint, local supply and organic ingredients. If you only have one of these elements and choose to market it, that’s fine, but be honest about all the rest. Don’t try and dress up anything that is not genuine, or you suffer from ‘</a:t>
            </a:r>
            <a:r>
              <a:rPr lang="en-GB" sz="1800" b="1" dirty="0">
                <a:solidFill>
                  <a:schemeClr val="accent3"/>
                </a:solidFill>
              </a:rPr>
              <a:t>Greenwashing</a:t>
            </a:r>
            <a:r>
              <a:rPr lang="en-GB" sz="1800" dirty="0"/>
              <a:t>’ and credibility will take a massive dent.</a:t>
            </a:r>
          </a:p>
          <a:p>
            <a:pPr marL="0" indent="0" algn="just">
              <a:buNone/>
            </a:pPr>
            <a:endParaRPr lang="en-GB" sz="1800" dirty="0"/>
          </a:p>
          <a:p>
            <a:pPr marL="0" indent="0" algn="just">
              <a:buNone/>
            </a:pPr>
            <a:r>
              <a:rPr lang="en-GB" sz="1800" dirty="0"/>
              <a:t>The marketing also has to be </a:t>
            </a:r>
            <a:r>
              <a:rPr lang="en-GB" sz="1800" b="1" dirty="0"/>
              <a:t>genuine, truthful and particularly non-consumerist </a:t>
            </a:r>
            <a:r>
              <a:rPr lang="en-GB" sz="1800" dirty="0"/>
              <a:t>consumerism. Eco-friendly buyers do not want to be sold to. They want to be informed – even involved if they can. If you don’t bring the information they desire to them, they will use the internet and social media to find out what they want to know. </a:t>
            </a:r>
          </a:p>
        </p:txBody>
      </p:sp>
    </p:spTree>
    <p:extLst>
      <p:ext uri="{BB962C8B-B14F-4D97-AF65-F5344CB8AC3E}">
        <p14:creationId xmlns:p14="http://schemas.microsoft.com/office/powerpoint/2010/main" val="2149782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42FE7-A990-F29F-3B3F-B7803F8C69A5}"/>
              </a:ext>
            </a:extLst>
          </p:cNvPr>
          <p:cNvSpPr>
            <a:spLocks noGrp="1"/>
          </p:cNvSpPr>
          <p:nvPr>
            <p:ph type="title"/>
          </p:nvPr>
        </p:nvSpPr>
        <p:spPr/>
        <p:txBody>
          <a:bodyPr/>
          <a:lstStyle/>
          <a:p>
            <a:r>
              <a:rPr lang="en-GB" dirty="0"/>
              <a:t>Top 10 Most Sustainable Travel Destinations:</a:t>
            </a:r>
          </a:p>
        </p:txBody>
      </p:sp>
      <p:sp>
        <p:nvSpPr>
          <p:cNvPr id="3" name="Content Placeholder 2">
            <a:extLst>
              <a:ext uri="{FF2B5EF4-FFF2-40B4-BE49-F238E27FC236}">
                <a16:creationId xmlns:a16="http://schemas.microsoft.com/office/drawing/2014/main" id="{468888D0-DEF3-BBED-BCED-D14ABC8BBFDE}"/>
              </a:ext>
            </a:extLst>
          </p:cNvPr>
          <p:cNvSpPr>
            <a:spLocks noGrp="1"/>
          </p:cNvSpPr>
          <p:nvPr>
            <p:ph sz="half" idx="1"/>
          </p:nvPr>
        </p:nvSpPr>
        <p:spPr/>
        <p:txBody>
          <a:bodyPr>
            <a:normAutofit/>
          </a:bodyPr>
          <a:lstStyle/>
          <a:p>
            <a:r>
              <a:rPr lang="en-GB" dirty="0"/>
              <a:t>Costa Rica</a:t>
            </a:r>
          </a:p>
          <a:p>
            <a:r>
              <a:rPr lang="en-GB" dirty="0"/>
              <a:t>Bhutan</a:t>
            </a:r>
          </a:p>
          <a:p>
            <a:r>
              <a:rPr lang="en-GB" dirty="0"/>
              <a:t>Scotland</a:t>
            </a:r>
          </a:p>
          <a:p>
            <a:r>
              <a:rPr lang="en-GB" dirty="0"/>
              <a:t>Rwanda</a:t>
            </a:r>
          </a:p>
          <a:p>
            <a:r>
              <a:rPr lang="en-GB" dirty="0"/>
              <a:t>Slovenia</a:t>
            </a:r>
          </a:p>
          <a:p>
            <a:r>
              <a:rPr lang="en-GB" dirty="0"/>
              <a:t>Finland</a:t>
            </a:r>
          </a:p>
          <a:p>
            <a:r>
              <a:rPr lang="en-GB" dirty="0"/>
              <a:t>New Zealand</a:t>
            </a:r>
          </a:p>
          <a:p>
            <a:endParaRPr lang="en-GB" dirty="0"/>
          </a:p>
        </p:txBody>
      </p:sp>
      <p:sp>
        <p:nvSpPr>
          <p:cNvPr id="4" name="Content Placeholder 3">
            <a:extLst>
              <a:ext uri="{FF2B5EF4-FFF2-40B4-BE49-F238E27FC236}">
                <a16:creationId xmlns:a16="http://schemas.microsoft.com/office/drawing/2014/main" id="{12D57764-FF57-D618-3FB9-BA488FBBF703}"/>
              </a:ext>
            </a:extLst>
          </p:cNvPr>
          <p:cNvSpPr>
            <a:spLocks noGrp="1"/>
          </p:cNvSpPr>
          <p:nvPr>
            <p:ph sz="half" idx="2"/>
          </p:nvPr>
        </p:nvSpPr>
        <p:spPr/>
        <p:txBody>
          <a:bodyPr/>
          <a:lstStyle/>
          <a:p>
            <a:r>
              <a:rPr lang="en-GB" dirty="0"/>
              <a:t>Barbados</a:t>
            </a:r>
          </a:p>
          <a:p>
            <a:r>
              <a:rPr lang="en-GB" dirty="0"/>
              <a:t>Madagascar</a:t>
            </a:r>
          </a:p>
          <a:p>
            <a:r>
              <a:rPr lang="en-GB" dirty="0"/>
              <a:t>New Zealand</a:t>
            </a:r>
          </a:p>
          <a:p>
            <a:r>
              <a:rPr lang="en-GB" dirty="0"/>
              <a:t>Barbados</a:t>
            </a:r>
          </a:p>
          <a:p>
            <a:r>
              <a:rPr lang="en-GB" dirty="0"/>
              <a:t>Madagascar</a:t>
            </a:r>
          </a:p>
          <a:p>
            <a:r>
              <a:rPr lang="en-GB" dirty="0"/>
              <a:t>San Diego, California</a:t>
            </a:r>
          </a:p>
        </p:txBody>
      </p:sp>
    </p:spTree>
    <p:extLst>
      <p:ext uri="{BB962C8B-B14F-4D97-AF65-F5344CB8AC3E}">
        <p14:creationId xmlns:p14="http://schemas.microsoft.com/office/powerpoint/2010/main" val="3055251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vert="horz" lIns="91440" tIns="45720" rIns="91440" bIns="45720" rtlCol="0" anchor="t">
            <a:normAutofit/>
          </a:bodyPr>
          <a:lstStyle/>
          <a:p>
            <a:r>
              <a:rPr lang="en-GB">
                <a:latin typeface="Arial"/>
                <a:cs typeface="Arial"/>
              </a:rPr>
              <a:t>Individual activity</a:t>
            </a:r>
            <a:endParaRPr lang="en-US">
              <a:latin typeface="Arial"/>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p:txBody>
          <a:bodyPr vert="horz" lIns="91440" tIns="45720" rIns="91440" bIns="45720" rtlCol="0" anchor="t">
            <a:normAutofit/>
          </a:bodyPr>
          <a:lstStyle/>
          <a:p>
            <a:r>
              <a:rPr lang="en-GB" dirty="0">
                <a:latin typeface="Arial"/>
                <a:cs typeface="Arial"/>
              </a:rPr>
              <a:t>What is the most sustainable form of travel?</a:t>
            </a:r>
          </a:p>
          <a:p>
            <a:r>
              <a:rPr lang="en-GB" dirty="0">
                <a:latin typeface="Arial"/>
                <a:cs typeface="Arial"/>
              </a:rPr>
              <a:t>What is the most sustainable destination?</a:t>
            </a:r>
          </a:p>
          <a:p>
            <a:r>
              <a:rPr lang="en-GB" dirty="0">
                <a:latin typeface="Arial"/>
                <a:cs typeface="Arial"/>
              </a:rPr>
              <a:t>What is the new trend when it comes to sustainable Tourism?</a:t>
            </a:r>
          </a:p>
          <a:p>
            <a:r>
              <a:rPr lang="en-GB" dirty="0">
                <a:latin typeface="Arial"/>
                <a:cs typeface="Arial"/>
              </a:rPr>
              <a:t>If money were no object, where would you go to have a sustainable travel experience?</a:t>
            </a:r>
          </a:p>
          <a:p>
            <a:r>
              <a:rPr lang="en-GB" dirty="0">
                <a:latin typeface="Arial"/>
                <a:cs typeface="Arial"/>
              </a:rPr>
              <a:t>How can you use this knowledge in the future?</a:t>
            </a:r>
          </a:p>
          <a:p>
            <a:endParaRPr lang="en-GB" dirty="0"/>
          </a:p>
        </p:txBody>
      </p:sp>
    </p:spTree>
    <p:extLst>
      <p:ext uri="{BB962C8B-B14F-4D97-AF65-F5344CB8AC3E}">
        <p14:creationId xmlns:p14="http://schemas.microsoft.com/office/powerpoint/2010/main" val="2215054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758" y="472847"/>
            <a:ext cx="4520710" cy="5013553"/>
          </a:xfrm>
        </p:spPr>
        <p:txBody>
          <a:bodyPr>
            <a:normAutofit/>
          </a:bodyPr>
          <a:lstStyle/>
          <a:p>
            <a:r>
              <a:rPr lang="en-GB" b="1" dirty="0">
                <a:solidFill>
                  <a:srgbClr val="00B050"/>
                </a:solidFill>
              </a:rPr>
              <a:t>But should we believe everything we see or read?</a:t>
            </a:r>
            <a:endParaRPr lang="en-US" dirty="0"/>
          </a:p>
        </p:txBody>
      </p:sp>
      <p:pic>
        <p:nvPicPr>
          <p:cNvPr id="6" name="Picture 6">
            <a:extLst>
              <a:ext uri="{FF2B5EF4-FFF2-40B4-BE49-F238E27FC236}">
                <a16:creationId xmlns:a16="http://schemas.microsoft.com/office/drawing/2014/main" id="{4E0698AD-3D08-BE36-DD3C-BBE4C4655F53}"/>
              </a:ext>
            </a:extLst>
          </p:cNvPr>
          <p:cNvPicPr>
            <a:picLocks noChangeAspect="1"/>
          </p:cNvPicPr>
          <p:nvPr/>
        </p:nvPicPr>
        <p:blipFill>
          <a:blip r:embed="rId3"/>
          <a:stretch>
            <a:fillRect/>
          </a:stretch>
        </p:blipFill>
        <p:spPr>
          <a:xfrm>
            <a:off x="5288354" y="158903"/>
            <a:ext cx="6818488" cy="5641440"/>
          </a:xfrm>
          <a:prstGeom prst="rect">
            <a:avLst/>
          </a:prstGeom>
        </p:spPr>
      </p:pic>
      <p:sp>
        <p:nvSpPr>
          <p:cNvPr id="4" name="TextBox 3">
            <a:extLst>
              <a:ext uri="{FF2B5EF4-FFF2-40B4-BE49-F238E27FC236}">
                <a16:creationId xmlns:a16="http://schemas.microsoft.com/office/drawing/2014/main" id="{A50CF374-50C5-71EC-8EC4-33174D506406}"/>
              </a:ext>
            </a:extLst>
          </p:cNvPr>
          <p:cNvSpPr txBox="1"/>
          <p:nvPr/>
        </p:nvSpPr>
        <p:spPr>
          <a:xfrm>
            <a:off x="767644" y="2979623"/>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680357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Greenwashing?">
            <a:extLst>
              <a:ext uri="{FF2B5EF4-FFF2-40B4-BE49-F238E27FC236}">
                <a16:creationId xmlns:a16="http://schemas.microsoft.com/office/drawing/2014/main" id="{F0156339-3301-C69D-894B-EFBDE521DD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046" y="0"/>
            <a:ext cx="10925908" cy="6118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57C308-ECB7-8B52-9C47-91BC71A3F22E}"/>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5" name="TextBox 4">
            <a:extLst>
              <a:ext uri="{FF2B5EF4-FFF2-40B4-BE49-F238E27FC236}">
                <a16:creationId xmlns:a16="http://schemas.microsoft.com/office/drawing/2014/main" id="{D0E4EB97-69A5-16BA-9698-CDAA75F97D77}"/>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6" name="Rectangle 5">
            <a:extLst>
              <a:ext uri="{FF2B5EF4-FFF2-40B4-BE49-F238E27FC236}">
                <a16:creationId xmlns:a16="http://schemas.microsoft.com/office/drawing/2014/main" id="{5000C9A6-FA8A-3336-ABFC-774DAE664D37}"/>
              </a:ext>
            </a:extLst>
          </p:cNvPr>
          <p:cNvSpPr/>
          <p:nvPr/>
        </p:nvSpPr>
        <p:spPr>
          <a:xfrm rot="19346584">
            <a:off x="2423036" y="2251838"/>
            <a:ext cx="8187024" cy="1323439"/>
          </a:xfrm>
          <a:prstGeom prst="rect">
            <a:avLst/>
          </a:prstGeom>
          <a:noFill/>
        </p:spPr>
        <p:txBody>
          <a:bodyPr wrap="square" lIns="91440" tIns="45720" rIns="91440" bIns="45720">
            <a:spAutoFit/>
          </a:bodyPr>
          <a:lstStyle/>
          <a:p>
            <a:pPr algn="ctr"/>
            <a:r>
              <a:rPr lang="en-US" sz="8000" b="1" dirty="0">
                <a:ln w="6600">
                  <a:solidFill>
                    <a:srgbClr val="FF0000"/>
                  </a:solidFill>
                  <a:prstDash val="solid"/>
                </a:ln>
                <a:solidFill>
                  <a:srgbClr val="FFFFFF"/>
                </a:solidFill>
                <a:effectLst>
                  <a:outerShdw dist="38100" dir="2700000" algn="tl" rotWithShape="0">
                    <a:schemeClr val="accent2"/>
                  </a:outerShdw>
                </a:effectLst>
              </a:rPr>
              <a:t>Greenwashing</a:t>
            </a:r>
          </a:p>
        </p:txBody>
      </p:sp>
    </p:spTree>
    <p:extLst>
      <p:ext uri="{BB962C8B-B14F-4D97-AF65-F5344CB8AC3E}">
        <p14:creationId xmlns:p14="http://schemas.microsoft.com/office/powerpoint/2010/main" val="286846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ABBD-0987-4F48-B788-0F200238954B}"/>
              </a:ext>
            </a:extLst>
          </p:cNvPr>
          <p:cNvSpPr>
            <a:spLocks noGrp="1"/>
          </p:cNvSpPr>
          <p:nvPr>
            <p:ph type="title"/>
          </p:nvPr>
        </p:nvSpPr>
        <p:spPr/>
        <p:txBody>
          <a:bodyPr>
            <a:normAutofit/>
          </a:bodyPr>
          <a:lstStyle/>
          <a:p>
            <a:pPr algn="l"/>
            <a:r>
              <a:rPr lang="en-GB" sz="4000">
                <a:latin typeface="Arial"/>
                <a:cs typeface="Arial"/>
              </a:rPr>
              <a:t>Greenwashing</a:t>
            </a:r>
          </a:p>
        </p:txBody>
      </p:sp>
      <p:sp>
        <p:nvSpPr>
          <p:cNvPr id="3" name="Content Placeholder 2">
            <a:extLst>
              <a:ext uri="{FF2B5EF4-FFF2-40B4-BE49-F238E27FC236}">
                <a16:creationId xmlns:a16="http://schemas.microsoft.com/office/drawing/2014/main" id="{C16C033B-A22D-9F4E-A800-1F418B545F23}"/>
              </a:ext>
            </a:extLst>
          </p:cNvPr>
          <p:cNvSpPr>
            <a:spLocks noGrp="1"/>
          </p:cNvSpPr>
          <p:nvPr>
            <p:ph idx="1"/>
          </p:nvPr>
        </p:nvSpPr>
        <p:spPr>
          <a:xfrm>
            <a:off x="1752600" y="1213146"/>
            <a:ext cx="8686800" cy="4486615"/>
          </a:xfrm>
        </p:spPr>
        <p:txBody>
          <a:bodyPr vert="horz" lIns="91440" tIns="45720" rIns="91440" bIns="45720" rtlCol="0" anchor="t">
            <a:normAutofit fontScale="40000" lnSpcReduction="20000"/>
          </a:bodyPr>
          <a:lstStyle/>
          <a:p>
            <a:pPr marL="0" indent="0" algn="just">
              <a:buNone/>
            </a:pPr>
            <a:r>
              <a:rPr lang="en-GB" sz="4500">
                <a:latin typeface="Arial"/>
                <a:cs typeface="Arial"/>
              </a:rPr>
              <a:t>The dark side of sustainability and sustainable travel, greenwashing is the practice of using powerful PR, marketing and advertising to make an unsubstantiated or misleading claim about the sustainability benefits of a product or service. Companies do this so that they appear to be more socially or environmentally sustainable than they really are – and so attract more buyers and make more profit.</a:t>
            </a:r>
          </a:p>
          <a:p>
            <a:pPr marL="0" indent="0" algn="just">
              <a:buNone/>
            </a:pPr>
            <a:endParaRPr lang="en-GB" sz="4500">
              <a:latin typeface="Arial"/>
              <a:cs typeface="Arial"/>
            </a:endParaRPr>
          </a:p>
          <a:p>
            <a:pPr marL="0" indent="0" algn="just">
              <a:buNone/>
            </a:pPr>
            <a:r>
              <a:rPr lang="en-GB" sz="4500" b="1">
                <a:solidFill>
                  <a:schemeClr val="accent3"/>
                </a:solidFill>
                <a:latin typeface="Arial"/>
                <a:cs typeface="Arial"/>
              </a:rPr>
              <a:t>Greenwashing</a:t>
            </a:r>
            <a:r>
              <a:rPr lang="en-GB" sz="4500">
                <a:latin typeface="Arial"/>
                <a:cs typeface="Arial"/>
              </a:rPr>
              <a:t> has been going on for years, but the phrase was first coined by environmentalist Jay </a:t>
            </a:r>
            <a:r>
              <a:rPr lang="en-GB" sz="4500" err="1">
                <a:latin typeface="Arial"/>
                <a:cs typeface="Arial"/>
              </a:rPr>
              <a:t>Westerveld</a:t>
            </a:r>
            <a:r>
              <a:rPr lang="en-GB" sz="4500">
                <a:latin typeface="Arial"/>
                <a:cs typeface="Arial"/>
              </a:rPr>
              <a:t> in 1986 when we didn’t have such easy access to public information via social media and the internet and it was far easier for companies to hide what they were doing. It’s led to confusion and diminished our support of companies that are actually doing something sustainably good.</a:t>
            </a:r>
          </a:p>
          <a:p>
            <a:pPr marL="0" indent="0" algn="just">
              <a:buNone/>
            </a:pPr>
            <a:endParaRPr lang="en-GB" sz="4500">
              <a:latin typeface="Arial"/>
              <a:cs typeface="Arial"/>
            </a:endParaRPr>
          </a:p>
          <a:p>
            <a:pPr marL="0" indent="0" algn="just">
              <a:buNone/>
            </a:pPr>
            <a:r>
              <a:rPr lang="en-GB" sz="4500">
                <a:latin typeface="Arial"/>
                <a:cs typeface="Arial"/>
              </a:rPr>
              <a:t>Today </a:t>
            </a:r>
            <a:r>
              <a:rPr lang="en-GB" sz="4500" b="1">
                <a:solidFill>
                  <a:schemeClr val="accent3"/>
                </a:solidFill>
                <a:latin typeface="Arial"/>
                <a:cs typeface="Arial"/>
              </a:rPr>
              <a:t>greenwashing</a:t>
            </a:r>
            <a:r>
              <a:rPr lang="en-GB" sz="4500">
                <a:latin typeface="Arial"/>
                <a:cs typeface="Arial"/>
              </a:rPr>
              <a:t> is on the increase because more of us have started to demand that the products and services we use are genuinely sustainable. A Nielsen poll in late 2015 showed that 66% of global consumers are willing to pay more for environmentally sustainable products – among millennials, that number jumps to 72%.</a:t>
            </a:r>
          </a:p>
          <a:p>
            <a:pPr marL="0" indent="0" algn="just">
              <a:buNone/>
            </a:pPr>
            <a:br>
              <a:rPr lang="en-GB"/>
            </a:br>
            <a:endParaRPr lang="en-GB"/>
          </a:p>
        </p:txBody>
      </p:sp>
      <p:pic>
        <p:nvPicPr>
          <p:cNvPr id="5" name="Picture 4" descr="A picture containing brush, tool&#10;&#10;Description automatically generated">
            <a:extLst>
              <a:ext uri="{FF2B5EF4-FFF2-40B4-BE49-F238E27FC236}">
                <a16:creationId xmlns:a16="http://schemas.microsoft.com/office/drawing/2014/main" id="{827C65F2-F696-3645-848E-C5E4C7B2EBC6}"/>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972" b="99341" l="9986" r="89943">
                        <a14:foregroundMark x1="44759" y1="90969" x2="45042" y2="98636"/>
                        <a14:foregroundMark x1="45042" y1="98636" x2="47309" y2="91251"/>
                        <a14:foregroundMark x1="47309" y1="91251" x2="47450" y2="99671"/>
                        <a14:foregroundMark x1="47450" y1="99671" x2="50567" y2="92239"/>
                        <a14:foregroundMark x1="50567" y1="92239" x2="53045" y2="99671"/>
                        <a14:foregroundMark x1="53045" y1="99671" x2="52479" y2="89605"/>
                        <a14:foregroundMark x1="52479" y1="89605" x2="55241" y2="99341"/>
                        <a14:foregroundMark x1="70680" y1="57197" x2="71884" y2="40216"/>
                        <a14:foregroundMark x1="25637" y1="58231" x2="26558" y2="4106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7774227" y="-880999"/>
            <a:ext cx="2003131" cy="3022476"/>
          </a:xfrm>
          <a:prstGeom prst="rect">
            <a:avLst/>
          </a:prstGeom>
        </p:spPr>
      </p:pic>
      <p:sp>
        <p:nvSpPr>
          <p:cNvPr id="6" name="TextBox 5">
            <a:extLst>
              <a:ext uri="{FF2B5EF4-FFF2-40B4-BE49-F238E27FC236}">
                <a16:creationId xmlns:a16="http://schemas.microsoft.com/office/drawing/2014/main" id="{DB65BAEB-4645-8A49-B93F-437730BF9D32}"/>
              </a:ext>
            </a:extLst>
          </p:cNvPr>
          <p:cNvSpPr txBox="1"/>
          <p:nvPr/>
        </p:nvSpPr>
        <p:spPr>
          <a:xfrm>
            <a:off x="8775792" y="5242027"/>
            <a:ext cx="1435008" cy="369332"/>
          </a:xfrm>
          <a:prstGeom prst="rect">
            <a:avLst/>
          </a:prstGeom>
          <a:noFill/>
        </p:spPr>
        <p:txBody>
          <a:bodyPr wrap="none" rtlCol="0">
            <a:spAutoFit/>
          </a:bodyPr>
          <a:lstStyle/>
          <a:p>
            <a:r>
              <a:rPr lang="en-GB"/>
              <a:t>(Jones, 2017)</a:t>
            </a:r>
          </a:p>
        </p:txBody>
      </p:sp>
    </p:spTree>
    <p:extLst>
      <p:ext uri="{BB962C8B-B14F-4D97-AF65-F5344CB8AC3E}">
        <p14:creationId xmlns:p14="http://schemas.microsoft.com/office/powerpoint/2010/main" val="2273573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646" y="188640"/>
            <a:ext cx="8229600" cy="1210146"/>
          </a:xfrm>
        </p:spPr>
        <p:txBody>
          <a:bodyPr>
            <a:normAutofit fontScale="90000"/>
          </a:bodyPr>
          <a:lstStyle/>
          <a:p>
            <a:pPr algn="l"/>
            <a:r>
              <a:rPr lang="en-GB" b="1"/>
              <a:t>The Dangers of Greenwashing…</a:t>
            </a:r>
            <a:br>
              <a:rPr lang="en-GB" b="1"/>
            </a:br>
            <a:endParaRPr lang="en-GB" b="1"/>
          </a:p>
        </p:txBody>
      </p:sp>
      <p:pic>
        <p:nvPicPr>
          <p:cNvPr id="4" name="Online Media 3" descr="Greenwash today, suffer tomorrow">
            <a:hlinkClick r:id="" action="ppaction://media"/>
            <a:extLst>
              <a:ext uri="{FF2B5EF4-FFF2-40B4-BE49-F238E27FC236}">
                <a16:creationId xmlns:a16="http://schemas.microsoft.com/office/drawing/2014/main" id="{9FE3921A-FFC5-1646-A684-C45131EDF93A}"/>
              </a:ext>
            </a:extLst>
          </p:cNvPr>
          <p:cNvPicPr>
            <a:picLocks noRot="1" noChangeAspect="1"/>
          </p:cNvPicPr>
          <p:nvPr>
            <a:videoFile r:link="rId1"/>
          </p:nvPr>
        </p:nvPicPr>
        <p:blipFill>
          <a:blip r:embed="rId4"/>
          <a:stretch>
            <a:fillRect/>
          </a:stretch>
        </p:blipFill>
        <p:spPr>
          <a:xfrm>
            <a:off x="1786339" y="908720"/>
            <a:ext cx="8229600" cy="4649724"/>
          </a:xfrm>
          <a:prstGeom prst="rect">
            <a:avLst/>
          </a:prstGeom>
        </p:spPr>
      </p:pic>
    </p:spTree>
    <p:extLst>
      <p:ext uri="{BB962C8B-B14F-4D97-AF65-F5344CB8AC3E}">
        <p14:creationId xmlns:p14="http://schemas.microsoft.com/office/powerpoint/2010/main" val="271875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greenhushing' and why is it a risk for sustainability  professionals? - edie">
            <a:extLst>
              <a:ext uri="{FF2B5EF4-FFF2-40B4-BE49-F238E27FC236}">
                <a16:creationId xmlns:a16="http://schemas.microsoft.com/office/drawing/2014/main" id="{16E5B453-CDC8-B35F-E8C0-8FC4E802B9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 t="33435" r="1911" b="-14300"/>
          <a:stretch/>
        </p:blipFill>
        <p:spPr bwMode="auto">
          <a:xfrm>
            <a:off x="863601" y="836038"/>
            <a:ext cx="10631714" cy="481451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B0BC2A1-2C4D-849F-DDD4-7AB6708D4954}"/>
              </a:ext>
            </a:extLst>
          </p:cNvPr>
          <p:cNvSpPr/>
          <p:nvPr/>
        </p:nvSpPr>
        <p:spPr>
          <a:xfrm rot="20217746">
            <a:off x="-1597333" y="2102295"/>
            <a:ext cx="8173599" cy="923330"/>
          </a:xfrm>
          <a:prstGeom prst="rect">
            <a:avLst/>
          </a:prstGeom>
          <a:noFill/>
        </p:spPr>
        <p:txBody>
          <a:bodyPr wrap="square" lIns="91440" tIns="45720" rIns="91440" bIns="45720">
            <a:spAutoFit/>
          </a:bodyPr>
          <a:lstStyle/>
          <a:p>
            <a:pPr algn="ctr"/>
            <a:r>
              <a:rPr lang="en-US" sz="5400" dirty="0" err="1">
                <a:ln w="0"/>
                <a:solidFill>
                  <a:schemeClr val="accent2"/>
                </a:solidFill>
              </a:rPr>
              <a:t>Greenhushing</a:t>
            </a:r>
            <a:r>
              <a:rPr lang="en-US" sz="5400" dirty="0">
                <a:ln w="0"/>
                <a:gradFill>
                  <a:gsLst>
                    <a:gs pos="21000">
                      <a:srgbClr val="53575C"/>
                    </a:gs>
                    <a:gs pos="88000">
                      <a:srgbClr val="C5C7CA"/>
                    </a:gs>
                  </a:gsLst>
                  <a:lin ang="5400000"/>
                </a:gradFill>
              </a:rPr>
              <a:t> </a:t>
            </a:r>
            <a:endParaRPr lang="en-US" sz="5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4179371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1400253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vert="horz" lIns="91440" tIns="45720" rIns="91440" bIns="45720" rtlCol="0" anchor="t">
            <a:normAutofit/>
          </a:bodyPr>
          <a:lstStyle/>
          <a:p>
            <a:r>
              <a:rPr lang="en-GB" dirty="0">
                <a:latin typeface="Arial"/>
                <a:cs typeface="Arial"/>
              </a:rPr>
              <a:t>Group activity</a:t>
            </a:r>
            <a:endParaRPr lang="en-US" dirty="0">
              <a:latin typeface="Arial"/>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a:xfrm>
            <a:off x="838200" y="1253331"/>
            <a:ext cx="6860822" cy="4351338"/>
          </a:xfrm>
        </p:spPr>
        <p:txBody>
          <a:bodyPr vert="horz" lIns="91440" tIns="45720" rIns="91440" bIns="45720" rtlCol="0" anchor="t">
            <a:normAutofit lnSpcReduction="10000"/>
          </a:bodyPr>
          <a:lstStyle/>
          <a:p>
            <a:r>
              <a:rPr lang="en-GB" dirty="0">
                <a:latin typeface="Times New Roman"/>
                <a:cs typeface="Times New Roman"/>
              </a:rPr>
              <a:t>5 Groups, </a:t>
            </a:r>
            <a:r>
              <a:rPr lang="en-GB">
                <a:latin typeface="Times New Roman"/>
                <a:cs typeface="Times New Roman"/>
              </a:rPr>
              <a:t>5 presentations </a:t>
            </a:r>
            <a:r>
              <a:rPr lang="en-GB" dirty="0">
                <a:latin typeface="Times New Roman"/>
                <a:cs typeface="Times New Roman"/>
              </a:rPr>
              <a:t>– all linked to the industry in some way</a:t>
            </a:r>
          </a:p>
          <a:p>
            <a:r>
              <a:rPr lang="en-GB" dirty="0">
                <a:latin typeface="Times New Roman"/>
                <a:cs typeface="Times New Roman"/>
              </a:rPr>
              <a:t>Are the company greenwashing? What are they doing wrong?</a:t>
            </a:r>
          </a:p>
          <a:p>
            <a:r>
              <a:rPr lang="en-GB" dirty="0">
                <a:latin typeface="Times New Roman"/>
                <a:cs typeface="Times New Roman"/>
              </a:rPr>
              <a:t>Read the link given to you</a:t>
            </a:r>
          </a:p>
          <a:p>
            <a:r>
              <a:rPr lang="en-GB" dirty="0">
                <a:latin typeface="Times New Roman"/>
                <a:cs typeface="Times New Roman"/>
              </a:rPr>
              <a:t>Conduct further research and expand</a:t>
            </a:r>
          </a:p>
          <a:p>
            <a:r>
              <a:rPr lang="en-GB" dirty="0">
                <a:latin typeface="Times New Roman"/>
                <a:cs typeface="Times New Roman"/>
              </a:rPr>
              <a:t>Critically analyse your sources</a:t>
            </a:r>
          </a:p>
          <a:p>
            <a:r>
              <a:rPr lang="en-GB" dirty="0">
                <a:latin typeface="Times New Roman"/>
                <a:cs typeface="Times New Roman"/>
              </a:rPr>
              <a:t>What are you going to do with this information in the future in your respective industries? Boycott for example?</a:t>
            </a:r>
          </a:p>
          <a:p>
            <a:endParaRPr lang="en-GB" dirty="0">
              <a:latin typeface="Times New Roman"/>
              <a:cs typeface="Times New Roman"/>
            </a:endParaRPr>
          </a:p>
        </p:txBody>
      </p:sp>
      <p:pic>
        <p:nvPicPr>
          <p:cNvPr id="2052" name="Picture 4" descr="Presentation software">
            <a:extLst>
              <a:ext uri="{FF2B5EF4-FFF2-40B4-BE49-F238E27FC236}">
                <a16:creationId xmlns:a16="http://schemas.microsoft.com/office/drawing/2014/main" id="{CF8E3BCC-C91F-47E4-230F-AD4051BBDE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380" y="1974497"/>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330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631504" y="0"/>
            <a:ext cx="2376264" cy="620688"/>
          </a:xfrm>
        </p:spPr>
        <p:txBody>
          <a:bodyPr>
            <a:normAutofit/>
          </a:bodyPr>
          <a:lstStyle/>
          <a:p>
            <a:pPr algn="l"/>
            <a:r>
              <a:rPr lang="en-GB" sz="2800" b="1"/>
              <a:t>References</a:t>
            </a:r>
          </a:p>
        </p:txBody>
      </p:sp>
      <p:sp>
        <p:nvSpPr>
          <p:cNvPr id="4" name="Rectangle 3">
            <a:extLst>
              <a:ext uri="{FF2B5EF4-FFF2-40B4-BE49-F238E27FC236}">
                <a16:creationId xmlns:a16="http://schemas.microsoft.com/office/drawing/2014/main" id="{EAF4CEF8-B6A5-FD46-A6C1-2AC4106C99FD}"/>
              </a:ext>
            </a:extLst>
          </p:cNvPr>
          <p:cNvSpPr/>
          <p:nvPr/>
        </p:nvSpPr>
        <p:spPr>
          <a:xfrm>
            <a:off x="1631504" y="476673"/>
            <a:ext cx="8928992" cy="5262979"/>
          </a:xfrm>
          <a:prstGeom prst="rect">
            <a:avLst/>
          </a:prstGeom>
        </p:spPr>
        <p:txBody>
          <a:bodyPr wrap="square">
            <a:spAutoFit/>
          </a:bodyPr>
          <a:lstStyle/>
          <a:p>
            <a:pPr algn="just"/>
            <a:r>
              <a:rPr lang="en-GB" sz="1400" err="1">
                <a:solidFill>
                  <a:srgbClr val="000000"/>
                </a:solidFill>
                <a:latin typeface="Times New Roman" panose="02020603050405020304" pitchFamily="18" charset="0"/>
              </a:rPr>
              <a:t>Gentinetta</a:t>
            </a:r>
            <a:r>
              <a:rPr lang="en-GB" sz="1400">
                <a:solidFill>
                  <a:srgbClr val="000000"/>
                </a:solidFill>
                <a:latin typeface="Times New Roman" panose="02020603050405020304" pitchFamily="18" charset="0"/>
              </a:rPr>
              <a:t>, J. (2020) </a:t>
            </a:r>
            <a:r>
              <a:rPr lang="en-GB" sz="1400" i="1">
                <a:solidFill>
                  <a:srgbClr val="000000"/>
                </a:solidFill>
                <a:latin typeface="Times New Roman" panose="02020603050405020304" pitchFamily="18" charset="0"/>
              </a:rPr>
              <a:t>11 Examples Of CSR Practices In The Hospitality Industry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https://hospitalityinsights.ehl.edu/csr-practices-hospitality-industry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Governance &amp; Accountability Institute (2019) </a:t>
            </a:r>
            <a:r>
              <a:rPr lang="en-GB" sz="1400" i="1">
                <a:solidFill>
                  <a:srgbClr val="000000"/>
                </a:solidFill>
                <a:latin typeface="Times New Roman" panose="02020603050405020304" pitchFamily="18" charset="0"/>
              </a:rPr>
              <a:t>Millennials Really Do Want To Work For Environmentally-Sustainable Companies, According To A New Survey Of Large Company Employees</a:t>
            </a:r>
            <a:r>
              <a:rPr lang="en-GB" sz="1400">
                <a:solidFill>
                  <a:srgbClr val="000000"/>
                </a:solidFill>
                <a:latin typeface="Times New Roman" panose="02020603050405020304" pitchFamily="18" charset="0"/>
              </a:rPr>
              <a:t>. [online] Ga-</a:t>
            </a:r>
            <a:r>
              <a:rPr lang="en-GB" sz="1400" err="1">
                <a:solidFill>
                  <a:srgbClr val="000000"/>
                </a:solidFill>
                <a:latin typeface="Times New Roman" panose="02020603050405020304" pitchFamily="18" charset="0"/>
              </a:rPr>
              <a:t>institute.com</a:t>
            </a:r>
            <a:r>
              <a:rPr lang="en-GB" sz="1400">
                <a:solidFill>
                  <a:srgbClr val="000000"/>
                </a:solidFill>
                <a:latin typeface="Times New Roman" panose="02020603050405020304" pitchFamily="18" charset="0"/>
              </a:rPr>
              <a:t>. Available at: https://www.ga-institute.com/newsletter/press-release/article/millennials-really-do-want-to-work-for-environmentally-sustainable-companies-according-to-a-new-su.html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Harvard Business Review (2019) </a:t>
            </a:r>
            <a:r>
              <a:rPr lang="en-GB" sz="1400" i="1">
                <a:solidFill>
                  <a:srgbClr val="000000"/>
                </a:solidFill>
                <a:latin typeface="Times New Roman" panose="02020603050405020304" pitchFamily="18" charset="0"/>
              </a:rPr>
              <a:t>Research: Actually, Consumers Do Buy Sustainable Products</a:t>
            </a:r>
            <a:r>
              <a:rPr lang="en-GB" sz="1400">
                <a:solidFill>
                  <a:srgbClr val="000000"/>
                </a:solidFill>
                <a:latin typeface="Times New Roman" panose="02020603050405020304" pitchFamily="18" charset="0"/>
              </a:rPr>
              <a:t>. [online] Harvard Business Review. Available at: https://hbr.org/2019/06/research-actually-consumers-do-buy-sustainable-products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Jones, C. (2017) </a:t>
            </a:r>
            <a:r>
              <a:rPr lang="en-GB" sz="1400" i="1">
                <a:solidFill>
                  <a:srgbClr val="000000"/>
                </a:solidFill>
                <a:latin typeface="Times New Roman" panose="02020603050405020304" pitchFamily="18" charset="0"/>
              </a:rPr>
              <a:t>What Is Greenwashing?</a:t>
            </a:r>
            <a:r>
              <a:rPr lang="en-GB" sz="1400">
                <a:solidFill>
                  <a:srgbClr val="000000"/>
                </a:solidFill>
                <a:latin typeface="Times New Roman" panose="02020603050405020304" pitchFamily="18" charset="0"/>
              </a:rPr>
              <a:t>. [online] NOW. Available at: https://www.itmustbenow.com/feature/our-big-questions/greenwashing-explained/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Lissner</a:t>
            </a:r>
            <a:r>
              <a:rPr lang="en-GB" sz="1400">
                <a:solidFill>
                  <a:srgbClr val="000000"/>
                </a:solidFill>
                <a:latin typeface="Times New Roman" panose="02020603050405020304" pitchFamily="18" charset="0"/>
              </a:rPr>
              <a:t>, I. (2017) </a:t>
            </a:r>
            <a:r>
              <a:rPr lang="en-GB" sz="1400" i="1">
                <a:solidFill>
                  <a:srgbClr val="000000"/>
                </a:solidFill>
                <a:latin typeface="Times New Roman" panose="02020603050405020304" pitchFamily="18" charset="0"/>
              </a:rPr>
              <a:t>The Hotel Sector Must Cut Carbon Footprint By 90% To Meet 2-Degree Climate Threshold</a:t>
            </a:r>
            <a:r>
              <a:rPr lang="en-GB" sz="1400">
                <a:solidFill>
                  <a:srgbClr val="000000"/>
                </a:solidFill>
                <a:latin typeface="Times New Roman" panose="02020603050405020304" pitchFamily="18" charset="0"/>
              </a:rPr>
              <a:t>. [online] Green Key. Available at: https://www.greenkey.global/stories-news-1/2017/11/9/the-hotel-sector-must-cut-carbon-footprint-by-90-to-meet-2-degree-climate-threshold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United Nations (2015) </a:t>
            </a:r>
            <a:r>
              <a:rPr lang="en-GB" sz="1400" i="1">
                <a:solidFill>
                  <a:srgbClr val="000000"/>
                </a:solidFill>
                <a:latin typeface="Times New Roman" panose="02020603050405020304" pitchFamily="18" charset="0"/>
              </a:rPr>
              <a:t>THE 17 GOALS | Sustainable Development</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Sdgs.un.org</a:t>
            </a:r>
            <a:r>
              <a:rPr lang="en-GB" sz="1400">
                <a:solidFill>
                  <a:srgbClr val="000000"/>
                </a:solidFill>
                <a:latin typeface="Times New Roman" panose="02020603050405020304" pitchFamily="18" charset="0"/>
              </a:rPr>
              <a:t>. Available at: https://sdgs.un.org/goals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Wich</a:t>
            </a:r>
            <a:r>
              <a:rPr lang="en-GB" sz="1400">
                <a:solidFill>
                  <a:srgbClr val="000000"/>
                </a:solidFill>
                <a:latin typeface="Times New Roman" panose="02020603050405020304" pitchFamily="18" charset="0"/>
              </a:rPr>
              <a:t>, S. (2020) </a:t>
            </a:r>
            <a:r>
              <a:rPr lang="en-GB" sz="1400" i="1">
                <a:solidFill>
                  <a:srgbClr val="000000"/>
                </a:solidFill>
                <a:latin typeface="Times New Roman" panose="02020603050405020304" pitchFamily="18" charset="0"/>
              </a:rPr>
              <a:t>Is 2020 The Year Of Sustainable Business In Hospitality?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https://hospitalityinsights.ehl.edu/sustainable-business-in-hospitality [Accessed 24 January 2021].</a:t>
            </a:r>
          </a:p>
        </p:txBody>
      </p:sp>
    </p:spTree>
    <p:extLst>
      <p:ext uri="{BB962C8B-B14F-4D97-AF65-F5344CB8AC3E}">
        <p14:creationId xmlns:p14="http://schemas.microsoft.com/office/powerpoint/2010/main" val="1192911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4492</Words>
  <Application>Microsoft Office PowerPoint</Application>
  <PresentationFormat>Widescreen</PresentationFormat>
  <Paragraphs>251</Paragraphs>
  <Slides>32</Slides>
  <Notes>19</Notes>
  <HiddenSlides>0</HiddenSlides>
  <MMClips>2</MMClips>
  <ScaleCrop>false</ScaleCrop>
  <HeadingPairs>
    <vt:vector size="6" baseType="variant">
      <vt:variant>
        <vt:lpstr>Fonts Used</vt:lpstr>
      </vt:variant>
      <vt:variant>
        <vt:i4>12</vt:i4>
      </vt:variant>
      <vt:variant>
        <vt:lpstr>Theme</vt:lpstr>
      </vt:variant>
      <vt:variant>
        <vt:i4>7</vt:i4>
      </vt:variant>
      <vt:variant>
        <vt:lpstr>Slide Titles</vt:lpstr>
      </vt:variant>
      <vt:variant>
        <vt:i4>32</vt:i4>
      </vt:variant>
    </vt:vector>
  </HeadingPairs>
  <TitlesOfParts>
    <vt:vector size="51" baseType="lpstr">
      <vt:lpstr>averta-regular</vt:lpstr>
      <vt:lpstr>brandon-grotesque</vt:lpstr>
      <vt:lpstr>Google Sans</vt:lpstr>
      <vt:lpstr>Rotunda</vt:lpstr>
      <vt:lpstr>SquareSerif</vt:lpstr>
      <vt:lpstr>Arial</vt:lpstr>
      <vt:lpstr>Calibri</vt:lpstr>
      <vt:lpstr>Calibri Light</vt:lpstr>
      <vt:lpstr>Cambria</vt:lpstr>
      <vt:lpstr>Times New Roman</vt:lpstr>
      <vt:lpstr>Wingdings</vt:lpstr>
      <vt:lpstr>Work Sans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PowerPoint Presentation</vt:lpstr>
      <vt:lpstr>Recap</vt:lpstr>
      <vt:lpstr>Energydashboard.co.uk    May 2023</vt:lpstr>
      <vt:lpstr>Links to read:</vt:lpstr>
      <vt:lpstr>PowerPoint Presentation</vt:lpstr>
      <vt:lpstr> </vt:lpstr>
      <vt:lpstr>Transforming Tourism for Climate Action</vt:lpstr>
      <vt:lpstr>PowerPoint Presentation</vt:lpstr>
      <vt:lpstr>Drivers for Change</vt:lpstr>
      <vt:lpstr>The path to CSR for Tourism and Events?</vt:lpstr>
      <vt:lpstr>Top 10 Most Sustainable Travel Destinations:</vt:lpstr>
      <vt:lpstr>Individual activity</vt:lpstr>
      <vt:lpstr>But should we believe everything we see or read?</vt:lpstr>
      <vt:lpstr>PowerPoint Presentation</vt:lpstr>
      <vt:lpstr>Greenwashing</vt:lpstr>
      <vt:lpstr>The Dangers of Greenwashing… </vt:lpstr>
      <vt:lpstr>PowerPoint Presentation</vt:lpstr>
      <vt:lpstr>PowerPoint Presentation</vt:lpstr>
      <vt:lpstr>Group activity</vt:lpstr>
      <vt:lpstr>References</vt:lpstr>
      <vt:lpstr>Recap </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2023-10-19T14:31:49Z</dcterms:modified>
</cp:coreProperties>
</file>