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10.jpg" ContentType="image/pn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1" r:id="rId4"/>
    <p:sldId id="262" r:id="rId5"/>
    <p:sldId id="267" r:id="rId6"/>
    <p:sldId id="269" r:id="rId7"/>
    <p:sldId id="257" r:id="rId8"/>
    <p:sldId id="258" r:id="rId9"/>
    <p:sldId id="264" r:id="rId10"/>
    <p:sldId id="270" r:id="rId11"/>
    <p:sldId id="259" r:id="rId12"/>
    <p:sldId id="260" r:id="rId13"/>
    <p:sldId id="272" r:id="rId14"/>
    <p:sldId id="266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0565FD-B72B-493E-8D3C-2743561204EE}" v="70" dt="2023-03-27T12:42:24.4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39" autoAdjust="0"/>
    <p:restoredTop sz="86312" autoAdjust="0"/>
  </p:normalViewPr>
  <p:slideViewPr>
    <p:cSldViewPr snapToGrid="0">
      <p:cViewPr varScale="1">
        <p:scale>
          <a:sx n="62" d="100"/>
          <a:sy n="62" d="100"/>
        </p:scale>
        <p:origin x="86" y="163"/>
      </p:cViewPr>
      <p:guideLst/>
    </p:cSldViewPr>
  </p:slideViewPr>
  <p:outlineViewPr>
    <p:cViewPr>
      <p:scale>
        <a:sx n="33" d="100"/>
        <a:sy n="33" d="100"/>
      </p:scale>
      <p:origin x="0" y="-115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67570-DCCE-BFC9-EF56-C085CD30FD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4CDDDB-C7A3-6DFE-47BB-AB61E9CF2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E18F9-8A55-4DDD-62E7-D8D7B89A0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17FED-0D73-76ED-A68C-F6D23FE31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0CA7E-A0C8-CAC8-F391-AEFBC2DDD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48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CD45D-9854-ECAC-32CA-73146C59B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0BCA4-7C1F-44F0-B61F-56A665B4F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5A67D-636D-60E8-AD65-FB538F3E8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F51F8-4EDB-50A6-72E0-F926E5B6E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93FC2-747E-23BD-671D-1B9C4C828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6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4E702-1A44-B340-ACD6-94034B668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D4F4E6-E69A-2766-0F3E-4A8C2E836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ECAA2-3CBD-66CB-EFEF-964E836B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12AB6-5ED2-A1C8-D592-AA19BDC36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0EB42-D1B4-8EED-3B0D-0E944FF8A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747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E315B-B258-4FF7-BC78-9E12ECAB9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7C2D0-7FDF-C536-790A-A44792C240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9E11BB-0E4A-490F-9FDF-A736A9DE36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487BC-1617-6283-41B1-A2C18ACA9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7A4FA1-28E2-65E3-EE3F-2671C70C5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37CBC-C903-3813-7CCB-6D1C29482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159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47B75-9DDD-D8BE-DDA9-2DFDB8D40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D5115-37D1-1A96-46E5-A357EFC004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C5AF3D-7E56-7E34-DD17-4860D72865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C35C8B-0A70-5EB9-1F22-2E92E83884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D8AAFB-368A-572D-863E-782E73D4DF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16ACD5-2C95-65B8-99DA-2F256248E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2C0D2A-83D7-2BF6-55CE-E99D0078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1D40AC-8C42-FD89-C60E-979308B7F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525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F3297-3575-47C7-587D-13F15DF1D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3FCD48-505A-7196-D87D-616EA27D1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A9586D-377A-CD8D-8BF0-C85F725D8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7B94B-7568-1794-5A6E-5E88BE465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20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ADD9CA-AEF7-4052-8150-A4CFDF39E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B55B7B-E8C0-CA6F-1B3E-1F3311B36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E08EF5-5A83-8CE6-BF35-9C923DF3B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36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D4D6F-4705-2E28-B0C6-7EC2B105F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B9243-9A40-C67D-1126-B4732775C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7632F1-3100-7EF5-69A5-3C7813FDD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163170-5AB2-2457-F0C1-7AFE83972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FE02BD-C06E-D780-EB40-3A5CDF5BB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03214-EB11-05D7-B6EA-2BE476217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94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487C5-2191-9361-DDE8-573A408BB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DD8D7E-6638-ADEA-033E-DF038C52BB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43E77-0B53-42E7-3FEA-A74368860C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2795E-DE29-9839-E93C-0175E7232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E687F-C520-AEBC-47ED-C648534FF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8E4619-7A15-95B5-79EA-BCC9352E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6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8EF1-DA4E-405E-BD47-34D5E1F49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0EF88-220A-4C14-ED45-A8A423F689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7AB13-BD77-727A-A6DB-40AA67E2A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F1958-1C38-8D19-CDC1-46E8F8954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28423-B27E-5BE1-BACE-FD941195A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601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162EE2-CC27-CC95-6B4E-481038DCCF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ADDDD-FF33-49BC-0582-3AD2B6545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4D4E6-3378-5A68-B6A2-DBC3B50E5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6500B-EFB6-F522-10DC-4CBE1634F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911AD-461E-A8F1-7371-FA56FA90C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641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31D101-2F3E-1D30-F910-83D0FE4F2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C4B048-75B8-0E13-E9FB-CFE78C8AA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261DA-6394-D924-176E-4762D8085D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DF252-26B1-448C-A692-4879070E8276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C2BDB-4C47-0A19-0AE4-DC4ED28CCB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7909D-28B8-4626-0D01-7E11B3646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30B94-6836-418A-9361-9120BA2BF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6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policyoptions.irpp.org/magazines/february-2019/embrace-unknowable-four-digital-age-strategies-governments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s://pixabay.com/vectors/circle-hands-teamwork-community-312343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hyperlink" Target="https://proofmart.com/product/question-mark-sign-png-images-transparent-background-free-download/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s://pixabay.com/en/board-technology-computer-1311166/" TargetMode="Externa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ixabay.com/en/computer-desktop-transparent-1419134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hyperlink" Target="http://pixabay.com/en/flat-screen-tv-television-screen-32307/" TargetMode="External"/><Relationship Id="rId10" Type="http://schemas.openxmlformats.org/officeDocument/2006/relationships/image" Target="../media/image2.png"/><Relationship Id="rId4" Type="http://schemas.openxmlformats.org/officeDocument/2006/relationships/image" Target="../media/image6.png"/><Relationship Id="rId9" Type="http://schemas.openxmlformats.org/officeDocument/2006/relationships/hyperlink" Target="https://pixabay.com/en/iphone-phone-smartphone-mobile-2464968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hyperlink" Target="https://pxhere.com/en/photo/1608799" TargetMode="Externa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10.m4a"/><Relationship Id="rId3" Type="http://schemas.microsoft.com/office/2007/relationships/media" Target="../media/media8.m4a"/><Relationship Id="rId7" Type="http://schemas.microsoft.com/office/2007/relationships/media" Target="../media/media10.m4a"/><Relationship Id="rId12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11" Type="http://schemas.openxmlformats.org/officeDocument/2006/relationships/hyperlink" Target="https://www.peoplematters.in/article/employee-engagement/here-is-how-technology-is-transforming-workplace-wellness-16635" TargetMode="External"/><Relationship Id="rId5" Type="http://schemas.microsoft.com/office/2007/relationships/media" Target="../media/media9.m4a"/><Relationship Id="rId10" Type="http://schemas.openxmlformats.org/officeDocument/2006/relationships/image" Target="../media/image10.jpg"/><Relationship Id="rId4" Type="http://schemas.openxmlformats.org/officeDocument/2006/relationships/audio" Target="../media/media8.m4a"/><Relationship Id="rId9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4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youtube-red-social-icon-play-1495277/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png"/><Relationship Id="rId12" Type="http://schemas.openxmlformats.org/officeDocument/2006/relationships/hyperlink" Target="https://es.m.wikipedia.org/wiki/Archivo:Instagram_logo_2016.svg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pixabay.com/en/www-internet-seo-web-website-983053/" TargetMode="External"/><Relationship Id="rId11" Type="http://schemas.openxmlformats.org/officeDocument/2006/relationships/image" Target="../media/image20.png"/><Relationship Id="rId5" Type="http://schemas.openxmlformats.org/officeDocument/2006/relationships/image" Target="../media/image17.jpg"/><Relationship Id="rId10" Type="http://schemas.openxmlformats.org/officeDocument/2006/relationships/hyperlink" Target="https://pixabay.com/de/photos/facebook-social-media-kommunikation-2815970/" TargetMode="External"/><Relationship Id="rId4" Type="http://schemas.openxmlformats.org/officeDocument/2006/relationships/image" Target="../media/image16.png"/><Relationship Id="rId9" Type="http://schemas.openxmlformats.org/officeDocument/2006/relationships/image" Target="../media/image19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16.m4a"/><Relationship Id="rId3" Type="http://schemas.microsoft.com/office/2007/relationships/media" Target="../media/media14.m4a"/><Relationship Id="rId7" Type="http://schemas.microsoft.com/office/2007/relationships/media" Target="../media/media16.m4a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audio" Target="../media/media15.m4a"/><Relationship Id="rId5" Type="http://schemas.microsoft.com/office/2007/relationships/media" Target="../media/media15.m4a"/><Relationship Id="rId10" Type="http://schemas.openxmlformats.org/officeDocument/2006/relationships/image" Target="../media/image2.png"/><Relationship Id="rId4" Type="http://schemas.openxmlformats.org/officeDocument/2006/relationships/audio" Target="../media/media14.m4a"/><Relationship Id="rId9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8.m4a"/><Relationship Id="rId7" Type="http://schemas.openxmlformats.org/officeDocument/2006/relationships/slideLayout" Target="../slideLayouts/slideLayout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audio" Target="../media/media19.m4a"/><Relationship Id="rId5" Type="http://schemas.microsoft.com/office/2007/relationships/media" Target="../media/media19.m4a"/><Relationship Id="rId10" Type="http://schemas.openxmlformats.org/officeDocument/2006/relationships/hyperlink" Target="https://ecologicalsurvival.org/book-the-limits-to-growth/" TargetMode="External"/><Relationship Id="rId4" Type="http://schemas.openxmlformats.org/officeDocument/2006/relationships/audio" Target="../media/media18.m4a"/><Relationship Id="rId9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23.m4a"/><Relationship Id="rId13" Type="http://schemas.openxmlformats.org/officeDocument/2006/relationships/slideLayout" Target="../slideLayouts/slideLayout4.xml"/><Relationship Id="rId3" Type="http://schemas.microsoft.com/office/2007/relationships/media" Target="../media/media21.m4a"/><Relationship Id="rId7" Type="http://schemas.microsoft.com/office/2007/relationships/media" Target="../media/media23.m4a"/><Relationship Id="rId12" Type="http://schemas.openxmlformats.org/officeDocument/2006/relationships/audio" Target="../media/media25.m4a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audio" Target="../media/media22.m4a"/><Relationship Id="rId11" Type="http://schemas.microsoft.com/office/2007/relationships/media" Target="../media/media25.m4a"/><Relationship Id="rId5" Type="http://schemas.microsoft.com/office/2007/relationships/media" Target="../media/media22.m4a"/><Relationship Id="rId10" Type="http://schemas.openxmlformats.org/officeDocument/2006/relationships/audio" Target="../media/media24.m4a"/><Relationship Id="rId4" Type="http://schemas.openxmlformats.org/officeDocument/2006/relationships/audio" Target="../media/media21.m4a"/><Relationship Id="rId9" Type="http://schemas.microsoft.com/office/2007/relationships/media" Target="../media/media24.m4a"/><Relationship Id="rId1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2.png"/><Relationship Id="rId5" Type="http://schemas.openxmlformats.org/officeDocument/2006/relationships/hyperlink" Target="https://pixabay.com/en/thank-you-text-message-note-394180/" TargetMode="Externa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 containing text">
            <a:extLst>
              <a:ext uri="{FF2B5EF4-FFF2-40B4-BE49-F238E27FC236}">
                <a16:creationId xmlns:a16="http://schemas.microsoft.com/office/drawing/2014/main" id="{64C60AE8-88E8-0735-10DB-6824F7E0F80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7778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09F1C9-6735-6D85-9662-CBEB65218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27020" y="3691890"/>
            <a:ext cx="9144000" cy="2900518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Nicola Jayne Jackson </a:t>
            </a:r>
            <a:br>
              <a:rPr lang="en-GB" sz="3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(2011056)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44B6DAE-24E1-8C66-6471-B9D131A1618E}"/>
              </a:ext>
            </a:extLst>
          </p:cNvPr>
          <p:cNvSpPr txBox="1">
            <a:spLocks/>
          </p:cNvSpPr>
          <p:nvPr/>
        </p:nvSpPr>
        <p:spPr>
          <a:xfrm>
            <a:off x="4110990" y="152400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Communities </a:t>
            </a:r>
            <a:b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 the </a:t>
            </a:r>
            <a:b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Digital Era</a:t>
            </a:r>
            <a:endParaRPr lang="en-GB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A8CE61FB-51DD-ABAC-4415-5D1172CE0B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3657" y="16998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447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6751"/>
    </mc:Choice>
    <mc:Fallback xmlns="">
      <p:transition spd="slow" advTm="16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78AAC-CADC-1E58-78B8-7F0F21A5C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-545124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Community connection</a:t>
            </a:r>
          </a:p>
        </p:txBody>
      </p:sp>
      <p:pic>
        <p:nvPicPr>
          <p:cNvPr id="5" name="Picture 4" descr="A picture containing reptile, dinosaur">
            <a:extLst>
              <a:ext uri="{FF2B5EF4-FFF2-40B4-BE49-F238E27FC236}">
                <a16:creationId xmlns:a16="http://schemas.microsoft.com/office/drawing/2014/main" id="{2C426636-585E-E922-1CAD-B5F53647AC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40455" y="1946910"/>
            <a:ext cx="4911090" cy="49110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CC5B37-5240-C491-7E77-F91F5375C09C}"/>
              </a:ext>
            </a:extLst>
          </p:cNvPr>
          <p:cNvSpPr txBox="1"/>
          <p:nvPr/>
        </p:nvSpPr>
        <p:spPr>
          <a:xfrm>
            <a:off x="5214425" y="3573840"/>
            <a:ext cx="17631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Everyone is </a:t>
            </a:r>
          </a:p>
          <a:p>
            <a:pPr algn="ctr"/>
            <a:r>
              <a:rPr lang="en-GB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connected to a community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08BDC8-DCF8-F982-12E8-BDC8C9ACA9C8}"/>
              </a:ext>
            </a:extLst>
          </p:cNvPr>
          <p:cNvSpPr txBox="1"/>
          <p:nvPr/>
        </p:nvSpPr>
        <p:spPr>
          <a:xfrm>
            <a:off x="49091" y="6353294"/>
            <a:ext cx="28084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(Lowe, 2021)</a:t>
            </a:r>
            <a:endParaRPr lang="en-GB" dirty="0"/>
          </a:p>
        </p:txBody>
      </p:sp>
      <p:pic>
        <p:nvPicPr>
          <p:cNvPr id="12" name="Slide 2">
            <a:hlinkClick r:id="" action="ppaction://media"/>
            <a:extLst>
              <a:ext uri="{FF2B5EF4-FFF2-40B4-BE49-F238E27FC236}">
                <a16:creationId xmlns:a16="http://schemas.microsoft.com/office/drawing/2014/main" id="{08D94AFD-CBF4-28B9-F8EE-FACE7585AE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90325" y="17169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3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7339"/>
    </mc:Choice>
    <mc:Fallback xmlns="">
      <p:transition spd="slow" advTm="27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3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6FF38-10BD-D6A2-8648-0B98D957F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9767" y="322729"/>
            <a:ext cx="4087306" cy="9347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Community?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F8D4E-CD9D-9BE6-F16C-DC679EE7F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865" y="1436618"/>
            <a:ext cx="4087305" cy="5098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  <a:latin typeface="Calibri" panose="020F0502020204030204" pitchFamily="34" charset="0"/>
              </a:rPr>
              <a:t>A group of people living in the same place or neighbourhood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</a:rPr>
              <a:t>A collective of people with the same interests each other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</a:rPr>
              <a:t>Community groups like sports teams or guides   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</a:rPr>
              <a:t>People with the same beliefs or religion 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</a:rPr>
              <a:t>A group who has the same objectives</a:t>
            </a:r>
            <a:r>
              <a:rPr lang="en-GB" sz="2400" b="1" i="0" u="none" strike="noStrike" dirty="0">
                <a:effectLst/>
                <a:latin typeface="Calibri" panose="020F0502020204030204" pitchFamily="34" charset="0"/>
              </a:rPr>
              <a:t> 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  <a:latin typeface="Calibri" panose="020F0502020204030204" pitchFamily="34" charset="0"/>
              </a:rPr>
              <a:t>Charities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0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EB593C4-F155-5622-926B-9CC1A1B094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242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A36ED-DCE2-74D9-435F-9FA504297056}"/>
              </a:ext>
            </a:extLst>
          </p:cNvPr>
          <p:cNvSpPr txBox="1"/>
          <p:nvPr/>
        </p:nvSpPr>
        <p:spPr>
          <a:xfrm>
            <a:off x="122873" y="6211669"/>
            <a:ext cx="60979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Roboto" panose="02000000000000000000" pitchFamily="2" charset="0"/>
              </a:rPr>
              <a:t>(Chavis and Lee, 2015) </a:t>
            </a:r>
          </a:p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Georgia" panose="02040502050405020303" pitchFamily="18" charset="0"/>
              </a:rPr>
              <a:t>(Smith, M. K. 2013). 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D67D1B2E-FE1E-A6A9-C56F-00C638E064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23391" y="14363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649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443"/>
    </mc:Choice>
    <mc:Fallback xmlns="">
      <p:transition spd="slow" advTm="654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56D57-F590-C25B-2FA4-E7A94F3C5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24973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TECHNOLOGY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6BB2B023-BB3D-5C5B-ECD7-7D1E1A45D1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623" r="16465" b="-1"/>
          <a:stretch/>
        </p:blipFill>
        <p:spPr>
          <a:xfrm>
            <a:off x="6021086" y="544775"/>
            <a:ext cx="6170914" cy="6313225"/>
          </a:xfrm>
          <a:custGeom>
            <a:avLst/>
            <a:gdLst/>
            <a:ahLst/>
            <a:cxnLst/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FD4F39-19DF-1FEE-93C5-A9CB3D50F7CA}"/>
              </a:ext>
            </a:extLst>
          </p:cNvPr>
          <p:cNvSpPr txBox="1"/>
          <p:nvPr/>
        </p:nvSpPr>
        <p:spPr>
          <a:xfrm>
            <a:off x="225743" y="6313225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(Brooks, 2022)</a:t>
            </a:r>
          </a:p>
        </p:txBody>
      </p:sp>
      <p:pic>
        <p:nvPicPr>
          <p:cNvPr id="6" name="Slide 5 ">
            <a:hlinkClick r:id="" action="ppaction://media"/>
            <a:extLst>
              <a:ext uri="{FF2B5EF4-FFF2-40B4-BE49-F238E27FC236}">
                <a16:creationId xmlns:a16="http://schemas.microsoft.com/office/drawing/2014/main" id="{400A3CFB-7DB9-2BFB-EABA-C8F052B9F0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26719" y="3010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502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9553"/>
    </mc:Choice>
    <mc:Fallback xmlns="">
      <p:transition spd="slow" advTm="39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54682-1A22-6222-A502-9CF98F185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+ Community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9BD89-FCDE-33F8-D99C-3AF475CEF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2470"/>
            <a:ext cx="4751070" cy="4351338"/>
          </a:xfrm>
        </p:spPr>
        <p:txBody>
          <a:bodyPr>
            <a:normAutofit/>
          </a:bodyPr>
          <a:lstStyle/>
          <a:p>
            <a:r>
              <a:rPr lang="en-GB" sz="2600" dirty="0"/>
              <a:t>Home or Mobile phone</a:t>
            </a:r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r>
              <a:rPr lang="en-GB" sz="2600" dirty="0"/>
              <a:t>Computer </a:t>
            </a:r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r>
              <a:rPr lang="en-GB" sz="2600" dirty="0"/>
              <a:t>TV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AD00C-0F6A-D0D2-C3B1-F70F8AA9F5D5}"/>
              </a:ext>
            </a:extLst>
          </p:cNvPr>
          <p:cNvSpPr txBox="1"/>
          <p:nvPr/>
        </p:nvSpPr>
        <p:spPr>
          <a:xfrm>
            <a:off x="8743949" y="6483033"/>
            <a:ext cx="601503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(COMMUNITY TECHNOLOGY FIELD GUIDE, 2023)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67F24DE-05A8-EE66-6A3D-9393A1B5C65A}"/>
              </a:ext>
            </a:extLst>
          </p:cNvPr>
          <p:cNvSpPr txBox="1">
            <a:spLocks/>
          </p:cNvSpPr>
          <p:nvPr/>
        </p:nvSpPr>
        <p:spPr>
          <a:xfrm>
            <a:off x="6800850" y="2002155"/>
            <a:ext cx="45529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Having a website</a:t>
            </a:r>
          </a:p>
          <a:p>
            <a:endParaRPr lang="en-GB" dirty="0"/>
          </a:p>
          <a:p>
            <a:r>
              <a:rPr lang="en-GB" dirty="0"/>
              <a:t>Having a social media platform </a:t>
            </a:r>
          </a:p>
          <a:p>
            <a:endParaRPr lang="en-GB" dirty="0"/>
          </a:p>
          <a:p>
            <a:r>
              <a:rPr lang="en-GB" dirty="0"/>
              <a:t>Communicating via email, text or what’s app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Appointment held online via a platform like teams or Zooms </a:t>
            </a:r>
          </a:p>
        </p:txBody>
      </p:sp>
      <p:pic>
        <p:nvPicPr>
          <p:cNvPr id="10" name="Picture 9" descr="A picture containing text, electronics, monitor, display&#10;&#10;Description automatically generated">
            <a:extLst>
              <a:ext uri="{FF2B5EF4-FFF2-40B4-BE49-F238E27FC236}">
                <a16:creationId xmlns:a16="http://schemas.microsoft.com/office/drawing/2014/main" id="{04AD414D-7A22-8AC2-5CD6-5BFBB0DC2B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63379" y="5232167"/>
            <a:ext cx="1497091" cy="1260708"/>
          </a:xfrm>
          <a:prstGeom prst="rect">
            <a:avLst/>
          </a:prstGeom>
        </p:spPr>
      </p:pic>
      <p:pic>
        <p:nvPicPr>
          <p:cNvPr id="12" name="Picture 11" descr="A computer monitor with a blue screen&#10;&#10;Description automatically generated with low confidence">
            <a:extLst>
              <a:ext uri="{FF2B5EF4-FFF2-40B4-BE49-F238E27FC236}">
                <a16:creationId xmlns:a16="http://schemas.microsoft.com/office/drawing/2014/main" id="{87F9E4D6-55B2-421F-D09D-C465FA6DF8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391018" y="3295416"/>
            <a:ext cx="1649612" cy="1764815"/>
          </a:xfrm>
          <a:prstGeom prst="rect">
            <a:avLst/>
          </a:prstGeom>
        </p:spPr>
      </p:pic>
      <p:pic>
        <p:nvPicPr>
          <p:cNvPr id="14" name="Picture 13" descr="A picture containing electronics, cellphone&#10;&#10;Description automatically generated">
            <a:extLst>
              <a:ext uri="{FF2B5EF4-FFF2-40B4-BE49-F238E27FC236}">
                <a16:creationId xmlns:a16="http://schemas.microsoft.com/office/drawing/2014/main" id="{956DDEB4-43E4-BD34-4DB2-09CF490639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084433" y="1690688"/>
            <a:ext cx="2167777" cy="1625833"/>
          </a:xfrm>
          <a:prstGeom prst="rect">
            <a:avLst/>
          </a:prstGeom>
        </p:spPr>
      </p:pic>
      <p:pic>
        <p:nvPicPr>
          <p:cNvPr id="15" name="Slide 5">
            <a:hlinkClick r:id="" action="ppaction://media"/>
            <a:extLst>
              <a:ext uri="{FF2B5EF4-FFF2-40B4-BE49-F238E27FC236}">
                <a16:creationId xmlns:a16="http://schemas.microsoft.com/office/drawing/2014/main" id="{39B7D2C5-DEB2-065F-9946-6DEBBDADCD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07785" y="21858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7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14"/>
    </mc:Choice>
    <mc:Fallback xmlns="">
      <p:transition spd="slow" advTm="64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1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F3289678-EEDF-BC21-3CA8-0FBD43B9EB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6906" b="8831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BAB9C-209E-224D-BEC5-F5ECCAB18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8069" y="2024557"/>
            <a:ext cx="5184059" cy="461627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Face-2-face contact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Work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Education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Travel</a:t>
            </a: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EVERYTHING 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STOPPED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F9A77B-44E7-B336-FF99-21A9A1418F17}"/>
              </a:ext>
            </a:extLst>
          </p:cNvPr>
          <p:cNvSpPr txBox="1"/>
          <p:nvPr/>
        </p:nvSpPr>
        <p:spPr>
          <a:xfrm>
            <a:off x="659557" y="460892"/>
            <a:ext cx="638365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Covid - 19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65A6966-C695-5B7E-C48B-7B7C310D6C8E}"/>
              </a:ext>
            </a:extLst>
          </p:cNvPr>
          <p:cNvSpPr txBox="1"/>
          <p:nvPr/>
        </p:nvSpPr>
        <p:spPr>
          <a:xfrm>
            <a:off x="10417192" y="6456164"/>
            <a:ext cx="17748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(UNICEF, 2020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</a:t>
            </a:r>
            <a:endParaRPr lang="en-GB" dirty="0"/>
          </a:p>
        </p:txBody>
      </p:sp>
      <p:pic>
        <p:nvPicPr>
          <p:cNvPr id="18" name="Slide 6">
            <a:hlinkClick r:id="" action="ppaction://media"/>
            <a:extLst>
              <a:ext uri="{FF2B5EF4-FFF2-40B4-BE49-F238E27FC236}">
                <a16:creationId xmlns:a16="http://schemas.microsoft.com/office/drawing/2014/main" id="{0DA95543-2276-E40F-BE10-B98A0AF53E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32443" y="21721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19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57"/>
    </mc:Choice>
    <mc:Fallback xmlns="">
      <p:transition spd="slow" advTm="42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57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0D42A-B469-911D-51F7-EE1FD39D3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Technology is the future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BF577-3BD6-C4B5-3A65-3368C50B0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107" y="2173556"/>
            <a:ext cx="4194810" cy="3773010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Doctor appointment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r>
              <a:rPr lang="en-GB" sz="3200" dirty="0">
                <a:solidFill>
                  <a:schemeClr val="bg1"/>
                </a:solidFill>
              </a:rPr>
              <a:t>University &amp; school work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Shopping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Communicating with family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BF05602-AEEE-7D08-238D-50BD290CA84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110716" y="1495967"/>
            <a:ext cx="6596652" cy="37106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4CF28A-4226-BBAA-6136-C347FFEC853C}"/>
              </a:ext>
            </a:extLst>
          </p:cNvPr>
          <p:cNvSpPr txBox="1"/>
          <p:nvPr/>
        </p:nvSpPr>
        <p:spPr>
          <a:xfrm>
            <a:off x="594360" y="2484442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(NHS,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A8BB03-D26E-4683-A653-AE151447E308}"/>
              </a:ext>
            </a:extLst>
          </p:cNvPr>
          <p:cNvSpPr txBox="1"/>
          <p:nvPr/>
        </p:nvSpPr>
        <p:spPr>
          <a:xfrm>
            <a:off x="594360" y="3691976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(Howard, Khan and Lockyer, 2021)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690AD0-3943-28E6-45AE-26A32DB11305}"/>
              </a:ext>
            </a:extLst>
          </p:cNvPr>
          <p:cNvSpPr txBox="1"/>
          <p:nvPr/>
        </p:nvSpPr>
        <p:spPr>
          <a:xfrm>
            <a:off x="594360" y="4601332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Tymkiw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2021)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Slide 7a">
            <a:hlinkClick r:id="" action="ppaction://media"/>
            <a:extLst>
              <a:ext uri="{FF2B5EF4-FFF2-40B4-BE49-F238E27FC236}">
                <a16:creationId xmlns:a16="http://schemas.microsoft.com/office/drawing/2014/main" id="{1C521A47-4962-D3D8-A733-504FF6EC54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089911" y="2258462"/>
            <a:ext cx="487363" cy="487363"/>
          </a:xfrm>
          <a:prstGeom prst="rect">
            <a:avLst/>
          </a:prstGeom>
        </p:spPr>
      </p:pic>
      <p:pic>
        <p:nvPicPr>
          <p:cNvPr id="7" name="Slide 7b">
            <a:hlinkClick r:id="" action="ppaction://media"/>
            <a:extLst>
              <a:ext uri="{FF2B5EF4-FFF2-40B4-BE49-F238E27FC236}">
                <a16:creationId xmlns:a16="http://schemas.microsoft.com/office/drawing/2014/main" id="{2ECC14F4-290F-EA0B-5E8D-83DCB9D871A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089910" y="3174002"/>
            <a:ext cx="487363" cy="487363"/>
          </a:xfrm>
          <a:prstGeom prst="rect">
            <a:avLst/>
          </a:prstGeom>
        </p:spPr>
      </p:pic>
      <p:pic>
        <p:nvPicPr>
          <p:cNvPr id="9" name="Slide 7c">
            <a:hlinkClick r:id="" action="ppaction://media"/>
            <a:extLst>
              <a:ext uri="{FF2B5EF4-FFF2-40B4-BE49-F238E27FC236}">
                <a16:creationId xmlns:a16="http://schemas.microsoft.com/office/drawing/2014/main" id="{75C1AC71-C062-18DC-27F0-4022A5F109F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974457" y="4263492"/>
            <a:ext cx="487363" cy="487363"/>
          </a:xfrm>
          <a:prstGeom prst="rect">
            <a:avLst/>
          </a:prstGeom>
        </p:spPr>
      </p:pic>
      <p:pic>
        <p:nvPicPr>
          <p:cNvPr id="11" name="Slide 7d">
            <a:hlinkClick r:id="" action="ppaction://media"/>
            <a:extLst>
              <a:ext uri="{FF2B5EF4-FFF2-40B4-BE49-F238E27FC236}">
                <a16:creationId xmlns:a16="http://schemas.microsoft.com/office/drawing/2014/main" id="{739FA37C-A360-4EE9-2FFF-EF15343BBC3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974456" y="56294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50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939"/>
    </mc:Choice>
    <mc:Fallback xmlns="">
      <p:transition spd="slow" advTm="120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02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69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196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483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6801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600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6770-8F8C-61B4-DCA0-DCFF8A237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26" y="68383"/>
            <a:ext cx="4509236" cy="11391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Hands up for Downs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87A04-1829-4B37-95C1-46700F125D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6013" y="1281188"/>
            <a:ext cx="5372634" cy="36301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Hands Up for Down's is a registered charity affiliated </a:t>
            </a:r>
          </a:p>
          <a:p>
            <a:pPr marL="0" indent="0">
              <a:buNone/>
            </a:pPr>
            <a:r>
              <a:rPr lang="en-GB" sz="2000" dirty="0"/>
              <a:t>to the Down's Syndrome Association.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created in 2014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supporting children with Down's Syndrome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Swansea Bay Area. </a:t>
            </a:r>
            <a:endParaRPr lang="en-US" sz="200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961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6317A1-54BE-2E19-4097-2DF534E86B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" b="25003"/>
          <a:stretch/>
        </p:blipFill>
        <p:spPr>
          <a:xfrm>
            <a:off x="5714207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428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C014F4F-8058-E0A3-7A08-A6A2DBFCF3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25000"/>
          <a:stretch/>
        </p:blipFill>
        <p:spPr>
          <a:xfrm>
            <a:off x="5886020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2ED1F3A-A3BC-1C84-E896-7F16FB515FB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7791" r="1" b="45041"/>
          <a:stretch/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162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73320DA-AADB-5896-482A-B049331E5B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7"/>
          <a:srcRect t="14924" r="-3" b="45422"/>
          <a:stretch/>
        </p:blipFill>
        <p:spPr>
          <a:xfrm>
            <a:off x="1818614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871E230-17EC-F5FB-0721-27C92A23AB5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4588" r="-4" b="31085"/>
          <a:stretch/>
        </p:blipFill>
        <p:spPr>
          <a:xfrm>
            <a:off x="9009416" y="4131546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987FE04F-4B94-7317-B115-A1DD45288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2224" y="62374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971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3624"/>
    </mc:Choice>
    <mc:Fallback>
      <p:transition spd="slow" advTm="23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161DB12-D13F-61A9-0F2B-80ED112ADC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735" y="320992"/>
            <a:ext cx="3699510" cy="137068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D2BAB-1519-42D6-958F-C1681BD815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44321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Website </a:t>
            </a:r>
            <a:r>
              <a:rPr lang="en-GB" sz="1400" dirty="0"/>
              <a:t>(Hands up for Downs, 2023)</a:t>
            </a:r>
          </a:p>
          <a:p>
            <a:endParaRPr lang="en-GB" dirty="0"/>
          </a:p>
          <a:p>
            <a:r>
              <a:rPr lang="en-GB" dirty="0"/>
              <a:t>Facebook </a:t>
            </a:r>
            <a:r>
              <a:rPr lang="en-GB" sz="1400" dirty="0"/>
              <a:t>(Facebook, 2023)</a:t>
            </a:r>
          </a:p>
          <a:p>
            <a:endParaRPr lang="en-GB" dirty="0"/>
          </a:p>
          <a:p>
            <a:r>
              <a:rPr lang="en-GB" dirty="0"/>
              <a:t>Instagram </a:t>
            </a:r>
            <a:r>
              <a:rPr lang="en-GB" sz="1400" dirty="0"/>
              <a:t>(Instagram, 2023)</a:t>
            </a:r>
          </a:p>
          <a:p>
            <a:endParaRPr lang="en-GB" dirty="0"/>
          </a:p>
          <a:p>
            <a:r>
              <a:rPr lang="en-GB" dirty="0"/>
              <a:t>YouTube channel </a:t>
            </a:r>
            <a:r>
              <a:rPr lang="en-GB" sz="1400" dirty="0"/>
              <a:t>(YouTube, 2023)</a:t>
            </a:r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EA5DFCC7-D738-C6EF-088E-A6A928A70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58623" y="1643417"/>
            <a:ext cx="2590800" cy="1295400"/>
          </a:xfrm>
          <a:prstGeom prst="rect">
            <a:avLst/>
          </a:prstGeom>
        </p:spPr>
      </p:pic>
      <p:pic>
        <p:nvPicPr>
          <p:cNvPr id="9" name="Picture 8" descr="A picture containing logo&#10;&#10;Description automatically generated">
            <a:extLst>
              <a:ext uri="{FF2B5EF4-FFF2-40B4-BE49-F238E27FC236}">
                <a16:creationId xmlns:a16="http://schemas.microsoft.com/office/drawing/2014/main" id="{5FF2961A-7590-57F5-8FA0-F1416D60F66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731369" y="5254372"/>
            <a:ext cx="1512277" cy="1055443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B60148A1-EB1C-5B30-295A-344787FDCB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822480" y="2738208"/>
            <a:ext cx="1263086" cy="1263086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4DD423C0-5E7A-F520-78D2-2A7A2FD921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942384" y="4021785"/>
            <a:ext cx="1055443" cy="1055443"/>
          </a:xfrm>
          <a:prstGeom prst="rect">
            <a:avLst/>
          </a:prstGeom>
        </p:spPr>
      </p:pic>
      <p:pic>
        <p:nvPicPr>
          <p:cNvPr id="2" name="Slide 9">
            <a:hlinkClick r:id="" action="ppaction://media"/>
            <a:extLst>
              <a:ext uri="{FF2B5EF4-FFF2-40B4-BE49-F238E27FC236}">
                <a16:creationId xmlns:a16="http://schemas.microsoft.com/office/drawing/2014/main" id="{DA2DD042-71A3-7F51-3896-A5BF6914F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0923" y="2168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58"/>
    </mc:Choice>
    <mc:Fallback>
      <p:transition spd="slow" advTm="40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F2D8B-08B6-C88D-D5CD-0B972D1A8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Healthcare Services embracing online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F05B1F-CAE2-557F-D252-9A9531AF24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4774" y="6046484"/>
            <a:ext cx="3474621" cy="688333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(Ridley, 2021)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chemeClr val="bg1"/>
                </a:solidFill>
                <a:effectLst/>
              </a:rPr>
              <a:t>(Medical protection, 2015) 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A751E4-7E0B-5FDC-D169-EA11626C11F7}"/>
              </a:ext>
            </a:extLst>
          </p:cNvPr>
          <p:cNvSpPr txBox="1"/>
          <p:nvPr/>
        </p:nvSpPr>
        <p:spPr>
          <a:xfrm>
            <a:off x="3844254" y="549209"/>
            <a:ext cx="376778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London Community Health NHS Trust implemented virtual consulting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. Online consulting services</a:t>
            </a:r>
          </a:p>
          <a:p>
            <a:pPr algn="ctr"/>
            <a:r>
              <a:rPr lang="en-GB" dirty="0"/>
              <a:t>. Patient led E-booking systems</a:t>
            </a:r>
          </a:p>
          <a:p>
            <a:pPr algn="ctr"/>
            <a:r>
              <a:rPr lang="en-GB" dirty="0"/>
              <a:t>. Wearable tech </a:t>
            </a:r>
          </a:p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5AA395-D56E-89AB-86F3-32CAE7804985}"/>
              </a:ext>
            </a:extLst>
          </p:cNvPr>
          <p:cNvSpPr txBox="1"/>
          <p:nvPr/>
        </p:nvSpPr>
        <p:spPr>
          <a:xfrm>
            <a:off x="8410813" y="2580534"/>
            <a:ext cx="376778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TEXT MESSAGE CONSULTATIONS</a:t>
            </a:r>
          </a:p>
          <a:p>
            <a:pPr algn="ctr"/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need to see a doctor face to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Saves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Allows doctors to message multiply patents at the same time</a:t>
            </a:r>
          </a:p>
          <a:p>
            <a:endParaRPr lang="en-GB" dirty="0"/>
          </a:p>
          <a:p>
            <a:pPr algn="ctr"/>
            <a:r>
              <a:rPr lang="en-GB" b="1" dirty="0"/>
              <a:t>DOWN SIDES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Confusion between 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GP’s may not get overall picture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may feel no heard</a:t>
            </a:r>
          </a:p>
          <a:p>
            <a:pPr algn="ctr"/>
            <a:endParaRPr lang="en-GB" dirty="0"/>
          </a:p>
        </p:txBody>
      </p:sp>
      <p:pic>
        <p:nvPicPr>
          <p:cNvPr id="16" name="Slide 10">
            <a:hlinkClick r:id="" action="ppaction://media"/>
            <a:extLst>
              <a:ext uri="{FF2B5EF4-FFF2-40B4-BE49-F238E27FC236}">
                <a16:creationId xmlns:a16="http://schemas.microsoft.com/office/drawing/2014/main" id="{34739281-C2A0-68EF-7112-1DEDFDC31E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4493" y="446787"/>
            <a:ext cx="487363" cy="487363"/>
          </a:xfrm>
          <a:prstGeom prst="rect">
            <a:avLst/>
          </a:prstGeom>
        </p:spPr>
      </p:pic>
      <p:pic>
        <p:nvPicPr>
          <p:cNvPr id="18" name="Slide 10a">
            <a:hlinkClick r:id="" action="ppaction://media"/>
            <a:extLst>
              <a:ext uri="{FF2B5EF4-FFF2-40B4-BE49-F238E27FC236}">
                <a16:creationId xmlns:a16="http://schemas.microsoft.com/office/drawing/2014/main" id="{ECE5D265-B947-6591-60DB-073AE9CCCF8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7586" y="1321189"/>
            <a:ext cx="487363" cy="487363"/>
          </a:xfrm>
          <a:prstGeom prst="rect">
            <a:avLst/>
          </a:prstGeom>
        </p:spPr>
      </p:pic>
      <p:pic>
        <p:nvPicPr>
          <p:cNvPr id="20" name="Slide 10b">
            <a:hlinkClick r:id="" action="ppaction://media"/>
            <a:extLst>
              <a:ext uri="{FF2B5EF4-FFF2-40B4-BE49-F238E27FC236}">
                <a16:creationId xmlns:a16="http://schemas.microsoft.com/office/drawing/2014/main" id="{EABE00CC-52F7-C40E-A300-74620A12FC5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7585" y="2078111"/>
            <a:ext cx="487363" cy="487363"/>
          </a:xfrm>
          <a:prstGeom prst="rect">
            <a:avLst/>
          </a:prstGeom>
        </p:spPr>
      </p:pic>
      <p:pic>
        <p:nvPicPr>
          <p:cNvPr id="22" name="Slide 10c">
            <a:hlinkClick r:id="" action="ppaction://media"/>
            <a:extLst>
              <a:ext uri="{FF2B5EF4-FFF2-40B4-BE49-F238E27FC236}">
                <a16:creationId xmlns:a16="http://schemas.microsoft.com/office/drawing/2014/main" id="{3AE8CF7C-949D-4EC4-6B76-7553537991A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7584" y="282090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7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37"/>
    </mc:Choice>
    <mc:Fallback>
      <p:transition spd="slow" advTm="18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3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23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86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910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6550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656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572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E8ECD8-5EAC-7C07-634A-982FAF8ED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CHALLENGES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&amp;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LIMITATIONS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E97340-0D43-8E7F-2538-189588F368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610" y="1247078"/>
            <a:ext cx="3197701" cy="5121824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3200" dirty="0"/>
              <a:t>To much conflicting platforms</a:t>
            </a:r>
          </a:p>
          <a:p>
            <a:endParaRPr lang="en-GB" sz="3200" dirty="0"/>
          </a:p>
          <a:p>
            <a:r>
              <a:rPr lang="en-GB" sz="3200" dirty="0"/>
              <a:t>Regulations</a:t>
            </a:r>
          </a:p>
          <a:p>
            <a:endParaRPr lang="en-GB" sz="3200" dirty="0"/>
          </a:p>
          <a:p>
            <a:r>
              <a:rPr lang="en-GB" sz="3200" dirty="0"/>
              <a:t>Everyone is a Critic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A85381-BCCB-A7BC-A402-EF525289F555}"/>
              </a:ext>
            </a:extLst>
          </p:cNvPr>
          <p:cNvSpPr txBox="1"/>
          <p:nvPr/>
        </p:nvSpPr>
        <p:spPr>
          <a:xfrm>
            <a:off x="0" y="5947834"/>
            <a:ext cx="60968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(Parker, Van Alstyne and Evans, 2019)</a:t>
            </a:r>
          </a:p>
          <a:p>
            <a:r>
              <a:rPr lang="en-GB" sz="1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(Reuters, 2021)</a:t>
            </a:r>
          </a:p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Rimmer</a:t>
            </a:r>
            <a:r>
              <a:rPr lang="en-GB" dirty="0">
                <a:solidFill>
                  <a:schemeClr val="bg1"/>
                </a:solidFill>
              </a:rPr>
              <a:t>, 2020)</a:t>
            </a:r>
          </a:p>
        </p:txBody>
      </p:sp>
      <p:pic>
        <p:nvPicPr>
          <p:cNvPr id="12" name="Slide 11">
            <a:hlinkClick r:id="" action="ppaction://media"/>
            <a:extLst>
              <a:ext uri="{FF2B5EF4-FFF2-40B4-BE49-F238E27FC236}">
                <a16:creationId xmlns:a16="http://schemas.microsoft.com/office/drawing/2014/main" id="{4C8C041F-BD80-9922-144D-1F20979D8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29311" y="441325"/>
            <a:ext cx="487363" cy="487363"/>
          </a:xfrm>
          <a:prstGeom prst="rect">
            <a:avLst/>
          </a:prstGeom>
        </p:spPr>
      </p:pic>
      <p:pic>
        <p:nvPicPr>
          <p:cNvPr id="13" name="Slide 11a">
            <a:hlinkClick r:id="" action="ppaction://media"/>
            <a:extLst>
              <a:ext uri="{FF2B5EF4-FFF2-40B4-BE49-F238E27FC236}">
                <a16:creationId xmlns:a16="http://schemas.microsoft.com/office/drawing/2014/main" id="{D8EF7DDC-1435-CEBC-88EF-EEA78760073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29311" y="1168806"/>
            <a:ext cx="487363" cy="487363"/>
          </a:xfrm>
          <a:prstGeom prst="rect">
            <a:avLst/>
          </a:prstGeom>
        </p:spPr>
      </p:pic>
      <p:pic>
        <p:nvPicPr>
          <p:cNvPr id="14" name="Slide 11b">
            <a:hlinkClick r:id="" action="ppaction://media"/>
            <a:extLst>
              <a:ext uri="{FF2B5EF4-FFF2-40B4-BE49-F238E27FC236}">
                <a16:creationId xmlns:a16="http://schemas.microsoft.com/office/drawing/2014/main" id="{0021A72F-EBE5-0E1F-ACF3-11290021E70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03739" y="1896287"/>
            <a:ext cx="487363" cy="487363"/>
          </a:xfrm>
          <a:prstGeom prst="rect">
            <a:avLst/>
          </a:prstGeom>
        </p:spPr>
      </p:pic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BC26B17C-7692-A0A1-C996-6999BDD0404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622453" y="2383650"/>
            <a:ext cx="2731347" cy="409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7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93"/>
    </mc:Choice>
    <mc:Fallback>
      <p:transition spd="slow" advTm="28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9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19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244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463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88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4A2B3-3976-CDF1-32DF-57B961CA2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Growth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86829-37E5-F52C-33DA-7D0A899C56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38583" y="762392"/>
            <a:ext cx="5736164" cy="5934609"/>
          </a:xfrm>
        </p:spPr>
        <p:txBody>
          <a:bodyPr>
            <a:normAutofit/>
          </a:bodyPr>
          <a:lstStyle/>
          <a:p>
            <a:r>
              <a:rPr lang="en-GB" sz="2400" b="1" dirty="0"/>
              <a:t>Seeing where you want to go and grow</a:t>
            </a:r>
          </a:p>
          <a:p>
            <a:endParaRPr lang="en-GB" sz="2400" b="1" dirty="0"/>
          </a:p>
          <a:p>
            <a:r>
              <a:rPr lang="en-GB" sz="2400" b="1" dirty="0"/>
              <a:t>Understand your audience </a:t>
            </a:r>
          </a:p>
          <a:p>
            <a:endParaRPr lang="en-GB" sz="2400" b="1" dirty="0"/>
          </a:p>
          <a:p>
            <a:r>
              <a:rPr lang="en-GB" sz="2400" b="1" dirty="0"/>
              <a:t>Look at other communities and what works for them</a:t>
            </a:r>
          </a:p>
          <a:p>
            <a:endParaRPr lang="en-GB" sz="2400" b="1" dirty="0"/>
          </a:p>
          <a:p>
            <a:r>
              <a:rPr lang="en-GB" sz="2400" b="1" dirty="0"/>
              <a:t>Having support</a:t>
            </a:r>
          </a:p>
          <a:p>
            <a:endParaRPr lang="en-GB" sz="2400" b="1" dirty="0"/>
          </a:p>
          <a:p>
            <a:r>
              <a:rPr lang="en-GB" sz="2400" b="1" dirty="0"/>
              <a:t>Have a big online presence is key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/>
              <a:t>Learn from previous mistakes or things that haven’t worked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56D9FC-D957-F3AD-1B25-6B1F76686B5D}"/>
              </a:ext>
            </a:extLst>
          </p:cNvPr>
          <p:cNvSpPr txBox="1"/>
          <p:nvPr/>
        </p:nvSpPr>
        <p:spPr>
          <a:xfrm>
            <a:off x="1996262" y="5496672"/>
            <a:ext cx="60977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(</a:t>
            </a:r>
            <a:r>
              <a:rPr lang="en-GB" dirty="0" err="1"/>
              <a:t>Solazzo</a:t>
            </a:r>
            <a:r>
              <a:rPr lang="en-GB" dirty="0"/>
              <a:t>, 2020)</a:t>
            </a:r>
          </a:p>
          <a:p>
            <a:r>
              <a:rPr lang="en-GB" dirty="0"/>
              <a:t>         (</a:t>
            </a:r>
            <a:r>
              <a:rPr lang="en-GB" dirty="0" err="1"/>
              <a:t>Coldicutt</a:t>
            </a:r>
            <a:r>
              <a:rPr lang="en-GB" dirty="0"/>
              <a:t>, 2021)</a:t>
            </a:r>
          </a:p>
          <a:p>
            <a:r>
              <a:rPr lang="en-GB" dirty="0"/>
              <a:t>     (Harrower, 2019)</a:t>
            </a:r>
          </a:p>
          <a:p>
            <a:r>
              <a:rPr lang="en-GB" dirty="0"/>
              <a:t>(Gallagher, 2018)</a:t>
            </a:r>
          </a:p>
        </p:txBody>
      </p:sp>
      <p:pic>
        <p:nvPicPr>
          <p:cNvPr id="10" name="Slide 12">
            <a:hlinkClick r:id="" action="ppaction://media"/>
            <a:extLst>
              <a:ext uri="{FF2B5EF4-FFF2-40B4-BE49-F238E27FC236}">
                <a16:creationId xmlns:a16="http://schemas.microsoft.com/office/drawing/2014/main" id="{312053D1-3B32-2BEC-FA02-0DEA1B16AD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5507" y="120049"/>
            <a:ext cx="487363" cy="487363"/>
          </a:xfrm>
          <a:prstGeom prst="rect">
            <a:avLst/>
          </a:prstGeom>
        </p:spPr>
      </p:pic>
      <p:pic>
        <p:nvPicPr>
          <p:cNvPr id="12" name="Slide 12a">
            <a:hlinkClick r:id="" action="ppaction://media"/>
            <a:extLst>
              <a:ext uri="{FF2B5EF4-FFF2-40B4-BE49-F238E27FC236}">
                <a16:creationId xmlns:a16="http://schemas.microsoft.com/office/drawing/2014/main" id="{7C4A4A91-D6CB-61EC-2BD0-E6777A233E3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5507" y="1022092"/>
            <a:ext cx="487363" cy="487363"/>
          </a:xfrm>
          <a:prstGeom prst="rect">
            <a:avLst/>
          </a:prstGeom>
        </p:spPr>
      </p:pic>
      <p:pic>
        <p:nvPicPr>
          <p:cNvPr id="14" name="Slide 12b">
            <a:hlinkClick r:id="" action="ppaction://media"/>
            <a:extLst>
              <a:ext uri="{FF2B5EF4-FFF2-40B4-BE49-F238E27FC236}">
                <a16:creationId xmlns:a16="http://schemas.microsoft.com/office/drawing/2014/main" id="{BBDA6110-1776-1401-FFA7-7AD154F4A1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5506" y="1947037"/>
            <a:ext cx="487363" cy="487363"/>
          </a:xfrm>
          <a:prstGeom prst="rect">
            <a:avLst/>
          </a:prstGeom>
        </p:spPr>
      </p:pic>
      <p:pic>
        <p:nvPicPr>
          <p:cNvPr id="15" name="Slide 12d">
            <a:hlinkClick r:id="" action="ppaction://media"/>
            <a:extLst>
              <a:ext uri="{FF2B5EF4-FFF2-40B4-BE49-F238E27FC236}">
                <a16:creationId xmlns:a16="http://schemas.microsoft.com/office/drawing/2014/main" id="{2A998EC9-9C22-EEEF-2AA0-549CFFEC30D3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5506" y="2794321"/>
            <a:ext cx="487363" cy="487363"/>
          </a:xfrm>
          <a:prstGeom prst="rect">
            <a:avLst/>
          </a:prstGeom>
        </p:spPr>
      </p:pic>
      <p:pic>
        <p:nvPicPr>
          <p:cNvPr id="16" name="Slide 12e">
            <a:hlinkClick r:id="" action="ppaction://media"/>
            <a:extLst>
              <a:ext uri="{FF2B5EF4-FFF2-40B4-BE49-F238E27FC236}">
                <a16:creationId xmlns:a16="http://schemas.microsoft.com/office/drawing/2014/main" id="{BB61331E-92A6-068E-54FE-8B0B041EADB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5505" y="3729696"/>
            <a:ext cx="487363" cy="487363"/>
          </a:xfrm>
          <a:prstGeom prst="rect">
            <a:avLst/>
          </a:prstGeom>
        </p:spPr>
      </p:pic>
      <p:pic>
        <p:nvPicPr>
          <p:cNvPr id="17" name="Slide 12f">
            <a:hlinkClick r:id="" action="ppaction://media"/>
            <a:extLst>
              <a:ext uri="{FF2B5EF4-FFF2-40B4-BE49-F238E27FC236}">
                <a16:creationId xmlns:a16="http://schemas.microsoft.com/office/drawing/2014/main" id="{A5B32082-35B1-3151-966B-B1A2EB5FA00C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1765" y="44710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1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512"/>
    </mc:Choice>
    <mc:Fallback>
      <p:transition spd="slow" advTm="205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51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78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30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746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9764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617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5934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573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1671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2527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Logo&#10;&#10;Description automatically generated">
            <a:extLst>
              <a:ext uri="{FF2B5EF4-FFF2-40B4-BE49-F238E27FC236}">
                <a16:creationId xmlns:a16="http://schemas.microsoft.com/office/drawing/2014/main" id="{8DEA8C1B-5C06-9676-638C-02034B42A0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42519" y="948381"/>
            <a:ext cx="6614984" cy="4961238"/>
          </a:xfrm>
        </p:spPr>
      </p:pic>
      <p:pic>
        <p:nvPicPr>
          <p:cNvPr id="8" name="SLdie 13">
            <a:hlinkClick r:id="" action="ppaction://media"/>
            <a:extLst>
              <a:ext uri="{FF2B5EF4-FFF2-40B4-BE49-F238E27FC236}">
                <a16:creationId xmlns:a16="http://schemas.microsoft.com/office/drawing/2014/main" id="{B0E8F8D8-0F13-F6FB-0A43-A640FF557F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88497" y="2312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250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63"/>
    </mc:Choice>
    <mc:Fallback>
      <p:transition spd="slow" advTm="8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C41AC-B59F-AE94-3CDA-D9DE209D0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385"/>
            <a:ext cx="10515600" cy="812165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97348-69BB-06EC-9192-6E798942D3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4549" y="868680"/>
            <a:ext cx="11674549" cy="5703570"/>
          </a:xfrm>
        </p:spPr>
        <p:txBody>
          <a:bodyPr>
            <a:noAutofit/>
          </a:bodyPr>
          <a:lstStyle/>
          <a:p>
            <a:r>
              <a:rPr lang="en-GB" sz="1400" b="0" i="0" dirty="0">
                <a:effectLst/>
              </a:rPr>
              <a:t>Brooks, S. (2022). </a:t>
            </a:r>
            <a:r>
              <a:rPr lang="en-GB" sz="1400" b="0" i="1" dirty="0">
                <a:effectLst/>
              </a:rPr>
              <a:t>Community tech - Power to Change</a:t>
            </a:r>
            <a:r>
              <a:rPr lang="en-GB" sz="1400" b="0" i="0" dirty="0">
                <a:effectLst/>
              </a:rPr>
              <a:t>. [online] www.powertochange.org.uk. Available at: https://www.powertochange.org.uk/our-work/our-programmes/community-tech/#:~:text=The%20term%20community%20tech%20means%20any%20hardware%20or (Accessed: 3 March 2023)</a:t>
            </a:r>
          </a:p>
          <a:p>
            <a:r>
              <a:rPr lang="en-GB" sz="1400" b="0" i="0" dirty="0">
                <a:effectLst/>
              </a:rPr>
              <a:t>Chavis, D.M. and Lee, K. (2015). </a:t>
            </a:r>
            <a:r>
              <a:rPr lang="en-GB" sz="1400" b="0" i="1" dirty="0">
                <a:effectLst/>
              </a:rPr>
              <a:t>What Is Community Anyway? (SSIR)</a:t>
            </a:r>
            <a:r>
              <a:rPr lang="en-GB" sz="1400" b="0" i="0" dirty="0">
                <a:effectLst/>
              </a:rPr>
              <a:t>. [online] ssir.org. Available at: https://ssir.org/articles/entry/what_is_community_anyway. (Accessed: 1 March 2023)</a:t>
            </a:r>
          </a:p>
          <a:p>
            <a:r>
              <a:rPr lang="en-GB" sz="1400" b="0" i="0" dirty="0">
                <a:effectLst/>
              </a:rPr>
              <a:t>Community technology</a:t>
            </a:r>
            <a:r>
              <a:rPr lang="en-GB" sz="1400" dirty="0"/>
              <a:t> field guide,</a:t>
            </a:r>
            <a:r>
              <a:rPr lang="en-GB" sz="1400" b="0" i="0" dirty="0">
                <a:effectLst/>
              </a:rPr>
              <a:t> (2023). </a:t>
            </a:r>
            <a:r>
              <a:rPr lang="en-GB" sz="1400" b="0" i="1" dirty="0">
                <a:effectLst/>
              </a:rPr>
              <a:t>Explore Community Technology</a:t>
            </a:r>
            <a:r>
              <a:rPr lang="en-GB" sz="1400" b="0" i="0" dirty="0">
                <a:effectLst/>
              </a:rPr>
              <a:t>. [online] Available at: https://communitytechnology.github.io/docs/intro-ct/investigate-tech/ </a:t>
            </a:r>
            <a:r>
              <a:rPr lang="en-GB" sz="1400" dirty="0"/>
              <a:t>(</a:t>
            </a:r>
            <a:r>
              <a:rPr lang="en-GB" sz="1400" b="0" i="0" dirty="0">
                <a:effectLst/>
              </a:rPr>
              <a:t>Accessed: 3 March 2023)</a:t>
            </a:r>
          </a:p>
          <a:p>
            <a:r>
              <a:rPr lang="en-GB" sz="1400" dirty="0" err="1"/>
              <a:t>Coldicutt</a:t>
            </a:r>
            <a:r>
              <a:rPr lang="en-GB" sz="1400" dirty="0"/>
              <a:t>, S. (2021). </a:t>
            </a:r>
            <a:r>
              <a:rPr lang="en-GB" sz="1400" i="1" dirty="0"/>
              <a:t>Why community organisations need community tech - Power to Change</a:t>
            </a:r>
            <a:r>
              <a:rPr lang="en-GB" sz="1400" dirty="0"/>
              <a:t>. [online] www.powertochange.org.uk. Available at: https://www.powertochange.org.uk/news/why-community-organisations-need-community-tech/ (Accessed: 17 March 2023)</a:t>
            </a:r>
          </a:p>
          <a:p>
            <a:r>
              <a:rPr lang="en-GB" sz="1400" b="0" i="0" dirty="0">
                <a:effectLst/>
              </a:rPr>
              <a:t>Facebook, (2023). </a:t>
            </a:r>
            <a:r>
              <a:rPr lang="en-GB" sz="1400" b="0" i="1" dirty="0">
                <a:effectLst/>
              </a:rPr>
              <a:t>Hands Up For Down’s</a:t>
            </a:r>
            <a:r>
              <a:rPr lang="en-GB" sz="1400" b="0" i="0" dirty="0">
                <a:effectLst/>
              </a:rPr>
              <a:t>. [online] Available at: https://www.facebook.com/HandsUpForDowns </a:t>
            </a:r>
            <a:r>
              <a:rPr lang="en-GB" sz="1400" dirty="0"/>
              <a:t>(</a:t>
            </a:r>
            <a:r>
              <a:rPr lang="en-GB" sz="1400" b="0" i="0" dirty="0">
                <a:effectLst/>
              </a:rPr>
              <a:t>Accessed: 4 March 2023)</a:t>
            </a:r>
          </a:p>
          <a:p>
            <a:r>
              <a:rPr lang="en-GB" sz="1400" b="0" i="0" dirty="0">
                <a:effectLst/>
              </a:rPr>
              <a:t>Gallagher, B. (2018). </a:t>
            </a:r>
            <a:r>
              <a:rPr lang="en-GB" sz="1400" b="0" i="1" dirty="0">
                <a:effectLst/>
              </a:rPr>
              <a:t>Here’s how we can use technology to rebuild communities</a:t>
            </a:r>
            <a:r>
              <a:rPr lang="en-GB" sz="1400" b="0" i="0" dirty="0">
                <a:effectLst/>
              </a:rPr>
              <a:t>. [online] Available at: https://www.weforum.org/agenda/2018/03/here-s-how-we-can-use-technology-to-rebuild-community </a:t>
            </a:r>
            <a:r>
              <a:rPr lang="en-GB" sz="1400" dirty="0"/>
              <a:t>(</a:t>
            </a:r>
            <a:r>
              <a:rPr lang="en-GB" sz="1400" b="0" i="0" dirty="0">
                <a:effectLst/>
              </a:rPr>
              <a:t>Accessed: 18 March 2023)</a:t>
            </a:r>
          </a:p>
          <a:p>
            <a:r>
              <a:rPr lang="en-GB" sz="1400" b="0" i="0" dirty="0">
                <a:effectLst/>
              </a:rPr>
              <a:t>Harrower, M. (2019). </a:t>
            </a:r>
            <a:r>
              <a:rPr lang="en-GB" sz="1400" b="0" i="1" dirty="0">
                <a:effectLst/>
              </a:rPr>
              <a:t>From zero to hero: How to grow a community like a PRO</a:t>
            </a:r>
            <a:r>
              <a:rPr lang="en-GB" sz="1400" b="0" i="0" dirty="0">
                <a:effectLst/>
              </a:rPr>
              <a:t>. [online] Disciple. Available at: https://www.disciplemedia.com/engaging-your-community/how-to-grow-a-community/ </a:t>
            </a:r>
            <a:r>
              <a:rPr lang="en-GB" sz="1400" dirty="0"/>
              <a:t>(</a:t>
            </a:r>
            <a:r>
              <a:rPr lang="en-GB" sz="1400" b="0" i="0" dirty="0">
                <a:effectLst/>
              </a:rPr>
              <a:t>Accessed: </a:t>
            </a:r>
            <a:r>
              <a:rPr lang="en-GB" sz="1400" dirty="0"/>
              <a:t>1</a:t>
            </a:r>
            <a:r>
              <a:rPr lang="en-GB" sz="1400" b="0" i="0" dirty="0">
                <a:effectLst/>
              </a:rPr>
              <a:t>7 March 2023)</a:t>
            </a:r>
          </a:p>
          <a:p>
            <a:r>
              <a:rPr lang="en-GB" sz="1400" b="0" i="0" dirty="0">
                <a:effectLst/>
              </a:rPr>
              <a:t>Hands Up For Downs. (2023). </a:t>
            </a:r>
            <a:r>
              <a:rPr lang="en-GB" sz="1400" b="0" i="1" dirty="0">
                <a:effectLst/>
              </a:rPr>
              <a:t>Home</a:t>
            </a:r>
            <a:r>
              <a:rPr lang="en-GB" sz="1400" b="0" i="0" dirty="0">
                <a:effectLst/>
              </a:rPr>
              <a:t>. [online] Available at: https://www.handsupfordowns.co.uk/home.html (Accessed: 4 March 2023)</a:t>
            </a:r>
          </a:p>
          <a:p>
            <a:r>
              <a:rPr lang="en-GB" sz="1400" b="0" i="0" dirty="0">
                <a:effectLst/>
              </a:rPr>
              <a:t>Howard, E., Khan, A. and Lockyer, C. (2021). </a:t>
            </a:r>
            <a:r>
              <a:rPr lang="en-GB" sz="1400" b="0" i="1" dirty="0">
                <a:effectLst/>
              </a:rPr>
              <a:t>Learning during the pandemic: review of research from England</a:t>
            </a:r>
            <a:r>
              <a:rPr lang="en-GB" sz="1400" b="0" i="0" dirty="0">
                <a:effectLst/>
              </a:rPr>
              <a:t>. [online] GOV.UK. Available at: https://www.gov.uk/government/publications/learning-during-the-pandemic/learning-during-the-pandemic-review-of-research-from-england.</a:t>
            </a:r>
          </a:p>
          <a:p>
            <a:r>
              <a:rPr lang="en-GB" sz="1400" b="0" i="0" dirty="0">
                <a:effectLst/>
              </a:rPr>
              <a:t>Instagram, (2023). </a:t>
            </a:r>
            <a:r>
              <a:rPr lang="en-GB" sz="1400" b="0" i="1" dirty="0">
                <a:effectLst/>
              </a:rPr>
              <a:t>Hands Up For Down’s (@handsupfordowns) • Instagram photos and videos</a:t>
            </a:r>
            <a:r>
              <a:rPr lang="en-GB" sz="1400" b="0" i="0" dirty="0">
                <a:effectLst/>
              </a:rPr>
              <a:t>. [online] Available at: https://www.instagram.com/handsupfordowns/?hl=en </a:t>
            </a:r>
            <a:r>
              <a:rPr lang="en-GB" sz="1400" dirty="0"/>
              <a:t>(</a:t>
            </a:r>
            <a:r>
              <a:rPr lang="en-GB" sz="1400" b="0" i="0" dirty="0">
                <a:effectLst/>
              </a:rPr>
              <a:t>Accessed: 4 March 2023)</a:t>
            </a:r>
          </a:p>
          <a:p>
            <a:r>
              <a:rPr lang="en-GB" sz="1400" b="0" i="0" dirty="0">
                <a:effectLst/>
              </a:rPr>
              <a:t>Lowe, T. (2021). </a:t>
            </a:r>
            <a:r>
              <a:rPr lang="en-GB" sz="1400" b="0" i="1" dirty="0">
                <a:effectLst/>
              </a:rPr>
              <a:t>What is ‘community’ and why is it important?</a:t>
            </a:r>
            <a:r>
              <a:rPr lang="en-GB" sz="1400" b="0" i="0" dirty="0">
                <a:effectLst/>
              </a:rPr>
              <a:t> [online] Centre For Public Impact (CPI). Available at: https://www.centreforpublicimpact.org/insights/what-is-community-and-why-is-it-important.</a:t>
            </a:r>
          </a:p>
          <a:p>
            <a:r>
              <a:rPr lang="en-GB" sz="1400" b="0" i="0" dirty="0">
                <a:effectLst/>
              </a:rPr>
              <a:t>Medical protection (2015). </a:t>
            </a:r>
            <a:r>
              <a:rPr lang="en-GB" sz="1400" b="0" i="1" dirty="0">
                <a:effectLst/>
              </a:rPr>
              <a:t>Communicating with patients by text message - England</a:t>
            </a:r>
            <a:r>
              <a:rPr lang="en-GB" sz="1400" b="0" i="0" dirty="0">
                <a:effectLst/>
              </a:rPr>
              <a:t>. [online] Available at: https://www.medicalprotection.org/uk/articles/eng-communicating-with-patients-by-text-message. </a:t>
            </a:r>
          </a:p>
        </p:txBody>
      </p:sp>
    </p:spTree>
    <p:extLst>
      <p:ext uri="{BB962C8B-B14F-4D97-AF65-F5344CB8AC3E}">
        <p14:creationId xmlns:p14="http://schemas.microsoft.com/office/powerpoint/2010/main" val="2155959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0DAAF74-06B6-3CDD-9815-EC4CF27EF10D}"/>
              </a:ext>
            </a:extLst>
          </p:cNvPr>
          <p:cNvSpPr txBox="1"/>
          <p:nvPr/>
        </p:nvSpPr>
        <p:spPr>
          <a:xfrm>
            <a:off x="255181" y="117693"/>
            <a:ext cx="11812772" cy="7478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NHS (2020). </a:t>
            </a:r>
            <a:r>
              <a:rPr lang="en-GB" sz="1600" b="0" i="1" dirty="0">
                <a:effectLst/>
              </a:rPr>
              <a:t>GP appointments and bookings</a:t>
            </a:r>
            <a:r>
              <a:rPr lang="en-GB" sz="1600" b="0" i="0" dirty="0">
                <a:effectLst/>
              </a:rPr>
              <a:t>. [online] nhs.uk. Available at: https://www.nhs.uk/nhs-services/gps/gp-appointments-and-bookings/. (Accessed: 3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Parker, G. Van Alstyne, M and Evans, P. (2019). </a:t>
            </a:r>
            <a:r>
              <a:rPr lang="en-GB" sz="1600" b="0" i="1" dirty="0">
                <a:effectLst/>
              </a:rPr>
              <a:t>The Four Biggest Challenges Digital Platforms Need to Address</a:t>
            </a:r>
            <a:r>
              <a:rPr lang="en-GB" sz="1600" b="0" i="0" dirty="0">
                <a:effectLst/>
              </a:rPr>
              <a:t>. [online] Medium. Available at: https://medium.com/mit-initiative-on-the-digital-economy/the-four-biggest-challenges-digital-platforms-need-to-address-a842413ee3c7.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Reuters (2021). Bill to ban TikTok on U.S. government devices passes committee. Reuters. [online] 12 May. Available at: https://www.reuters.com/technology/bill-ban-tiktok-us-government-devices-passes-committee-2021-05-12/#:~:text=The%20app%2C%20which%20is%20popular%20with%20teens%20eager </a:t>
            </a:r>
            <a:r>
              <a:rPr lang="en-GB" sz="1600" dirty="0"/>
              <a:t>(</a:t>
            </a:r>
            <a:r>
              <a:rPr lang="en-GB" sz="1600" b="0" i="0" dirty="0">
                <a:effectLst/>
              </a:rPr>
              <a:t>Accessed: </a:t>
            </a:r>
            <a:r>
              <a:rPr lang="en-GB" sz="1600" dirty="0"/>
              <a:t>1</a:t>
            </a:r>
            <a:r>
              <a:rPr lang="en-GB" sz="1600" b="0" i="0" dirty="0">
                <a:effectLst/>
              </a:rPr>
              <a:t>7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Ridley, A. (2021). </a:t>
            </a:r>
            <a:r>
              <a:rPr lang="en-GB" sz="1600" b="0" i="1" dirty="0">
                <a:effectLst/>
              </a:rPr>
              <a:t>How digital technology is benefiting community health services | NHS Confederation. </a:t>
            </a:r>
            <a:r>
              <a:rPr lang="en-GB" sz="1600" b="0" i="0" dirty="0">
                <a:effectLst/>
              </a:rPr>
              <a:t>[online] Available at: https://www.nhsconfed.org/articles/how-digital-technology-benefitting-community-health-services (Accessed: 15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 err="1">
                <a:effectLst/>
              </a:rPr>
              <a:t>Rimmer</a:t>
            </a:r>
            <a:r>
              <a:rPr lang="en-GB" sz="1600" b="0" i="0" dirty="0">
                <a:effectLst/>
              </a:rPr>
              <a:t>, A. (2020). How do I deal with criticism online? BMJ, p.m3978. </a:t>
            </a:r>
            <a:r>
              <a:rPr lang="en-GB" sz="1600" b="0" i="0" dirty="0" err="1">
                <a:effectLst/>
              </a:rPr>
              <a:t>doi:https</a:t>
            </a:r>
            <a:r>
              <a:rPr lang="en-GB" sz="1600" b="0" i="0" dirty="0">
                <a:effectLst/>
              </a:rPr>
              <a:t>://doi.org/10.1136/bmj.m3978.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Smith, M. K. (2013). ‘Community’ in </a:t>
            </a:r>
            <a:r>
              <a:rPr lang="en-GB" sz="1600" b="0" i="1" dirty="0">
                <a:effectLst/>
              </a:rPr>
              <a:t>The </a:t>
            </a:r>
            <a:r>
              <a:rPr lang="en-GB" sz="1600" b="0" i="1" dirty="0" err="1">
                <a:effectLst/>
              </a:rPr>
              <a:t>encyclopedia</a:t>
            </a:r>
            <a:r>
              <a:rPr lang="en-GB" sz="1600" b="0" i="1" dirty="0">
                <a:effectLst/>
              </a:rPr>
              <a:t> of pedagogy and informal education. </a:t>
            </a:r>
            <a:r>
              <a:rPr lang="en-GB" sz="1600" b="0" dirty="0">
                <a:effectLst/>
              </a:rPr>
              <a:t>Available at </a:t>
            </a:r>
            <a:r>
              <a:rPr lang="en-GB" sz="1600" b="0" i="0" dirty="0">
                <a:effectLst/>
              </a:rPr>
              <a:t>https://infed.org/mobi/community/. (Accessed: 1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 err="1">
                <a:effectLst/>
              </a:rPr>
              <a:t>Solazzo</a:t>
            </a:r>
            <a:r>
              <a:rPr lang="en-GB" sz="1600" b="0" i="0" dirty="0">
                <a:effectLst/>
              </a:rPr>
              <a:t>, D. (2020). </a:t>
            </a:r>
            <a:r>
              <a:rPr lang="en-GB" sz="1600" b="0" i="1" dirty="0">
                <a:effectLst/>
              </a:rPr>
              <a:t>How To Grow Your Next Tech Community. </a:t>
            </a:r>
            <a:r>
              <a:rPr lang="en-GB" sz="1600" b="0" i="0" dirty="0">
                <a:effectLst/>
              </a:rPr>
              <a:t>[online] Available at: https://dev.to/domenicosolazzo/how-to-grow-your-next-tech-community-22n4#:~:text=How%20To%20Grow%20Your%20Next%20Tech%20Community%201 </a:t>
            </a:r>
            <a:r>
              <a:rPr lang="en-GB" sz="1600" dirty="0"/>
              <a:t>(</a:t>
            </a:r>
            <a:r>
              <a:rPr lang="en-GB" sz="1600" b="0" i="0" dirty="0">
                <a:effectLst/>
              </a:rPr>
              <a:t>Accessed: 17 Mar.ch2023)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 err="1">
                <a:effectLst/>
              </a:rPr>
              <a:t>Tymkiw</a:t>
            </a:r>
            <a:r>
              <a:rPr lang="en-GB" sz="1600" b="0" i="0" dirty="0">
                <a:effectLst/>
              </a:rPr>
              <a:t>, C. (2021). </a:t>
            </a:r>
            <a:r>
              <a:rPr lang="en-GB" sz="1600" b="0" i="1" dirty="0">
                <a:effectLst/>
              </a:rPr>
              <a:t>How COVID-19 Changed Consumer Shopping Habits</a:t>
            </a:r>
            <a:r>
              <a:rPr lang="en-GB" sz="1600" b="0" i="0" dirty="0">
                <a:effectLst/>
              </a:rPr>
              <a:t>. [online] Investopedia. Available at: https://www.investopedia.com/how-shopping-habits-changed-due-to-covid-5186278. (Accessed: 3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effectLst/>
              </a:rPr>
              <a:t>UNICEF (2020). </a:t>
            </a:r>
            <a:r>
              <a:rPr lang="en-GB" sz="1600" b="0" i="1" dirty="0">
                <a:effectLst/>
              </a:rPr>
              <a:t>How COVID-19 is changing the world: A statistical perspective</a:t>
            </a:r>
            <a:r>
              <a:rPr lang="en-GB" sz="1600" b="0" i="0" dirty="0">
                <a:effectLst/>
              </a:rPr>
              <a:t>. [online] UNICEF DATA. Available at: https://data.unicef.org/resources/how-covid-19-is-changing-the-world-a-statistical-perspective/. (Accessed: 3 March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1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1" dirty="0">
                <a:effectLst/>
              </a:rPr>
              <a:t>YouTube, (2023). Hands Up For Down’s - YouTube</a:t>
            </a:r>
            <a:r>
              <a:rPr lang="en-GB" sz="1600" b="0" i="0" dirty="0">
                <a:effectLst/>
              </a:rPr>
              <a:t>. [online] Available at: https://www.youtube.com/channel/UCn3bcEFA8JdDPKTv3uaFKww </a:t>
            </a:r>
            <a:r>
              <a:rPr lang="en-GB" sz="1600" dirty="0"/>
              <a:t>(</a:t>
            </a:r>
            <a:r>
              <a:rPr lang="en-GB" sz="1600" b="0" i="0" dirty="0">
                <a:effectLst/>
              </a:rPr>
              <a:t>Accessed: 4 March 2023)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1910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7707</TotalTime>
  <Words>1425</Words>
  <Application>Microsoft Office PowerPoint</Application>
  <PresentationFormat>Widescreen</PresentationFormat>
  <Paragraphs>149</Paragraphs>
  <Slides>15</Slides>
  <Notes>0</Notes>
  <HiddenSlides>0</HiddenSlides>
  <MMClips>26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Aharoni</vt:lpstr>
      <vt:lpstr>Arial</vt:lpstr>
      <vt:lpstr>Calibri</vt:lpstr>
      <vt:lpstr>Calibri Light</vt:lpstr>
      <vt:lpstr>Georgia</vt:lpstr>
      <vt:lpstr>Roboto</vt:lpstr>
      <vt:lpstr>Office Theme</vt:lpstr>
      <vt:lpstr>Nicola Jayne Jackson  (2011056)</vt:lpstr>
      <vt:lpstr>Community connection</vt:lpstr>
      <vt:lpstr>Community?</vt:lpstr>
      <vt:lpstr>TECHNOLOGY</vt:lpstr>
      <vt:lpstr>Technology + Community </vt:lpstr>
      <vt:lpstr>Face-2-face contact  Work  Education  Travel  EVERYTHING  STOPPED</vt:lpstr>
      <vt:lpstr>Technology is the future</vt:lpstr>
      <vt:lpstr>Hands up for Downs</vt:lpstr>
      <vt:lpstr>PowerPoint Presentation</vt:lpstr>
      <vt:lpstr>Healthcare Services embracing online</vt:lpstr>
      <vt:lpstr>CHALLENGES  &amp;  LIMITATIONS  </vt:lpstr>
      <vt:lpstr>Growth</vt:lpstr>
      <vt:lpstr>PowerPoint Presentation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jackson</dc:creator>
  <cp:lastModifiedBy>nicola jackson</cp:lastModifiedBy>
  <cp:revision>2</cp:revision>
  <dcterms:created xsi:type="dcterms:W3CDTF">2023-02-15T10:29:09Z</dcterms:created>
  <dcterms:modified xsi:type="dcterms:W3CDTF">2023-03-27T12:43:03Z</dcterms:modified>
</cp:coreProperties>
</file>