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89" r:id="rId3"/>
    <p:sldId id="257" r:id="rId4"/>
    <p:sldId id="258" r:id="rId5"/>
    <p:sldId id="259" r:id="rId6"/>
    <p:sldId id="260" r:id="rId7"/>
    <p:sldId id="261" r:id="rId8"/>
    <p:sldId id="262" r:id="rId9"/>
    <p:sldId id="263" r:id="rId10"/>
    <p:sldId id="264" r:id="rId11"/>
    <p:sldId id="265" r:id="rId12"/>
    <p:sldId id="290" r:id="rId13"/>
    <p:sldId id="26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3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D0B7C-03B9-A143-4E93-CF4874089F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811B1E-3522-3405-39DD-55BA199D2A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9D0B47-C23B-9369-3F34-F9DDDB3CBB3B}"/>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5" name="Footer Placeholder 4">
            <a:extLst>
              <a:ext uri="{FF2B5EF4-FFF2-40B4-BE49-F238E27FC236}">
                <a16:creationId xmlns:a16="http://schemas.microsoft.com/office/drawing/2014/main" id="{F823EB44-3527-2161-0C9C-CCA7221248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18EC9D-24F2-E34F-CD7F-47B6BC3B6671}"/>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4125334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1E99-F6D2-39D7-7C4D-B8BA45A36C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B790C9-DC65-865F-D3F1-F899CDFE9A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7D8A6-5618-A650-0F19-76ED214234B6}"/>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5" name="Footer Placeholder 4">
            <a:extLst>
              <a:ext uri="{FF2B5EF4-FFF2-40B4-BE49-F238E27FC236}">
                <a16:creationId xmlns:a16="http://schemas.microsoft.com/office/drawing/2014/main" id="{CA3D7648-8395-D735-469D-27F7A27049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43CB78-3FAD-522B-7F81-AFFE97431B12}"/>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73958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5BD8-26F4-58E4-15AE-B51B575212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1C1ED43-29D5-954C-01CD-2933A489D99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5B32DF-A6EC-D482-185D-154604C8CE81}"/>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5" name="Footer Placeholder 4">
            <a:extLst>
              <a:ext uri="{FF2B5EF4-FFF2-40B4-BE49-F238E27FC236}">
                <a16:creationId xmlns:a16="http://schemas.microsoft.com/office/drawing/2014/main" id="{4BC6736C-5A1C-19C7-8B06-A4F2B79BD5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D67B26-9228-75F2-D77D-0338E2F5EC9A}"/>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1024639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F0CD5-437D-36A2-5460-20C0FC2F5A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1619CD-59B4-C942-2884-FA675078CDB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A45C51-5D68-6B67-D1FC-3AB2C73487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51C373C-C740-4F81-DFD0-C5EF3650958E}"/>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6" name="Footer Placeholder 5">
            <a:extLst>
              <a:ext uri="{FF2B5EF4-FFF2-40B4-BE49-F238E27FC236}">
                <a16:creationId xmlns:a16="http://schemas.microsoft.com/office/drawing/2014/main" id="{76988398-BF9C-94A8-8F89-8256C2DF7F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3011F17-CD2C-89F1-4F07-65DC8038A83A}"/>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3453557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8F2BD-9529-8FB2-6BFE-0A467AC9F6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314BDE-83BB-34AC-7ADE-043573B68F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9EF9C3-8EAD-3F69-A7A1-7F5538DAFC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F0C83C-74BC-76CB-90BD-70B7AD3832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6F9A4A-C511-CE60-A025-D7154891DD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49FD7C6-D9A6-AE24-B5C3-8E07A1BF6E8A}"/>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8" name="Footer Placeholder 7">
            <a:extLst>
              <a:ext uri="{FF2B5EF4-FFF2-40B4-BE49-F238E27FC236}">
                <a16:creationId xmlns:a16="http://schemas.microsoft.com/office/drawing/2014/main" id="{9415192E-D9B9-B613-69EE-A5CF8FEAA48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484A00-C2C2-2ACD-647D-E0117ACF99BB}"/>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12675625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26F12-421C-CB1D-679A-AD63803A5B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6D623D-0E58-E3D9-21D4-C52228A88BD0}"/>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4" name="Footer Placeholder 3">
            <a:extLst>
              <a:ext uri="{FF2B5EF4-FFF2-40B4-BE49-F238E27FC236}">
                <a16:creationId xmlns:a16="http://schemas.microsoft.com/office/drawing/2014/main" id="{B42A26F3-2634-24D8-63D7-4FE65184AF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599317-54C9-C071-9551-2377A36922A8}"/>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2508024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2DEC11-ABEB-378E-4E4C-1B302ED6EAF7}"/>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3" name="Footer Placeholder 2">
            <a:extLst>
              <a:ext uri="{FF2B5EF4-FFF2-40B4-BE49-F238E27FC236}">
                <a16:creationId xmlns:a16="http://schemas.microsoft.com/office/drawing/2014/main" id="{D3600899-8D72-5A5B-C196-2B9B0647BC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D6F8656-10B2-E869-2F3D-EBFE15E09C24}"/>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298707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8CC38-B483-DD6B-CDC8-AD353DEA1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9CCFD2E-E9EC-EF23-623E-4D776DB3AA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F0E687-8868-C77A-89CD-3310EBAA10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202D62-A6E8-13F0-1410-E45FB1F61A22}"/>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6" name="Footer Placeholder 5">
            <a:extLst>
              <a:ext uri="{FF2B5EF4-FFF2-40B4-BE49-F238E27FC236}">
                <a16:creationId xmlns:a16="http://schemas.microsoft.com/office/drawing/2014/main" id="{883B947B-D225-F92F-65C6-D79CAAABBF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404ED2-C858-9C65-AF28-AF8F5A231AD2}"/>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3962145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28506-4C33-7F13-44D8-8DAC4AAB3C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F88DEB-BD3E-3F36-A766-713037E000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38FF1D-7F2D-B6F5-1E95-F75704BF6D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FF9BD6-9420-A416-28FC-C19315D15B8F}"/>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6" name="Footer Placeholder 5">
            <a:extLst>
              <a:ext uri="{FF2B5EF4-FFF2-40B4-BE49-F238E27FC236}">
                <a16:creationId xmlns:a16="http://schemas.microsoft.com/office/drawing/2014/main" id="{B65888C9-BEFF-911A-1ABA-34295D22FD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C8DCB9-E528-9BE5-658F-622773CB6B7E}"/>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5659743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5E54B-FE4D-409D-03CA-879DBDBD9FC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4158C0E-168D-3A6E-2524-527B6FD15CE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8A8AC7-5A55-8404-C8A4-8666763286B3}"/>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5" name="Footer Placeholder 4">
            <a:extLst>
              <a:ext uri="{FF2B5EF4-FFF2-40B4-BE49-F238E27FC236}">
                <a16:creationId xmlns:a16="http://schemas.microsoft.com/office/drawing/2014/main" id="{0BB69484-F8EA-C295-79B0-96394657E0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5D3726-A177-FDC9-D4DF-44B080AF3A8F}"/>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207128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6F9FA5-D6E4-A724-C6C1-2E2D0CD785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15FF76-35CB-1D0B-F672-F2A804EB08C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D986A4-3833-D499-D049-D5C46C2A79AF}"/>
              </a:ext>
            </a:extLst>
          </p:cNvPr>
          <p:cNvSpPr>
            <a:spLocks noGrp="1"/>
          </p:cNvSpPr>
          <p:nvPr>
            <p:ph type="dt" sz="half" idx="10"/>
          </p:nvPr>
        </p:nvSpPr>
        <p:spPr/>
        <p:txBody>
          <a:bodyPr/>
          <a:lstStyle/>
          <a:p>
            <a:fld id="{0865A843-94DD-4D33-972F-416B61BBCA51}" type="datetimeFigureOut">
              <a:rPr lang="en-GB" smtClean="0"/>
              <a:t>14/05/2025</a:t>
            </a:fld>
            <a:endParaRPr lang="en-GB"/>
          </a:p>
        </p:txBody>
      </p:sp>
      <p:sp>
        <p:nvSpPr>
          <p:cNvPr id="5" name="Footer Placeholder 4">
            <a:extLst>
              <a:ext uri="{FF2B5EF4-FFF2-40B4-BE49-F238E27FC236}">
                <a16:creationId xmlns:a16="http://schemas.microsoft.com/office/drawing/2014/main" id="{36147E44-D063-1B78-041B-8E5EDCD5D6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F0FC74-23B8-6900-6898-AF36E9BE5ADC}"/>
              </a:ext>
            </a:extLst>
          </p:cNvPr>
          <p:cNvSpPr>
            <a:spLocks noGrp="1"/>
          </p:cNvSpPr>
          <p:nvPr>
            <p:ph type="sldNum" sz="quarter" idx="12"/>
          </p:nvPr>
        </p:nvSpPr>
        <p:spPr/>
        <p:txBody>
          <a:bodyPr/>
          <a:lstStyle/>
          <a:p>
            <a:fld id="{2BE6F3FA-6275-4E28-97E8-07B59CE399B1}" type="slidenum">
              <a:rPr lang="en-GB" smtClean="0"/>
              <a:t>‹#›</a:t>
            </a:fld>
            <a:endParaRPr lang="en-GB"/>
          </a:p>
        </p:txBody>
      </p:sp>
    </p:spTree>
    <p:extLst>
      <p:ext uri="{BB962C8B-B14F-4D97-AF65-F5344CB8AC3E}">
        <p14:creationId xmlns:p14="http://schemas.microsoft.com/office/powerpoint/2010/main" val="1326784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14/05/2025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16031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73616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14656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4210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12631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51963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86956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807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339464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046375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5090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5B91480-762F-69E6-E6EB-55621B0CE5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F9864B-0F0C-40AB-6BD9-E62E3C17AA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B3AD1-5B49-566F-67F3-3C62356635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65A843-94DD-4D33-972F-416B61BBCA51}" type="datetimeFigureOut">
              <a:rPr lang="en-GB" smtClean="0"/>
              <a:t>14/05/2025</a:t>
            </a:fld>
            <a:endParaRPr lang="en-GB"/>
          </a:p>
        </p:txBody>
      </p:sp>
      <p:sp>
        <p:nvSpPr>
          <p:cNvPr id="5" name="Footer Placeholder 4">
            <a:extLst>
              <a:ext uri="{FF2B5EF4-FFF2-40B4-BE49-F238E27FC236}">
                <a16:creationId xmlns:a16="http://schemas.microsoft.com/office/drawing/2014/main" id="{7AA41CB8-33D1-FE5E-3361-EC53AB8DC0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695E570-941D-25BB-7E4D-A24A1F204D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E6F3FA-6275-4E28-97E8-07B59CE399B1}" type="slidenum">
              <a:rPr lang="en-GB" smtClean="0"/>
              <a:t>‹#›</a:t>
            </a:fld>
            <a:endParaRPr lang="en-GB"/>
          </a:p>
        </p:txBody>
      </p:sp>
    </p:spTree>
    <p:extLst>
      <p:ext uri="{BB962C8B-B14F-4D97-AF65-F5344CB8AC3E}">
        <p14:creationId xmlns:p14="http://schemas.microsoft.com/office/powerpoint/2010/main" val="3908349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0950017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mkuh.nhs.uk/wp-content/uploads/2018/12/MKUH-Org-Chart-January-2019-website-1.pdf" TargetMode="External"/><Relationship Id="rId13" Type="http://schemas.openxmlformats.org/officeDocument/2006/relationships/hyperlink" Target="https://www.nuffieldtrust.org.uk/resource/the-nhs-workforce-in-numbers" TargetMode="External"/><Relationship Id="rId3" Type="http://schemas.openxmlformats.org/officeDocument/2006/relationships/hyperlink" Target="https://www.weforum.org/stories/2020/10/covid-19-healthcare-health-service-vaccine-health-insurancepandemic/" TargetMode="External"/><Relationship Id="rId7" Type="http://schemas.openxmlformats.org/officeDocument/2006/relationships/hyperlink" Target="https://commonslibrary.parliament.uk/research-briefings/cbp-9731/" TargetMode="External"/><Relationship Id="rId12" Type="http://schemas.openxmlformats.org/officeDocument/2006/relationships/hyperlink" Target="https://www.weforum.org/stories/2023/01/medical-recruitment-crisis-davos23/" TargetMode="External"/><Relationship Id="rId2" Type="http://schemas.openxmlformats.org/officeDocument/2006/relationships/hyperlink" Target="https://www.kingsfund.org.uk/insight-and-analysis/data-and-charts/nhs-workforce-nutshell" TargetMode="External"/><Relationship Id="rId1" Type="http://schemas.openxmlformats.org/officeDocument/2006/relationships/slideLayout" Target="../slideLayouts/slideLayout2.xml"/><Relationship Id="rId6" Type="http://schemas.openxmlformats.org/officeDocument/2006/relationships/hyperlink" Target="https://www.england.nhs.uk/2024/01/record-number-of-nurses-and-midwives-working-in-nhs/" TargetMode="External"/><Relationship Id="rId11" Type="http://schemas.openxmlformats.org/officeDocument/2006/relationships/hyperlink" Target="https://commonslibrary.parliament.uk/research-briefings/cbp-7281/" TargetMode="External"/><Relationship Id="rId5" Type="http://schemas.openxmlformats.org/officeDocument/2006/relationships/hyperlink" Target="https://psnet.ahrq.gov/issue/mind-power-gap-how-hierarchical-leadership-healthcare-risk-patient-safety" TargetMode="External"/><Relationship Id="rId10" Type="http://schemas.openxmlformats.org/officeDocument/2006/relationships/hyperlink" Target="https://www.weforum.org/stories/2019/09/half-of-the-world-s-population-lack-access-to-essential-health-services-arewe-doing-enough/" TargetMode="External"/><Relationship Id="rId4" Type="http://schemas.openxmlformats.org/officeDocument/2006/relationships/hyperlink" Target="https://www.goodrx.com/hcp-articles/providers/healthcare-system-designs" TargetMode="External"/><Relationship Id="rId9" Type="http://schemas.openxmlformats.org/officeDocument/2006/relationships/hyperlink" Target="https://www.nuffieldtrust.org.uk/sites/default/files/2017-01/francis-report-one-year-on-web-final.pdf" TargetMode="External"/><Relationship Id="rId14" Type="http://schemas.openxmlformats.org/officeDocument/2006/relationships/hyperlink" Target="https://www.un.org/en/global-issues/ag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715175" y="2962399"/>
            <a:ext cx="8923379"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Healthcare Systems and Hierarchy (Global Perspectives- Introduction- Week 1</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956C4-40AD-3673-5E2C-4BE31000D2FF}"/>
              </a:ext>
            </a:extLst>
          </p:cNvPr>
          <p:cNvSpPr>
            <a:spLocks noGrp="1"/>
          </p:cNvSpPr>
          <p:nvPr>
            <p:ph type="title"/>
          </p:nvPr>
        </p:nvSpPr>
        <p:spPr/>
        <p:txBody>
          <a:bodyPr/>
          <a:lstStyle/>
          <a:p>
            <a:r>
              <a:rPr lang="en-GB" dirty="0"/>
              <a:t>Introduction to Healthcare Systems</a:t>
            </a:r>
          </a:p>
        </p:txBody>
      </p:sp>
      <p:sp>
        <p:nvSpPr>
          <p:cNvPr id="3" name="Content Placeholder 2">
            <a:extLst>
              <a:ext uri="{FF2B5EF4-FFF2-40B4-BE49-F238E27FC236}">
                <a16:creationId xmlns:a16="http://schemas.microsoft.com/office/drawing/2014/main" id="{783EA55B-28C5-83C8-3686-056E22F1CAFD}"/>
              </a:ext>
            </a:extLst>
          </p:cNvPr>
          <p:cNvSpPr>
            <a:spLocks noGrp="1"/>
          </p:cNvSpPr>
          <p:nvPr>
            <p:ph idx="1"/>
          </p:nvPr>
        </p:nvSpPr>
        <p:spPr/>
        <p:txBody>
          <a:bodyPr>
            <a:normAutofit fontScale="92500" lnSpcReduction="20000"/>
          </a:bodyPr>
          <a:lstStyle/>
          <a:p>
            <a:pPr marL="0" indent="0">
              <a:buNone/>
            </a:pPr>
            <a:r>
              <a:rPr lang="en-GB" dirty="0"/>
              <a:t>Definition- A healthcare system encompasses all organizations, people, and actions whose primary intent is to promote, restore, or maintain health. This includes everything from public health initiatives to hospitals and clinics.</a:t>
            </a:r>
          </a:p>
          <a:p>
            <a:pPr marL="0" indent="0">
              <a:buNone/>
            </a:pPr>
            <a:r>
              <a:rPr lang="en-GB" dirty="0"/>
              <a:t>Global Context- Every country has some form of health system, shaped by its history, culture, and resources. While systems differ, all aim to improve population health, be responsive to people’s needs, and finance care </a:t>
            </a:r>
          </a:p>
          <a:p>
            <a:pPr marL="0" indent="0">
              <a:buNone/>
            </a:pPr>
            <a:r>
              <a:rPr lang="en-GB" dirty="0"/>
              <a:t>Example (UK): The UK’s National Health Service (NHS) is one of the largest unified health systems. NHS England alone employs ~1.3 million full-time staff (over 1.5 million on headcount), making it the largest employer in England. This massive workforce includes doctors, nurses, allied health professionals, support staff, and administrators working together to deliver care.</a:t>
            </a:r>
          </a:p>
        </p:txBody>
      </p:sp>
    </p:spTree>
    <p:extLst>
      <p:ext uri="{BB962C8B-B14F-4D97-AF65-F5344CB8AC3E}">
        <p14:creationId xmlns:p14="http://schemas.microsoft.com/office/powerpoint/2010/main" val="3580986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DB77101-BB34-92ED-E6B2-4F312DDCF3B6}"/>
              </a:ext>
            </a:extLst>
          </p:cNvPr>
          <p:cNvSpPr>
            <a:spLocks noGrp="1"/>
          </p:cNvSpPr>
          <p:nvPr>
            <p:ph type="title"/>
          </p:nvPr>
        </p:nvSpPr>
        <p:spPr>
          <a:xfrm>
            <a:off x="1137034" y="609597"/>
            <a:ext cx="9392421" cy="1330841"/>
          </a:xfrm>
        </p:spPr>
        <p:txBody>
          <a:bodyPr>
            <a:normAutofit/>
          </a:bodyPr>
          <a:lstStyle/>
          <a:p>
            <a:r>
              <a:rPr lang="en-GB" dirty="0"/>
              <a:t>Types of Healthcare Systems</a:t>
            </a:r>
          </a:p>
        </p:txBody>
      </p:sp>
      <p:sp>
        <p:nvSpPr>
          <p:cNvPr id="3" name="Content Placeholder 2">
            <a:extLst>
              <a:ext uri="{FF2B5EF4-FFF2-40B4-BE49-F238E27FC236}">
                <a16:creationId xmlns:a16="http://schemas.microsoft.com/office/drawing/2014/main" id="{2DFB2F27-5EB2-F56F-1266-7FE3F16ABD24}"/>
              </a:ext>
            </a:extLst>
          </p:cNvPr>
          <p:cNvSpPr>
            <a:spLocks noGrp="1"/>
          </p:cNvSpPr>
          <p:nvPr>
            <p:ph idx="1"/>
          </p:nvPr>
        </p:nvSpPr>
        <p:spPr>
          <a:xfrm>
            <a:off x="1137033" y="2198362"/>
            <a:ext cx="6095999" cy="6051558"/>
          </a:xfrm>
        </p:spPr>
        <p:txBody>
          <a:bodyPr>
            <a:normAutofit/>
          </a:bodyPr>
          <a:lstStyle/>
          <a:p>
            <a:r>
              <a:rPr lang="en-GB" sz="1100" dirty="0"/>
              <a:t>Public (Beveridge Model): Healthcare funded by taxes and provided by the government. Services are free at point of use and universally available. Example: The UK’s NHS operates on this model, as do systems in Spain and New Zealand . Hospitals are often government-owned and staff are public employees . </a:t>
            </a:r>
          </a:p>
          <a:p>
            <a:r>
              <a:rPr lang="en-GB" sz="1100" dirty="0"/>
              <a:t>Social Insurance (Bismarck Model): Financed by employer–employee insurance contributions, with care delivered by private providers. Examples: Germany, France, Japan, and Switzerland have Bismarck-type systems . Insurers are non-profit “sickness funds” and must cover everyone in the system. These models are highly regulated to control costs . </a:t>
            </a:r>
          </a:p>
          <a:p>
            <a:r>
              <a:rPr lang="en-GB" sz="1100" dirty="0"/>
              <a:t>National Health Insurance (Single-Payer): A hybrid approach – funding is public (through a government-run insurance program), but providers can be private. Examples: Canada and South Korea use this model . The government is the sole insurer for all citizens, simplifying billing and achieving universal coverage, though wait times for elective treatments can be an issue (e.g. Canada’s median wait ~20 weeks in 2019) . </a:t>
            </a:r>
          </a:p>
          <a:p>
            <a:r>
              <a:rPr lang="en-GB" sz="1100" dirty="0"/>
              <a:t>Private/Out-of-Pocket: Many low-income countries and historically the U.S. (pre-ACA) have no single nationwide system – healthcare is paid out-of-pocket by patients or via private insurance. Access is uneven: those who can pay get care, others may go without. This “out-of-pocket model” is common where government or insurance systems are lacking . </a:t>
            </a:r>
          </a:p>
          <a:p>
            <a:r>
              <a:rPr lang="en-GB" sz="1100" dirty="0"/>
              <a:t>Hybrid Systems: In practice, most countries have mixed elements. For instance, the United States combines employer-based insurance (Bismarck-like), government programs for seniors/ low-income (Medicare/Medicaid, somewhat Beveridge/NHI-like), and uninsured/out-of-pocket segments. Many countries with public systems also allow private insurance for faster access or additional services. </a:t>
            </a:r>
          </a:p>
        </p:txBody>
      </p:sp>
      <p:pic>
        <p:nvPicPr>
          <p:cNvPr id="5" name="Picture 4" descr="A group of columns in circles with text&#10;&#10;AI-generated content may be incorrect.">
            <a:extLst>
              <a:ext uri="{FF2B5EF4-FFF2-40B4-BE49-F238E27FC236}">
                <a16:creationId xmlns:a16="http://schemas.microsoft.com/office/drawing/2014/main" id="{DE8C399D-BFD0-16D8-46B9-78CCEB6E969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3034" y="2033717"/>
            <a:ext cx="4788505" cy="258579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12617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2734E7-297B-E471-60BD-C98D951EE531}"/>
              </a:ext>
            </a:extLst>
          </p:cNvPr>
          <p:cNvSpPr>
            <a:spLocks noGrp="1"/>
          </p:cNvSpPr>
          <p:nvPr>
            <p:ph type="title"/>
          </p:nvPr>
        </p:nvSpPr>
        <p:spPr>
          <a:xfrm>
            <a:off x="1137034" y="609597"/>
            <a:ext cx="9392421" cy="1330841"/>
          </a:xfrm>
        </p:spPr>
        <p:txBody>
          <a:bodyPr>
            <a:normAutofit/>
          </a:bodyPr>
          <a:lstStyle/>
          <a:p>
            <a:endParaRPr lang="en-GB"/>
          </a:p>
        </p:txBody>
      </p:sp>
      <p:sp>
        <p:nvSpPr>
          <p:cNvPr id="3" name="Content Placeholder 2">
            <a:extLst>
              <a:ext uri="{FF2B5EF4-FFF2-40B4-BE49-F238E27FC236}">
                <a16:creationId xmlns:a16="http://schemas.microsoft.com/office/drawing/2014/main" id="{222F1450-9A7A-5C66-4374-BEDC7C424266}"/>
              </a:ext>
            </a:extLst>
          </p:cNvPr>
          <p:cNvSpPr>
            <a:spLocks noGrp="1"/>
          </p:cNvSpPr>
          <p:nvPr>
            <p:ph idx="1"/>
          </p:nvPr>
        </p:nvSpPr>
        <p:spPr>
          <a:xfrm>
            <a:off x="1137034" y="2198362"/>
            <a:ext cx="4958966" cy="3917773"/>
          </a:xfrm>
        </p:spPr>
        <p:txBody>
          <a:bodyPr>
            <a:normAutofit/>
          </a:bodyPr>
          <a:lstStyle/>
          <a:p>
            <a:r>
              <a:rPr lang="en-GB" sz="2000"/>
              <a:t>Figure: Health expenditure as a % of GDP (2018) in selected OECD countries, illustrating funding models. Grey bars show government/compulsory spending and orange shows voluntary/out-of-pocket spending. The U.S. (a mixed private system) spent about 16.9% of GDP on health – the highest, reflecting its large private spending – while the UK (tax-funded NHS) spent about 9.8%</a:t>
            </a:r>
          </a:p>
        </p:txBody>
      </p:sp>
      <p:pic>
        <p:nvPicPr>
          <p:cNvPr id="5" name="Picture 4">
            <a:extLst>
              <a:ext uri="{FF2B5EF4-FFF2-40B4-BE49-F238E27FC236}">
                <a16:creationId xmlns:a16="http://schemas.microsoft.com/office/drawing/2014/main" id="{5339BCC8-BF78-AD96-ACBA-A00BF065E7E1}"/>
              </a:ext>
            </a:extLst>
          </p:cNvPr>
          <p:cNvPicPr>
            <a:picLocks noChangeAspect="1"/>
          </p:cNvPicPr>
          <p:nvPr/>
        </p:nvPicPr>
        <p:blipFill>
          <a:blip r:embed="rId2"/>
          <a:stretch>
            <a:fillRect/>
          </a:stretch>
        </p:blipFill>
        <p:spPr>
          <a:xfrm>
            <a:off x="6807210" y="1940438"/>
            <a:ext cx="4958966" cy="331010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67669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9C4393-F6B9-51A1-4661-41BCA5176F8E}"/>
              </a:ext>
            </a:extLst>
          </p:cNvPr>
          <p:cNvSpPr>
            <a:spLocks noGrp="1"/>
          </p:cNvSpPr>
          <p:nvPr>
            <p:ph type="title"/>
          </p:nvPr>
        </p:nvSpPr>
        <p:spPr>
          <a:xfrm>
            <a:off x="1137034" y="609597"/>
            <a:ext cx="9392421" cy="1330841"/>
          </a:xfrm>
        </p:spPr>
        <p:txBody>
          <a:bodyPr>
            <a:normAutofit/>
          </a:bodyPr>
          <a:lstStyle/>
          <a:p>
            <a:r>
              <a:rPr lang="en-GB" dirty="0"/>
              <a:t>Key Components of Healthcare Systems</a:t>
            </a:r>
          </a:p>
        </p:txBody>
      </p:sp>
      <p:sp>
        <p:nvSpPr>
          <p:cNvPr id="3" name="Content Placeholder 2">
            <a:extLst>
              <a:ext uri="{FF2B5EF4-FFF2-40B4-BE49-F238E27FC236}">
                <a16:creationId xmlns:a16="http://schemas.microsoft.com/office/drawing/2014/main" id="{F5BECE2D-CD09-D764-90C7-D332FCB7BB96}"/>
              </a:ext>
            </a:extLst>
          </p:cNvPr>
          <p:cNvSpPr>
            <a:spLocks noGrp="1"/>
          </p:cNvSpPr>
          <p:nvPr>
            <p:ph idx="1"/>
          </p:nvPr>
        </p:nvSpPr>
        <p:spPr>
          <a:xfrm>
            <a:off x="1137034" y="2198362"/>
            <a:ext cx="4958966" cy="3917773"/>
          </a:xfrm>
        </p:spPr>
        <p:txBody>
          <a:bodyPr>
            <a:noAutofit/>
          </a:bodyPr>
          <a:lstStyle/>
          <a:p>
            <a:r>
              <a:rPr lang="en-GB" sz="1000" dirty="0"/>
              <a:t>Primary Care: First point of contact and day-to-day healthcare. This includes general practitioners (GPs), family doctors, community clinics, and basic preventive services. Primary care focuses on common illnesses, health education, vaccinations, and referrals. (In the NHS, GPs act as gatekeepers to specialist services.) </a:t>
            </a:r>
          </a:p>
          <a:p>
            <a:r>
              <a:rPr lang="en-GB" sz="1000" dirty="0"/>
              <a:t>Secondary Care: Specialized medical services typically provided upon referral. This level includes specialist doctors (e.g. cardiologists, neurologists) and hospital care for diagnosis or treatment that primary care can’t perform. Examples are routine surgeries, specialist consultations, or hospital admissions for non-complex conditions. </a:t>
            </a:r>
          </a:p>
          <a:p>
            <a:r>
              <a:rPr lang="en-GB" sz="1000" dirty="0"/>
              <a:t>Tertiary Care: Highly specialized, advanced care usually in major hospital </a:t>
            </a:r>
            <a:r>
              <a:rPr lang="en-GB" sz="1000" dirty="0" err="1"/>
              <a:t>centers</a:t>
            </a:r>
            <a:r>
              <a:rPr lang="en-GB" sz="1000" dirty="0"/>
              <a:t>. This covers complex surgeries (e.g. organ transplants, neurosurgery), treatment of rare conditions, and specialty hospitals (e.g. oncology </a:t>
            </a:r>
            <a:r>
              <a:rPr lang="en-GB" sz="1000" dirty="0" err="1"/>
              <a:t>centers</a:t>
            </a:r>
            <a:r>
              <a:rPr lang="en-GB" sz="1000" dirty="0"/>
              <a:t>). Tertiary care often serves a broad region and requires referral from secondary care. (Some models also reference quaternary care for ultra-specialized or experimental services.) </a:t>
            </a:r>
          </a:p>
          <a:p>
            <a:r>
              <a:rPr lang="en-GB" sz="1000" dirty="0"/>
              <a:t>Preventive Care: Services aimed at preventing illness and promoting health on a population level. This includes public health programs like immunizations, health screenings (e.g. cancer screening programs), maternal and child health services, health education campaigns, and environmental health measures. Strong preventive care can reduce the burden on higher levels by catching issues early. </a:t>
            </a:r>
          </a:p>
          <a:p>
            <a:r>
              <a:rPr lang="en-GB" sz="1000" dirty="0"/>
              <a:t>Rehabilitative Care: Services that help restore function and quality of life after acute illness or injury. Examples include physiotherapy, occupational therapy, speech therapy, mental health rehabilitation, and long-term care facilities. Rehabilitation may occur in hospitals, specialized rehab </a:t>
            </a:r>
            <a:r>
              <a:rPr lang="en-GB" sz="1000" dirty="0" err="1"/>
              <a:t>centers</a:t>
            </a:r>
            <a:r>
              <a:rPr lang="en-GB" sz="1000" dirty="0"/>
              <a:t>, or community settings, and is crucial for recovery (e.g. after strokes, surgeries) and chronic disease management.</a:t>
            </a:r>
          </a:p>
        </p:txBody>
      </p:sp>
      <p:pic>
        <p:nvPicPr>
          <p:cNvPr id="5" name="Picture 4" descr="A diagram of a health care service&#10;&#10;AI-generated content may be incorrect.">
            <a:extLst>
              <a:ext uri="{FF2B5EF4-FFF2-40B4-BE49-F238E27FC236}">
                <a16:creationId xmlns:a16="http://schemas.microsoft.com/office/drawing/2014/main" id="{7DCD2860-E954-7E53-BD4B-E9B7D3DAFC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19367" y="2309081"/>
            <a:ext cx="4788505" cy="3507580"/>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66929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93AB-A5FC-6176-6F2D-49095C673DBA}"/>
              </a:ext>
            </a:extLst>
          </p:cNvPr>
          <p:cNvSpPr>
            <a:spLocks noGrp="1"/>
          </p:cNvSpPr>
          <p:nvPr>
            <p:ph type="title"/>
          </p:nvPr>
        </p:nvSpPr>
        <p:spPr/>
        <p:txBody>
          <a:bodyPr/>
          <a:lstStyle/>
          <a:p>
            <a:r>
              <a:rPr lang="en-GB" dirty="0"/>
              <a:t>Healthcare Hierarchy and Its Importance</a:t>
            </a:r>
          </a:p>
        </p:txBody>
      </p:sp>
      <p:sp>
        <p:nvSpPr>
          <p:cNvPr id="3" name="Content Placeholder 2">
            <a:extLst>
              <a:ext uri="{FF2B5EF4-FFF2-40B4-BE49-F238E27FC236}">
                <a16:creationId xmlns:a16="http://schemas.microsoft.com/office/drawing/2014/main" id="{1F65692B-1B9B-8A22-5602-3E4363202993}"/>
              </a:ext>
            </a:extLst>
          </p:cNvPr>
          <p:cNvSpPr>
            <a:spLocks noGrp="1"/>
          </p:cNvSpPr>
          <p:nvPr>
            <p:ph idx="1"/>
          </p:nvPr>
        </p:nvSpPr>
        <p:spPr/>
        <p:txBody>
          <a:bodyPr>
            <a:normAutofit fontScale="70000" lnSpcReduction="20000"/>
          </a:bodyPr>
          <a:lstStyle/>
          <a:p>
            <a:r>
              <a:rPr lang="en-GB" dirty="0"/>
              <a:t>Hierarchy Definition: Healthcare organizations are typically structured hierarchically – a clear chain of command where individuals have defined roles and report to supervisors. For example, within a hospital team a junior doctor reports to a senior consultant; a charge nurse oversees junior nurses; hospital departments report up to executives. </a:t>
            </a:r>
          </a:p>
          <a:p>
            <a:r>
              <a:rPr lang="en-GB" dirty="0"/>
              <a:t>Importance of Hierarchy: A well-defined hierarchy provides accountability and oversight. Senior staff supervise juniors to ensure patient safety and mentor their development. Decisions can be made efficiently when roles are clear (e.g. who leads a cardiac arrest team is predefined). It also helps allocate tasks so each professional works at the “top of their license” (doctors handle complex diagnosis, nurses coordinate routine care, etc.). In large systems, hierarchy (from front-line staff up to managers and health ministers) is vital for coordination and implementing policies. </a:t>
            </a:r>
          </a:p>
          <a:p>
            <a:r>
              <a:rPr lang="en-GB" dirty="0"/>
              <a:t>Communication and Safety: Hierarchy can improve patient safety by establishing clear responsibility (e.g. who is in charge of a patient’s care). However, it’s important that hierarchy does not impede open communication. Overly rigid hierarchies where junior staff feel unable to speak up can be dangerous. (For instance, studies note that strict chains of command can hinder raising concerns, whereas empowering all team members to voice issues leads to better outcomes .) Thus, effective hierarchies strike a balance between structure and a culture of respect where every team member’s input is valued. </a:t>
            </a:r>
          </a:p>
        </p:txBody>
      </p:sp>
    </p:spTree>
    <p:extLst>
      <p:ext uri="{BB962C8B-B14F-4D97-AF65-F5344CB8AC3E}">
        <p14:creationId xmlns:p14="http://schemas.microsoft.com/office/powerpoint/2010/main" val="1710548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31348-55A9-EDD2-1F3D-65C37A097D51}"/>
              </a:ext>
            </a:extLst>
          </p:cNvPr>
          <p:cNvSpPr>
            <a:spLocks noGrp="1"/>
          </p:cNvSpPr>
          <p:nvPr>
            <p:ph type="title"/>
          </p:nvPr>
        </p:nvSpPr>
        <p:spPr/>
        <p:txBody>
          <a:bodyPr/>
          <a:lstStyle/>
          <a:p>
            <a:r>
              <a:rPr lang="en-GB" dirty="0"/>
              <a:t>Roles in the Healthcare Hierarchy</a:t>
            </a:r>
          </a:p>
        </p:txBody>
      </p:sp>
      <p:sp>
        <p:nvSpPr>
          <p:cNvPr id="3" name="Content Placeholder 2">
            <a:extLst>
              <a:ext uri="{FF2B5EF4-FFF2-40B4-BE49-F238E27FC236}">
                <a16:creationId xmlns:a16="http://schemas.microsoft.com/office/drawing/2014/main" id="{4742476B-C445-4B4D-1B1B-527907877FA6}"/>
              </a:ext>
            </a:extLst>
          </p:cNvPr>
          <p:cNvSpPr>
            <a:spLocks noGrp="1"/>
          </p:cNvSpPr>
          <p:nvPr>
            <p:ph idx="1"/>
          </p:nvPr>
        </p:nvSpPr>
        <p:spPr/>
        <p:txBody>
          <a:bodyPr>
            <a:normAutofit fontScale="55000" lnSpcReduction="20000"/>
          </a:bodyPr>
          <a:lstStyle/>
          <a:p>
            <a:r>
              <a:rPr lang="en-GB" dirty="0"/>
              <a:t>Physicians (Doctors): Responsible for diagnosing conditions, formulating treatment plans, and leading medical decision-making. This category ranges from GPs and junior doctors to senior consultants/specialists. Physicians often head clinical teams and bear ultimate responsibility for patient care decisions. In the hierarchy, junior doctors (residents, registrars) train under senior physicians/consultants. </a:t>
            </a:r>
          </a:p>
          <a:p>
            <a:r>
              <a:rPr lang="en-GB" dirty="0"/>
              <a:t>Nurses: Nurses provide continuous patient care, monitor patient status, administer medications, and coordinate between patients and doctors. They often act as patient advocates. In the hierarchy, there are levels from staff nurse up to nurse managers and Chief Nursing Officer at the executive level. Nurses are critical in both inpatient (hospital wards) and outpatient/ community settings, often managing care plans and patient education. </a:t>
            </a:r>
          </a:p>
          <a:p>
            <a:r>
              <a:rPr lang="en-GB" dirty="0"/>
              <a:t>Allied Health Professionals: This group includes a wide range of specialized professionals: e.g. pharmacists, physiotherapists, radiographers, lab technologists, occupational therapists, dietitians, paramedics, etc. They each have expertise that supports diagnosis, treatment, or recovery. In the hierarchy, they may report to department leads (e.g. a Head of Pharmacy) and work collaboratively with doctors and nurses to deliver comprehensive care. </a:t>
            </a:r>
          </a:p>
          <a:p>
            <a:r>
              <a:rPr lang="en-GB" dirty="0"/>
              <a:t>Administrative and Managerial Staff: These are the healthcare administrators, managers, and support staff who handle the organizational, financial, and logistical aspects. Hospital administrators, health service managers, IT support, human resources, and finance officers ensure the system runs smoothly behind the scenes. They sit in the hierarchy parallel to clinical staff – for example, a Hospital Director or NHS Trust CEO oversees overall operations, and department managers oversee budgets, staffing, and quality in their units.</a:t>
            </a:r>
          </a:p>
          <a:p>
            <a:r>
              <a:rPr lang="en-GB" dirty="0"/>
              <a:t>Support Staff: Vital workers who often operate behind the scenes, including healthcare assistants, medical assistants, ward clerks, cleaners, porters, and catering staff. They may not make clinical decisions, but the hospital cannot function without them. They ensure patients are moved safely, environments are clean (critical for infection control), and patients are fed and cared for in basic needs. In the hierarchy, support staff typically report to unit managers or lead nurses. (For instance, healthcare assistants on a ward report to a nursing supervisor.) Every role, from consultant to cleaner, is essential to delivering safe and effective patient care in a </a:t>
            </a:r>
            <a:r>
              <a:rPr lang="en-GB" dirty="0" err="1"/>
              <a:t>wellfunctioning</a:t>
            </a:r>
            <a:r>
              <a:rPr lang="en-GB" dirty="0"/>
              <a:t> health system. </a:t>
            </a:r>
          </a:p>
        </p:txBody>
      </p:sp>
    </p:spTree>
    <p:extLst>
      <p:ext uri="{BB962C8B-B14F-4D97-AF65-F5344CB8AC3E}">
        <p14:creationId xmlns:p14="http://schemas.microsoft.com/office/powerpoint/2010/main" val="3141292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78A79-B755-A590-DCC1-89B7648D29B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14B74E-0B59-5644-22F2-494AD73B99D4}"/>
              </a:ext>
            </a:extLst>
          </p:cNvPr>
          <p:cNvSpPr>
            <a:spLocks noGrp="1"/>
          </p:cNvSpPr>
          <p:nvPr>
            <p:ph idx="1"/>
          </p:nvPr>
        </p:nvSpPr>
        <p:spPr/>
        <p:txBody>
          <a:bodyPr/>
          <a:lstStyle/>
          <a:p>
            <a:pPr algn="ctr"/>
            <a:r>
              <a:rPr lang="en-GB" i="1" dirty="0"/>
              <a:t>(NHS workforce example: In NHS England, out of ~1.3 million staff, about 150k are doctors, 370k are nurses and midwives , ~70k are allied health professionals, and hundreds of thousands more are support and administrative staff . This highlights the diverse roles needed to run the system.) </a:t>
            </a:r>
          </a:p>
        </p:txBody>
      </p:sp>
    </p:spTree>
    <p:extLst>
      <p:ext uri="{BB962C8B-B14F-4D97-AF65-F5344CB8AC3E}">
        <p14:creationId xmlns:p14="http://schemas.microsoft.com/office/powerpoint/2010/main" val="1680338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2B2E77-7873-3002-9846-092C55C12541}"/>
              </a:ext>
            </a:extLst>
          </p:cNvPr>
          <p:cNvSpPr>
            <a:spLocks noGrp="1"/>
          </p:cNvSpPr>
          <p:nvPr>
            <p:ph type="title"/>
          </p:nvPr>
        </p:nvSpPr>
        <p:spPr>
          <a:xfrm>
            <a:off x="1137034" y="609597"/>
            <a:ext cx="9392421" cy="1330841"/>
          </a:xfrm>
        </p:spPr>
        <p:txBody>
          <a:bodyPr>
            <a:normAutofit/>
          </a:bodyPr>
          <a:lstStyle/>
          <a:p>
            <a:r>
              <a:rPr lang="en-GB" dirty="0"/>
              <a:t>Hospital Organizational Structure</a:t>
            </a:r>
          </a:p>
        </p:txBody>
      </p:sp>
      <p:sp>
        <p:nvSpPr>
          <p:cNvPr id="3" name="Content Placeholder 2">
            <a:extLst>
              <a:ext uri="{FF2B5EF4-FFF2-40B4-BE49-F238E27FC236}">
                <a16:creationId xmlns:a16="http://schemas.microsoft.com/office/drawing/2014/main" id="{360253E0-AFF5-5DFA-753F-983018272EBD}"/>
              </a:ext>
            </a:extLst>
          </p:cNvPr>
          <p:cNvSpPr>
            <a:spLocks noGrp="1"/>
          </p:cNvSpPr>
          <p:nvPr>
            <p:ph idx="1"/>
          </p:nvPr>
        </p:nvSpPr>
        <p:spPr>
          <a:xfrm>
            <a:off x="785734" y="2550035"/>
            <a:ext cx="6586851" cy="5608337"/>
          </a:xfrm>
        </p:spPr>
        <p:txBody>
          <a:bodyPr>
            <a:normAutofit/>
          </a:bodyPr>
          <a:lstStyle/>
          <a:p>
            <a:r>
              <a:rPr lang="en-GB" sz="1000" dirty="0"/>
              <a:t>Overview: Hospitals (and healthcare institutions) are organized in a hierarchy that ensures “ward to board” governance – information and accountability flow from the bedside (wards) up to the governing board . At the top, a Board of Directors (including executive and nonexecutive members) sets strategy and oversight. The Chief Executive Officer (CEO) or equivalent is responsible for day-to-day management. Reporting to the CEO are senior executives such as Medical Director, Nursing Director, Finance Director, Operations Director, etc., each heading major domains. </a:t>
            </a:r>
          </a:p>
          <a:p>
            <a:r>
              <a:rPr lang="en-GB" sz="1000" dirty="0"/>
              <a:t>Clinical Divisions: Hospitals are often divided into clinical divisions or departments by specialty (e.g. Medicine, Surgery, </a:t>
            </a:r>
            <a:r>
              <a:rPr lang="en-GB" sz="1000" dirty="0" err="1"/>
              <a:t>Pediatrics</a:t>
            </a:r>
            <a:r>
              <a:rPr lang="en-GB" sz="1000" dirty="0"/>
              <a:t>, Obstetrics, Emergency, etc.). Each division might have a clinical lead (often a senior physician, e.g. a Clinical Director or Chair) and an operational manager. Within divisions are units/wards or service lines; for example, a Medicine division might contain a cardiology department, a respiratory unit, etc., each with its own lead consultants and nurse managers. </a:t>
            </a:r>
          </a:p>
          <a:p>
            <a:r>
              <a:rPr lang="en-GB" sz="1000" dirty="0"/>
              <a:t>Chain of Command: A clear chain of command exists: e.g., a ward nurse reports to a ward manager (senior nurse), who reports to a Matron or Nursing Director; a junior doctor reports to a consultant, who reports to the Clinical Director and up to the Medical Director. This hierarchy ensures that issues can be escalated upwards and directives cascaded down. The “ward-</a:t>
            </a:r>
            <a:r>
              <a:rPr lang="en-GB" sz="1000" dirty="0" err="1"/>
              <a:t>toboard</a:t>
            </a:r>
            <a:r>
              <a:rPr lang="en-GB" sz="1000" dirty="0"/>
              <a:t>” structure means frontline issues (like a patient safety concern on a ward) can be communicated through management layers up to the board, and strategic decisions (like a new policy) can be implemented down at the bedside.</a:t>
            </a:r>
          </a:p>
          <a:p>
            <a:pPr marL="0" indent="0">
              <a:buNone/>
            </a:pPr>
            <a:endParaRPr lang="en-GB" sz="1000" dirty="0"/>
          </a:p>
        </p:txBody>
      </p:sp>
      <p:pic>
        <p:nvPicPr>
          <p:cNvPr id="5" name="Picture 4" descr="A diagram of a pyramid&#10;&#10;AI-generated content may be incorrect.">
            <a:extLst>
              <a:ext uri="{FF2B5EF4-FFF2-40B4-BE49-F238E27FC236}">
                <a16:creationId xmlns:a16="http://schemas.microsoft.com/office/drawing/2014/main" id="{7A183A89-D04C-DEBD-74A4-01F00A8C94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2585" y="1624665"/>
            <a:ext cx="4393591" cy="4909042"/>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27542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38C3251-AEC5-9313-2D70-E0FDAEAA0742}"/>
              </a:ext>
            </a:extLst>
          </p:cNvPr>
          <p:cNvSpPr>
            <a:spLocks noGrp="1"/>
          </p:cNvSpPr>
          <p:nvPr>
            <p:ph type="title"/>
          </p:nvPr>
        </p:nvSpPr>
        <p:spPr>
          <a:xfrm>
            <a:off x="1137034" y="609597"/>
            <a:ext cx="9392421" cy="1330841"/>
          </a:xfrm>
        </p:spPr>
        <p:txBody>
          <a:bodyPr>
            <a:normAutofit/>
          </a:bodyPr>
          <a:lstStyle/>
          <a:p>
            <a:endParaRPr lang="en-GB"/>
          </a:p>
        </p:txBody>
      </p:sp>
      <p:sp>
        <p:nvSpPr>
          <p:cNvPr id="7" name="Content Placeholder 6">
            <a:extLst>
              <a:ext uri="{FF2B5EF4-FFF2-40B4-BE49-F238E27FC236}">
                <a16:creationId xmlns:a16="http://schemas.microsoft.com/office/drawing/2014/main" id="{B269D0E9-0C5E-0DF9-5E3D-D09B244EECB1}"/>
              </a:ext>
            </a:extLst>
          </p:cNvPr>
          <p:cNvSpPr>
            <a:spLocks noGrp="1"/>
          </p:cNvSpPr>
          <p:nvPr>
            <p:ph idx="1"/>
          </p:nvPr>
        </p:nvSpPr>
        <p:spPr>
          <a:xfrm>
            <a:off x="1137034" y="2198362"/>
            <a:ext cx="4958966" cy="3917773"/>
          </a:xfrm>
        </p:spPr>
        <p:txBody>
          <a:bodyPr>
            <a:normAutofit/>
          </a:bodyPr>
          <a:lstStyle/>
          <a:p>
            <a:r>
              <a:rPr lang="en-GB" sz="1700" b="1" dirty="0"/>
              <a:t>Figure:</a:t>
            </a:r>
            <a:r>
              <a:rPr lang="en-GB" sz="1700" dirty="0"/>
              <a:t> </a:t>
            </a:r>
            <a:r>
              <a:rPr lang="en-GB" sz="1700" i="1" dirty="0"/>
              <a:t>Example of a hospital organizational chart.</a:t>
            </a:r>
            <a:r>
              <a:rPr lang="en-GB" sz="1700" dirty="0"/>
              <a:t> This simplified chart shows a </a:t>
            </a:r>
            <a:r>
              <a:rPr lang="en-GB" sz="1700" b="1" dirty="0"/>
              <a:t>governing board</a:t>
            </a:r>
            <a:r>
              <a:rPr lang="en-GB" sz="1700" dirty="0"/>
              <a:t> at the top (blue boxes), a </a:t>
            </a:r>
            <a:r>
              <a:rPr lang="en-GB" sz="1700" b="1" dirty="0"/>
              <a:t>CEO/President</a:t>
            </a:r>
            <a:r>
              <a:rPr lang="en-GB" sz="1700" dirty="0"/>
              <a:t> as the chief executive (green), and several </a:t>
            </a:r>
            <a:r>
              <a:rPr lang="en-GB" sz="1700" b="1" dirty="0"/>
              <a:t>vice presidents/directors</a:t>
            </a:r>
            <a:r>
              <a:rPr lang="en-GB" sz="1700" dirty="0"/>
              <a:t> heading key divisions (operations, medical care, finance, legal, HR – green boxes) with their subordinate departments underneath (orange). In NHS hospitals, the titles may differ (e.g. “Chief Operating Officer” instead of VP Operations), but the principle is similar. Each layer of management oversees the one below, creating a hierarchy that organizes roles, responsibilities, and reporting relationships within the hospital.</a:t>
            </a:r>
          </a:p>
        </p:txBody>
      </p:sp>
      <p:pic>
        <p:nvPicPr>
          <p:cNvPr id="8" name="Picture 7">
            <a:extLst>
              <a:ext uri="{FF2B5EF4-FFF2-40B4-BE49-F238E27FC236}">
                <a16:creationId xmlns:a16="http://schemas.microsoft.com/office/drawing/2014/main" id="{D7B08F60-E1D4-D6D7-0CBF-9E5BD9D65FEE}"/>
              </a:ext>
            </a:extLst>
          </p:cNvPr>
          <p:cNvPicPr>
            <a:picLocks noChangeAspect="1"/>
          </p:cNvPicPr>
          <p:nvPr/>
        </p:nvPicPr>
        <p:blipFill>
          <a:blip r:embed="rId2"/>
          <a:stretch>
            <a:fillRect/>
          </a:stretch>
        </p:blipFill>
        <p:spPr>
          <a:xfrm>
            <a:off x="7235662" y="2184914"/>
            <a:ext cx="3755915" cy="3755915"/>
          </a:xfrm>
          <a:prstGeom prst="rect">
            <a:avLst/>
          </a:prstGeom>
        </p:spPr>
      </p:pic>
      <p:sp>
        <p:nvSpPr>
          <p:cNvPr id="17" name="Freeform: Shape 1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440076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C579B-718E-725B-35AA-F29AC5A873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04EE20-50B4-1EFA-6AD4-39883C830209}"/>
              </a:ext>
            </a:extLst>
          </p:cNvPr>
          <p:cNvSpPr>
            <a:spLocks noGrp="1"/>
          </p:cNvSpPr>
          <p:nvPr>
            <p:ph idx="1"/>
          </p:nvPr>
        </p:nvSpPr>
        <p:spPr/>
        <p:txBody>
          <a:bodyPr/>
          <a:lstStyle/>
          <a:p>
            <a:r>
              <a:rPr lang="en-GB" i="1" dirty="0"/>
              <a:t>Now it’s time to conduct your research and create an organizational diagram of the NHS. You have 15 to 20 minutes to complete this task. i.e. it’s include ICS, local bodies etc.</a:t>
            </a:r>
          </a:p>
        </p:txBody>
      </p:sp>
    </p:spTree>
    <p:extLst>
      <p:ext uri="{BB962C8B-B14F-4D97-AF65-F5344CB8AC3E}">
        <p14:creationId xmlns:p14="http://schemas.microsoft.com/office/powerpoint/2010/main" val="3105889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3850F-FE0F-B8FE-4F54-D70C0C70D5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D74E38C-D5B2-C0DA-4710-2E9C62F0E0F9}"/>
              </a:ext>
            </a:extLst>
          </p:cNvPr>
          <p:cNvSpPr>
            <a:spLocks noGrp="1"/>
          </p:cNvSpPr>
          <p:nvPr>
            <p:ph idx="1"/>
          </p:nvPr>
        </p:nvSpPr>
        <p:spPr>
          <a:xfrm>
            <a:off x="838199" y="1825625"/>
            <a:ext cx="10862733" cy="5091642"/>
          </a:xfrm>
        </p:spPr>
        <p:txBody>
          <a:bodyPr>
            <a:normAutofit fontScale="40000" lnSpcReduction="20000"/>
          </a:bodyPr>
          <a:lstStyle/>
          <a:p>
            <a:pPr marL="0" indent="0">
              <a:buNone/>
            </a:pPr>
            <a:r>
              <a:rPr lang="en-GB" dirty="0"/>
              <a:t>The King's Fund. (n.d.). </a:t>
            </a:r>
            <a:r>
              <a:rPr lang="en-GB" i="1" dirty="0"/>
              <a:t>NHS workforce in a nutshell</a:t>
            </a:r>
            <a:r>
              <a:rPr lang="en-GB" dirty="0"/>
              <a:t>. [online] The King’s Fund. Available at: </a:t>
            </a:r>
            <a:r>
              <a:rPr lang="en-GB" dirty="0">
                <a:hlinkClick r:id="rId2"/>
              </a:rPr>
              <a:t>https://www.kingsfund.org.uk/insight-and-analysis/data-and-charts/nhs-workforce-nutshell</a:t>
            </a:r>
            <a:r>
              <a:rPr lang="en-GB" dirty="0"/>
              <a:t> [Accessed 12 May 2025].</a:t>
            </a:r>
          </a:p>
          <a:p>
            <a:pPr marL="0" indent="0">
              <a:buNone/>
            </a:pPr>
            <a:r>
              <a:rPr lang="en-GB" dirty="0"/>
              <a:t>World Economic Forum. (2020). </a:t>
            </a:r>
            <a:r>
              <a:rPr lang="en-GB" i="1" dirty="0"/>
              <a:t>Healthcare systems and how they work</a:t>
            </a:r>
            <a:r>
              <a:rPr lang="en-GB" dirty="0"/>
              <a:t>. [online] Available at: </a:t>
            </a:r>
            <a:r>
              <a:rPr lang="en-GB" dirty="0">
                <a:hlinkClick r:id="rId3"/>
              </a:rPr>
              <a:t>https://www.weforum.org/stories/2020/10/covid-19-healthcare-health-service-vaccine-health-insurancepandemic/</a:t>
            </a:r>
            <a:r>
              <a:rPr lang="en-GB" dirty="0"/>
              <a:t> [Accessed 12 May 2025].</a:t>
            </a:r>
          </a:p>
          <a:p>
            <a:pPr marL="0" indent="0">
              <a:buNone/>
            </a:pPr>
            <a:r>
              <a:rPr lang="en-GB" dirty="0" err="1"/>
              <a:t>GoodRx</a:t>
            </a:r>
            <a:r>
              <a:rPr lang="en-GB" dirty="0"/>
              <a:t>. (n.d.). </a:t>
            </a:r>
            <a:r>
              <a:rPr lang="en-GB" i="1" dirty="0"/>
              <a:t>The 4 types of healthcare system designs and structures</a:t>
            </a:r>
            <a:r>
              <a:rPr lang="en-GB" dirty="0"/>
              <a:t>. [online] Available at: </a:t>
            </a:r>
            <a:r>
              <a:rPr lang="en-GB" dirty="0">
                <a:hlinkClick r:id="rId4"/>
              </a:rPr>
              <a:t>https://www.goodrx.com/hcp-articles/providers/healthcare-system-designs</a:t>
            </a:r>
            <a:r>
              <a:rPr lang="en-GB" dirty="0"/>
              <a:t> [Accessed 12 May 2025].</a:t>
            </a:r>
          </a:p>
          <a:p>
            <a:pPr marL="0" indent="0">
              <a:buNone/>
            </a:pPr>
            <a:r>
              <a:rPr lang="en-GB" dirty="0" err="1"/>
              <a:t>PSNet</a:t>
            </a:r>
            <a:r>
              <a:rPr lang="en-GB" dirty="0"/>
              <a:t>. (n.d.). </a:t>
            </a:r>
            <a:r>
              <a:rPr lang="en-GB" i="1" dirty="0"/>
              <a:t>Mind the power gap: how hierarchical leadership in healthcare is a risk to patient safety</a:t>
            </a:r>
            <a:r>
              <a:rPr lang="en-GB" dirty="0"/>
              <a:t>. [online] Available at: </a:t>
            </a:r>
            <a:r>
              <a:rPr lang="en-GB" dirty="0">
                <a:hlinkClick r:id="rId5"/>
              </a:rPr>
              <a:t>https://psnet.ahrq.gov/issue/mind-power-gap-how-hierarchical-leadership-healthcare-risk-patient-safety</a:t>
            </a:r>
            <a:r>
              <a:rPr lang="en-GB" dirty="0"/>
              <a:t> [Accessed 12 May 2025].</a:t>
            </a:r>
          </a:p>
          <a:p>
            <a:pPr marL="0" indent="0">
              <a:buNone/>
            </a:pPr>
            <a:r>
              <a:rPr lang="en-GB" dirty="0"/>
              <a:t>NHS England. (2024). </a:t>
            </a:r>
            <a:r>
              <a:rPr lang="en-GB" i="1" dirty="0"/>
              <a:t>Record number of nurses and midwives working in NHS</a:t>
            </a:r>
            <a:r>
              <a:rPr lang="en-GB" dirty="0"/>
              <a:t>. [online] Available at: </a:t>
            </a:r>
            <a:r>
              <a:rPr lang="en-GB" dirty="0">
                <a:hlinkClick r:id="rId6"/>
              </a:rPr>
              <a:t>https://www.england.nhs.uk/2024/01/record-number-of-nurses-and-midwives-working-in-nhs/</a:t>
            </a:r>
            <a:r>
              <a:rPr lang="en-GB" dirty="0"/>
              <a:t> [Accessed 12 May 2025].</a:t>
            </a:r>
          </a:p>
          <a:p>
            <a:pPr marL="0" indent="0">
              <a:buNone/>
            </a:pPr>
            <a:r>
              <a:rPr lang="en-GB" dirty="0"/>
              <a:t>House of Commons Library. (2023). </a:t>
            </a:r>
            <a:r>
              <a:rPr lang="en-GB" i="1" dirty="0"/>
              <a:t>The NHS workforce in England</a:t>
            </a:r>
            <a:r>
              <a:rPr lang="en-GB" dirty="0"/>
              <a:t>. [online] Available at: </a:t>
            </a:r>
            <a:r>
              <a:rPr lang="en-GB" dirty="0">
                <a:hlinkClick r:id="rId7"/>
              </a:rPr>
              <a:t>https://commonslibrary.parliament.uk/research-briefings/cbp-9731/</a:t>
            </a:r>
            <a:r>
              <a:rPr lang="en-GB" dirty="0"/>
              <a:t> [Accessed 12 May 2025].</a:t>
            </a:r>
          </a:p>
          <a:p>
            <a:pPr marL="0" indent="0">
              <a:buNone/>
            </a:pPr>
            <a:r>
              <a:rPr lang="en-GB" dirty="0"/>
              <a:t>Milton Keynes University Hospital NHS Foundation Trust. (2019). </a:t>
            </a:r>
            <a:r>
              <a:rPr lang="en-GB" i="1" dirty="0"/>
              <a:t>MKUH Organisation Chart – January 2019</a:t>
            </a:r>
            <a:r>
              <a:rPr lang="en-GB" dirty="0"/>
              <a:t>. [online PDF] Available at: </a:t>
            </a:r>
            <a:r>
              <a:rPr lang="en-GB" dirty="0">
                <a:hlinkClick r:id="rId8"/>
              </a:rPr>
              <a:t>https://www.mkuh.nhs.uk/wp-content/uploads/2018/12/MKUH-Org-Chart-January-2019-website-1.pdf</a:t>
            </a:r>
            <a:r>
              <a:rPr lang="en-GB" dirty="0"/>
              <a:t> [Accessed 12 May 2025].</a:t>
            </a:r>
          </a:p>
          <a:p>
            <a:pPr marL="0" indent="0">
              <a:buNone/>
            </a:pPr>
            <a:r>
              <a:rPr lang="en-GB" dirty="0"/>
              <a:t>Nuffield Trust. (2017). </a:t>
            </a:r>
            <a:r>
              <a:rPr lang="en-GB" i="1" dirty="0"/>
              <a:t>Francis Report: one year on</a:t>
            </a:r>
            <a:r>
              <a:rPr lang="en-GB" dirty="0"/>
              <a:t>. [online PDF] Available at: </a:t>
            </a:r>
            <a:r>
              <a:rPr lang="en-GB" dirty="0">
                <a:hlinkClick r:id="rId9"/>
              </a:rPr>
              <a:t>https://www.nuffieldtrust.org.uk/sites/default/files/2017-01/francis-report-one-year-on-web-final.pdf</a:t>
            </a:r>
            <a:r>
              <a:rPr lang="en-GB" dirty="0"/>
              <a:t> [Accessed 12 May 2025].</a:t>
            </a:r>
          </a:p>
          <a:p>
            <a:pPr marL="0" indent="0">
              <a:buNone/>
            </a:pPr>
            <a:r>
              <a:rPr lang="en-GB" dirty="0"/>
              <a:t>World Economic Forum. (2019). </a:t>
            </a:r>
            <a:r>
              <a:rPr lang="en-GB" i="1" dirty="0"/>
              <a:t>Half of the world's population lack access to essential health services</a:t>
            </a:r>
            <a:r>
              <a:rPr lang="en-GB" dirty="0"/>
              <a:t>. [online] Available at: </a:t>
            </a:r>
            <a:r>
              <a:rPr lang="en-GB" dirty="0">
                <a:hlinkClick r:id="rId10"/>
              </a:rPr>
              <a:t>https://www.weforum.org/stories/2019/09/half-of-the-world-s-population-lack-access-to-essential-health-services-arewe-doing-enough/</a:t>
            </a:r>
            <a:r>
              <a:rPr lang="en-GB" dirty="0"/>
              <a:t> [Accessed 12 May 2025].</a:t>
            </a:r>
          </a:p>
          <a:p>
            <a:pPr marL="0" indent="0">
              <a:buNone/>
            </a:pPr>
            <a:r>
              <a:rPr lang="en-GB" dirty="0"/>
              <a:t>House of Commons Library. (2023). </a:t>
            </a:r>
            <a:r>
              <a:rPr lang="en-GB" i="1" dirty="0"/>
              <a:t>NHS key statistics: England</a:t>
            </a:r>
            <a:r>
              <a:rPr lang="en-GB" dirty="0"/>
              <a:t>. [online] Available at: </a:t>
            </a:r>
            <a:r>
              <a:rPr lang="en-GB" dirty="0">
                <a:hlinkClick r:id="rId11"/>
              </a:rPr>
              <a:t>https://commonslibrary.parliament.uk/research-briefings/cbp-7281/</a:t>
            </a:r>
            <a:r>
              <a:rPr lang="en-GB" dirty="0"/>
              <a:t> [Accessed 12 May 2025].</a:t>
            </a:r>
          </a:p>
          <a:p>
            <a:pPr marL="0" indent="0">
              <a:buNone/>
            </a:pPr>
            <a:r>
              <a:rPr lang="en-GB" dirty="0"/>
              <a:t>World Economic Forum. (2023). </a:t>
            </a:r>
            <a:r>
              <a:rPr lang="en-GB" i="1" dirty="0"/>
              <a:t>Why is the world now facing a medical recruitment crisis?</a:t>
            </a:r>
            <a:r>
              <a:rPr lang="en-GB" dirty="0"/>
              <a:t> [online] Available at: </a:t>
            </a:r>
            <a:r>
              <a:rPr lang="en-GB" dirty="0">
                <a:hlinkClick r:id="rId12"/>
              </a:rPr>
              <a:t>https://www.weforum.org/stories/2023/01/medical-recruitment-crisis-davos23/</a:t>
            </a:r>
            <a:r>
              <a:rPr lang="en-GB" dirty="0"/>
              <a:t> [Accessed 12 May 2025].</a:t>
            </a:r>
          </a:p>
          <a:p>
            <a:pPr marL="0" indent="0">
              <a:buNone/>
            </a:pPr>
            <a:r>
              <a:rPr lang="en-GB" dirty="0"/>
              <a:t>Nuffield Trust. (n.d.). </a:t>
            </a:r>
            <a:r>
              <a:rPr lang="en-GB" i="1" dirty="0"/>
              <a:t>The NHS workforce in numbers</a:t>
            </a:r>
            <a:r>
              <a:rPr lang="en-GB" dirty="0"/>
              <a:t>. [online] Available at: </a:t>
            </a:r>
            <a:r>
              <a:rPr lang="en-GB" dirty="0">
                <a:hlinkClick r:id="rId13"/>
              </a:rPr>
              <a:t>https://www.nuffieldtrust.org.uk/resource/the-nhs-workforce-in-numbers</a:t>
            </a:r>
            <a:r>
              <a:rPr lang="en-GB" dirty="0"/>
              <a:t> [Accessed 12 May 2025].</a:t>
            </a:r>
          </a:p>
          <a:p>
            <a:pPr marL="0" indent="0">
              <a:buNone/>
            </a:pPr>
            <a:r>
              <a:rPr lang="en-GB" dirty="0"/>
              <a:t>United Nations. (n.d.). </a:t>
            </a:r>
            <a:r>
              <a:rPr lang="en-GB" i="1" dirty="0"/>
              <a:t>Ageing</a:t>
            </a:r>
            <a:r>
              <a:rPr lang="en-GB" dirty="0"/>
              <a:t>. [online] Available at: </a:t>
            </a:r>
            <a:r>
              <a:rPr lang="en-GB" dirty="0">
                <a:hlinkClick r:id="rId14"/>
              </a:rPr>
              <a:t>https://www.un.org/en/global-issues/ageing</a:t>
            </a:r>
            <a:r>
              <a:rPr lang="en-GB" dirty="0"/>
              <a:t> [Accessed 12 May 2025].</a:t>
            </a:r>
          </a:p>
        </p:txBody>
      </p:sp>
    </p:spTree>
    <p:extLst>
      <p:ext uri="{BB962C8B-B14F-4D97-AF65-F5344CB8AC3E}">
        <p14:creationId xmlns:p14="http://schemas.microsoft.com/office/powerpoint/2010/main" val="22349041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TotalTime>
  <Words>2724</Words>
  <Application>Microsoft Office PowerPoint</Application>
  <PresentationFormat>Widescreen</PresentationFormat>
  <Paragraphs>52</Paragraphs>
  <Slides>12</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12</vt:i4>
      </vt:variant>
    </vt:vector>
  </HeadingPairs>
  <TitlesOfParts>
    <vt:vector size="19" baseType="lpstr">
      <vt:lpstr>Aptos</vt:lpstr>
      <vt:lpstr>Aptos Display</vt:lpstr>
      <vt:lpstr>Arial</vt:lpstr>
      <vt:lpstr>Calibri</vt:lpstr>
      <vt:lpstr>Myriad Pro</vt:lpstr>
      <vt:lpstr>Office Theme</vt:lpstr>
      <vt:lpstr>20140311PresentationUWTSDTemplate</vt:lpstr>
      <vt:lpstr>        Dr Fahad Khan PhD (Medical sciences), MSc. in Public health BDS (Bachelor of Dentistry) Diploma in Public health, Diploma in Epidemiology </vt:lpstr>
      <vt:lpstr>Introduction to Healthcare Systems</vt:lpstr>
      <vt:lpstr>Types of Healthcare Systems</vt:lpstr>
      <vt:lpstr>PowerPoint Presentation</vt:lpstr>
      <vt:lpstr>Key Components of Healthcare Systems</vt:lpstr>
      <vt:lpstr>Healthcare Hierarchy and Its Importance</vt:lpstr>
      <vt:lpstr>Roles in the Healthcare Hierarchy</vt:lpstr>
      <vt:lpstr>PowerPoint Presentation</vt:lpstr>
      <vt:lpstr>Hospital Organizational Structure</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Fahad Khan</dc:creator>
  <cp:lastModifiedBy>Fahad Khan</cp:lastModifiedBy>
  <cp:revision>4</cp:revision>
  <dcterms:created xsi:type="dcterms:W3CDTF">2025-05-11T23:57:42Z</dcterms:created>
  <dcterms:modified xsi:type="dcterms:W3CDTF">2025-05-14T05:00:41Z</dcterms:modified>
</cp:coreProperties>
</file>