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3"/>
  </p:notesMasterIdLst>
  <p:sldIdLst>
    <p:sldId id="257" r:id="rId2"/>
    <p:sldId id="378" r:id="rId3"/>
    <p:sldId id="379" r:id="rId4"/>
    <p:sldId id="371" r:id="rId5"/>
    <p:sldId id="372" r:id="rId6"/>
    <p:sldId id="345" r:id="rId7"/>
    <p:sldId id="258" r:id="rId8"/>
    <p:sldId id="260" r:id="rId9"/>
    <p:sldId id="264" r:id="rId10"/>
    <p:sldId id="306" r:id="rId11"/>
    <p:sldId id="305" r:id="rId12"/>
    <p:sldId id="263" r:id="rId13"/>
    <p:sldId id="259" r:id="rId14"/>
    <p:sldId id="346" r:id="rId15"/>
    <p:sldId id="321" r:id="rId16"/>
    <p:sldId id="329" r:id="rId17"/>
    <p:sldId id="325" r:id="rId18"/>
    <p:sldId id="340" r:id="rId19"/>
    <p:sldId id="358" r:id="rId20"/>
    <p:sldId id="326" r:id="rId21"/>
    <p:sldId id="359" r:id="rId22"/>
    <p:sldId id="327" r:id="rId23"/>
    <p:sldId id="328" r:id="rId24"/>
    <p:sldId id="360" r:id="rId25"/>
    <p:sldId id="334" r:id="rId26"/>
    <p:sldId id="330" r:id="rId27"/>
    <p:sldId id="332" r:id="rId28"/>
    <p:sldId id="333" r:id="rId29"/>
    <p:sldId id="335" r:id="rId30"/>
    <p:sldId id="352" r:id="rId31"/>
    <p:sldId id="338" r:id="rId32"/>
    <p:sldId id="307" r:id="rId33"/>
    <p:sldId id="341" r:id="rId34"/>
    <p:sldId id="310" r:id="rId35"/>
    <p:sldId id="337" r:id="rId36"/>
    <p:sldId id="339" r:id="rId37"/>
    <p:sldId id="356" r:id="rId38"/>
    <p:sldId id="357" r:id="rId39"/>
    <p:sldId id="351" r:id="rId40"/>
    <p:sldId id="313" r:id="rId41"/>
    <p:sldId id="364" r:id="rId42"/>
    <p:sldId id="314" r:id="rId43"/>
    <p:sldId id="368" r:id="rId44"/>
    <p:sldId id="366" r:id="rId45"/>
    <p:sldId id="362" r:id="rId46"/>
    <p:sldId id="365" r:id="rId47"/>
    <p:sldId id="315" r:id="rId48"/>
    <p:sldId id="316" r:id="rId49"/>
    <p:sldId id="361" r:id="rId50"/>
    <p:sldId id="363" r:id="rId51"/>
    <p:sldId id="317" r:id="rId52"/>
    <p:sldId id="318" r:id="rId53"/>
    <p:sldId id="353" r:id="rId54"/>
    <p:sldId id="354" r:id="rId55"/>
    <p:sldId id="311" r:id="rId56"/>
    <p:sldId id="355" r:id="rId57"/>
    <p:sldId id="322" r:id="rId58"/>
    <p:sldId id="324" r:id="rId59"/>
    <p:sldId id="374" r:id="rId60"/>
    <p:sldId id="375" r:id="rId61"/>
    <p:sldId id="376" r:id="rId62"/>
    <p:sldId id="377" r:id="rId63"/>
    <p:sldId id="373" r:id="rId64"/>
    <p:sldId id="344" r:id="rId65"/>
    <p:sldId id="370" r:id="rId66"/>
    <p:sldId id="369" r:id="rId67"/>
    <p:sldId id="350" r:id="rId68"/>
    <p:sldId id="309" r:id="rId69"/>
    <p:sldId id="331" r:id="rId70"/>
    <p:sldId id="349" r:id="rId71"/>
    <p:sldId id="367" r:id="rId7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9F25AA-305D-564B-8524-6311B17D335B}" v="3" dt="2024-03-15T18:59:02.7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59" autoAdjust="0"/>
    <p:restoredTop sz="94507"/>
  </p:normalViewPr>
  <p:slideViewPr>
    <p:cSldViewPr snapToGrid="0">
      <p:cViewPr varScale="1">
        <p:scale>
          <a:sx n="112" d="100"/>
          <a:sy n="112" d="100"/>
        </p:scale>
        <p:origin x="6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79" Type="http://schemas.microsoft.com/office/2015/10/relationships/revisionInfo" Target="revisionInfo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ylan Blain" userId="83ccd8b3-9869-42d6-ba47-7969941faad5" providerId="ADAL" clId="{129F25AA-305D-564B-8524-6311B17D335B}"/>
    <pc:docChg chg="custSel addSld delSld modSld">
      <pc:chgData name="Dylan Blain" userId="83ccd8b3-9869-42d6-ba47-7969941faad5" providerId="ADAL" clId="{129F25AA-305D-564B-8524-6311B17D335B}" dt="2024-03-15T18:59:02.703" v="894"/>
      <pc:docMkLst>
        <pc:docMk/>
      </pc:docMkLst>
      <pc:sldChg chg="modSp mod">
        <pc:chgData name="Dylan Blain" userId="83ccd8b3-9869-42d6-ba47-7969941faad5" providerId="ADAL" clId="{129F25AA-305D-564B-8524-6311B17D335B}" dt="2024-03-15T18:43:38.490" v="1" actId="255"/>
        <pc:sldMkLst>
          <pc:docMk/>
          <pc:sldMk cId="405242369" sldId="260"/>
        </pc:sldMkLst>
        <pc:spChg chg="mod">
          <ac:chgData name="Dylan Blain" userId="83ccd8b3-9869-42d6-ba47-7969941faad5" providerId="ADAL" clId="{129F25AA-305D-564B-8524-6311B17D335B}" dt="2024-03-15T18:43:38.490" v="1" actId="255"/>
          <ac:spMkLst>
            <pc:docMk/>
            <pc:sldMk cId="405242369" sldId="260"/>
            <ac:spMk id="3" creationId="{00000000-0000-0000-0000-000000000000}"/>
          </ac:spMkLst>
        </pc:spChg>
      </pc:sldChg>
      <pc:sldChg chg="add">
        <pc:chgData name="Dylan Blain" userId="83ccd8b3-9869-42d6-ba47-7969941faad5" providerId="ADAL" clId="{129F25AA-305D-564B-8524-6311B17D335B}" dt="2024-03-15T18:59:02.703" v="894"/>
        <pc:sldMkLst>
          <pc:docMk/>
          <pc:sldMk cId="1115747868" sldId="352"/>
        </pc:sldMkLst>
      </pc:sldChg>
      <pc:sldChg chg="del">
        <pc:chgData name="Dylan Blain" userId="83ccd8b3-9869-42d6-ba47-7969941faad5" providerId="ADAL" clId="{129F25AA-305D-564B-8524-6311B17D335B}" dt="2024-03-15T18:58:54.496" v="893" actId="2696"/>
        <pc:sldMkLst>
          <pc:docMk/>
          <pc:sldMk cId="1763203395" sldId="352"/>
        </pc:sldMkLst>
      </pc:sldChg>
      <pc:sldChg chg="modSp new mod">
        <pc:chgData name="Dylan Blain" userId="83ccd8b3-9869-42d6-ba47-7969941faad5" providerId="ADAL" clId="{129F25AA-305D-564B-8524-6311B17D335B}" dt="2024-03-15T18:47:36.776" v="294" actId="20577"/>
        <pc:sldMkLst>
          <pc:docMk/>
          <pc:sldMk cId="2830523234" sldId="378"/>
        </pc:sldMkLst>
        <pc:spChg chg="mod">
          <ac:chgData name="Dylan Blain" userId="83ccd8b3-9869-42d6-ba47-7969941faad5" providerId="ADAL" clId="{129F25AA-305D-564B-8524-6311B17D335B}" dt="2024-03-15T18:47:36.776" v="294" actId="20577"/>
          <ac:spMkLst>
            <pc:docMk/>
            <pc:sldMk cId="2830523234" sldId="378"/>
            <ac:spMk id="2" creationId="{7F69BB48-8B1F-9575-2564-B026AB1CFC1E}"/>
          </ac:spMkLst>
        </pc:spChg>
        <pc:spChg chg="mod">
          <ac:chgData name="Dylan Blain" userId="83ccd8b3-9869-42d6-ba47-7969941faad5" providerId="ADAL" clId="{129F25AA-305D-564B-8524-6311B17D335B}" dt="2024-03-15T18:47:32.402" v="283" actId="20577"/>
          <ac:spMkLst>
            <pc:docMk/>
            <pc:sldMk cId="2830523234" sldId="378"/>
            <ac:spMk id="3" creationId="{88D88806-84C1-F6D7-99BF-7AF52621080C}"/>
          </ac:spMkLst>
        </pc:spChg>
      </pc:sldChg>
      <pc:sldChg chg="modSp new mod">
        <pc:chgData name="Dylan Blain" userId="83ccd8b3-9869-42d6-ba47-7969941faad5" providerId="ADAL" clId="{129F25AA-305D-564B-8524-6311B17D335B}" dt="2024-03-15T18:55:01.507" v="892" actId="20577"/>
        <pc:sldMkLst>
          <pc:docMk/>
          <pc:sldMk cId="379025779" sldId="379"/>
        </pc:sldMkLst>
        <pc:spChg chg="mod">
          <ac:chgData name="Dylan Blain" userId="83ccd8b3-9869-42d6-ba47-7969941faad5" providerId="ADAL" clId="{129F25AA-305D-564B-8524-6311B17D335B}" dt="2024-03-15T18:48:21.038" v="303" actId="20577"/>
          <ac:spMkLst>
            <pc:docMk/>
            <pc:sldMk cId="379025779" sldId="379"/>
            <ac:spMk id="2" creationId="{4BAAAB0D-538C-13AB-2857-9B1C9D593C6A}"/>
          </ac:spMkLst>
        </pc:spChg>
        <pc:spChg chg="mod">
          <ac:chgData name="Dylan Blain" userId="83ccd8b3-9869-42d6-ba47-7969941faad5" providerId="ADAL" clId="{129F25AA-305D-564B-8524-6311B17D335B}" dt="2024-03-15T18:55:01.507" v="892" actId="20577"/>
          <ac:spMkLst>
            <pc:docMk/>
            <pc:sldMk cId="379025779" sldId="379"/>
            <ac:spMk id="3" creationId="{80829485-FA82-6563-6735-928D513C571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1584A7-CA54-4129-9F9A-459044CFD3C1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87FCA0-7AB6-47F1-B11D-4FF0A1129D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576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Motivation is a complex phenomena</a:t>
            </a:r>
          </a:p>
          <a:p>
            <a:r>
              <a:rPr lang="en-GB" dirty="0"/>
              <a:t>Rarely</a:t>
            </a:r>
            <a:r>
              <a:rPr lang="en-GB" baseline="0" dirty="0"/>
              <a:t> if ever a single cause at work</a:t>
            </a:r>
          </a:p>
          <a:p>
            <a:r>
              <a:rPr lang="en-GB" baseline="0" dirty="0"/>
              <a:t>Complex</a:t>
            </a:r>
          </a:p>
          <a:p>
            <a:r>
              <a:rPr lang="en-GB" baseline="0" dirty="0"/>
              <a:t>Regnant causal analysis – most significant or functionally relevant to a problem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7FCA0-7AB6-47F1-B11D-4FF0A1129D0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5471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American theoretical physicist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7FCA0-7AB6-47F1-B11D-4FF0A1129D0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966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7FCA0-7AB6-47F1-B11D-4FF0A1129D0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107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is critical analysis? Whiteboard workshop.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87FCA0-7AB6-47F1-B11D-4FF0A1129D0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687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Input data to excel/</a:t>
            </a:r>
            <a:r>
              <a:rPr lang="en-US" dirty="0" err="1"/>
              <a:t>spss</a:t>
            </a:r>
            <a:r>
              <a:rPr lang="en-US" dirty="0"/>
              <a:t> to </a:t>
            </a:r>
            <a:r>
              <a:rPr lang="en-US" dirty="0" err="1"/>
              <a:t>analyse</a:t>
            </a:r>
            <a:r>
              <a:rPr lang="en-US" dirty="0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87FCA0-7AB6-47F1-B11D-4FF0A1129D0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418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87FCA0-7AB6-47F1-B11D-4FF0A1129D0A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763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7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2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553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7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078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594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384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359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48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609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351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643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279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590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7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05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BE807-7A2E-452E-9CFB-BFC1E72D0CD5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2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278F6-8A41-4394-A405-91FABC745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59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hyperlink" Target="http://dx.doi.org/10.3102/0034654315585005" TargetMode="Externa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10062"/>
            <a:ext cx="7772400" cy="1470025"/>
          </a:xfrm>
        </p:spPr>
        <p:txBody>
          <a:bodyPr/>
          <a:lstStyle/>
          <a:p>
            <a:r>
              <a:rPr lang="en-GB" dirty="0"/>
              <a:t>BMPE7003 Motivation &amp; Physical Activity – Part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Dr Dylan </a:t>
            </a:r>
            <a:r>
              <a:rPr lang="en-GB" dirty="0">
                <a:solidFill>
                  <a:schemeClr val="bg1"/>
                </a:solidFill>
              </a:rPr>
              <a:t>Blain</a:t>
            </a:r>
          </a:p>
          <a:p>
            <a:r>
              <a:rPr lang="en-US" sz="1800" dirty="0">
                <a:solidFill>
                  <a:schemeClr val="bg1"/>
                </a:solidFill>
              </a:rPr>
              <a:t>Academic Director Sport &amp; Healthy Living</a:t>
            </a:r>
          </a:p>
          <a:p>
            <a:r>
              <a:rPr lang="en-US" sz="1800" dirty="0" err="1">
                <a:solidFill>
                  <a:schemeClr val="bg1"/>
                </a:solidFill>
              </a:rPr>
              <a:t>Darlithydd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Cysylltiol</a:t>
            </a:r>
            <a:r>
              <a:rPr lang="en-US" sz="1800" dirty="0">
                <a:solidFill>
                  <a:schemeClr val="bg1"/>
                </a:solidFill>
              </a:rPr>
              <a:t> y Coleg </a:t>
            </a:r>
            <a:r>
              <a:rPr lang="en-US" sz="1800" dirty="0" err="1">
                <a:solidFill>
                  <a:schemeClr val="bg1"/>
                </a:solidFill>
              </a:rPr>
              <a:t>Cymraeg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Cenedlaethol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066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9BB48-8B1F-9575-2564-B026AB1CF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 of weekend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88806-84C1-F6D7-99BF-7AF5262108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2400" dirty="0"/>
              <a:t>Welcome back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Tutorials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Assignment 1 – presentation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Motivation &amp; PA - Part 2: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US" sz="2000" dirty="0"/>
              <a:t>Critical evaluation of motivational theories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US" sz="2000" dirty="0"/>
              <a:t>Judging quality of evidence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US" sz="2000" dirty="0"/>
              <a:t>Integrating theories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US" sz="2000" dirty="0"/>
              <a:t>Extending theories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US" sz="2000" dirty="0"/>
              <a:t>Assignment 2 workshop</a:t>
            </a:r>
          </a:p>
          <a:p>
            <a:pPr marL="914400" lvl="1" indent="-514350">
              <a:buFont typeface="+mj-lt"/>
              <a:buAutoNum type="alphaLcParenR"/>
            </a:pPr>
            <a:endParaRPr lang="en-US" sz="2000" dirty="0"/>
          </a:p>
          <a:p>
            <a:pPr marL="914400" lvl="1" indent="-514350">
              <a:buFont typeface="+mj-lt"/>
              <a:buAutoNum type="alphaLcParenR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523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AAB0D-538C-13AB-2857-9B1C9D593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Saturday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29485-FA82-6563-6735-928D513C57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9:00am - Assignment 1 presentations</a:t>
            </a:r>
          </a:p>
          <a:p>
            <a:r>
              <a:rPr lang="en-US" sz="2800" dirty="0"/>
              <a:t>9:45am - Start work on Motivation &amp; PA part 2</a:t>
            </a:r>
          </a:p>
          <a:p>
            <a:r>
              <a:rPr lang="en-US" sz="2800" dirty="0"/>
              <a:t>1:00pm – Lunch</a:t>
            </a:r>
          </a:p>
          <a:p>
            <a:r>
              <a:rPr lang="en-US" sz="2800" dirty="0"/>
              <a:t>2:00pm - Mini-movers and motivation &amp; </a:t>
            </a:r>
            <a:r>
              <a:rPr lang="en-US" sz="2800" dirty="0" err="1"/>
              <a:t>behaviour</a:t>
            </a:r>
            <a:r>
              <a:rPr lang="en-US" sz="2800" dirty="0"/>
              <a:t> change (Alan </a:t>
            </a:r>
            <a:r>
              <a:rPr lang="en-US" sz="2800" dirty="0" err="1"/>
              <a:t>Samual</a:t>
            </a:r>
            <a:r>
              <a:rPr lang="en-US" sz="2800" dirty="0"/>
              <a:t>)</a:t>
            </a:r>
          </a:p>
          <a:p>
            <a:r>
              <a:rPr lang="en-US" sz="2800" dirty="0"/>
              <a:t>3:00pm - Group Task</a:t>
            </a:r>
          </a:p>
          <a:p>
            <a:r>
              <a:rPr lang="en-US" sz="2800" dirty="0"/>
              <a:t>4:30pm - Tutorial with </a:t>
            </a:r>
            <a:r>
              <a:rPr lang="en-US" sz="2800" dirty="0" err="1"/>
              <a:t>Programme</a:t>
            </a:r>
            <a:r>
              <a:rPr lang="en-US" sz="2800" dirty="0"/>
              <a:t> lead (Dr </a:t>
            </a:r>
            <a:r>
              <a:rPr lang="en-US" sz="2800" dirty="0" err="1"/>
              <a:t>Nalda</a:t>
            </a:r>
            <a:r>
              <a:rPr lang="en-US" sz="2800" dirty="0"/>
              <a:t> Wainwright)</a:t>
            </a:r>
          </a:p>
        </p:txBody>
      </p:sp>
    </p:spTree>
    <p:extLst>
      <p:ext uri="{BB962C8B-B14F-4D97-AF65-F5344CB8AC3E}">
        <p14:creationId xmlns:p14="http://schemas.microsoft.com/office/powerpoint/2010/main" val="379025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95F61-CAF2-B741-9F4A-DADCE3C6B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Assignment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FBD1A-4D92-8349-9107-3FE033B39F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Using work covered within the module and your own personal research, produce an essay in response to the following title: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i="1" dirty="0"/>
              <a:t>Critically evaluate different theories of motivation reflecting on the role motivation plays in promoting positive outcomes within a range of physical activity contexts.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5426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9E588F4-E565-1546-ACA8-81EC3B81779F}"/>
              </a:ext>
            </a:extLst>
          </p:cNvPr>
          <p:cNvSpPr txBox="1"/>
          <p:nvPr/>
        </p:nvSpPr>
        <p:spPr>
          <a:xfrm>
            <a:off x="960295" y="1061647"/>
            <a:ext cx="1932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Motivation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277956-32D8-D745-83E6-21082027BCF0}"/>
              </a:ext>
            </a:extLst>
          </p:cNvPr>
          <p:cNvSpPr txBox="1"/>
          <p:nvPr/>
        </p:nvSpPr>
        <p:spPr>
          <a:xfrm>
            <a:off x="5863735" y="1061647"/>
            <a:ext cx="1932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Outcomes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F41663C-2487-CD46-87CA-769AB93764C5}"/>
              </a:ext>
            </a:extLst>
          </p:cNvPr>
          <p:cNvCxnSpPr>
            <a:cxnSpLocks/>
            <a:stCxn id="4" idx="3"/>
            <a:endCxn id="5" idx="1"/>
          </p:cNvCxnSpPr>
          <p:nvPr/>
        </p:nvCxnSpPr>
        <p:spPr>
          <a:xfrm>
            <a:off x="2893268" y="1292480"/>
            <a:ext cx="297046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C4B07F0A-8B15-8B4E-AFC9-2F48FB3D1EF8}"/>
              </a:ext>
            </a:extLst>
          </p:cNvPr>
          <p:cNvSpPr txBox="1"/>
          <p:nvPr/>
        </p:nvSpPr>
        <p:spPr>
          <a:xfrm>
            <a:off x="1008270" y="140269"/>
            <a:ext cx="6897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Critical Evaluation of Motivational Theories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CBA0E0-A2E1-434E-8515-AB02786042DD}"/>
              </a:ext>
            </a:extLst>
          </p:cNvPr>
          <p:cNvSpPr txBox="1"/>
          <p:nvPr/>
        </p:nvSpPr>
        <p:spPr>
          <a:xfrm>
            <a:off x="4607285" y="1507312"/>
            <a:ext cx="44458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err="1"/>
              <a:t>Behavioural</a:t>
            </a:r>
            <a:r>
              <a:rPr lang="en-US" sz="1600" i="1" dirty="0"/>
              <a:t> (e.g., PA, sport performance)</a:t>
            </a:r>
          </a:p>
          <a:p>
            <a:pPr algn="ctr"/>
            <a:r>
              <a:rPr lang="en-US" sz="1600" i="1" dirty="0"/>
              <a:t>Affective (e.g., thoughts, feelings, emotional experience)</a:t>
            </a:r>
          </a:p>
          <a:p>
            <a:pPr algn="ctr"/>
            <a:r>
              <a:rPr lang="en-US" sz="1600" i="1" dirty="0"/>
              <a:t>Cognitive (e.g., knowledge and understanding, cognitive engagement)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692FCF-6D81-024B-95CD-BC1E1DC603F5}"/>
              </a:ext>
            </a:extLst>
          </p:cNvPr>
          <p:cNvSpPr txBox="1"/>
          <p:nvPr/>
        </p:nvSpPr>
        <p:spPr>
          <a:xfrm>
            <a:off x="820470" y="3473858"/>
            <a:ext cx="1932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Sport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A36528-2D98-9D49-BAC4-6B40CCC70707}"/>
              </a:ext>
            </a:extLst>
          </p:cNvPr>
          <p:cNvSpPr txBox="1"/>
          <p:nvPr/>
        </p:nvSpPr>
        <p:spPr>
          <a:xfrm>
            <a:off x="469085" y="3879980"/>
            <a:ext cx="1932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Exercise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CEAA71-C38B-BB44-8863-548D1FAFC109}"/>
              </a:ext>
            </a:extLst>
          </p:cNvPr>
          <p:cNvSpPr txBox="1"/>
          <p:nvPr/>
        </p:nvSpPr>
        <p:spPr>
          <a:xfrm>
            <a:off x="2911188" y="3059668"/>
            <a:ext cx="3091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Physical Activity Contexts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DC746A2-7887-1D4C-BBF3-EB5741E9E529}"/>
              </a:ext>
            </a:extLst>
          </p:cNvPr>
          <p:cNvSpPr txBox="1"/>
          <p:nvPr/>
        </p:nvSpPr>
        <p:spPr>
          <a:xfrm>
            <a:off x="3490404" y="3489810"/>
            <a:ext cx="1932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Active Travel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81DF25D-ED22-7A43-99E5-33B81E784C42}"/>
              </a:ext>
            </a:extLst>
          </p:cNvPr>
          <p:cNvSpPr txBox="1"/>
          <p:nvPr/>
        </p:nvSpPr>
        <p:spPr>
          <a:xfrm>
            <a:off x="6753602" y="3893983"/>
            <a:ext cx="1932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Play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2DB348-043D-0B42-9F2F-D43868036FCA}"/>
              </a:ext>
            </a:extLst>
          </p:cNvPr>
          <p:cNvSpPr txBox="1"/>
          <p:nvPr/>
        </p:nvSpPr>
        <p:spPr>
          <a:xfrm>
            <a:off x="303001" y="4765364"/>
            <a:ext cx="1574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Young People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F31E228-1ECB-954E-87BC-467E0E4A3158}"/>
              </a:ext>
            </a:extLst>
          </p:cNvPr>
          <p:cNvSpPr txBox="1"/>
          <p:nvPr/>
        </p:nvSpPr>
        <p:spPr>
          <a:xfrm>
            <a:off x="6168377" y="3489810"/>
            <a:ext cx="1932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Work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03D459D-F823-394D-A1AD-B776F793B76A}"/>
              </a:ext>
            </a:extLst>
          </p:cNvPr>
          <p:cNvSpPr txBox="1"/>
          <p:nvPr/>
        </p:nvSpPr>
        <p:spPr>
          <a:xfrm>
            <a:off x="3776661" y="4787839"/>
            <a:ext cx="1269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Adulthood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0B7CC64-D3E8-674A-A4C8-E29C14573502}"/>
              </a:ext>
            </a:extLst>
          </p:cNvPr>
          <p:cNvSpPr txBox="1"/>
          <p:nvPr/>
        </p:nvSpPr>
        <p:spPr>
          <a:xfrm>
            <a:off x="6753602" y="4787839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Older Adults (Ageing)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CAE667-DBE0-8B4E-A897-519CB363680F}"/>
              </a:ext>
            </a:extLst>
          </p:cNvPr>
          <p:cNvSpPr txBox="1"/>
          <p:nvPr/>
        </p:nvSpPr>
        <p:spPr>
          <a:xfrm>
            <a:off x="1132155" y="5386088"/>
            <a:ext cx="65589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/>
              <a:t>Physical Activity </a:t>
            </a:r>
            <a:r>
              <a:rPr lang="en-US" sz="1600" i="1" dirty="0" err="1"/>
              <a:t>Behaviour</a:t>
            </a:r>
            <a:r>
              <a:rPr lang="en-US" sz="1600" i="1" dirty="0"/>
              <a:t> – (Frequency, Intensity, Time, Type)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ABAAAB-1B2D-7B44-A620-8D89A490F504}"/>
              </a:ext>
            </a:extLst>
          </p:cNvPr>
          <p:cNvSpPr txBox="1"/>
          <p:nvPr/>
        </p:nvSpPr>
        <p:spPr>
          <a:xfrm>
            <a:off x="3153085" y="3919952"/>
            <a:ext cx="2837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School Physical Education</a:t>
            </a:r>
          </a:p>
        </p:txBody>
      </p:sp>
    </p:spTree>
    <p:extLst>
      <p:ext uri="{BB962C8B-B14F-4D97-AF65-F5344CB8AC3E}">
        <p14:creationId xmlns:p14="http://schemas.microsoft.com/office/powerpoint/2010/main" val="2034168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252862"/>
            <a:ext cx="7772400" cy="1470025"/>
          </a:xfrm>
        </p:spPr>
        <p:txBody>
          <a:bodyPr/>
          <a:lstStyle/>
          <a:p>
            <a:r>
              <a:rPr lang="en-GB" dirty="0"/>
              <a:t>Recap - Theories of Motivation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747B361C-7FDB-C344-B1E0-2AF59F678F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231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Provide an overview of how different factors operate to explain specific behaviours.</a:t>
            </a:r>
          </a:p>
          <a:p>
            <a:r>
              <a:rPr lang="en-GB" sz="2800" dirty="0"/>
              <a:t>Operate at level of inferred constructs.</a:t>
            </a:r>
          </a:p>
          <a:p>
            <a:r>
              <a:rPr lang="en-GB" sz="2800" dirty="0"/>
              <a:t>Psychological variables.</a:t>
            </a:r>
          </a:p>
          <a:p>
            <a:r>
              <a:rPr lang="en-GB" sz="2800" dirty="0"/>
              <a:t>causal explanations operating at varying levels such as physical/material, cognitive, emotional and social (Ryan, 2014).</a:t>
            </a:r>
          </a:p>
        </p:txBody>
      </p:sp>
    </p:spTree>
    <p:extLst>
      <p:ext uri="{BB962C8B-B14F-4D97-AF65-F5344CB8AC3E}">
        <p14:creationId xmlns:p14="http://schemas.microsoft.com/office/powerpoint/2010/main" val="2710180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Psychological Theory (Ryan &amp; </a:t>
            </a:r>
            <a:r>
              <a:rPr lang="en-GB" dirty="0" err="1"/>
              <a:t>Deci</a:t>
            </a:r>
            <a:r>
              <a:rPr lang="en-GB" dirty="0"/>
              <a:t>, 2017)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Organised description and explanation of circumstances</a:t>
            </a:r>
          </a:p>
          <a:p>
            <a:r>
              <a:rPr lang="en-GB" sz="2800" dirty="0"/>
              <a:t>Afford generalisations and that can address new events, as well as illuminate past ones.</a:t>
            </a:r>
          </a:p>
          <a:p>
            <a:r>
              <a:rPr lang="en-GB" sz="2800" dirty="0"/>
              <a:t>Provide a common language for investigators allowing them to better anticipate events, and observe, refine, compare and extend understanding and prediction.</a:t>
            </a:r>
          </a:p>
        </p:txBody>
      </p:sp>
    </p:spTree>
    <p:extLst>
      <p:ext uri="{BB962C8B-B14F-4D97-AF65-F5344CB8AC3E}">
        <p14:creationId xmlns:p14="http://schemas.microsoft.com/office/powerpoint/2010/main" val="405242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Psychological Theory (Ryan &amp; </a:t>
            </a:r>
            <a:r>
              <a:rPr lang="en-GB" dirty="0" err="1"/>
              <a:t>Deci</a:t>
            </a:r>
            <a:r>
              <a:rPr lang="en-GB" dirty="0"/>
              <a:t>, 2017)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Help us:</a:t>
            </a:r>
          </a:p>
          <a:p>
            <a:pPr lvl="1"/>
            <a:r>
              <a:rPr lang="en-US" dirty="0"/>
              <a:t>select information that is important</a:t>
            </a:r>
          </a:p>
          <a:p>
            <a:pPr lvl="1"/>
            <a:r>
              <a:rPr lang="en-US" dirty="0"/>
              <a:t>provide useful principles for practice</a:t>
            </a:r>
          </a:p>
          <a:p>
            <a:r>
              <a:rPr lang="en-US" dirty="0"/>
              <a:t>Good theory makes sense of phenomena</a:t>
            </a:r>
          </a:p>
          <a:p>
            <a:pPr lvl="1"/>
            <a:r>
              <a:rPr lang="en-US" dirty="0"/>
              <a:t>Allows an understanding of mediating processes – useful for intervention.</a:t>
            </a:r>
          </a:p>
        </p:txBody>
      </p:sp>
    </p:spTree>
    <p:extLst>
      <p:ext uri="{BB962C8B-B14F-4D97-AF65-F5344CB8AC3E}">
        <p14:creationId xmlns:p14="http://schemas.microsoft.com/office/powerpoint/2010/main" val="1008493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2012" y="174429"/>
            <a:ext cx="3567569" cy="1967521"/>
          </a:xfrm>
        </p:spPr>
        <p:txBody>
          <a:bodyPr/>
          <a:lstStyle/>
          <a:p>
            <a:r>
              <a:rPr lang="en-US" dirty="0"/>
              <a:t>Richard Feynman on theory</a:t>
            </a:r>
            <a:r>
              <a:rPr lang="is-IS" dirty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447" y="2664914"/>
            <a:ext cx="3196095" cy="2383075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/>
              <a:t>“It doesn’t matter how beautiful your theory is, it doesn’t matter how smart you are. If it doesn’t agree with experiment, it’s wrong.” </a:t>
            </a:r>
          </a:p>
        </p:txBody>
      </p:sp>
      <p:pic>
        <p:nvPicPr>
          <p:cNvPr id="1026" name="Picture 2" descr="mage result for richard feynm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28" y="174429"/>
            <a:ext cx="4286250" cy="535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775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ge result for theory to practice cyc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369" y="-212943"/>
            <a:ext cx="9424413" cy="822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206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Theory to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Good theory can reliably guide action and intervention (Ryan &amp; </a:t>
            </a:r>
            <a:r>
              <a:rPr lang="en-US" dirty="0" err="1"/>
              <a:t>Deci</a:t>
            </a:r>
            <a:r>
              <a:rPr lang="en-US" dirty="0"/>
              <a:t>, 2017)</a:t>
            </a:r>
          </a:p>
          <a:p>
            <a:endParaRPr lang="en-US" dirty="0"/>
          </a:p>
          <a:p>
            <a:endParaRPr lang="en-GB" dirty="0"/>
          </a:p>
          <a:p>
            <a:r>
              <a:rPr lang="en-GB" dirty="0"/>
              <a:t>“Nothing so practical as a good theory” </a:t>
            </a:r>
          </a:p>
          <a:p>
            <a:pPr marL="0" indent="0">
              <a:buNone/>
            </a:pPr>
            <a:r>
              <a:rPr lang="en-GB" dirty="0"/>
              <a:t>						(Kurt </a:t>
            </a:r>
            <a:r>
              <a:rPr lang="en-GB" dirty="0" err="1"/>
              <a:t>Lewin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78096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Motivational 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Self-determination theory (Ryan &amp; </a:t>
            </a:r>
            <a:r>
              <a:rPr lang="en-GB" dirty="0" err="1"/>
              <a:t>Deci</a:t>
            </a:r>
            <a:r>
              <a:rPr lang="en-GB" dirty="0"/>
              <a:t>)</a:t>
            </a:r>
          </a:p>
          <a:p>
            <a:r>
              <a:rPr lang="en-GB" dirty="0"/>
              <a:t>Achievement goal theory (Nicholls) </a:t>
            </a:r>
          </a:p>
          <a:p>
            <a:r>
              <a:rPr lang="en-GB" dirty="0"/>
              <a:t>Theory of planned behaviour (</a:t>
            </a:r>
            <a:r>
              <a:rPr lang="en-GB" dirty="0" err="1"/>
              <a:t>Azjen</a:t>
            </a:r>
            <a:r>
              <a:rPr lang="en-GB" dirty="0"/>
              <a:t>)</a:t>
            </a:r>
          </a:p>
          <a:p>
            <a:r>
              <a:rPr lang="en-GB" dirty="0"/>
              <a:t>Self efficacy theory (Bandura)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49447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10062"/>
            <a:ext cx="7772400" cy="1470025"/>
          </a:xfrm>
        </p:spPr>
        <p:txBody>
          <a:bodyPr/>
          <a:lstStyle/>
          <a:p>
            <a:r>
              <a:rPr lang="en-GB" dirty="0"/>
              <a:t>Critical Analysis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747B361C-7FDB-C344-B1E0-2AF59F678F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251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Motivational 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critical analysis:</a:t>
            </a:r>
          </a:p>
          <a:p>
            <a:pPr lvl="1"/>
            <a:r>
              <a:rPr lang="en-GB" dirty="0"/>
              <a:t>Judging the strength of research evidence</a:t>
            </a:r>
          </a:p>
          <a:p>
            <a:pPr lvl="2"/>
            <a:r>
              <a:rPr lang="en-GB" dirty="0"/>
              <a:t>Systematic review and meta-analysis</a:t>
            </a:r>
          </a:p>
          <a:p>
            <a:pPr lvl="2"/>
            <a:r>
              <a:rPr lang="en-GB" dirty="0"/>
              <a:t>Correlational design v intervention/experimental</a:t>
            </a:r>
          </a:p>
          <a:p>
            <a:pPr lvl="1"/>
            <a:r>
              <a:rPr lang="en-GB" dirty="0"/>
              <a:t>Comparing and contrasting</a:t>
            </a:r>
          </a:p>
          <a:p>
            <a:pPr lvl="1"/>
            <a:r>
              <a:rPr lang="en-GB" dirty="0"/>
              <a:t>Integrating &amp; extending theory</a:t>
            </a:r>
          </a:p>
          <a:p>
            <a:pPr lvl="2"/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668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2957F-2DF0-7143-B174-0DCCB9DF9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143000"/>
          </a:xfrm>
        </p:spPr>
        <p:txBody>
          <a:bodyPr/>
          <a:lstStyle/>
          <a:p>
            <a:r>
              <a:rPr lang="en-US" dirty="0"/>
              <a:t>Judging the </a:t>
            </a:r>
            <a:r>
              <a:rPr lang="en-US"/>
              <a:t>Quality of Research </a:t>
            </a:r>
            <a:r>
              <a:rPr lang="en-US" dirty="0"/>
              <a:t>Evidence</a:t>
            </a:r>
          </a:p>
        </p:txBody>
      </p:sp>
    </p:spTree>
    <p:extLst>
      <p:ext uri="{BB962C8B-B14F-4D97-AF65-F5344CB8AC3E}">
        <p14:creationId xmlns:p14="http://schemas.microsoft.com/office/powerpoint/2010/main" val="13295445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6B24C3-857A-A847-88BF-73796D656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015"/>
            <a:ext cx="9144000" cy="661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3181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DB218-0367-874E-8FDE-04193658B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Brief look at Measurement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BF7B3-438F-C349-919B-7B165A18E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to measure – examples from SDT (</a:t>
            </a:r>
            <a:r>
              <a:rPr lang="en-US" dirty="0" err="1"/>
              <a:t>www.selfdeterminationtheory.org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BREQ-2 (complete and interpret results)</a:t>
            </a:r>
          </a:p>
          <a:p>
            <a:pPr lvl="1"/>
            <a:r>
              <a:rPr lang="en-US" dirty="0"/>
              <a:t>Need satisfaction/frustration scale</a:t>
            </a:r>
          </a:p>
          <a:p>
            <a:pPr lvl="1"/>
            <a:r>
              <a:rPr lang="en-US" dirty="0"/>
              <a:t>Outcomes</a:t>
            </a:r>
          </a:p>
          <a:p>
            <a:pPr lvl="2"/>
            <a:r>
              <a:rPr lang="en-US" dirty="0"/>
              <a:t>Physical Activity</a:t>
            </a:r>
          </a:p>
          <a:p>
            <a:pPr lvl="2"/>
            <a:r>
              <a:rPr lang="en-US" dirty="0"/>
              <a:t>Exercise</a:t>
            </a:r>
          </a:p>
          <a:p>
            <a:pPr lvl="2"/>
            <a:r>
              <a:rPr lang="en-US" dirty="0"/>
              <a:t>Engagement in PE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0822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6B24C3-857A-A847-88BF-73796D656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015"/>
            <a:ext cx="9144000" cy="661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5985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C960F-C330-D647-B907-C9472164B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SDT Evidence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43C225-4822-8941-9E9D-D86D86C601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Systematic review &amp; meta-analysis:</a:t>
            </a:r>
          </a:p>
          <a:p>
            <a:pPr lvl="1"/>
            <a:r>
              <a:rPr lang="en-US" dirty="0" err="1"/>
              <a:t>Texiera</a:t>
            </a:r>
            <a:r>
              <a:rPr lang="en-US" dirty="0"/>
              <a:t> et al. (2012) - Adults</a:t>
            </a:r>
          </a:p>
          <a:p>
            <a:pPr lvl="1"/>
            <a:r>
              <a:rPr lang="en-US" dirty="0"/>
              <a:t>Owen et al. (2014) – Children &amp; Adolescents</a:t>
            </a:r>
          </a:p>
          <a:p>
            <a:pPr lvl="1"/>
            <a:r>
              <a:rPr lang="en-US" dirty="0"/>
              <a:t>White et al. (2021) – PE – Qualitative studies</a:t>
            </a:r>
          </a:p>
          <a:p>
            <a:pPr lvl="1"/>
            <a:r>
              <a:rPr lang="en-US" dirty="0"/>
              <a:t>Vasconcellos et al. (2020) PE</a:t>
            </a:r>
          </a:p>
          <a:p>
            <a:pPr lvl="1"/>
            <a:r>
              <a:rPr lang="en-US" dirty="0"/>
              <a:t>Ntoumanis et al. (2021) – </a:t>
            </a:r>
            <a:r>
              <a:rPr lang="en-US"/>
              <a:t>health interventions</a:t>
            </a:r>
            <a:endParaRPr lang="en-US" dirty="0"/>
          </a:p>
          <a:p>
            <a:r>
              <a:rPr lang="en-US" dirty="0"/>
              <a:t>Intervention/Experiments</a:t>
            </a:r>
          </a:p>
        </p:txBody>
      </p:sp>
    </p:spTree>
    <p:extLst>
      <p:ext uri="{BB962C8B-B14F-4D97-AF65-F5344CB8AC3E}">
        <p14:creationId xmlns:p14="http://schemas.microsoft.com/office/powerpoint/2010/main" val="718735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EC66006-8BB1-6B4C-A33D-42D532F2AA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336" y="0"/>
            <a:ext cx="64053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5221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AFEC1-9E31-B34B-80DF-147F0E4DC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Teixeira et al. (2012) – SDT and PA (adults)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2D41B-045E-1A4F-8D32-5E261993C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More autonomous forms of motivation consistently related to PA</a:t>
            </a:r>
          </a:p>
          <a:p>
            <a:r>
              <a:rPr lang="en-US" dirty="0"/>
              <a:t>Controlled forms of regulation not related to PA</a:t>
            </a:r>
          </a:p>
          <a:p>
            <a:r>
              <a:rPr lang="en-US" dirty="0"/>
              <a:t>Identified regulation predicted short adoption of PA more strongly than Intrinsic Motivation</a:t>
            </a:r>
          </a:p>
          <a:p>
            <a:r>
              <a:rPr lang="en-US" dirty="0"/>
              <a:t>Intrinsic motivation more predictive of long-term exercise adherence</a:t>
            </a:r>
          </a:p>
        </p:txBody>
      </p:sp>
    </p:spTree>
    <p:extLst>
      <p:ext uri="{BB962C8B-B14F-4D97-AF65-F5344CB8AC3E}">
        <p14:creationId xmlns:p14="http://schemas.microsoft.com/office/powerpoint/2010/main" val="20379825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28866-34BA-214C-B307-D725A00D7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Teixeira et al. (2012) – SDT and PA (adults)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90C7AF-F08E-094B-AFE3-6E617CF448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Needs – competence most-commonly examined and consistent positive predictor of PA</a:t>
            </a:r>
          </a:p>
          <a:p>
            <a:r>
              <a:rPr lang="en-US" dirty="0"/>
              <a:t>More mixed findings for autonomy &amp; PA</a:t>
            </a:r>
          </a:p>
          <a:p>
            <a:r>
              <a:rPr lang="en-US" dirty="0"/>
              <a:t>Absence of association for relatedness and PA (can do PA on your own/may be more relevant in group exercise settings)</a:t>
            </a:r>
          </a:p>
        </p:txBody>
      </p:sp>
    </p:spTree>
    <p:extLst>
      <p:ext uri="{BB962C8B-B14F-4D97-AF65-F5344CB8AC3E}">
        <p14:creationId xmlns:p14="http://schemas.microsoft.com/office/powerpoint/2010/main" val="34918049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59CA083-71E5-8541-B2E6-214051E0E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2" y="0"/>
            <a:ext cx="90183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9691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783B3-3A45-FA47-9664-A5E3298AC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Owen et al. (2014) – SDT and PA (children &amp; adolescents)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2B9216-5BFE-814C-8135-D692EE6539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Overall levels of self-determined motivation weak to moderate positive relationships with AP (</a:t>
            </a:r>
            <a:r>
              <a:rPr lang="el-GR" sz="2400" i="1" dirty="0"/>
              <a:t>ρ</a:t>
            </a:r>
            <a:r>
              <a:rPr lang="el-GR" sz="2400" dirty="0"/>
              <a:t> = .21 </a:t>
            </a:r>
            <a:r>
              <a:rPr lang="en-GB" sz="2400" dirty="0"/>
              <a:t>to .31)</a:t>
            </a:r>
          </a:p>
          <a:p>
            <a:r>
              <a:rPr lang="en-GB" sz="2400" dirty="0"/>
              <a:t>Autonomous forms of motivation (i.e., intrinsic motivation and identified regulation) moderate, positive associations with PA (</a:t>
            </a:r>
            <a:r>
              <a:rPr lang="el-GR" sz="2400" i="1" dirty="0"/>
              <a:t>ρ</a:t>
            </a:r>
            <a:r>
              <a:rPr lang="el-GR" sz="2400" dirty="0"/>
              <a:t> = .27 </a:t>
            </a:r>
            <a:r>
              <a:rPr lang="en-GB" sz="2400" dirty="0"/>
              <a:t>to .38)</a:t>
            </a:r>
          </a:p>
          <a:p>
            <a:r>
              <a:rPr lang="en-GB" sz="2400" dirty="0"/>
              <a:t>Controlled forms of motivation (i.e., introjected and external regulation) had weak, negative associations to PA </a:t>
            </a:r>
            <a:r>
              <a:rPr lang="el-GR" sz="2400" dirty="0"/>
              <a:t>(</a:t>
            </a:r>
            <a:r>
              <a:rPr lang="el-GR" sz="2400" i="1" dirty="0"/>
              <a:t>ρ</a:t>
            </a:r>
            <a:r>
              <a:rPr lang="el-GR" sz="2400" dirty="0"/>
              <a:t> = − .03 </a:t>
            </a:r>
            <a:r>
              <a:rPr lang="en-GB" sz="2400" dirty="0"/>
              <a:t>to −.17).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228917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4C984-189D-7548-BD7B-DD2585A19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SDT based experimental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31695-DEF2-1D4A-8E6C-C7A02E3933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13113"/>
            <a:ext cx="8229600" cy="3917032"/>
          </a:xfrm>
        </p:spPr>
        <p:txBody>
          <a:bodyPr/>
          <a:lstStyle/>
          <a:p>
            <a:r>
              <a:rPr lang="en-US" sz="2800" dirty="0"/>
              <a:t>SDT interventions can enhance PA</a:t>
            </a:r>
          </a:p>
          <a:p>
            <a:pPr lvl="1"/>
            <a:r>
              <a:rPr lang="en-US" sz="2400" dirty="0"/>
              <a:t>Fortier, Sweet, O’Sullivan &amp; Williams (2007) – PA counselling</a:t>
            </a:r>
          </a:p>
          <a:p>
            <a:r>
              <a:rPr lang="en-US" sz="2800" dirty="0"/>
              <a:t>Leaders of group exercise can be trained in need-supportive communication styles which lead to subsequent positive outcomes for group members </a:t>
            </a:r>
          </a:p>
          <a:p>
            <a:pPr lvl="1"/>
            <a:r>
              <a:rPr lang="en-US" sz="2400" dirty="0" err="1"/>
              <a:t>Cheon</a:t>
            </a:r>
            <a:r>
              <a:rPr lang="en-US" sz="2400" dirty="0"/>
              <a:t>, Reeve &amp; Moon (2012) – PE teachers</a:t>
            </a:r>
          </a:p>
          <a:p>
            <a:pPr lvl="1"/>
            <a:r>
              <a:rPr lang="en-US" sz="2400" dirty="0"/>
              <a:t>Ntoumanis, </a:t>
            </a:r>
            <a:r>
              <a:rPr lang="en-US" sz="2400" dirty="0" err="1"/>
              <a:t>Thogersen-Ntoumani</a:t>
            </a:r>
            <a:r>
              <a:rPr lang="en-US" sz="2400" dirty="0"/>
              <a:t>, Quested &amp; </a:t>
            </a:r>
            <a:r>
              <a:rPr lang="en-US" sz="2400" dirty="0" err="1"/>
              <a:t>Hancox</a:t>
            </a:r>
            <a:r>
              <a:rPr lang="en-US" sz="2400" dirty="0"/>
              <a:t> (2017) – Exercise class instructors</a:t>
            </a:r>
          </a:p>
        </p:txBody>
      </p:sp>
    </p:spTree>
    <p:extLst>
      <p:ext uri="{BB962C8B-B14F-4D97-AF65-F5344CB8AC3E}">
        <p14:creationId xmlns:p14="http://schemas.microsoft.com/office/powerpoint/2010/main" val="22542959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6BA56-8E56-9A4F-9372-35CADA27A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SDT – critiques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BD460-7BE4-094D-8B99-DB22D63A0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Only 3 needs?</a:t>
            </a:r>
          </a:p>
          <a:p>
            <a:pPr lvl="1"/>
            <a:r>
              <a:rPr lang="en-US" dirty="0"/>
              <a:t>e.g., Variety, self-esteem, pleasure, security (Sheldon, Elliot, Kim, &amp; </a:t>
            </a:r>
            <a:r>
              <a:rPr lang="en-US" dirty="0" err="1"/>
              <a:t>Kasser</a:t>
            </a:r>
            <a:r>
              <a:rPr lang="en-US" dirty="0"/>
              <a:t>, 2001; Sylvester et al., 2016)</a:t>
            </a:r>
          </a:p>
          <a:p>
            <a:pPr lvl="1"/>
            <a:r>
              <a:rPr lang="en-US" dirty="0"/>
              <a:t>Needs v motives (Ryan, Patrick, Deci &amp; Williams, 2008) – needs promote growth, integrity, &amp; wellness</a:t>
            </a:r>
          </a:p>
        </p:txBody>
      </p:sp>
    </p:spTree>
    <p:extLst>
      <p:ext uri="{BB962C8B-B14F-4D97-AF65-F5344CB8AC3E}">
        <p14:creationId xmlns:p14="http://schemas.microsoft.com/office/powerpoint/2010/main" val="15389009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118A2-0052-1841-A508-02C8B41DF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SDT – critiques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BD28DE-6418-2743-B76B-26DAA1F6E3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Only 4 types of extrinsic regulation?</a:t>
            </a:r>
          </a:p>
          <a:p>
            <a:r>
              <a:rPr lang="en-US" dirty="0"/>
              <a:t>One continuum of motivation?</a:t>
            </a:r>
          </a:p>
          <a:p>
            <a:pPr lvl="1"/>
            <a:r>
              <a:rPr lang="en-US" dirty="0"/>
              <a:t>If so, should fall on one point of this, however can be motivated for PA by more than one reason therefore 6 continuums may better reflect</a:t>
            </a:r>
          </a:p>
          <a:p>
            <a:pPr lvl="1"/>
            <a:r>
              <a:rPr lang="en-US" dirty="0"/>
              <a:t>Motivational profiles (e.g., </a:t>
            </a:r>
            <a:r>
              <a:rPr lang="en-US" dirty="0" err="1"/>
              <a:t>Gourlan</a:t>
            </a:r>
            <a:r>
              <a:rPr lang="en-US" dirty="0"/>
              <a:t> et al., 2016)</a:t>
            </a:r>
          </a:p>
        </p:txBody>
      </p:sp>
    </p:spTree>
    <p:extLst>
      <p:ext uri="{BB962C8B-B14F-4D97-AF65-F5344CB8AC3E}">
        <p14:creationId xmlns:p14="http://schemas.microsoft.com/office/powerpoint/2010/main" val="20696454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47532-E0E0-E046-98C4-96ABFB86E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SDT – critiques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F1526-D006-4B4C-B800-EF2100E520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Factors other than motivation may be important correlates of PA behavior.</a:t>
            </a:r>
          </a:p>
          <a:p>
            <a:endParaRPr lang="en-US" dirty="0"/>
          </a:p>
          <a:p>
            <a:r>
              <a:rPr lang="en-US" dirty="0"/>
              <a:t>Similar to intention-behavior gap (TPB) (Rhodes &amp; de </a:t>
            </a:r>
            <a:r>
              <a:rPr lang="en-US" dirty="0" err="1"/>
              <a:t>Bruijn</a:t>
            </a:r>
            <a:r>
              <a:rPr lang="en-US" dirty="0"/>
              <a:t>, 2013; Rhodes &amp; </a:t>
            </a:r>
            <a:r>
              <a:rPr lang="en-US" dirty="0" err="1"/>
              <a:t>Dickau</a:t>
            </a:r>
            <a:r>
              <a:rPr lang="en-US" dirty="0"/>
              <a:t>, 2012a; 2012b)</a:t>
            </a:r>
          </a:p>
        </p:txBody>
      </p:sp>
    </p:spTree>
    <p:extLst>
      <p:ext uri="{BB962C8B-B14F-4D97-AF65-F5344CB8AC3E}">
        <p14:creationId xmlns:p14="http://schemas.microsoft.com/office/powerpoint/2010/main" val="1498547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Having examined motivational theory – what are our current thoughts:</a:t>
            </a:r>
          </a:p>
          <a:p>
            <a:pPr lvl="1"/>
            <a:r>
              <a:rPr lang="en-US" dirty="0"/>
              <a:t>How do they compare? </a:t>
            </a:r>
          </a:p>
          <a:p>
            <a:pPr lvl="1"/>
            <a:r>
              <a:rPr lang="en-US" dirty="0"/>
              <a:t>Which are best? </a:t>
            </a:r>
          </a:p>
          <a:p>
            <a:pPr lvl="1"/>
            <a:r>
              <a:rPr lang="en-US" dirty="0"/>
              <a:t>Which are most valuable?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11157478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10062"/>
            <a:ext cx="7772400" cy="1470025"/>
          </a:xfrm>
        </p:spPr>
        <p:txBody>
          <a:bodyPr/>
          <a:lstStyle/>
          <a:p>
            <a:r>
              <a:rPr lang="en-GB" dirty="0"/>
              <a:t>Integrating Theories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8849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Integrating 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AGT &amp; SDT (</a:t>
            </a:r>
            <a:r>
              <a:rPr lang="en-US" dirty="0" err="1"/>
              <a:t>Standage</a:t>
            </a:r>
            <a:r>
              <a:rPr lang="en-US" dirty="0"/>
              <a:t>, </a:t>
            </a:r>
            <a:r>
              <a:rPr lang="en-US" dirty="0" err="1"/>
              <a:t>Duda</a:t>
            </a:r>
            <a:r>
              <a:rPr lang="en-US" dirty="0"/>
              <a:t> &amp; </a:t>
            </a:r>
            <a:r>
              <a:rPr lang="en-US" dirty="0" err="1"/>
              <a:t>Ntoumanis</a:t>
            </a:r>
            <a:r>
              <a:rPr lang="en-US" dirty="0"/>
              <a:t>, 2003)</a:t>
            </a:r>
          </a:p>
          <a:p>
            <a:r>
              <a:rPr lang="en-US" dirty="0"/>
              <a:t>SDT &amp; TPB (Trans-contextual model, Hagger &amp; </a:t>
            </a:r>
            <a:r>
              <a:rPr lang="en-US" dirty="0" err="1"/>
              <a:t>Chatsizarantis</a:t>
            </a:r>
            <a:r>
              <a:rPr lang="en-US" dirty="0"/>
              <a:t>, 2014)</a:t>
            </a:r>
          </a:p>
        </p:txBody>
      </p:sp>
    </p:spTree>
    <p:extLst>
      <p:ext uri="{BB962C8B-B14F-4D97-AF65-F5344CB8AC3E}">
        <p14:creationId xmlns:p14="http://schemas.microsoft.com/office/powerpoint/2010/main" val="6130506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6DE52-A7C9-BF44-81CF-403ACDCEF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SDT &amp; AGT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200411"/>
            <a:ext cx="8229600" cy="47916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077205" y="494308"/>
            <a:ext cx="17912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Standage</a:t>
            </a:r>
            <a:r>
              <a:rPr lang="en-US" dirty="0"/>
              <a:t>, </a:t>
            </a:r>
            <a:r>
              <a:rPr lang="en-US" dirty="0" err="1"/>
              <a:t>Duda</a:t>
            </a:r>
            <a:r>
              <a:rPr lang="en-US" dirty="0"/>
              <a:t> &amp; </a:t>
            </a:r>
            <a:r>
              <a:rPr lang="en-US" dirty="0" err="1"/>
              <a:t>Ntoumanis</a:t>
            </a:r>
            <a:r>
              <a:rPr lang="en-US" dirty="0"/>
              <a:t>, 2003)</a:t>
            </a:r>
          </a:p>
        </p:txBody>
      </p:sp>
    </p:spTree>
    <p:extLst>
      <p:ext uri="{BB962C8B-B14F-4D97-AF65-F5344CB8AC3E}">
        <p14:creationId xmlns:p14="http://schemas.microsoft.com/office/powerpoint/2010/main" val="30965989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Trans-contextual model of autonomous motivation (</a:t>
            </a:r>
            <a:r>
              <a:rPr lang="en-GB" sz="2800" dirty="0" err="1"/>
              <a:t>Hagger</a:t>
            </a:r>
            <a:r>
              <a:rPr lang="en-GB" sz="2800" dirty="0"/>
              <a:t> &amp; </a:t>
            </a:r>
            <a:r>
              <a:rPr lang="en-GB" sz="2800" dirty="0" err="1"/>
              <a:t>Chatzisarantis</a:t>
            </a:r>
            <a:r>
              <a:rPr lang="en-GB" sz="2800" dirty="0"/>
              <a:t>, 2007; 2015) </a:t>
            </a:r>
            <a:endParaRPr lang="en-US" sz="2800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40079" y="-137187"/>
            <a:ext cx="5263843" cy="872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4163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10062"/>
            <a:ext cx="7772400" cy="1470025"/>
          </a:xfrm>
        </p:spPr>
        <p:txBody>
          <a:bodyPr/>
          <a:lstStyle/>
          <a:p>
            <a:r>
              <a:rPr lang="en-GB" dirty="0"/>
              <a:t>Extending Theories (Additional Constructs)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7304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27139-A3B8-FF4F-ABCB-1C9E06AAC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Extending Theories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94013-D986-A74B-9514-08B2B2003C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Additional constructs (e.g., Automatic processes, planning).</a:t>
            </a:r>
          </a:p>
          <a:p>
            <a:r>
              <a:rPr lang="en-US" dirty="0"/>
              <a:t>Motivational &amp; post-motivational stages (Rhodes &amp; de </a:t>
            </a:r>
            <a:r>
              <a:rPr lang="en-US" dirty="0" err="1"/>
              <a:t>Bruijn</a:t>
            </a:r>
            <a:r>
              <a:rPr lang="en-US" dirty="0"/>
              <a:t>, 2013)</a:t>
            </a:r>
          </a:p>
          <a:p>
            <a:r>
              <a:rPr lang="en-US" dirty="0"/>
              <a:t>Examples:</a:t>
            </a:r>
          </a:p>
          <a:p>
            <a:pPr lvl="1"/>
            <a:r>
              <a:rPr lang="en-US" dirty="0"/>
              <a:t>Integrated model (</a:t>
            </a:r>
            <a:r>
              <a:rPr lang="en-GB" dirty="0" err="1"/>
              <a:t>Hagger</a:t>
            </a:r>
            <a:r>
              <a:rPr lang="en-GB" dirty="0"/>
              <a:t> &amp; </a:t>
            </a:r>
            <a:r>
              <a:rPr lang="en-GB" dirty="0" err="1"/>
              <a:t>Chatzisarantis</a:t>
            </a:r>
            <a:r>
              <a:rPr lang="en-GB" dirty="0"/>
              <a:t>, 2014)</a:t>
            </a:r>
          </a:p>
        </p:txBody>
      </p:sp>
    </p:spTree>
    <p:extLst>
      <p:ext uri="{BB962C8B-B14F-4D97-AF65-F5344CB8AC3E}">
        <p14:creationId xmlns:p14="http://schemas.microsoft.com/office/powerpoint/2010/main" val="30029545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Intention-</a:t>
            </a:r>
            <a:r>
              <a:rPr lang="en-US" dirty="0" err="1"/>
              <a:t>Behaviour</a:t>
            </a:r>
            <a:r>
              <a:rPr lang="en-US" dirty="0"/>
              <a:t> Gap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Rhodes &amp; de </a:t>
            </a:r>
            <a:r>
              <a:rPr lang="en-US" dirty="0" err="1"/>
              <a:t>Bruijn</a:t>
            </a:r>
            <a:r>
              <a:rPr lang="en-US" dirty="0"/>
              <a:t> (2013):</a:t>
            </a:r>
          </a:p>
          <a:p>
            <a:pPr lvl="1"/>
            <a:r>
              <a:rPr lang="en-US" dirty="0"/>
              <a:t>Non-intenders</a:t>
            </a:r>
          </a:p>
          <a:p>
            <a:pPr lvl="1"/>
            <a:r>
              <a:rPr lang="en-US" dirty="0"/>
              <a:t>Non-intenders who then become active</a:t>
            </a:r>
          </a:p>
          <a:p>
            <a:pPr lvl="1"/>
            <a:r>
              <a:rPr lang="en-US" dirty="0"/>
              <a:t>Unsuccessful indenters (36% - intention-</a:t>
            </a:r>
            <a:r>
              <a:rPr lang="en-US" dirty="0" err="1"/>
              <a:t>behaviour</a:t>
            </a:r>
            <a:r>
              <a:rPr lang="en-US" dirty="0"/>
              <a:t> gap)</a:t>
            </a:r>
          </a:p>
          <a:p>
            <a:pPr lvl="1"/>
            <a:r>
              <a:rPr lang="en-US" dirty="0"/>
              <a:t>Successful intenders</a:t>
            </a:r>
          </a:p>
        </p:txBody>
      </p:sp>
    </p:spTree>
    <p:extLst>
      <p:ext uri="{BB962C8B-B14F-4D97-AF65-F5344CB8AC3E}">
        <p14:creationId xmlns:p14="http://schemas.microsoft.com/office/powerpoint/2010/main" val="12412488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Factors influencing translation of intention to </a:t>
            </a:r>
            <a:r>
              <a:rPr lang="en-US" dirty="0" err="1"/>
              <a:t>behaviour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Rhodes &amp; </a:t>
            </a:r>
            <a:r>
              <a:rPr lang="en-US" dirty="0" err="1"/>
              <a:t>Dickau</a:t>
            </a:r>
            <a:r>
              <a:rPr lang="en-US" dirty="0"/>
              <a:t> (2013):</a:t>
            </a:r>
          </a:p>
          <a:p>
            <a:pPr lvl="1"/>
            <a:r>
              <a:rPr lang="en-US" dirty="0"/>
              <a:t>38 potential moderators from 57 studies</a:t>
            </a:r>
          </a:p>
          <a:p>
            <a:pPr lvl="1"/>
            <a:r>
              <a:rPr lang="en-US" dirty="0"/>
              <a:t>Strongest evidence - Intention stability</a:t>
            </a:r>
          </a:p>
          <a:p>
            <a:pPr lvl="1"/>
            <a:r>
              <a:rPr lang="en-US" dirty="0"/>
              <a:t>Some evidence for - Anticipated regret &amp; conscientiousness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8043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Extending 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Motivational stage</a:t>
            </a:r>
          </a:p>
          <a:p>
            <a:r>
              <a:rPr lang="en-US" dirty="0"/>
              <a:t>Post motivational stage</a:t>
            </a:r>
          </a:p>
          <a:p>
            <a:pPr lvl="1"/>
            <a:r>
              <a:rPr lang="en-US" dirty="0"/>
              <a:t>Convert motivation to action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/>
              <a:t>Rhodes &amp; Yao (2015) - intention-behavior gap</a:t>
            </a:r>
          </a:p>
        </p:txBody>
      </p:sp>
    </p:spTree>
    <p:extLst>
      <p:ext uri="{BB962C8B-B14F-4D97-AF65-F5344CB8AC3E}">
        <p14:creationId xmlns:p14="http://schemas.microsoft.com/office/powerpoint/2010/main" val="16575915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10062"/>
            <a:ext cx="7772400" cy="1470025"/>
          </a:xfrm>
        </p:spPr>
        <p:txBody>
          <a:bodyPr/>
          <a:lstStyle/>
          <a:p>
            <a:r>
              <a:rPr lang="en-GB" dirty="0"/>
              <a:t>Automatic/non-conscious Processes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280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4E4E9-EEC4-3B44-BF2C-88BD7F60C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Automatic/Non-conscious Processes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2796D-B2C8-1D42-96F6-CCE05F52F5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Influence of pre-existing mental associations (automatic associations) (Rebar et al., 2016)</a:t>
            </a:r>
          </a:p>
          <a:p>
            <a:r>
              <a:rPr lang="en-GB" dirty="0"/>
              <a:t>spontaneously activated </a:t>
            </a:r>
          </a:p>
          <a:p>
            <a:pPr lvl="1"/>
            <a:r>
              <a:rPr lang="en-GB" dirty="0"/>
              <a:t>behavioural impulses </a:t>
            </a:r>
          </a:p>
          <a:p>
            <a:pPr lvl="1"/>
            <a:r>
              <a:rPr lang="en-GB" dirty="0"/>
              <a:t>evaluations</a:t>
            </a:r>
          </a:p>
          <a:p>
            <a:pPr lvl="1"/>
            <a:r>
              <a:rPr lang="en-GB" dirty="0"/>
              <a:t>cognitions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8716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Automatic/Non-conscious Processes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Dual process models:</a:t>
            </a:r>
          </a:p>
          <a:p>
            <a:pPr lvl="1"/>
            <a:r>
              <a:rPr lang="en-US" dirty="0"/>
              <a:t>Automatic route – characterized by environmentally cued response, absence of effort, volitional control and awareness (Type 1 processing) </a:t>
            </a:r>
          </a:p>
          <a:p>
            <a:pPr lvl="1"/>
            <a:r>
              <a:rPr lang="en-US" dirty="0"/>
              <a:t>Deliberative route – involves thought &amp; cognitive effort (Type 2 processing)</a:t>
            </a:r>
          </a:p>
        </p:txBody>
      </p:sp>
    </p:spTree>
    <p:extLst>
      <p:ext uri="{BB962C8B-B14F-4D97-AF65-F5344CB8AC3E}">
        <p14:creationId xmlns:p14="http://schemas.microsoft.com/office/powerpoint/2010/main" val="7247999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C73DE-2325-F542-B0F0-79936BD3D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Dual Process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3EF31-3402-5345-83FC-7BCD8D8AFB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Conscious – (e.g., </a:t>
            </a:r>
            <a:r>
              <a:rPr lang="en-GB" dirty="0"/>
              <a:t>deliberative, reflective, reasoned, planned, intentional, slow, systematic)</a:t>
            </a:r>
            <a:endParaRPr lang="en-US" dirty="0"/>
          </a:p>
          <a:p>
            <a:r>
              <a:rPr lang="en-GB" dirty="0"/>
              <a:t>Non-conscious (e.g., implicit, spontaneous, automatic, impulsive, fast, heuristic)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						(Hagger, 2016)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33716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E18CC-5381-9544-B459-34A04A0C7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Habits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6223BB-6D3B-784C-BEFB-D0A28F6E7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26932"/>
            <a:ext cx="8229600" cy="3917032"/>
          </a:xfrm>
        </p:spPr>
        <p:txBody>
          <a:bodyPr/>
          <a:lstStyle/>
          <a:p>
            <a:r>
              <a:rPr lang="en-US" dirty="0"/>
              <a:t>Habit:</a:t>
            </a:r>
          </a:p>
          <a:p>
            <a:pPr lvl="1"/>
            <a:r>
              <a:rPr lang="en-US" dirty="0"/>
              <a:t>behavioral patterns learned through context dependent repetition (Gardner, de </a:t>
            </a:r>
            <a:r>
              <a:rPr lang="en-US" dirty="0" err="1"/>
              <a:t>Bruijn</a:t>
            </a:r>
            <a:r>
              <a:rPr lang="en-US" dirty="0"/>
              <a:t> &amp; </a:t>
            </a:r>
            <a:r>
              <a:rPr lang="en-US" dirty="0" err="1"/>
              <a:t>Lally</a:t>
            </a:r>
            <a:r>
              <a:rPr lang="en-US" dirty="0"/>
              <a:t>, 2011)</a:t>
            </a:r>
          </a:p>
          <a:p>
            <a:pPr lvl="1"/>
            <a:r>
              <a:rPr lang="en-US" dirty="0"/>
              <a:t>Triggered by environment </a:t>
            </a:r>
          </a:p>
          <a:p>
            <a:pPr lvl="1"/>
            <a:r>
              <a:rPr lang="en-US" dirty="0"/>
              <a:t>Self-report habit index (</a:t>
            </a:r>
            <a:r>
              <a:rPr lang="en-US" dirty="0" err="1"/>
              <a:t>Verplanken</a:t>
            </a:r>
            <a:r>
              <a:rPr lang="en-US" dirty="0"/>
              <a:t> &amp; Orbell, 2003)</a:t>
            </a:r>
            <a:endParaRPr lang="pt" dirty="0"/>
          </a:p>
          <a:p>
            <a:pPr lvl="1"/>
            <a:r>
              <a:rPr lang="pt" dirty="0" err="1"/>
              <a:t>Habit</a:t>
            </a:r>
            <a:r>
              <a:rPr lang="pt" dirty="0"/>
              <a:t> </a:t>
            </a:r>
            <a:r>
              <a:rPr lang="pt" dirty="0">
                <a:sym typeface="Wingdings" pitchFamily="2" charset="2"/>
              </a:rPr>
              <a:t> </a:t>
            </a:r>
            <a:r>
              <a:rPr lang="pt" dirty="0" err="1">
                <a:sym typeface="Wingdings" pitchFamily="2" charset="2"/>
              </a:rPr>
              <a:t>Physical</a:t>
            </a:r>
            <a:r>
              <a:rPr lang="pt" dirty="0">
                <a:sym typeface="Wingdings" pitchFamily="2" charset="2"/>
              </a:rPr>
              <a:t> </a:t>
            </a:r>
            <a:r>
              <a:rPr lang="pt" dirty="0" err="1">
                <a:sym typeface="Wingdings" pitchFamily="2" charset="2"/>
              </a:rPr>
              <a:t>Activity</a:t>
            </a:r>
            <a:r>
              <a:rPr lang="pt" dirty="0">
                <a:sym typeface="Wingdings" pitchFamily="2" charset="2"/>
              </a:rPr>
              <a:t> </a:t>
            </a:r>
            <a:r>
              <a:rPr lang="pt" dirty="0"/>
              <a:t>(</a:t>
            </a:r>
            <a:r>
              <a:rPr lang="pt" i="1" dirty="0" err="1"/>
              <a:t>r</a:t>
            </a:r>
            <a:r>
              <a:rPr lang="pt" dirty="0"/>
              <a:t> = 0.43, </a:t>
            </a:r>
            <a:r>
              <a:rPr lang="pt" i="1" dirty="0" err="1"/>
              <a:t>p</a:t>
            </a:r>
            <a:r>
              <a:rPr lang="pt" dirty="0"/>
              <a:t> &lt; .01) (</a:t>
            </a:r>
            <a:r>
              <a:rPr lang="en-GB" dirty="0"/>
              <a:t>Gardner, de </a:t>
            </a:r>
            <a:r>
              <a:rPr lang="en-GB" dirty="0" err="1"/>
              <a:t>Bruijn</a:t>
            </a:r>
            <a:r>
              <a:rPr lang="en-GB" dirty="0"/>
              <a:t>, and Lally, 2011).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2633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33241-24B6-BA41-9A07-95BB72E44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Automatic/Non-conscious Processes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B0CFC-9457-8E44-B97B-4140D019F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Automatic evaluations (Implicit attitudes)</a:t>
            </a:r>
          </a:p>
          <a:p>
            <a:pPr lvl="1"/>
            <a:r>
              <a:rPr lang="en-US" dirty="0"/>
              <a:t>Strength of association between physical activity and feelings of pleasantness or unpleasantness</a:t>
            </a:r>
          </a:p>
          <a:p>
            <a:pPr lvl="1"/>
            <a:r>
              <a:rPr lang="en-US" dirty="0"/>
              <a:t>Predispose approach or avoidance</a:t>
            </a:r>
          </a:p>
          <a:p>
            <a:endParaRPr lang="en-US" dirty="0"/>
          </a:p>
          <a:p>
            <a:r>
              <a:rPr lang="en-US" dirty="0"/>
              <a:t>Issues with measurement &amp; terminology</a:t>
            </a:r>
          </a:p>
          <a:p>
            <a:pPr marL="0" indent="0">
              <a:buNone/>
            </a:pPr>
            <a:r>
              <a:rPr lang="en-US" dirty="0"/>
              <a:t>					(Rebar et al., 2016)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1784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7AF6F67-AE61-E541-B922-0D5009D1C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Automatic/Non-conscious Processes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5B727D8-E762-D74C-A339-22FF3CDFAC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910" y="1420266"/>
            <a:ext cx="7493876" cy="530705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A999851-C55D-B446-A317-FED05B03BF18}"/>
              </a:ext>
            </a:extLst>
          </p:cNvPr>
          <p:cNvSpPr/>
          <p:nvPr/>
        </p:nvSpPr>
        <p:spPr>
          <a:xfrm>
            <a:off x="6447221" y="6214030"/>
            <a:ext cx="19715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(Rebar et al., 2016)</a:t>
            </a:r>
          </a:p>
        </p:txBody>
      </p:sp>
    </p:spTree>
    <p:extLst>
      <p:ext uri="{BB962C8B-B14F-4D97-AF65-F5344CB8AC3E}">
        <p14:creationId xmlns:p14="http://schemas.microsoft.com/office/powerpoint/2010/main" val="28721001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10062"/>
            <a:ext cx="7772400" cy="1470025"/>
          </a:xfrm>
        </p:spPr>
        <p:txBody>
          <a:bodyPr/>
          <a:lstStyle/>
          <a:p>
            <a:r>
              <a:rPr lang="en-GB" dirty="0"/>
              <a:t>Affect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777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Feeling state, enjoyment, &amp; pleasure.</a:t>
            </a:r>
          </a:p>
          <a:p>
            <a:r>
              <a:rPr lang="en-US" sz="2800" dirty="0"/>
              <a:t>Anticipated feelings of regret of missing event (Rhodes &amp; </a:t>
            </a:r>
            <a:r>
              <a:rPr lang="en-US" sz="2800" dirty="0" err="1"/>
              <a:t>Dickau</a:t>
            </a:r>
            <a:r>
              <a:rPr lang="en-US" sz="2800" dirty="0"/>
              <a:t>, 2013)</a:t>
            </a:r>
          </a:p>
          <a:p>
            <a:r>
              <a:rPr lang="en-US" sz="2800" dirty="0"/>
              <a:t>Closely aligns with automatic processes - affective experience</a:t>
            </a:r>
          </a:p>
        </p:txBody>
      </p:sp>
    </p:spTree>
    <p:extLst>
      <p:ext uri="{BB962C8B-B14F-4D97-AF65-F5344CB8AC3E}">
        <p14:creationId xmlns:p14="http://schemas.microsoft.com/office/powerpoint/2010/main" val="13712149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29E9A-5112-EC45-8D3C-269996FEF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Affect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129E23-4CB9-3041-BAD2-300D8FFAF3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“core affective valence characterizes all states in which a person feels good or bad, including free-floating pleasure and displeasure, as well as pleasant or unpleasant moods and emotions; it is experienced constantly although its nature and intensity can vary over time” </a:t>
            </a:r>
          </a:p>
          <a:p>
            <a:pPr marL="0" indent="0">
              <a:buNone/>
            </a:pPr>
            <a:r>
              <a:rPr lang="en-GB" dirty="0"/>
              <a:t>				(</a:t>
            </a:r>
            <a:r>
              <a:rPr lang="en-GB" dirty="0" err="1"/>
              <a:t>Ekkekakis</a:t>
            </a:r>
            <a:r>
              <a:rPr lang="en-GB" dirty="0"/>
              <a:t>, 2013, p.38)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2817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3897F-BE95-0349-838C-BCFD382EB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Affective-Reflective Theory of physical inactivity and exercise (Brand &amp; </a:t>
            </a:r>
            <a:r>
              <a:rPr lang="en-US" sz="3200" dirty="0" err="1"/>
              <a:t>Ekkekakis</a:t>
            </a:r>
            <a:r>
              <a:rPr lang="en-US" sz="3200" dirty="0"/>
              <a:t>, 2017)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512567-8946-3B4F-846F-7CFC7CD21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165" y="1482324"/>
            <a:ext cx="6521670" cy="38933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228D16A-4174-554C-8F9C-A47A3BBF5E30}"/>
              </a:ext>
            </a:extLst>
          </p:cNvPr>
          <p:cNvSpPr/>
          <p:nvPr/>
        </p:nvSpPr>
        <p:spPr>
          <a:xfrm>
            <a:off x="4148959" y="5255695"/>
            <a:ext cx="56598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=CO_t2lbcoU0)</a:t>
            </a:r>
          </a:p>
        </p:txBody>
      </p:sp>
    </p:spTree>
    <p:extLst>
      <p:ext uri="{BB962C8B-B14F-4D97-AF65-F5344CB8AC3E}">
        <p14:creationId xmlns:p14="http://schemas.microsoft.com/office/powerpoint/2010/main" val="332709590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10062"/>
            <a:ext cx="7772400" cy="1470025"/>
          </a:xfrm>
        </p:spPr>
        <p:txBody>
          <a:bodyPr/>
          <a:lstStyle/>
          <a:p>
            <a:r>
              <a:rPr lang="en-GB" dirty="0"/>
              <a:t>Planning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76634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Motivation / intention to act important</a:t>
            </a:r>
          </a:p>
          <a:p>
            <a:r>
              <a:rPr lang="en-US" dirty="0"/>
              <a:t>Having effective plans to carry out the behavior may also be important</a:t>
            </a:r>
          </a:p>
          <a:p>
            <a:pPr lvl="1"/>
            <a:r>
              <a:rPr lang="en-US" dirty="0"/>
              <a:t>Implementation intentions (if then plans</a:t>
            </a:r>
            <a:r>
              <a:rPr lang="is-IS" dirty="0"/>
              <a:t>…)</a:t>
            </a:r>
          </a:p>
          <a:p>
            <a:pPr lvl="1"/>
            <a:r>
              <a:rPr lang="is-IS" dirty="0"/>
              <a:t>Action planning (where, when &amp; how...)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Hagger &amp; </a:t>
            </a:r>
            <a:r>
              <a:rPr lang="en-US" dirty="0" err="1"/>
              <a:t>Luszczynska</a:t>
            </a:r>
            <a:r>
              <a:rPr lang="en-US" dirty="0"/>
              <a:t> (2014)</a:t>
            </a:r>
            <a:endParaRPr lang="is-IS" dirty="0"/>
          </a:p>
        </p:txBody>
      </p:sp>
    </p:spTree>
    <p:extLst>
      <p:ext uri="{BB962C8B-B14F-4D97-AF65-F5344CB8AC3E}">
        <p14:creationId xmlns:p14="http://schemas.microsoft.com/office/powerpoint/2010/main" val="110081473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Implementation Intentions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449294" cy="3917032"/>
          </a:xfrm>
        </p:spPr>
        <p:txBody>
          <a:bodyPr/>
          <a:lstStyle/>
          <a:p>
            <a:r>
              <a:rPr lang="en-US" dirty="0"/>
              <a:t>Self-regulatory strategies that involve specifying when, how and where performance of the behavior will take place (</a:t>
            </a:r>
            <a:r>
              <a:rPr lang="en-US" dirty="0" err="1"/>
              <a:t>Gollwitzer</a:t>
            </a:r>
            <a:r>
              <a:rPr lang="en-US" dirty="0"/>
              <a:t>, 1999)</a:t>
            </a:r>
          </a:p>
          <a:p>
            <a:r>
              <a:rPr lang="en-US" dirty="0"/>
              <a:t>Help people move from motivational (intentional) stage to volitional (</a:t>
            </a:r>
            <a:r>
              <a:rPr lang="en-US" dirty="0" err="1"/>
              <a:t>behavioural</a:t>
            </a:r>
            <a:r>
              <a:rPr lang="en-US" dirty="0"/>
              <a:t>) stage (e.g., Health Action Process Approach, </a:t>
            </a:r>
            <a:r>
              <a:rPr lang="en-US" dirty="0" err="1"/>
              <a:t>Schwarzer</a:t>
            </a:r>
            <a:r>
              <a:rPr lang="en-US" dirty="0"/>
              <a:t>, 1992; 2001)</a:t>
            </a:r>
          </a:p>
        </p:txBody>
      </p:sp>
    </p:spTree>
    <p:extLst>
      <p:ext uri="{BB962C8B-B14F-4D97-AF65-F5344CB8AC3E}">
        <p14:creationId xmlns:p14="http://schemas.microsoft.com/office/powerpoint/2010/main" val="13897299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Implementation Intentions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Moderate to large effect size (0.65) found between implementation intentions and </a:t>
            </a:r>
            <a:r>
              <a:rPr lang="en-US" dirty="0" err="1"/>
              <a:t>behaviour</a:t>
            </a:r>
            <a:r>
              <a:rPr lang="en-US" dirty="0"/>
              <a:t> in meta-analysis (</a:t>
            </a:r>
            <a:r>
              <a:rPr lang="en-US" dirty="0" err="1"/>
              <a:t>Gollwitzer</a:t>
            </a:r>
            <a:r>
              <a:rPr lang="en-US" dirty="0"/>
              <a:t> &amp; </a:t>
            </a:r>
            <a:r>
              <a:rPr lang="en-US" dirty="0" err="1"/>
              <a:t>Sheeran</a:t>
            </a:r>
            <a:r>
              <a:rPr lang="en-US" dirty="0"/>
              <a:t>, 2006).</a:t>
            </a:r>
          </a:p>
          <a:p>
            <a:r>
              <a:rPr lang="en-US" dirty="0"/>
              <a:t>Need to consider:</a:t>
            </a:r>
          </a:p>
          <a:p>
            <a:pPr lvl="1"/>
            <a:r>
              <a:rPr lang="en-US" dirty="0"/>
              <a:t>Adoption (getting started)</a:t>
            </a:r>
          </a:p>
          <a:p>
            <a:pPr lvl="1"/>
            <a:r>
              <a:rPr lang="en-US" dirty="0"/>
              <a:t>Maintenance (keeping it going)</a:t>
            </a:r>
          </a:p>
        </p:txBody>
      </p:sp>
    </p:spTree>
    <p:extLst>
      <p:ext uri="{BB962C8B-B14F-4D97-AF65-F5344CB8AC3E}">
        <p14:creationId xmlns:p14="http://schemas.microsoft.com/office/powerpoint/2010/main" val="115961228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Integrated </a:t>
            </a:r>
            <a:r>
              <a:rPr lang="en-GB" sz="3200" dirty="0" err="1"/>
              <a:t>Behavior</a:t>
            </a:r>
            <a:r>
              <a:rPr lang="en-GB" sz="3200" dirty="0"/>
              <a:t> Change Model for Physical Activity (</a:t>
            </a:r>
            <a:r>
              <a:rPr lang="en-GB" sz="3200" dirty="0" err="1"/>
              <a:t>Hagger</a:t>
            </a:r>
            <a:r>
              <a:rPr lang="en-GB" sz="3200" dirty="0"/>
              <a:t> &amp; </a:t>
            </a:r>
            <a:r>
              <a:rPr lang="en-GB" sz="3200" dirty="0" err="1"/>
              <a:t>Chatzisarantis</a:t>
            </a:r>
            <a:r>
              <a:rPr lang="en-GB" sz="3200" dirty="0"/>
              <a:t>, 2014) </a:t>
            </a:r>
            <a:endParaRPr lang="en-US" sz="3200" dirty="0"/>
          </a:p>
        </p:txBody>
      </p:sp>
      <p:pic>
        <p:nvPicPr>
          <p:cNvPr id="1026" name="Picture 2" descr="mage result for integrated model of behaviour ch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43" y="1726670"/>
            <a:ext cx="8886514" cy="5006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33125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 Action Process Approach (HAPA; </a:t>
            </a:r>
            <a:r>
              <a:rPr lang="en-US" dirty="0" err="1"/>
              <a:t>Schwarzer</a:t>
            </a:r>
            <a:r>
              <a:rPr lang="en-US" dirty="0"/>
              <a:t>, 1992; 2001)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03" y="1567900"/>
            <a:ext cx="8134597" cy="517134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70552" y="6369916"/>
            <a:ext cx="29162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http://www.hapa-model.de/</a:t>
            </a:r>
          </a:p>
        </p:txBody>
      </p:sp>
    </p:spTree>
    <p:extLst>
      <p:ext uri="{BB962C8B-B14F-4D97-AF65-F5344CB8AC3E}">
        <p14:creationId xmlns:p14="http://schemas.microsoft.com/office/powerpoint/2010/main" val="118951024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609854"/>
            <a:ext cx="7772400" cy="1470025"/>
          </a:xfrm>
        </p:spPr>
        <p:txBody>
          <a:bodyPr/>
          <a:lstStyle/>
          <a:p>
            <a:r>
              <a:rPr lang="en-GB" dirty="0"/>
              <a:t>Motivation &amp; Physical Literacy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49815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Read Whitehead (2010) – Motivation and the significance of physical literacy for every individual from Physical Literacy through the </a:t>
            </a:r>
            <a:r>
              <a:rPr lang="en-US" dirty="0" err="1"/>
              <a:t>lifecourse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Read &amp; highlight links (contrasting, complimentary factors) to the motivational theories you have studied within the module</a:t>
            </a:r>
          </a:p>
        </p:txBody>
      </p:sp>
    </p:spTree>
    <p:extLst>
      <p:ext uri="{BB962C8B-B14F-4D97-AF65-F5344CB8AC3E}">
        <p14:creationId xmlns:p14="http://schemas.microsoft.com/office/powerpoint/2010/main" val="107208521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6DCF9-69B8-F54E-98C4-F96262B28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Physical Literacy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5423B-FCE5-A344-8ABA-7A536DC05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“Physical literacy can be described as the motivation, confidence, physical competence, knowledge and understanding to value and take responsibility for engagement in physical activities for life.” (IPLA, 2017)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9144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6DCF9-69B8-F54E-98C4-F96262B28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Physical Literacy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5423B-FCE5-A344-8ABA-7A536DC05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“Physical literacy can be described as the </a:t>
            </a:r>
            <a:r>
              <a:rPr lang="en-GB" dirty="0">
                <a:solidFill>
                  <a:srgbClr val="FF0000"/>
                </a:solidFill>
              </a:rPr>
              <a:t>motivation, confidence, physical competence, knowledge and understanding </a:t>
            </a:r>
            <a:r>
              <a:rPr lang="en-GB" dirty="0"/>
              <a:t>to value and take responsibility for engagement in physical activities for life.” (IPLA, 2017)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32567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6DCF9-69B8-F54E-98C4-F96262B28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Physical Literacy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5423B-FCE5-A344-8ABA-7A536DC05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“Physical literacy can be described as the motivation, confidence, physical competence, knowledge and understanding to </a:t>
            </a:r>
            <a:r>
              <a:rPr lang="en-GB" dirty="0">
                <a:solidFill>
                  <a:srgbClr val="FF0000"/>
                </a:solidFill>
              </a:rPr>
              <a:t>value and take responsibility for engagement in physical activities for life</a:t>
            </a:r>
            <a:r>
              <a:rPr lang="en-GB" dirty="0"/>
              <a:t>.” (IPLA, 2017)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85010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0BCCAB2-6894-1E4D-86B7-07938E571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Motivation &amp; Competence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6C23510-9EA9-EB42-A0DF-F4DD99D23E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Actual Competence</a:t>
            </a:r>
          </a:p>
          <a:p>
            <a:r>
              <a:rPr lang="en-US" dirty="0"/>
              <a:t>Perceived Competence</a:t>
            </a:r>
          </a:p>
          <a:p>
            <a:r>
              <a:rPr lang="en-US" dirty="0"/>
              <a:t>Confidence</a:t>
            </a:r>
          </a:p>
          <a:p>
            <a:r>
              <a:rPr lang="en-US" dirty="0"/>
              <a:t>Competence Need satisfaction</a:t>
            </a:r>
          </a:p>
          <a:p>
            <a:r>
              <a:rPr lang="en-US" dirty="0"/>
              <a:t>Self-efficacy</a:t>
            </a:r>
          </a:p>
          <a:p>
            <a:r>
              <a:rPr lang="en-US" dirty="0"/>
              <a:t>Perceived </a:t>
            </a:r>
            <a:r>
              <a:rPr lang="en-US" dirty="0" err="1"/>
              <a:t>Behavioural</a:t>
            </a:r>
            <a:r>
              <a:rPr lang="en-US" dirty="0"/>
              <a:t> Control</a:t>
            </a:r>
          </a:p>
        </p:txBody>
      </p:sp>
    </p:spTree>
    <p:extLst>
      <p:ext uri="{BB962C8B-B14F-4D97-AF65-F5344CB8AC3E}">
        <p14:creationId xmlns:p14="http://schemas.microsoft.com/office/powerpoint/2010/main" val="243356460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1C4DDA3-8A8E-7949-8137-FDA308301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571" y="274638"/>
            <a:ext cx="8490857" cy="1143000"/>
          </a:xfrm>
        </p:spPr>
        <p:txBody>
          <a:bodyPr/>
          <a:lstStyle/>
          <a:p>
            <a:r>
              <a:rPr lang="en-GB" sz="2800" dirty="0"/>
              <a:t>Hierarchical model of the multidimensional structure of self-perception (Estevan &amp; Barnett, 2018)</a:t>
            </a:r>
            <a:endParaRPr lang="en-US" sz="28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14F4139-0203-B24E-A1B3-E46DE0CE0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417638"/>
            <a:ext cx="8128000" cy="519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64590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787B-E0AA-5147-B158-28BF975B7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Interventions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2128C-26BC-1540-95EE-ECC713D2DB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Motivational based interventions </a:t>
            </a:r>
          </a:p>
          <a:p>
            <a:pPr lvl="1"/>
            <a:r>
              <a:rPr lang="en-US" dirty="0"/>
              <a:t>School Gym/School Fitness 3T (Blain &amp; Bellamy, 2018)</a:t>
            </a:r>
          </a:p>
          <a:p>
            <a:pPr lvl="1"/>
            <a:r>
              <a:rPr lang="en-US" dirty="0" err="1"/>
              <a:t>Lubans</a:t>
            </a:r>
            <a:r>
              <a:rPr lang="en-US" dirty="0"/>
              <a:t> et al. (2017)</a:t>
            </a:r>
          </a:p>
          <a:p>
            <a:pPr lvl="1"/>
            <a:r>
              <a:rPr lang="en-US"/>
              <a:t>Many more…</a:t>
            </a: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83414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ge result for theory to practice cyc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369" y="-212943"/>
            <a:ext cx="9424413" cy="822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79956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84738-76C5-1F4B-BDF4-6479ED60E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School Gym/School Fitness 3T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988A4-4519-874D-8308-ADB6B01C5F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Motivational based, multi-component, health and fitness intervention for secondary school Physical Education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				(Blain &amp; Bellamy, 2018)</a:t>
            </a:r>
          </a:p>
        </p:txBody>
      </p:sp>
    </p:spTree>
    <p:extLst>
      <p:ext uri="{BB962C8B-B14F-4D97-AF65-F5344CB8AC3E}">
        <p14:creationId xmlns:p14="http://schemas.microsoft.com/office/powerpoint/2010/main" val="70710905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Assignment Workshop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See </a:t>
            </a:r>
            <a:r>
              <a:rPr lang="en-US" dirty="0" err="1"/>
              <a:t>moodle</a:t>
            </a:r>
            <a:r>
              <a:rPr lang="en-US" dirty="0"/>
              <a:t> page for assignment outline and marking scheme</a:t>
            </a:r>
          </a:p>
        </p:txBody>
      </p:sp>
    </p:spTree>
    <p:extLst>
      <p:ext uri="{BB962C8B-B14F-4D97-AF65-F5344CB8AC3E}">
        <p14:creationId xmlns:p14="http://schemas.microsoft.com/office/powerpoint/2010/main" val="128053545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2849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GB" sz="1600" dirty="0"/>
              <a:t>Blain, D. &amp; Bellamy, M. (2018). School Gym and Physical Physical Activity. In Draper, N. &amp; Stratton, G. (Eds.). </a:t>
            </a:r>
            <a:r>
              <a:rPr lang="en-GB" sz="1600" i="1" dirty="0"/>
              <a:t>Physical Activity: A multi-disciplinary introduction</a:t>
            </a:r>
            <a:r>
              <a:rPr lang="en-GB" sz="1600" dirty="0"/>
              <a:t>. Abingdon: Routledge.</a:t>
            </a:r>
          </a:p>
          <a:p>
            <a:pPr marL="0" indent="0">
              <a:buNone/>
            </a:pPr>
            <a:r>
              <a:rPr lang="en-GB" sz="1600" dirty="0" err="1"/>
              <a:t>Cheon</a:t>
            </a:r>
            <a:r>
              <a:rPr lang="en-GB" sz="1600" dirty="0"/>
              <a:t>, S.H., Reeve, J., Moon. I.S. (2012). Experimentally based, longitudinally designed, teacher-focused intervention to help physical education teachers be more autonomy supportive toward their students, </a:t>
            </a:r>
            <a:r>
              <a:rPr lang="en-GB" sz="1600" i="1" dirty="0"/>
              <a:t>Journal of Sport &amp; Exercise Psychology, 34</a:t>
            </a:r>
            <a:r>
              <a:rPr lang="en-GB" sz="1600" dirty="0"/>
              <a:t>, pp. 365-396.</a:t>
            </a:r>
          </a:p>
          <a:p>
            <a:pPr marL="0" indent="0">
              <a:buNone/>
            </a:pPr>
            <a:r>
              <a:rPr lang="en-GB" sz="1600" dirty="0" err="1"/>
              <a:t>Gourlan</a:t>
            </a:r>
            <a:r>
              <a:rPr lang="en-GB" sz="1600" dirty="0"/>
              <a:t>, M., Bernard, P., </a:t>
            </a:r>
            <a:r>
              <a:rPr lang="en-GB" sz="1600" dirty="0" err="1"/>
              <a:t>Bortolon</a:t>
            </a:r>
            <a:r>
              <a:rPr lang="en-GB" sz="1600" dirty="0"/>
              <a:t>, C.,  Romain, A.J., </a:t>
            </a:r>
            <a:r>
              <a:rPr lang="en-GB" sz="1600" dirty="0" err="1"/>
              <a:t>Lareyre</a:t>
            </a:r>
            <a:r>
              <a:rPr lang="en-GB" sz="1600" dirty="0"/>
              <a:t>, O., </a:t>
            </a:r>
            <a:r>
              <a:rPr lang="en-GB" sz="1600" dirty="0" err="1"/>
              <a:t>Carayol</a:t>
            </a:r>
            <a:r>
              <a:rPr lang="en-GB" sz="1600" dirty="0"/>
              <a:t>, M., ..., </a:t>
            </a:r>
            <a:r>
              <a:rPr lang="en-GB" sz="1600" dirty="0" err="1"/>
              <a:t>Boiché</a:t>
            </a:r>
            <a:r>
              <a:rPr lang="en-GB" sz="1600" dirty="0"/>
              <a:t>, J. (2016). Efficacy of theory-based interventions to promote physical activity. A meta-analysis of randomised controlled trials, </a:t>
            </a:r>
            <a:r>
              <a:rPr lang="en-GB" sz="1600" i="1" dirty="0"/>
              <a:t>Health Psychology Review, 10</a:t>
            </a:r>
            <a:r>
              <a:rPr lang="en-GB" sz="1600" dirty="0"/>
              <a:t>, pp. 50-66.</a:t>
            </a:r>
          </a:p>
          <a:p>
            <a:pPr marL="0" indent="0">
              <a:buNone/>
            </a:pPr>
            <a:r>
              <a:rPr lang="en-GB" sz="1600" dirty="0"/>
              <a:t>Estevan, I., &amp; Barnett, L. (2018). Considerations Related to the Definition, Measurement and Analysis of Perceived Motor Competence, </a:t>
            </a:r>
            <a:r>
              <a:rPr lang="en-GB" sz="1600" i="1" dirty="0"/>
              <a:t>Sports Medicine, 48</a:t>
            </a:r>
            <a:r>
              <a:rPr lang="en-GB" sz="1600" dirty="0"/>
              <a:t>(12).</a:t>
            </a:r>
          </a:p>
          <a:p>
            <a:pPr marL="0" indent="0">
              <a:buNone/>
            </a:pPr>
            <a:r>
              <a:rPr lang="en-GB" sz="1600" dirty="0"/>
              <a:t>Gardner, B., de </a:t>
            </a:r>
            <a:r>
              <a:rPr lang="en-GB" sz="1600" dirty="0" err="1"/>
              <a:t>Briujn</a:t>
            </a:r>
            <a:r>
              <a:rPr lang="en-GB" sz="1600" dirty="0"/>
              <a:t>, G.J., &amp; Lally, P. (2011). A Systematic Review and Meta-analysis of Applications of the Self-Report Habit Index to Nutrition and Physical Activity Behaviours. </a:t>
            </a:r>
            <a:r>
              <a:rPr lang="en-GB" sz="1600" i="1" dirty="0"/>
              <a:t>Annals of Behavioural Medicine, 42</a:t>
            </a:r>
            <a:r>
              <a:rPr lang="en-GB" sz="1600" dirty="0"/>
              <a:t>(2), 174-187.</a:t>
            </a:r>
          </a:p>
          <a:p>
            <a:pPr marL="0" indent="0">
              <a:buNone/>
            </a:pPr>
            <a:r>
              <a:rPr lang="en-GB" sz="1600" dirty="0"/>
              <a:t>Hagger, M. S., &amp; </a:t>
            </a:r>
            <a:r>
              <a:rPr lang="en-GB" sz="1600" dirty="0" err="1"/>
              <a:t>Chatzisarantis</a:t>
            </a:r>
            <a:r>
              <a:rPr lang="en-GB" sz="1600" dirty="0"/>
              <a:t>, N. L. (2015). The trans-contextual model of autonomous motivation in education: Conceptual and empirical issues and meta-analysis. </a:t>
            </a:r>
            <a:r>
              <a:rPr lang="en-GB" sz="1600" i="1" dirty="0"/>
              <a:t>Review of Educational Research,</a:t>
            </a:r>
            <a:r>
              <a:rPr lang="en-GB" sz="1600" dirty="0"/>
              <a:t> doi:</a:t>
            </a:r>
            <a:r>
              <a:rPr lang="en-GB" sz="1600" u="sng" dirty="0">
                <a:hlinkClick r:id="rId2"/>
              </a:rPr>
              <a:t>10.3102/0034654315585005</a:t>
            </a:r>
            <a:endParaRPr lang="en-GB" sz="1600" u="sng" dirty="0"/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40733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5AE91-501E-6242-9B80-0538C2103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0AFFE-015D-6E41-BDFC-B5AC2A648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7467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GB" sz="1600" dirty="0"/>
              <a:t>Hagger, M. S., &amp; </a:t>
            </a:r>
            <a:r>
              <a:rPr lang="en-GB" sz="1600" dirty="0" err="1"/>
              <a:t>Chatzisarantis</a:t>
            </a:r>
            <a:r>
              <a:rPr lang="en-GB" sz="1600" dirty="0"/>
              <a:t>, N. L. (2014). An Integrated </a:t>
            </a:r>
            <a:r>
              <a:rPr lang="en-GB" sz="1600" dirty="0" err="1"/>
              <a:t>Behavior</a:t>
            </a:r>
            <a:r>
              <a:rPr lang="en-GB" sz="1600" dirty="0"/>
              <a:t> Change Model for Physical Activity. </a:t>
            </a:r>
            <a:r>
              <a:rPr lang="en-GB" sz="1600" i="1" dirty="0"/>
              <a:t>Exercise and Sport Sciences Reviews, 42</a:t>
            </a:r>
            <a:r>
              <a:rPr lang="en-GB" sz="1600" dirty="0"/>
              <a:t>(2), 62-69.</a:t>
            </a:r>
          </a:p>
          <a:p>
            <a:pPr marL="0" indent="0">
              <a:buNone/>
            </a:pPr>
            <a:r>
              <a:rPr lang="en-GB" sz="1600" dirty="0"/>
              <a:t>Hagger, M. (2016). Non-Conscious Processes and Dual-Process Theories in Health Psychology. Health Psychology Review, 10 (4), 375-380.</a:t>
            </a:r>
          </a:p>
          <a:p>
            <a:pPr marL="0" indent="0">
              <a:buNone/>
            </a:pPr>
            <a:r>
              <a:rPr lang="en-GB" sz="1600" dirty="0"/>
              <a:t>Hagger, M. S., &amp; </a:t>
            </a:r>
            <a:r>
              <a:rPr lang="en-GB" sz="1600" dirty="0" err="1"/>
              <a:t>Luszczynska</a:t>
            </a:r>
            <a:r>
              <a:rPr lang="en-GB" sz="1600" dirty="0"/>
              <a:t>, A. (2014). Implementation intention and action planning Interventions in health contexts: State of the research and proposals for the way forward. Applied Psychology: Health and Well-Being, 6(1), 1-47.</a:t>
            </a:r>
          </a:p>
          <a:p>
            <a:pPr marL="0" indent="0">
              <a:buNone/>
            </a:pPr>
            <a:r>
              <a:rPr lang="en-GB" sz="1600" dirty="0"/>
              <a:t>Ntoumanis, N., </a:t>
            </a:r>
            <a:r>
              <a:rPr lang="en-GB" sz="1600" dirty="0" err="1"/>
              <a:t>Thøgersen‐Ntoumani</a:t>
            </a:r>
            <a:r>
              <a:rPr lang="en-GB" sz="1600" dirty="0"/>
              <a:t>, C., Quested, E., </a:t>
            </a:r>
            <a:r>
              <a:rPr lang="en-GB" sz="1600" dirty="0" err="1"/>
              <a:t>Hancox</a:t>
            </a:r>
            <a:r>
              <a:rPr lang="en-GB" sz="1600" dirty="0"/>
              <a:t>, J. (2017). The effects of training group exercise class instructors to adopt a motivationally adaptive communication style, </a:t>
            </a:r>
            <a:r>
              <a:rPr lang="en-GB" sz="1600" i="1" dirty="0"/>
              <a:t>Scandinavian Journal of Medicine &amp; Science in Sports, 27</a:t>
            </a:r>
            <a:r>
              <a:rPr lang="en-GB" sz="1600" dirty="0"/>
              <a:t>, pp. 1026-1034.</a:t>
            </a:r>
          </a:p>
          <a:p>
            <a:pPr marL="0" indent="0">
              <a:buNone/>
            </a:pPr>
            <a:r>
              <a:rPr lang="en-GB" sz="1600" dirty="0"/>
              <a:t>Owen, K. B., Smith, J., </a:t>
            </a:r>
            <a:r>
              <a:rPr lang="en-GB" sz="1600" dirty="0" err="1"/>
              <a:t>Lubans</a:t>
            </a:r>
            <a:r>
              <a:rPr lang="en-GB" sz="1600" dirty="0"/>
              <a:t>, D.R., Ng, J.Y.Y., &amp; Lonsdale, C. (2014). Self-determined motivation &amp; physical activity in children and adolescents: A systematic review and meta-analysis. </a:t>
            </a:r>
            <a:r>
              <a:rPr lang="en-GB" sz="1600" i="1" dirty="0" err="1"/>
              <a:t>Preventitive</a:t>
            </a:r>
            <a:r>
              <a:rPr lang="en-GB" sz="1600" i="1" dirty="0"/>
              <a:t> Medicine, 67</a:t>
            </a:r>
            <a:r>
              <a:rPr lang="en-GB" sz="1600" dirty="0"/>
              <a:t>, 270-279.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40762429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600" dirty="0"/>
              <a:t>Rebar, A.L., Dimmock, J.A., Jackson, B., Rhodes, R.E., Kates, A., Starling, J., </a:t>
            </a:r>
            <a:r>
              <a:rPr lang="en-GB" sz="1600" dirty="0" err="1"/>
              <a:t>Vandelanotte</a:t>
            </a:r>
            <a:r>
              <a:rPr lang="en-GB" sz="1600" dirty="0"/>
              <a:t>, C. (2016). A systematic review of the effects of non-conscious regulatory processes in physical activity. </a:t>
            </a:r>
            <a:r>
              <a:rPr lang="en-GB" sz="1600" i="1" dirty="0"/>
              <a:t>Health Psychology Review, 10</a:t>
            </a:r>
            <a:r>
              <a:rPr lang="en-GB" sz="1600" dirty="0"/>
              <a:t>(4), 395-407.</a:t>
            </a:r>
            <a:endParaRPr lang="en-US" sz="1600" dirty="0"/>
          </a:p>
          <a:p>
            <a:pPr marL="0" indent="0">
              <a:buNone/>
            </a:pPr>
            <a:r>
              <a:rPr lang="en-US" sz="1600" dirty="0"/>
              <a:t>Rhodes, R. E., &amp; </a:t>
            </a:r>
            <a:r>
              <a:rPr lang="en-US" sz="1600" dirty="0" err="1"/>
              <a:t>Dickau</a:t>
            </a:r>
            <a:r>
              <a:rPr lang="en-US" sz="1600" dirty="0"/>
              <a:t>, L. (2012a). Meta-analysis of experimental evidence for the </a:t>
            </a:r>
            <a:r>
              <a:rPr lang="en-US" sz="1600" dirty="0" err="1"/>
              <a:t>intentionbehavior</a:t>
            </a:r>
            <a:r>
              <a:rPr lang="en-US" sz="1600" dirty="0"/>
              <a:t> relationship in the physical activity domain. Health Psychology, 31 (6), 724–727. doi:10.1037/a0027290 </a:t>
            </a:r>
          </a:p>
          <a:p>
            <a:pPr marL="0" indent="0">
              <a:buNone/>
            </a:pPr>
            <a:r>
              <a:rPr lang="en-US" sz="1600" dirty="0"/>
              <a:t>Rhodes, R. E., &amp; </a:t>
            </a:r>
            <a:r>
              <a:rPr lang="en-US" sz="1600" dirty="0" err="1"/>
              <a:t>Dickau</a:t>
            </a:r>
            <a:r>
              <a:rPr lang="en-US" sz="1600" dirty="0"/>
              <a:t>, L. (2012b). Moderators of the intention-behavior relationship in physical activity domain: A systematic review. British Journal of Sports Medicine. doi:10.1136 bjsports2011-090411.</a:t>
            </a:r>
          </a:p>
          <a:p>
            <a:pPr marL="0" indent="0">
              <a:buNone/>
            </a:pPr>
            <a:r>
              <a:rPr lang="en-GB" sz="1600" dirty="0"/>
              <a:t>Rhodes, R. E., &amp; </a:t>
            </a:r>
            <a:r>
              <a:rPr lang="en-GB" sz="1600" dirty="0" err="1"/>
              <a:t>Bruijn</a:t>
            </a:r>
            <a:r>
              <a:rPr lang="en-GB" sz="1600" dirty="0"/>
              <a:t>, G.-J. (2013). How big is the physical activity intention-behaviour gap? A meta-analysis using the action control framework. </a:t>
            </a:r>
            <a:r>
              <a:rPr lang="en-GB" sz="1600" i="1" dirty="0"/>
              <a:t>British Journal of Health Psychology, 18</a:t>
            </a:r>
            <a:r>
              <a:rPr lang="en-GB" sz="1600" dirty="0"/>
              <a:t>(2), 296-309.</a:t>
            </a:r>
          </a:p>
        </p:txBody>
      </p:sp>
    </p:spTree>
    <p:extLst>
      <p:ext uri="{BB962C8B-B14F-4D97-AF65-F5344CB8AC3E}">
        <p14:creationId xmlns:p14="http://schemas.microsoft.com/office/powerpoint/2010/main" val="13706616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10DC2-3BFB-FA4F-A9A1-93F818772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9C38E0-3857-D643-BE80-B7B8B0A05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600" dirty="0"/>
              <a:t>Schwarzer, R. (2014). http://</a:t>
            </a:r>
            <a:r>
              <a:rPr lang="en-GB" sz="1600" dirty="0" err="1"/>
              <a:t>www.hapa-model.de</a:t>
            </a:r>
            <a:r>
              <a:rPr lang="en-GB" sz="1600" dirty="0"/>
              <a:t>/</a:t>
            </a:r>
          </a:p>
          <a:p>
            <a:pPr marL="0" indent="0">
              <a:buNone/>
            </a:pPr>
            <a:r>
              <a:rPr lang="en-GB" sz="1600" dirty="0"/>
              <a:t>Standage, M., </a:t>
            </a:r>
            <a:r>
              <a:rPr lang="en-GB" sz="1600" dirty="0" err="1"/>
              <a:t>Duda</a:t>
            </a:r>
            <a:r>
              <a:rPr lang="en-GB" sz="1600" dirty="0"/>
              <a:t>, J.L. &amp; Ntoumanis, N. (2003). A Model of Contextual Motivation in Physical Education: Using Constructs From Self-Determination and Achievement Goal Theories to Predict Physical Activity Intentions. </a:t>
            </a:r>
            <a:r>
              <a:rPr lang="en-GB" sz="1600" i="1" dirty="0"/>
              <a:t>Journal of Educational Psychology, 95</a:t>
            </a:r>
            <a:r>
              <a:rPr lang="en-GB" sz="1600" dirty="0"/>
              <a:t>(1). 97-110.</a:t>
            </a:r>
          </a:p>
          <a:p>
            <a:pPr marL="0" indent="0">
              <a:buNone/>
            </a:pPr>
            <a:r>
              <a:rPr lang="en-GB" sz="1600" dirty="0"/>
              <a:t>Teixeira, P.J., </a:t>
            </a:r>
            <a:r>
              <a:rPr lang="en-GB" sz="1600" dirty="0" err="1"/>
              <a:t>Carraça</a:t>
            </a:r>
            <a:r>
              <a:rPr lang="en-GB" sz="1600" dirty="0"/>
              <a:t>, E.V., Markland, D., Silva, M.N., Ryan, R.M. (2012). Exercise, physical activity, and self-determination theory: A systematic review, </a:t>
            </a:r>
            <a:r>
              <a:rPr lang="en-GB" sz="1600" i="1" dirty="0"/>
              <a:t>International Journal of </a:t>
            </a:r>
            <a:r>
              <a:rPr lang="en-GB" sz="1600" i="1" dirty="0" err="1"/>
              <a:t>Behavioral</a:t>
            </a:r>
            <a:r>
              <a:rPr lang="en-GB" sz="1600" i="1" dirty="0"/>
              <a:t> Nutrition and Physical Activity, 9</a:t>
            </a:r>
            <a:r>
              <a:rPr lang="en-GB" sz="1600" dirty="0"/>
              <a:t> </a:t>
            </a:r>
          </a:p>
          <a:p>
            <a:pPr marL="0" indent="0">
              <a:buNone/>
            </a:pPr>
            <a:r>
              <a:rPr lang="en-GB" sz="1600" dirty="0" err="1"/>
              <a:t>Verplanken</a:t>
            </a:r>
            <a:r>
              <a:rPr lang="en-GB" sz="1600" dirty="0"/>
              <a:t> B, Orbell S. (2003). Reflections on past </a:t>
            </a:r>
            <a:r>
              <a:rPr lang="en-GB" sz="1600" dirty="0" err="1"/>
              <a:t>behavior</a:t>
            </a:r>
            <a:r>
              <a:rPr lang="en-GB" sz="1600" dirty="0"/>
              <a:t>: A self report index of habit strength. J </a:t>
            </a:r>
            <a:r>
              <a:rPr lang="en-GB" sz="1600" dirty="0" err="1"/>
              <a:t>Appl</a:t>
            </a:r>
            <a:r>
              <a:rPr lang="en-GB" sz="1600" dirty="0"/>
              <a:t> </a:t>
            </a:r>
            <a:r>
              <a:rPr lang="en-GB" sz="1600" dirty="0" err="1"/>
              <a:t>Soc</a:t>
            </a:r>
            <a:r>
              <a:rPr lang="en-GB" sz="1600" dirty="0"/>
              <a:t> Psychol. 33: 1313–1330.</a:t>
            </a:r>
          </a:p>
          <a:p>
            <a:pPr marL="0" indent="0">
              <a:buNone/>
            </a:pPr>
            <a:r>
              <a:rPr lang="en-GB" sz="1600" dirty="0"/>
              <a:t>Whitehead, M. (2010). Physical Literacy throughout the life course. Abingdon: Routledge.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065729149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3591BD16-07DF-4BA2-BF3E-1BC8979AC60E}" vid="{23EDC278-C0A3-4313-8D21-321F5231F3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3873</TotalTime>
  <Words>2926</Words>
  <Application>Microsoft Macintosh PowerPoint</Application>
  <PresentationFormat>On-screen Show (4:3)</PresentationFormat>
  <Paragraphs>298</Paragraphs>
  <Slides>71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6" baseType="lpstr">
      <vt:lpstr>Arial</vt:lpstr>
      <vt:lpstr>Calibri</vt:lpstr>
      <vt:lpstr>Myriad Pro</vt:lpstr>
      <vt:lpstr>Wingdings</vt:lpstr>
      <vt:lpstr>Theme2</vt:lpstr>
      <vt:lpstr>BMPE7003 Motivation &amp; Physical Activity – Part 2</vt:lpstr>
      <vt:lpstr>Outline of weekend</vt:lpstr>
      <vt:lpstr>Saturday</vt:lpstr>
      <vt:lpstr>Assignment 2</vt:lpstr>
      <vt:lpstr>PowerPoint Presentation</vt:lpstr>
      <vt:lpstr>Recap - Theories of Motivation</vt:lpstr>
      <vt:lpstr>Theory</vt:lpstr>
      <vt:lpstr>Psychological Theory (Ryan &amp; Deci, 2017)</vt:lpstr>
      <vt:lpstr>Psychological Theory (Ryan &amp; Deci, 2017)</vt:lpstr>
      <vt:lpstr>Richard Feynman on theory…</vt:lpstr>
      <vt:lpstr>PowerPoint Presentation</vt:lpstr>
      <vt:lpstr>Theory to Practice</vt:lpstr>
      <vt:lpstr>Motivational Theories</vt:lpstr>
      <vt:lpstr>Critical Analysis</vt:lpstr>
      <vt:lpstr>Motivational Theories</vt:lpstr>
      <vt:lpstr>Judging the Quality of Research Evidence</vt:lpstr>
      <vt:lpstr>PowerPoint Presentation</vt:lpstr>
      <vt:lpstr>A Brief look at Measurement</vt:lpstr>
      <vt:lpstr>PowerPoint Presentation</vt:lpstr>
      <vt:lpstr>SDT Evidence</vt:lpstr>
      <vt:lpstr>PowerPoint Presentation</vt:lpstr>
      <vt:lpstr>Teixeira et al. (2012) – SDT and PA (adults)</vt:lpstr>
      <vt:lpstr>Teixeira et al. (2012) – SDT and PA (adults)</vt:lpstr>
      <vt:lpstr>PowerPoint Presentation</vt:lpstr>
      <vt:lpstr>Owen et al. (2014) – SDT and PA (children &amp; adolescents)</vt:lpstr>
      <vt:lpstr>SDT based experimental studies</vt:lpstr>
      <vt:lpstr>SDT – critiques</vt:lpstr>
      <vt:lpstr>SDT – critiques</vt:lpstr>
      <vt:lpstr>SDT – critiques</vt:lpstr>
      <vt:lpstr>Group Task</vt:lpstr>
      <vt:lpstr>Integrating Theories</vt:lpstr>
      <vt:lpstr>Integrating Theories</vt:lpstr>
      <vt:lpstr>SDT &amp; AGT</vt:lpstr>
      <vt:lpstr>Trans-contextual model of autonomous motivation (Hagger &amp; Chatzisarantis, 2007; 2015) </vt:lpstr>
      <vt:lpstr>Extending Theories (Additional Constructs)</vt:lpstr>
      <vt:lpstr>Extending Theories</vt:lpstr>
      <vt:lpstr>Intention-Behaviour Gap</vt:lpstr>
      <vt:lpstr>Factors influencing translation of intention to behaviour</vt:lpstr>
      <vt:lpstr>Extending Theories</vt:lpstr>
      <vt:lpstr>Automatic/non-conscious Processes</vt:lpstr>
      <vt:lpstr>Automatic/Non-conscious Processes </vt:lpstr>
      <vt:lpstr>Automatic/Non-conscious Processes  </vt:lpstr>
      <vt:lpstr>Dual Process Models</vt:lpstr>
      <vt:lpstr>Habits</vt:lpstr>
      <vt:lpstr>Automatic/Non-conscious Processes </vt:lpstr>
      <vt:lpstr>Automatic/Non-conscious Processes </vt:lpstr>
      <vt:lpstr>Affect</vt:lpstr>
      <vt:lpstr>Affect</vt:lpstr>
      <vt:lpstr>Core Affect</vt:lpstr>
      <vt:lpstr>Affective-Reflective Theory of physical inactivity and exercise (Brand &amp; Ekkekakis, 2017)</vt:lpstr>
      <vt:lpstr>Planning</vt:lpstr>
      <vt:lpstr>Planning</vt:lpstr>
      <vt:lpstr>Implementation Intentions</vt:lpstr>
      <vt:lpstr>Implementation Intentions</vt:lpstr>
      <vt:lpstr>Integrated Behavior Change Model for Physical Activity (Hagger &amp; Chatzisarantis, 2014) </vt:lpstr>
      <vt:lpstr>Health Action Process Approach (HAPA; Schwarzer, 1992; 2001)</vt:lpstr>
      <vt:lpstr>Motivation &amp; Physical Literacy</vt:lpstr>
      <vt:lpstr>Task</vt:lpstr>
      <vt:lpstr>Physical Literacy</vt:lpstr>
      <vt:lpstr>Physical Literacy</vt:lpstr>
      <vt:lpstr>Physical Literacy</vt:lpstr>
      <vt:lpstr>Motivation &amp; Competence</vt:lpstr>
      <vt:lpstr>Hierarchical model of the multidimensional structure of self-perception (Estevan &amp; Barnett, 2018)</vt:lpstr>
      <vt:lpstr>Interventions</vt:lpstr>
      <vt:lpstr>PowerPoint Presentation</vt:lpstr>
      <vt:lpstr>School Gym/School Fitness 3T</vt:lpstr>
      <vt:lpstr>Assignment Workshop</vt:lpstr>
      <vt:lpstr>References</vt:lpstr>
      <vt:lpstr>References</vt:lpstr>
      <vt:lpstr>References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Theories of Motivation</dc:title>
  <dc:creator>Dylan Blain</dc:creator>
  <cp:lastModifiedBy>Dylan Blain</cp:lastModifiedBy>
  <cp:revision>44</cp:revision>
  <dcterms:created xsi:type="dcterms:W3CDTF">2019-01-10T12:22:53Z</dcterms:created>
  <dcterms:modified xsi:type="dcterms:W3CDTF">2024-03-15T18:59:04Z</dcterms:modified>
</cp:coreProperties>
</file>