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 id="2147483696" r:id="rId5"/>
  </p:sldMasterIdLst>
  <p:notesMasterIdLst>
    <p:notesMasterId r:id="rId28"/>
  </p:notesMasterIdLst>
  <p:handoutMasterIdLst>
    <p:handoutMasterId r:id="rId29"/>
  </p:handoutMasterIdLst>
  <p:sldIdLst>
    <p:sldId id="275" r:id="rId6"/>
    <p:sldId id="256" r:id="rId7"/>
    <p:sldId id="259" r:id="rId8"/>
    <p:sldId id="276" r:id="rId9"/>
    <p:sldId id="262" r:id="rId10"/>
    <p:sldId id="277" r:id="rId11"/>
    <p:sldId id="263" r:id="rId12"/>
    <p:sldId id="278" r:id="rId13"/>
    <p:sldId id="279" r:id="rId14"/>
    <p:sldId id="280" r:id="rId15"/>
    <p:sldId id="281" r:id="rId16"/>
    <p:sldId id="282" r:id="rId17"/>
    <p:sldId id="283" r:id="rId18"/>
    <p:sldId id="284" r:id="rId19"/>
    <p:sldId id="285" r:id="rId20"/>
    <p:sldId id="286" r:id="rId21"/>
    <p:sldId id="260" r:id="rId22"/>
    <p:sldId id="266" r:id="rId23"/>
    <p:sldId id="287" r:id="rId24"/>
    <p:sldId id="288" r:id="rId25"/>
    <p:sldId id="268" r:id="rId26"/>
    <p:sldId id="273" r:id="rId2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264" y="102"/>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6/11/relationships/changesInfo" Target="changesInfos/changesInfo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48B2D6BF-0DA7-4C71-8D34-D13692BC5B09}"/>
    <pc:docChg chg="undo custSel addSld delSld modSld sldOrd">
      <pc:chgData name="Paul Tinkler" userId="bcebf29c-73c2-433d-80d2-6bad896374bf" providerId="ADAL" clId="{48B2D6BF-0DA7-4C71-8D34-D13692BC5B09}" dt="2017-09-05T18:04:04.412" v="7172" actId="20577"/>
      <pc:docMkLst>
        <pc:docMk/>
      </pc:docMkLst>
      <pc:sldChg chg="modSp">
        <pc:chgData name="Paul Tinkler" userId="bcebf29c-73c2-433d-80d2-6bad896374bf" providerId="ADAL" clId="{48B2D6BF-0DA7-4C71-8D34-D13692BC5B09}" dt="2017-09-02T09:54:38.152" v="20" actId="20577"/>
        <pc:sldMkLst>
          <pc:docMk/>
          <pc:sldMk cId="3408955283" sldId="256"/>
        </pc:sldMkLst>
        <pc:spChg chg="mod">
          <ac:chgData name="Paul Tinkler" userId="bcebf29c-73c2-433d-80d2-6bad896374bf" providerId="ADAL" clId="{48B2D6BF-0DA7-4C71-8D34-D13692BC5B09}" dt="2017-09-02T09:54:08.784" v="1" actId="27636"/>
          <ac:spMkLst>
            <pc:docMk/>
            <pc:sldMk cId="3408955283" sldId="256"/>
            <ac:spMk id="2" creationId="{00000000-0000-0000-0000-000000000000}"/>
          </ac:spMkLst>
        </pc:spChg>
        <pc:spChg chg="mod">
          <ac:chgData name="Paul Tinkler" userId="bcebf29c-73c2-433d-80d2-6bad896374bf" providerId="ADAL" clId="{48B2D6BF-0DA7-4C71-8D34-D13692BC5B09}" dt="2017-09-02T09:54:38.152" v="20" actId="20577"/>
          <ac:spMkLst>
            <pc:docMk/>
            <pc:sldMk cId="3408955283" sldId="256"/>
            <ac:spMk id="3" creationId="{00000000-0000-0000-0000-000000000000}"/>
          </ac:spMkLst>
        </pc:spChg>
      </pc:sldChg>
      <pc:sldChg chg="del">
        <pc:chgData name="Paul Tinkler" userId="bcebf29c-73c2-433d-80d2-6bad896374bf" providerId="ADAL" clId="{48B2D6BF-0DA7-4C71-8D34-D13692BC5B09}" dt="2017-09-02T14:12:39.009" v="6070" actId="2696"/>
        <pc:sldMkLst>
          <pc:docMk/>
          <pc:sldMk cId="1947463288" sldId="257"/>
        </pc:sldMkLst>
      </pc:sldChg>
      <pc:sldChg chg="modSp add">
        <pc:chgData name="Paul Tinkler" userId="bcebf29c-73c2-433d-80d2-6bad896374bf" providerId="ADAL" clId="{48B2D6BF-0DA7-4C71-8D34-D13692BC5B09}" dt="2017-09-02T10:05:37.657" v="203" actId="20577"/>
        <pc:sldMkLst>
          <pc:docMk/>
          <pc:sldMk cId="3873217608" sldId="258"/>
        </pc:sldMkLst>
        <pc:spChg chg="mod">
          <ac:chgData name="Paul Tinkler" userId="bcebf29c-73c2-433d-80d2-6bad896374bf" providerId="ADAL" clId="{48B2D6BF-0DA7-4C71-8D34-D13692BC5B09}" dt="2017-09-02T09:56:56.987" v="40" actId="20577"/>
          <ac:spMkLst>
            <pc:docMk/>
            <pc:sldMk cId="3873217608" sldId="258"/>
            <ac:spMk id="2" creationId="{B7830965-98CF-4813-AED3-9ADA916E8731}"/>
          </ac:spMkLst>
        </pc:spChg>
        <pc:spChg chg="mod">
          <ac:chgData name="Paul Tinkler" userId="bcebf29c-73c2-433d-80d2-6bad896374bf" providerId="ADAL" clId="{48B2D6BF-0DA7-4C71-8D34-D13692BC5B09}" dt="2017-09-02T10:05:37.657" v="203" actId="20577"/>
          <ac:spMkLst>
            <pc:docMk/>
            <pc:sldMk cId="3873217608" sldId="258"/>
            <ac:spMk id="3" creationId="{46E45841-2187-4C69-8F0C-F9C1C87E3FC7}"/>
          </ac:spMkLst>
        </pc:spChg>
      </pc:sldChg>
      <pc:sldChg chg="addSp delSp modSp add modNotesTx">
        <pc:chgData name="Paul Tinkler" userId="bcebf29c-73c2-433d-80d2-6bad896374bf" providerId="ADAL" clId="{48B2D6BF-0DA7-4C71-8D34-D13692BC5B09}" dt="2017-09-02T14:19:20.590" v="6071" actId="14734"/>
        <pc:sldMkLst>
          <pc:docMk/>
          <pc:sldMk cId="3604270568" sldId="259"/>
        </pc:sldMkLst>
        <pc:spChg chg="mod">
          <ac:chgData name="Paul Tinkler" userId="bcebf29c-73c2-433d-80d2-6bad896374bf" providerId="ADAL" clId="{48B2D6BF-0DA7-4C71-8D34-D13692BC5B09}" dt="2017-09-02T10:06:18.216" v="229" actId="313"/>
          <ac:spMkLst>
            <pc:docMk/>
            <pc:sldMk cId="3604270568" sldId="259"/>
            <ac:spMk id="2" creationId="{ADF15015-452A-4278-9367-2A6CC2273064}"/>
          </ac:spMkLst>
        </pc:spChg>
        <pc:spChg chg="del">
          <ac:chgData name="Paul Tinkler" userId="bcebf29c-73c2-433d-80d2-6bad896374bf" providerId="ADAL" clId="{48B2D6BF-0DA7-4C71-8D34-D13692BC5B09}" dt="2017-09-02T10:06:31.344" v="230" actId="478"/>
          <ac:spMkLst>
            <pc:docMk/>
            <pc:sldMk cId="3604270568" sldId="259"/>
            <ac:spMk id="3" creationId="{97A586AF-10D0-4D22-B12B-B81BE31E854D}"/>
          </ac:spMkLst>
        </pc:spChg>
        <pc:graphicFrameChg chg="add mod modGraphic">
          <ac:chgData name="Paul Tinkler" userId="bcebf29c-73c2-433d-80d2-6bad896374bf" providerId="ADAL" clId="{48B2D6BF-0DA7-4C71-8D34-D13692BC5B09}" dt="2017-09-02T14:19:20.590" v="6071" actId="14734"/>
          <ac:graphicFrameMkLst>
            <pc:docMk/>
            <pc:sldMk cId="3604270568" sldId="259"/>
            <ac:graphicFrameMk id="4" creationId="{5431FB6C-F6E2-462D-B570-D609D03391F2}"/>
          </ac:graphicFrameMkLst>
        </pc:graphicFrameChg>
      </pc:sldChg>
      <pc:sldChg chg="modSp add modNotesTx">
        <pc:chgData name="Paul Tinkler" userId="bcebf29c-73c2-433d-80d2-6bad896374bf" providerId="ADAL" clId="{48B2D6BF-0DA7-4C71-8D34-D13692BC5B09}" dt="2017-09-02T13:15:20.688" v="2658" actId="20577"/>
        <pc:sldMkLst>
          <pc:docMk/>
          <pc:sldMk cId="462416374" sldId="260"/>
        </pc:sldMkLst>
        <pc:spChg chg="mod">
          <ac:chgData name="Paul Tinkler" userId="bcebf29c-73c2-433d-80d2-6bad896374bf" providerId="ADAL" clId="{48B2D6BF-0DA7-4C71-8D34-D13692BC5B09}" dt="2017-09-02T12:30:10.222" v="668" actId="20577"/>
          <ac:spMkLst>
            <pc:docMk/>
            <pc:sldMk cId="462416374" sldId="260"/>
            <ac:spMk id="2" creationId="{B2B01DB5-0151-43AA-8A14-8BA760B85929}"/>
          </ac:spMkLst>
        </pc:spChg>
        <pc:spChg chg="mod">
          <ac:chgData name="Paul Tinkler" userId="bcebf29c-73c2-433d-80d2-6bad896374bf" providerId="ADAL" clId="{48B2D6BF-0DA7-4C71-8D34-D13692BC5B09}" dt="2017-09-02T12:32:27.790" v="896" actId="20577"/>
          <ac:spMkLst>
            <pc:docMk/>
            <pc:sldMk cId="462416374" sldId="260"/>
            <ac:spMk id="3" creationId="{5E8E14E2-42DE-4F18-91F1-A65CFED39C90}"/>
          </ac:spMkLst>
        </pc:spChg>
      </pc:sldChg>
      <pc:sldChg chg="modSp add">
        <pc:chgData name="Paul Tinkler" userId="bcebf29c-73c2-433d-80d2-6bad896374bf" providerId="ADAL" clId="{48B2D6BF-0DA7-4C71-8D34-D13692BC5B09}" dt="2017-09-02T12:50:03.318" v="1210" actId="20577"/>
        <pc:sldMkLst>
          <pc:docMk/>
          <pc:sldMk cId="1734859083" sldId="261"/>
        </pc:sldMkLst>
        <pc:spChg chg="mod">
          <ac:chgData name="Paul Tinkler" userId="bcebf29c-73c2-433d-80d2-6bad896374bf" providerId="ADAL" clId="{48B2D6BF-0DA7-4C71-8D34-D13692BC5B09}" dt="2017-09-02T12:33:04.766" v="931" actId="20577"/>
          <ac:spMkLst>
            <pc:docMk/>
            <pc:sldMk cId="1734859083" sldId="261"/>
            <ac:spMk id="2" creationId="{F413C9EE-6379-426D-AA22-9411235E8D3A}"/>
          </ac:spMkLst>
        </pc:spChg>
        <pc:spChg chg="mod">
          <ac:chgData name="Paul Tinkler" userId="bcebf29c-73c2-433d-80d2-6bad896374bf" providerId="ADAL" clId="{48B2D6BF-0DA7-4C71-8D34-D13692BC5B09}" dt="2017-09-02T12:50:03.318" v="1210" actId="20577"/>
          <ac:spMkLst>
            <pc:docMk/>
            <pc:sldMk cId="1734859083" sldId="261"/>
            <ac:spMk id="3" creationId="{18780622-D17D-4B5E-ABE9-9464112FB5A9}"/>
          </ac:spMkLst>
        </pc:spChg>
      </pc:sldChg>
      <pc:sldChg chg="addSp delSp modSp add modNotesTx">
        <pc:chgData name="Paul Tinkler" userId="bcebf29c-73c2-433d-80d2-6bad896374bf" providerId="ADAL" clId="{48B2D6BF-0DA7-4C71-8D34-D13692BC5B09}" dt="2017-09-05T17:54:20.333" v="6509" actId="20577"/>
        <pc:sldMkLst>
          <pc:docMk/>
          <pc:sldMk cId="3909489101" sldId="262"/>
        </pc:sldMkLst>
        <pc:spChg chg="mod">
          <ac:chgData name="Paul Tinkler" userId="bcebf29c-73c2-433d-80d2-6bad896374bf" providerId="ADAL" clId="{48B2D6BF-0DA7-4C71-8D34-D13692BC5B09}" dt="2017-09-02T13:20:51.906" v="2757" actId="5793"/>
          <ac:spMkLst>
            <pc:docMk/>
            <pc:sldMk cId="3909489101" sldId="262"/>
            <ac:spMk id="2" creationId="{108E4BFF-FD03-44A4-B671-28CA24182350}"/>
          </ac:spMkLst>
        </pc:spChg>
        <pc:spChg chg="mod">
          <ac:chgData name="Paul Tinkler" userId="bcebf29c-73c2-433d-80d2-6bad896374bf" providerId="ADAL" clId="{48B2D6BF-0DA7-4C71-8D34-D13692BC5B09}" dt="2017-09-02T13:21:14.762" v="2801" actId="20577"/>
          <ac:spMkLst>
            <pc:docMk/>
            <pc:sldMk cId="3909489101" sldId="262"/>
            <ac:spMk id="3" creationId="{10811DBF-3E84-433B-AFEF-4184598929E2}"/>
          </ac:spMkLst>
        </pc:spChg>
        <pc:spChg chg="add del mod">
          <ac:chgData name="Paul Tinkler" userId="bcebf29c-73c2-433d-80d2-6bad896374bf" providerId="ADAL" clId="{48B2D6BF-0DA7-4C71-8D34-D13692BC5B09}" dt="2017-09-02T13:01:49.950" v="1624" actId="478"/>
          <ac:spMkLst>
            <pc:docMk/>
            <pc:sldMk cId="3909489101" sldId="262"/>
            <ac:spMk id="7" creationId="{0E9B5AE0-0398-4E74-9CE9-125656C6E99C}"/>
          </ac:spMkLst>
        </pc:spChg>
        <pc:graphicFrameChg chg="add mod modGraphic">
          <ac:chgData name="Paul Tinkler" userId="bcebf29c-73c2-433d-80d2-6bad896374bf" providerId="ADAL" clId="{48B2D6BF-0DA7-4C71-8D34-D13692BC5B09}" dt="2017-09-02T13:02:10.806" v="1627" actId="1076"/>
          <ac:graphicFrameMkLst>
            <pc:docMk/>
            <pc:sldMk cId="3909489101" sldId="262"/>
            <ac:graphicFrameMk id="4" creationId="{AB5174DE-A787-48BD-8D91-AE29C88DAFC8}"/>
          </ac:graphicFrameMkLst>
        </pc:graphicFrameChg>
        <pc:picChg chg="add mod">
          <ac:chgData name="Paul Tinkler" userId="bcebf29c-73c2-433d-80d2-6bad896374bf" providerId="ADAL" clId="{48B2D6BF-0DA7-4C71-8D34-D13692BC5B09}" dt="2017-09-02T13:02:18.406" v="1629" actId="14100"/>
          <ac:picMkLst>
            <pc:docMk/>
            <pc:sldMk cId="3909489101" sldId="262"/>
            <ac:picMk id="6" creationId="{153C4298-DE41-40DB-9D66-23077E86E906}"/>
          </ac:picMkLst>
        </pc:picChg>
      </pc:sldChg>
      <pc:sldChg chg="addSp delSp modSp add">
        <pc:chgData name="Paul Tinkler" userId="bcebf29c-73c2-433d-80d2-6bad896374bf" providerId="ADAL" clId="{48B2D6BF-0DA7-4C71-8D34-D13692BC5B09}" dt="2017-09-02T13:22:02.027" v="2835" actId="20577"/>
        <pc:sldMkLst>
          <pc:docMk/>
          <pc:sldMk cId="2271286692" sldId="263"/>
        </pc:sldMkLst>
        <pc:spChg chg="mod">
          <ac:chgData name="Paul Tinkler" userId="bcebf29c-73c2-433d-80d2-6bad896374bf" providerId="ADAL" clId="{48B2D6BF-0DA7-4C71-8D34-D13692BC5B09}" dt="2017-09-02T13:22:02.027" v="2835" actId="20577"/>
          <ac:spMkLst>
            <pc:docMk/>
            <pc:sldMk cId="2271286692" sldId="263"/>
            <ac:spMk id="2" creationId="{F0088DE4-E20B-4A2D-8D14-BDA76B4EE636}"/>
          </ac:spMkLst>
        </pc:spChg>
        <pc:spChg chg="del">
          <ac:chgData name="Paul Tinkler" userId="bcebf29c-73c2-433d-80d2-6bad896374bf" providerId="ADAL" clId="{48B2D6BF-0DA7-4C71-8D34-D13692BC5B09}" dt="2017-09-02T13:04:26.225" v="1652" actId="20577"/>
          <ac:spMkLst>
            <pc:docMk/>
            <pc:sldMk cId="2271286692" sldId="263"/>
            <ac:spMk id="3" creationId="{17B3244A-DB02-4EFA-B5E8-F0D307FEDDF5}"/>
          </ac:spMkLst>
        </pc:spChg>
        <pc:picChg chg="add mod">
          <ac:chgData name="Paul Tinkler" userId="bcebf29c-73c2-433d-80d2-6bad896374bf" providerId="ADAL" clId="{48B2D6BF-0DA7-4C71-8D34-D13692BC5B09}" dt="2017-09-02T13:04:40.522" v="1656" actId="1076"/>
          <ac:picMkLst>
            <pc:docMk/>
            <pc:sldMk cId="2271286692" sldId="263"/>
            <ac:picMk id="4" creationId="{07122FA7-52A7-48CD-9CAA-D12178124D17}"/>
          </ac:picMkLst>
        </pc:picChg>
      </pc:sldChg>
      <pc:sldChg chg="modSp add modNotesTx">
        <pc:chgData name="Paul Tinkler" userId="bcebf29c-73c2-433d-80d2-6bad896374bf" providerId="ADAL" clId="{48B2D6BF-0DA7-4C71-8D34-D13692BC5B09}" dt="2017-09-02T13:23:53.107" v="2986" actId="27636"/>
        <pc:sldMkLst>
          <pc:docMk/>
          <pc:sldMk cId="2272122251" sldId="264"/>
        </pc:sldMkLst>
        <pc:spChg chg="mod">
          <ac:chgData name="Paul Tinkler" userId="bcebf29c-73c2-433d-80d2-6bad896374bf" providerId="ADAL" clId="{48B2D6BF-0DA7-4C71-8D34-D13692BC5B09}" dt="2017-09-02T13:06:10.586" v="1677" actId="20577"/>
          <ac:spMkLst>
            <pc:docMk/>
            <pc:sldMk cId="2272122251" sldId="264"/>
            <ac:spMk id="2" creationId="{5EF649CF-BC94-4BC5-BC06-CB11F09E88B5}"/>
          </ac:spMkLst>
        </pc:spChg>
        <pc:spChg chg="mod">
          <ac:chgData name="Paul Tinkler" userId="bcebf29c-73c2-433d-80d2-6bad896374bf" providerId="ADAL" clId="{48B2D6BF-0DA7-4C71-8D34-D13692BC5B09}" dt="2017-09-02T13:23:53.107" v="2986" actId="27636"/>
          <ac:spMkLst>
            <pc:docMk/>
            <pc:sldMk cId="2272122251" sldId="264"/>
            <ac:spMk id="3" creationId="{9A33E243-222F-4B1B-8F19-87D298935B56}"/>
          </ac:spMkLst>
        </pc:spChg>
      </pc:sldChg>
      <pc:sldChg chg="modSp add del ord">
        <pc:chgData name="Paul Tinkler" userId="bcebf29c-73c2-433d-80d2-6bad896374bf" providerId="ADAL" clId="{48B2D6BF-0DA7-4C71-8D34-D13692BC5B09}" dt="2017-09-02T13:21:38.516" v="2802" actId="2696"/>
        <pc:sldMkLst>
          <pc:docMk/>
          <pc:sldMk cId="2203810841" sldId="265"/>
        </pc:sldMkLst>
        <pc:spChg chg="mod">
          <ac:chgData name="Paul Tinkler" userId="bcebf29c-73c2-433d-80d2-6bad896374bf" providerId="ADAL" clId="{48B2D6BF-0DA7-4C71-8D34-D13692BC5B09}" dt="2017-09-02T13:16:24.145" v="2695" actId="5793"/>
          <ac:spMkLst>
            <pc:docMk/>
            <pc:sldMk cId="2203810841" sldId="265"/>
            <ac:spMk id="2" creationId="{5488BFAF-6F6B-4D50-8506-76ABA9E9C2C2}"/>
          </ac:spMkLst>
        </pc:spChg>
        <pc:spChg chg="mod">
          <ac:chgData name="Paul Tinkler" userId="bcebf29c-73c2-433d-80d2-6bad896374bf" providerId="ADAL" clId="{48B2D6BF-0DA7-4C71-8D34-D13692BC5B09}" dt="2017-09-02T13:20:29.326" v="2753" actId="20577"/>
          <ac:spMkLst>
            <pc:docMk/>
            <pc:sldMk cId="2203810841" sldId="265"/>
            <ac:spMk id="3" creationId="{680A21D0-9F66-4149-B1E2-BCEEB0F55038}"/>
          </ac:spMkLst>
        </pc:spChg>
      </pc:sldChg>
      <pc:sldChg chg="addSp delSp modSp add ord">
        <pc:chgData name="Paul Tinkler" userId="bcebf29c-73c2-433d-80d2-6bad896374bf" providerId="ADAL" clId="{48B2D6BF-0DA7-4C71-8D34-D13692BC5B09}" dt="2017-09-02T13:18:18.970" v="2717" actId="1076"/>
        <pc:sldMkLst>
          <pc:docMk/>
          <pc:sldMk cId="1007665062" sldId="266"/>
        </pc:sldMkLst>
        <pc:spChg chg="mod">
          <ac:chgData name="Paul Tinkler" userId="bcebf29c-73c2-433d-80d2-6bad896374bf" providerId="ADAL" clId="{48B2D6BF-0DA7-4C71-8D34-D13692BC5B09}" dt="2017-09-02T13:17:55.516" v="2712" actId="20577"/>
          <ac:spMkLst>
            <pc:docMk/>
            <pc:sldMk cId="1007665062" sldId="266"/>
            <ac:spMk id="2" creationId="{0D54CAEC-2F7A-4E88-8414-6B5886B6B333}"/>
          </ac:spMkLst>
        </pc:spChg>
        <pc:spChg chg="del">
          <ac:chgData name="Paul Tinkler" userId="bcebf29c-73c2-433d-80d2-6bad896374bf" providerId="ADAL" clId="{48B2D6BF-0DA7-4C71-8D34-D13692BC5B09}" dt="2017-09-02T13:18:06.349" v="2713" actId="478"/>
          <ac:spMkLst>
            <pc:docMk/>
            <pc:sldMk cId="1007665062" sldId="266"/>
            <ac:spMk id="3" creationId="{8D3BBEE7-92A5-4175-AF26-C99FAB1D7868}"/>
          </ac:spMkLst>
        </pc:spChg>
        <pc:spChg chg="add mod">
          <ac:chgData name="Paul Tinkler" userId="bcebf29c-73c2-433d-80d2-6bad896374bf" providerId="ADAL" clId="{48B2D6BF-0DA7-4C71-8D34-D13692BC5B09}" dt="2017-09-02T13:18:18.970" v="2717" actId="1076"/>
          <ac:spMkLst>
            <pc:docMk/>
            <pc:sldMk cId="1007665062" sldId="266"/>
            <ac:spMk id="4" creationId="{2190C32D-D2C8-49F5-AD42-7DE507C1AE43}"/>
          </ac:spMkLst>
        </pc:spChg>
      </pc:sldChg>
      <pc:sldChg chg="addSp delSp modSp add ord">
        <pc:chgData name="Paul Tinkler" userId="bcebf29c-73c2-433d-80d2-6bad896374bf" providerId="ADAL" clId="{48B2D6BF-0DA7-4C71-8D34-D13692BC5B09}" dt="2017-09-02T13:27:51.927" v="3263" actId="114"/>
        <pc:sldMkLst>
          <pc:docMk/>
          <pc:sldMk cId="2769040563" sldId="267"/>
        </pc:sldMkLst>
        <pc:spChg chg="mod">
          <ac:chgData name="Paul Tinkler" userId="bcebf29c-73c2-433d-80d2-6bad896374bf" providerId="ADAL" clId="{48B2D6BF-0DA7-4C71-8D34-D13692BC5B09}" dt="2017-09-02T13:27:51.927" v="3263" actId="114"/>
          <ac:spMkLst>
            <pc:docMk/>
            <pc:sldMk cId="2769040563" sldId="267"/>
            <ac:spMk id="2" creationId="{B7122BCB-FAE0-4A24-8318-6DBDA6B8B9EB}"/>
          </ac:spMkLst>
        </pc:spChg>
        <pc:spChg chg="mod">
          <ac:chgData name="Paul Tinkler" userId="bcebf29c-73c2-433d-80d2-6bad896374bf" providerId="ADAL" clId="{48B2D6BF-0DA7-4C71-8D34-D13692BC5B09}" dt="2017-09-02T13:26:53.972" v="3253" actId="27636"/>
          <ac:spMkLst>
            <pc:docMk/>
            <pc:sldMk cId="2769040563" sldId="267"/>
            <ac:spMk id="3" creationId="{2046BE98-EC23-4BBA-980D-2A080BE0F7C0}"/>
          </ac:spMkLst>
        </pc:spChg>
        <pc:spChg chg="add del">
          <ac:chgData name="Paul Tinkler" userId="bcebf29c-73c2-433d-80d2-6bad896374bf" providerId="ADAL" clId="{48B2D6BF-0DA7-4C71-8D34-D13692BC5B09}" dt="2017-09-02T13:27:11.423" v="3255" actId="114"/>
          <ac:spMkLst>
            <pc:docMk/>
            <pc:sldMk cId="2769040563" sldId="267"/>
            <ac:spMk id="4" creationId="{96FFD474-9A8E-4C9F-8915-EEF709050A53}"/>
          </ac:spMkLst>
        </pc:spChg>
        <pc:graphicFrameChg chg="add mod modGraphic">
          <ac:chgData name="Paul Tinkler" userId="bcebf29c-73c2-433d-80d2-6bad896374bf" providerId="ADAL" clId="{48B2D6BF-0DA7-4C71-8D34-D13692BC5B09}" dt="2017-09-02T13:27:35.437" v="3260" actId="1076"/>
          <ac:graphicFrameMkLst>
            <pc:docMk/>
            <pc:sldMk cId="2769040563" sldId="267"/>
            <ac:graphicFrameMk id="5" creationId="{885B18EF-73D2-4BD2-9F05-ED941ABE77DB}"/>
          </ac:graphicFrameMkLst>
        </pc:graphicFrameChg>
      </pc:sldChg>
      <pc:sldChg chg="modSp add modNotesTx">
        <pc:chgData name="Paul Tinkler" userId="bcebf29c-73c2-433d-80d2-6bad896374bf" providerId="ADAL" clId="{48B2D6BF-0DA7-4C71-8D34-D13692BC5B09}" dt="2017-09-02T13:42:52.334" v="4301" actId="115"/>
        <pc:sldMkLst>
          <pc:docMk/>
          <pc:sldMk cId="2480995254" sldId="268"/>
        </pc:sldMkLst>
        <pc:spChg chg="mod">
          <ac:chgData name="Paul Tinkler" userId="bcebf29c-73c2-433d-80d2-6bad896374bf" providerId="ADAL" clId="{48B2D6BF-0DA7-4C71-8D34-D13692BC5B09}" dt="2017-09-02T13:28:34.348" v="3283" actId="20577"/>
          <ac:spMkLst>
            <pc:docMk/>
            <pc:sldMk cId="2480995254" sldId="268"/>
            <ac:spMk id="2" creationId="{195AB1C7-3ACC-4D96-8E7D-C3B08AF2E4BE}"/>
          </ac:spMkLst>
        </pc:spChg>
        <pc:spChg chg="mod">
          <ac:chgData name="Paul Tinkler" userId="bcebf29c-73c2-433d-80d2-6bad896374bf" providerId="ADAL" clId="{48B2D6BF-0DA7-4C71-8D34-D13692BC5B09}" dt="2017-09-02T13:42:03.972" v="4160" actId="27636"/>
          <ac:spMkLst>
            <pc:docMk/>
            <pc:sldMk cId="2480995254" sldId="268"/>
            <ac:spMk id="3" creationId="{43604C28-B602-41D4-B3D2-DE24536A3C0B}"/>
          </ac:spMkLst>
        </pc:spChg>
      </pc:sldChg>
      <pc:sldChg chg="modSp add">
        <pc:chgData name="Paul Tinkler" userId="bcebf29c-73c2-433d-80d2-6bad896374bf" providerId="ADAL" clId="{48B2D6BF-0DA7-4C71-8D34-D13692BC5B09}" dt="2017-09-02T13:43:06.394" v="4311" actId="20577"/>
        <pc:sldMkLst>
          <pc:docMk/>
          <pc:sldMk cId="1062648933" sldId="269"/>
        </pc:sldMkLst>
        <pc:spChg chg="mod">
          <ac:chgData name="Paul Tinkler" userId="bcebf29c-73c2-433d-80d2-6bad896374bf" providerId="ADAL" clId="{48B2D6BF-0DA7-4C71-8D34-D13692BC5B09}" dt="2017-09-02T13:37:30.740" v="3710" actId="20577"/>
          <ac:spMkLst>
            <pc:docMk/>
            <pc:sldMk cId="1062648933" sldId="269"/>
            <ac:spMk id="2" creationId="{1F60F277-FBD4-4806-A417-9251B8B3633C}"/>
          </ac:spMkLst>
        </pc:spChg>
        <pc:spChg chg="mod">
          <ac:chgData name="Paul Tinkler" userId="bcebf29c-73c2-433d-80d2-6bad896374bf" providerId="ADAL" clId="{48B2D6BF-0DA7-4C71-8D34-D13692BC5B09}" dt="2017-09-02T13:43:06.394" v="4311" actId="20577"/>
          <ac:spMkLst>
            <pc:docMk/>
            <pc:sldMk cId="1062648933" sldId="269"/>
            <ac:spMk id="3" creationId="{454C49AB-766D-45AC-BBA3-EA44982F8638}"/>
          </ac:spMkLst>
        </pc:spChg>
      </pc:sldChg>
      <pc:sldChg chg="addSp delSp modSp add modNotesTx">
        <pc:chgData name="Paul Tinkler" userId="bcebf29c-73c2-433d-80d2-6bad896374bf" providerId="ADAL" clId="{48B2D6BF-0DA7-4C71-8D34-D13692BC5B09}" dt="2017-09-02T13:57:09.161" v="5510" actId="20577"/>
        <pc:sldMkLst>
          <pc:docMk/>
          <pc:sldMk cId="3877238005" sldId="270"/>
        </pc:sldMkLst>
        <pc:spChg chg="mod">
          <ac:chgData name="Paul Tinkler" userId="bcebf29c-73c2-433d-80d2-6bad896374bf" providerId="ADAL" clId="{48B2D6BF-0DA7-4C71-8D34-D13692BC5B09}" dt="2017-09-02T13:43:15.948" v="4329" actId="20577"/>
          <ac:spMkLst>
            <pc:docMk/>
            <pc:sldMk cId="3877238005" sldId="270"/>
            <ac:spMk id="2" creationId="{A5749A54-80A7-4D63-B64E-F250D771548E}"/>
          </ac:spMkLst>
        </pc:spChg>
        <pc:spChg chg="mod">
          <ac:chgData name="Paul Tinkler" userId="bcebf29c-73c2-433d-80d2-6bad896374bf" providerId="ADAL" clId="{48B2D6BF-0DA7-4C71-8D34-D13692BC5B09}" dt="2017-09-02T13:57:09.161" v="5510" actId="20577"/>
          <ac:spMkLst>
            <pc:docMk/>
            <pc:sldMk cId="3877238005" sldId="270"/>
            <ac:spMk id="3" creationId="{8F92462C-F77C-433F-8A4F-A33785D7E70F}"/>
          </ac:spMkLst>
        </pc:spChg>
        <pc:spChg chg="add del mod">
          <ac:chgData name="Paul Tinkler" userId="bcebf29c-73c2-433d-80d2-6bad896374bf" providerId="ADAL" clId="{48B2D6BF-0DA7-4C71-8D34-D13692BC5B09}" dt="2017-09-02T13:52:09.321" v="5058" actId="478"/>
          <ac:spMkLst>
            <pc:docMk/>
            <pc:sldMk cId="3877238005" sldId="270"/>
            <ac:spMk id="6" creationId="{42C453E9-0880-409A-B375-70E56DC02973}"/>
          </ac:spMkLst>
        </pc:spChg>
        <pc:picChg chg="add mod">
          <ac:chgData name="Paul Tinkler" userId="bcebf29c-73c2-433d-80d2-6bad896374bf" providerId="ADAL" clId="{48B2D6BF-0DA7-4C71-8D34-D13692BC5B09}" dt="2017-09-02T13:52:20.817" v="5061" actId="1076"/>
          <ac:picMkLst>
            <pc:docMk/>
            <pc:sldMk cId="3877238005" sldId="270"/>
            <ac:picMk id="5" creationId="{4CD4689C-52D0-46B1-9D3A-64D3F7B27B2C}"/>
          </ac:picMkLst>
        </pc:picChg>
      </pc:sldChg>
      <pc:sldChg chg="addSp delSp modSp add">
        <pc:chgData name="Paul Tinkler" userId="bcebf29c-73c2-433d-80d2-6bad896374bf" providerId="ADAL" clId="{48B2D6BF-0DA7-4C71-8D34-D13692BC5B09}" dt="2017-09-02T14:00:17.564" v="5703" actId="114"/>
        <pc:sldMkLst>
          <pc:docMk/>
          <pc:sldMk cId="860842713" sldId="271"/>
        </pc:sldMkLst>
        <pc:spChg chg="mod">
          <ac:chgData name="Paul Tinkler" userId="bcebf29c-73c2-433d-80d2-6bad896374bf" providerId="ADAL" clId="{48B2D6BF-0DA7-4C71-8D34-D13692BC5B09}" dt="2017-09-02T13:57:30.732" v="5517" actId="20577"/>
          <ac:spMkLst>
            <pc:docMk/>
            <pc:sldMk cId="860842713" sldId="271"/>
            <ac:spMk id="2" creationId="{1ED6C20A-E8DE-446D-9A61-088AFEBABC62}"/>
          </ac:spMkLst>
        </pc:spChg>
        <pc:spChg chg="mod">
          <ac:chgData name="Paul Tinkler" userId="bcebf29c-73c2-433d-80d2-6bad896374bf" providerId="ADAL" clId="{48B2D6BF-0DA7-4C71-8D34-D13692BC5B09}" dt="2017-09-02T14:00:17.564" v="5703" actId="114"/>
          <ac:spMkLst>
            <pc:docMk/>
            <pc:sldMk cId="860842713" sldId="271"/>
            <ac:spMk id="3" creationId="{5E2C6EBB-C084-4323-AD29-D2A9DF8629EF}"/>
          </ac:spMkLst>
        </pc:spChg>
        <pc:spChg chg="add del mod">
          <ac:chgData name="Paul Tinkler" userId="bcebf29c-73c2-433d-80d2-6bad896374bf" providerId="ADAL" clId="{48B2D6BF-0DA7-4C71-8D34-D13692BC5B09}" dt="2017-09-02T13:58:59.804" v="5689" actId="478"/>
          <ac:spMkLst>
            <pc:docMk/>
            <pc:sldMk cId="860842713" sldId="271"/>
            <ac:spMk id="6" creationId="{AB8B7464-6FF3-4ABB-9D95-9E37AAA56568}"/>
          </ac:spMkLst>
        </pc:spChg>
        <pc:picChg chg="add mod">
          <ac:chgData name="Paul Tinkler" userId="bcebf29c-73c2-433d-80d2-6bad896374bf" providerId="ADAL" clId="{48B2D6BF-0DA7-4C71-8D34-D13692BC5B09}" dt="2017-09-02T13:59:10.689" v="5692" actId="1076"/>
          <ac:picMkLst>
            <pc:docMk/>
            <pc:sldMk cId="860842713" sldId="271"/>
            <ac:picMk id="5" creationId="{EE98D388-2D73-4048-B569-AE62CEEF508B}"/>
          </ac:picMkLst>
        </pc:picChg>
      </pc:sldChg>
      <pc:sldChg chg="modSp add">
        <pc:chgData name="Paul Tinkler" userId="bcebf29c-73c2-433d-80d2-6bad896374bf" providerId="ADAL" clId="{48B2D6BF-0DA7-4C71-8D34-D13692BC5B09}" dt="2017-09-02T14:02:39.536" v="5712" actId="5793"/>
        <pc:sldMkLst>
          <pc:docMk/>
          <pc:sldMk cId="525883354" sldId="272"/>
        </pc:sldMkLst>
        <pc:spChg chg="mod">
          <ac:chgData name="Paul Tinkler" userId="bcebf29c-73c2-433d-80d2-6bad896374bf" providerId="ADAL" clId="{48B2D6BF-0DA7-4C71-8D34-D13692BC5B09}" dt="2017-09-02T14:00:38.171" v="5710" actId="20577"/>
          <ac:spMkLst>
            <pc:docMk/>
            <pc:sldMk cId="525883354" sldId="272"/>
            <ac:spMk id="2" creationId="{1D67C9EA-A8D4-42D1-BC5D-0919F642D77A}"/>
          </ac:spMkLst>
        </pc:spChg>
        <pc:spChg chg="mod">
          <ac:chgData name="Paul Tinkler" userId="bcebf29c-73c2-433d-80d2-6bad896374bf" providerId="ADAL" clId="{48B2D6BF-0DA7-4C71-8D34-D13692BC5B09}" dt="2017-09-02T14:02:39.536" v="5712" actId="5793"/>
          <ac:spMkLst>
            <pc:docMk/>
            <pc:sldMk cId="525883354" sldId="272"/>
            <ac:spMk id="3" creationId="{477D1DD7-B82F-47FC-99C5-62E023EEE515}"/>
          </ac:spMkLst>
        </pc:spChg>
      </pc:sldChg>
      <pc:sldChg chg="modSp add">
        <pc:chgData name="Paul Tinkler" userId="bcebf29c-73c2-433d-80d2-6bad896374bf" providerId="ADAL" clId="{48B2D6BF-0DA7-4C71-8D34-D13692BC5B09}" dt="2017-09-05T18:04:04.412" v="7172" actId="20577"/>
        <pc:sldMkLst>
          <pc:docMk/>
          <pc:sldMk cId="3753753681" sldId="273"/>
        </pc:sldMkLst>
        <pc:spChg chg="mod">
          <ac:chgData name="Paul Tinkler" userId="bcebf29c-73c2-433d-80d2-6bad896374bf" providerId="ADAL" clId="{48B2D6BF-0DA7-4C71-8D34-D13692BC5B09}" dt="2017-09-02T14:02:58.691" v="5713" actId="114"/>
          <ac:spMkLst>
            <pc:docMk/>
            <pc:sldMk cId="3753753681" sldId="273"/>
            <ac:spMk id="2" creationId="{73D102BB-DDF5-4D7A-B714-438831FABDC8}"/>
          </ac:spMkLst>
        </pc:spChg>
        <pc:spChg chg="mod">
          <ac:chgData name="Paul Tinkler" userId="bcebf29c-73c2-433d-80d2-6bad896374bf" providerId="ADAL" clId="{48B2D6BF-0DA7-4C71-8D34-D13692BC5B09}" dt="2017-09-05T18:04:04.412" v="7172" actId="20577"/>
          <ac:spMkLst>
            <pc:docMk/>
            <pc:sldMk cId="3753753681" sldId="273"/>
            <ac:spMk id="3" creationId="{8DFCCE80-B420-40DC-B728-66CA6C4A0615}"/>
          </ac:spMkLst>
        </pc:spChg>
      </pc:sldChg>
      <pc:sldChg chg="add del">
        <pc:chgData name="Paul Tinkler" userId="bcebf29c-73c2-433d-80d2-6bad896374bf" providerId="ADAL" clId="{48B2D6BF-0DA7-4C71-8D34-D13692BC5B09}" dt="2017-09-02T14:12:35.374" v="6067" actId="2696"/>
        <pc:sldMkLst>
          <pc:docMk/>
          <pc:sldMk cId="139691381" sldId="274"/>
        </pc:sldMkLst>
      </pc:sldChg>
      <pc:sldChg chg="modSp add modNotesTx">
        <pc:chgData name="Paul Tinkler" userId="bcebf29c-73c2-433d-80d2-6bad896374bf" providerId="ADAL" clId="{48B2D6BF-0DA7-4C71-8D34-D13692BC5B09}" dt="2017-09-05T18:01:19.660" v="7062" actId="20577"/>
        <pc:sldMkLst>
          <pc:docMk/>
          <pc:sldMk cId="2205643163" sldId="274"/>
        </pc:sldMkLst>
        <pc:spChg chg="mod">
          <ac:chgData name="Paul Tinkler" userId="bcebf29c-73c2-433d-80d2-6bad896374bf" providerId="ADAL" clId="{48B2D6BF-0DA7-4C71-8D34-D13692BC5B09}" dt="2017-09-05T17:57:09.353" v="6533" actId="20577"/>
          <ac:spMkLst>
            <pc:docMk/>
            <pc:sldMk cId="2205643163" sldId="274"/>
            <ac:spMk id="2" creationId="{3CFCFBA9-D735-4B8F-BFEA-3EF1122A8D41}"/>
          </ac:spMkLst>
        </pc:spChg>
        <pc:spChg chg="mod">
          <ac:chgData name="Paul Tinkler" userId="bcebf29c-73c2-433d-80d2-6bad896374bf" providerId="ADAL" clId="{48B2D6BF-0DA7-4C71-8D34-D13692BC5B09}" dt="2017-09-05T17:58:22.314" v="6669" actId="20577"/>
          <ac:spMkLst>
            <pc:docMk/>
            <pc:sldMk cId="2205643163" sldId="274"/>
            <ac:spMk id="3" creationId="{9A54A8BE-1380-4030-8929-DC063DEAD172}"/>
          </ac:spMkLst>
        </pc:spChg>
      </pc:sldChg>
      <pc:sldChg chg="add del">
        <pc:chgData name="Paul Tinkler" userId="bcebf29c-73c2-433d-80d2-6bad896374bf" providerId="ADAL" clId="{48B2D6BF-0DA7-4C71-8D34-D13692BC5B09}" dt="2017-09-02T14:12:36.884" v="6068" actId="2696"/>
        <pc:sldMkLst>
          <pc:docMk/>
          <pc:sldMk cId="415781639" sldId="275"/>
        </pc:sldMkLst>
      </pc:sldChg>
      <pc:sldChg chg="add del">
        <pc:chgData name="Paul Tinkler" userId="bcebf29c-73c2-433d-80d2-6bad896374bf" providerId="ADAL" clId="{48B2D6BF-0DA7-4C71-8D34-D13692BC5B09}" dt="2017-09-02T14:12:37.805" v="6069" actId="2696"/>
        <pc:sldMkLst>
          <pc:docMk/>
          <pc:sldMk cId="868260168" sldId="276"/>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65D5845-E79E-447B-8FD7-4A284B2D076D}" type="doc">
      <dgm:prSet loTypeId="urn:microsoft.com/office/officeart/2005/8/layout/equation2" loCatId="process" qsTypeId="urn:microsoft.com/office/officeart/2005/8/quickstyle/simple2" qsCatId="simple" csTypeId="urn:microsoft.com/office/officeart/2005/8/colors/colorful4" csCatId="colorful" phldr="1"/>
      <dgm:spPr/>
    </dgm:pt>
    <dgm:pt modelId="{E2B00F19-0214-4464-B27D-832D563B5DA7}">
      <dgm:prSet phldrT="[Text]" custT="1"/>
      <dgm:spPr/>
      <dgm:t>
        <a:bodyPr/>
        <a:lstStyle/>
        <a:p>
          <a:r>
            <a:rPr lang="en-US" sz="2400" b="1" dirty="0" smtClean="0"/>
            <a:t>Strong argument </a:t>
          </a:r>
          <a:endParaRPr lang="en-US" sz="2400" b="1" dirty="0"/>
        </a:p>
      </dgm:t>
    </dgm:pt>
    <dgm:pt modelId="{59ACFC81-628B-4737-A65C-D8E1D0DFFD82}" type="parTrans" cxnId="{2B7ED1B7-A2E4-440B-BA83-31758526B889}">
      <dgm:prSet/>
      <dgm:spPr/>
      <dgm:t>
        <a:bodyPr/>
        <a:lstStyle/>
        <a:p>
          <a:endParaRPr lang="en-US" b="1"/>
        </a:p>
      </dgm:t>
    </dgm:pt>
    <dgm:pt modelId="{A6039762-B09D-48B5-ADBD-CC144CED8D6F}" type="sibTrans" cxnId="{2B7ED1B7-A2E4-440B-BA83-31758526B889}">
      <dgm:prSet/>
      <dgm:spPr/>
      <dgm:t>
        <a:bodyPr/>
        <a:lstStyle/>
        <a:p>
          <a:endParaRPr lang="en-US" b="1"/>
        </a:p>
      </dgm:t>
    </dgm:pt>
    <dgm:pt modelId="{3A217900-7B6A-45B9-AD64-A31BBC1DBE35}">
      <dgm:prSet phldrT="[Text]" custT="1"/>
      <dgm:spPr/>
      <dgm:t>
        <a:bodyPr/>
        <a:lstStyle/>
        <a:p>
          <a:r>
            <a:rPr lang="en-US" sz="2400" b="1" dirty="0" smtClean="0"/>
            <a:t>Providing credible evidence</a:t>
          </a:r>
        </a:p>
        <a:p>
          <a:endParaRPr lang="en-US" sz="2400" b="1" dirty="0"/>
        </a:p>
      </dgm:t>
    </dgm:pt>
    <dgm:pt modelId="{0A6278AA-8257-4511-AB27-6227451D6556}" type="parTrans" cxnId="{8AA5B073-5913-4503-B97A-67FA7951BEB6}">
      <dgm:prSet/>
      <dgm:spPr/>
      <dgm:t>
        <a:bodyPr/>
        <a:lstStyle/>
        <a:p>
          <a:endParaRPr lang="en-US" b="1"/>
        </a:p>
      </dgm:t>
    </dgm:pt>
    <dgm:pt modelId="{C23A3AFD-CFBF-4F75-A9C8-7EFAC6143CF6}" type="sibTrans" cxnId="{8AA5B073-5913-4503-B97A-67FA7951BEB6}">
      <dgm:prSet/>
      <dgm:spPr/>
      <dgm:t>
        <a:bodyPr/>
        <a:lstStyle/>
        <a:p>
          <a:endParaRPr lang="en-US" b="1"/>
        </a:p>
      </dgm:t>
    </dgm:pt>
    <dgm:pt modelId="{D4CD6312-831D-42EB-8FA0-69AB4BF7D7D1}">
      <dgm:prSet phldrT="[Text]"/>
      <dgm:spPr/>
      <dgm:t>
        <a:bodyPr/>
        <a:lstStyle/>
        <a:p>
          <a:r>
            <a:rPr lang="en-US" b="1" dirty="0" smtClean="0"/>
            <a:t>Evaluating the quality of evidence</a:t>
          </a:r>
          <a:endParaRPr lang="en-US" b="1" dirty="0"/>
        </a:p>
      </dgm:t>
    </dgm:pt>
    <dgm:pt modelId="{6EE71015-84D9-47C3-850D-6CC3DE218796}" type="parTrans" cxnId="{BFF4F472-6032-41FB-B998-721B59DEA2DE}">
      <dgm:prSet/>
      <dgm:spPr/>
      <dgm:t>
        <a:bodyPr/>
        <a:lstStyle/>
        <a:p>
          <a:endParaRPr lang="en-US" b="1"/>
        </a:p>
      </dgm:t>
    </dgm:pt>
    <dgm:pt modelId="{851BD7BD-EF12-4B81-8687-EE3C66FA6473}" type="sibTrans" cxnId="{BFF4F472-6032-41FB-B998-721B59DEA2DE}">
      <dgm:prSet/>
      <dgm:spPr/>
      <dgm:t>
        <a:bodyPr/>
        <a:lstStyle/>
        <a:p>
          <a:endParaRPr lang="en-US" b="1"/>
        </a:p>
      </dgm:t>
    </dgm:pt>
    <dgm:pt modelId="{85E63788-E4D6-41AC-9C3C-EECB8142A044}" type="pres">
      <dgm:prSet presAssocID="{765D5845-E79E-447B-8FD7-4A284B2D076D}" presName="Name0" presStyleCnt="0">
        <dgm:presLayoutVars>
          <dgm:dir/>
          <dgm:resizeHandles val="exact"/>
        </dgm:presLayoutVars>
      </dgm:prSet>
      <dgm:spPr/>
    </dgm:pt>
    <dgm:pt modelId="{4C575EB8-F756-419D-9D70-7A8351D7A9A0}" type="pres">
      <dgm:prSet presAssocID="{765D5845-E79E-447B-8FD7-4A284B2D076D}" presName="vNodes" presStyleCnt="0"/>
      <dgm:spPr/>
    </dgm:pt>
    <dgm:pt modelId="{673C95DA-29E5-4BF0-B090-3385CCFA01B5}" type="pres">
      <dgm:prSet presAssocID="{E2B00F19-0214-4464-B27D-832D563B5DA7}" presName="node" presStyleLbl="node1" presStyleIdx="0" presStyleCnt="3">
        <dgm:presLayoutVars>
          <dgm:bulletEnabled val="1"/>
        </dgm:presLayoutVars>
      </dgm:prSet>
      <dgm:spPr/>
    </dgm:pt>
    <dgm:pt modelId="{55B31EFF-D28E-4ED0-836A-42A26B409660}" type="pres">
      <dgm:prSet presAssocID="{A6039762-B09D-48B5-ADBD-CC144CED8D6F}" presName="spacerT" presStyleCnt="0"/>
      <dgm:spPr/>
    </dgm:pt>
    <dgm:pt modelId="{1B9A7CD9-7C2E-4E23-9D56-8A1BB24FBDB8}" type="pres">
      <dgm:prSet presAssocID="{A6039762-B09D-48B5-ADBD-CC144CED8D6F}" presName="sibTrans" presStyleLbl="sibTrans2D1" presStyleIdx="0" presStyleCnt="2"/>
      <dgm:spPr/>
    </dgm:pt>
    <dgm:pt modelId="{D91EEC4E-4B38-4A18-BADE-E608E62351DB}" type="pres">
      <dgm:prSet presAssocID="{A6039762-B09D-48B5-ADBD-CC144CED8D6F}" presName="spacerB" presStyleCnt="0"/>
      <dgm:spPr/>
    </dgm:pt>
    <dgm:pt modelId="{18DE2D30-2744-4104-870F-B986AC1CFEC2}" type="pres">
      <dgm:prSet presAssocID="{3A217900-7B6A-45B9-AD64-A31BBC1DBE35}" presName="node" presStyleLbl="node1" presStyleIdx="1" presStyleCnt="3">
        <dgm:presLayoutVars>
          <dgm:bulletEnabled val="1"/>
        </dgm:presLayoutVars>
      </dgm:prSet>
      <dgm:spPr/>
    </dgm:pt>
    <dgm:pt modelId="{5DC923D5-D4CF-4076-A967-B12969351468}" type="pres">
      <dgm:prSet presAssocID="{765D5845-E79E-447B-8FD7-4A284B2D076D}" presName="sibTransLast" presStyleLbl="sibTrans2D1" presStyleIdx="1" presStyleCnt="2"/>
      <dgm:spPr/>
    </dgm:pt>
    <dgm:pt modelId="{7ECBF2C1-36F3-4E0A-95E9-F043DDDBF6C1}" type="pres">
      <dgm:prSet presAssocID="{765D5845-E79E-447B-8FD7-4A284B2D076D}" presName="connectorText" presStyleLbl="sibTrans2D1" presStyleIdx="1" presStyleCnt="2"/>
      <dgm:spPr/>
    </dgm:pt>
    <dgm:pt modelId="{82667BA2-F80A-42A4-967C-14B062CF2C05}" type="pres">
      <dgm:prSet presAssocID="{765D5845-E79E-447B-8FD7-4A284B2D076D}" presName="lastNode" presStyleLbl="node1" presStyleIdx="2" presStyleCnt="3" custScaleX="88182" custScaleY="81642">
        <dgm:presLayoutVars>
          <dgm:bulletEnabled val="1"/>
        </dgm:presLayoutVars>
      </dgm:prSet>
      <dgm:spPr/>
    </dgm:pt>
  </dgm:ptLst>
  <dgm:cxnLst>
    <dgm:cxn modelId="{2B7ED1B7-A2E4-440B-BA83-31758526B889}" srcId="{765D5845-E79E-447B-8FD7-4A284B2D076D}" destId="{E2B00F19-0214-4464-B27D-832D563B5DA7}" srcOrd="0" destOrd="0" parTransId="{59ACFC81-628B-4737-A65C-D8E1D0DFFD82}" sibTransId="{A6039762-B09D-48B5-ADBD-CC144CED8D6F}"/>
    <dgm:cxn modelId="{CCF26A2E-CFC3-4AAB-8C02-5F6D462F0E1A}" type="presOf" srcId="{3A217900-7B6A-45B9-AD64-A31BBC1DBE35}" destId="{18DE2D30-2744-4104-870F-B986AC1CFEC2}" srcOrd="0" destOrd="0" presId="urn:microsoft.com/office/officeart/2005/8/layout/equation2"/>
    <dgm:cxn modelId="{4730A979-C361-4B1B-8726-F0EDDA3C8ED6}" type="presOf" srcId="{765D5845-E79E-447B-8FD7-4A284B2D076D}" destId="{85E63788-E4D6-41AC-9C3C-EECB8142A044}" srcOrd="0" destOrd="0" presId="urn:microsoft.com/office/officeart/2005/8/layout/equation2"/>
    <dgm:cxn modelId="{389384E6-FB46-4378-9B5A-696B7C79B882}" type="presOf" srcId="{A6039762-B09D-48B5-ADBD-CC144CED8D6F}" destId="{1B9A7CD9-7C2E-4E23-9D56-8A1BB24FBDB8}" srcOrd="0" destOrd="0" presId="urn:microsoft.com/office/officeart/2005/8/layout/equation2"/>
    <dgm:cxn modelId="{BFF4F472-6032-41FB-B998-721B59DEA2DE}" srcId="{765D5845-E79E-447B-8FD7-4A284B2D076D}" destId="{D4CD6312-831D-42EB-8FA0-69AB4BF7D7D1}" srcOrd="2" destOrd="0" parTransId="{6EE71015-84D9-47C3-850D-6CC3DE218796}" sibTransId="{851BD7BD-EF12-4B81-8687-EE3C66FA6473}"/>
    <dgm:cxn modelId="{8AA5B073-5913-4503-B97A-67FA7951BEB6}" srcId="{765D5845-E79E-447B-8FD7-4A284B2D076D}" destId="{3A217900-7B6A-45B9-AD64-A31BBC1DBE35}" srcOrd="1" destOrd="0" parTransId="{0A6278AA-8257-4511-AB27-6227451D6556}" sibTransId="{C23A3AFD-CFBF-4F75-A9C8-7EFAC6143CF6}"/>
    <dgm:cxn modelId="{1D44AF8F-DF04-47D7-9E50-12C73856F013}" type="presOf" srcId="{C23A3AFD-CFBF-4F75-A9C8-7EFAC6143CF6}" destId="{7ECBF2C1-36F3-4E0A-95E9-F043DDDBF6C1}" srcOrd="1" destOrd="0" presId="urn:microsoft.com/office/officeart/2005/8/layout/equation2"/>
    <dgm:cxn modelId="{4E21A094-DB22-4927-80B2-799B1CB178E3}" type="presOf" srcId="{C23A3AFD-CFBF-4F75-A9C8-7EFAC6143CF6}" destId="{5DC923D5-D4CF-4076-A967-B12969351468}" srcOrd="0" destOrd="0" presId="urn:microsoft.com/office/officeart/2005/8/layout/equation2"/>
    <dgm:cxn modelId="{05C5CA97-F635-4411-91E7-11E0CBA06999}" type="presOf" srcId="{D4CD6312-831D-42EB-8FA0-69AB4BF7D7D1}" destId="{82667BA2-F80A-42A4-967C-14B062CF2C05}" srcOrd="0" destOrd="0" presId="urn:microsoft.com/office/officeart/2005/8/layout/equation2"/>
    <dgm:cxn modelId="{030BBE34-6F8B-4522-B888-14AD7860EAB8}" type="presOf" srcId="{E2B00F19-0214-4464-B27D-832D563B5DA7}" destId="{673C95DA-29E5-4BF0-B090-3385CCFA01B5}" srcOrd="0" destOrd="0" presId="urn:microsoft.com/office/officeart/2005/8/layout/equation2"/>
    <dgm:cxn modelId="{310E9C2C-66DA-408B-95E2-CEA663A26337}" type="presParOf" srcId="{85E63788-E4D6-41AC-9C3C-EECB8142A044}" destId="{4C575EB8-F756-419D-9D70-7A8351D7A9A0}" srcOrd="0" destOrd="0" presId="urn:microsoft.com/office/officeart/2005/8/layout/equation2"/>
    <dgm:cxn modelId="{FBD62CF4-AF97-4620-BC7D-E06CA060C82F}" type="presParOf" srcId="{4C575EB8-F756-419D-9D70-7A8351D7A9A0}" destId="{673C95DA-29E5-4BF0-B090-3385CCFA01B5}" srcOrd="0" destOrd="0" presId="urn:microsoft.com/office/officeart/2005/8/layout/equation2"/>
    <dgm:cxn modelId="{7C96222C-81C3-4005-B7D6-9A97A54E56A7}" type="presParOf" srcId="{4C575EB8-F756-419D-9D70-7A8351D7A9A0}" destId="{55B31EFF-D28E-4ED0-836A-42A26B409660}" srcOrd="1" destOrd="0" presId="urn:microsoft.com/office/officeart/2005/8/layout/equation2"/>
    <dgm:cxn modelId="{FD6615D3-541B-4033-9A03-BEEEADC32173}" type="presParOf" srcId="{4C575EB8-F756-419D-9D70-7A8351D7A9A0}" destId="{1B9A7CD9-7C2E-4E23-9D56-8A1BB24FBDB8}" srcOrd="2" destOrd="0" presId="urn:microsoft.com/office/officeart/2005/8/layout/equation2"/>
    <dgm:cxn modelId="{18DCF6BF-F9A5-4E68-863A-9276D96F3C1D}" type="presParOf" srcId="{4C575EB8-F756-419D-9D70-7A8351D7A9A0}" destId="{D91EEC4E-4B38-4A18-BADE-E608E62351DB}" srcOrd="3" destOrd="0" presId="urn:microsoft.com/office/officeart/2005/8/layout/equation2"/>
    <dgm:cxn modelId="{B7F02CA0-8804-4264-9996-09BFAC921AA6}" type="presParOf" srcId="{4C575EB8-F756-419D-9D70-7A8351D7A9A0}" destId="{18DE2D30-2744-4104-870F-B986AC1CFEC2}" srcOrd="4" destOrd="0" presId="urn:microsoft.com/office/officeart/2005/8/layout/equation2"/>
    <dgm:cxn modelId="{6EADD597-15AF-4019-A3A6-02192FBB5292}" type="presParOf" srcId="{85E63788-E4D6-41AC-9C3C-EECB8142A044}" destId="{5DC923D5-D4CF-4076-A967-B12969351468}" srcOrd="1" destOrd="0" presId="urn:microsoft.com/office/officeart/2005/8/layout/equation2"/>
    <dgm:cxn modelId="{D108638E-137B-4DD9-B878-AA83BB2C05B9}" type="presParOf" srcId="{5DC923D5-D4CF-4076-A967-B12969351468}" destId="{7ECBF2C1-36F3-4E0A-95E9-F043DDDBF6C1}" srcOrd="0" destOrd="0" presId="urn:microsoft.com/office/officeart/2005/8/layout/equation2"/>
    <dgm:cxn modelId="{F1BB73E8-FA62-4CF0-BED6-4C3A6A9C3929}" type="presParOf" srcId="{85E63788-E4D6-41AC-9C3C-EECB8142A044}" destId="{82667BA2-F80A-42A4-967C-14B062CF2C05}" srcOrd="2" destOrd="0" presId="urn:microsoft.com/office/officeart/2005/8/layout/equati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5143CD8-EC25-4557-A3C1-BA5CA1A74134}" type="doc">
      <dgm:prSet loTypeId="urn:microsoft.com/office/officeart/2005/8/layout/hProcess9" loCatId="process" qsTypeId="urn:microsoft.com/office/officeart/2005/8/quickstyle/simple5" qsCatId="simple" csTypeId="urn:microsoft.com/office/officeart/2005/8/colors/colorful4" csCatId="colorful" phldr="1"/>
      <dgm:spPr/>
    </dgm:pt>
    <dgm:pt modelId="{F481C359-150C-4C37-B9C7-0CE17B96DBB9}">
      <dgm:prSet phldrT="[Text]"/>
      <dgm:spPr/>
      <dgm:t>
        <a:bodyPr/>
        <a:lstStyle/>
        <a:p>
          <a:r>
            <a:rPr lang="en-US" b="1" dirty="0" smtClean="0"/>
            <a:t>Collect the Right Information</a:t>
          </a:r>
          <a:endParaRPr lang="en-US" b="1" dirty="0"/>
        </a:p>
      </dgm:t>
    </dgm:pt>
    <dgm:pt modelId="{2BDA49BE-655A-48D2-81CE-EEE96558E991}" type="parTrans" cxnId="{4C36A3EC-4FDC-49D0-A155-3D6A4BF8AD68}">
      <dgm:prSet/>
      <dgm:spPr/>
      <dgm:t>
        <a:bodyPr/>
        <a:lstStyle/>
        <a:p>
          <a:endParaRPr lang="en-US" b="1"/>
        </a:p>
      </dgm:t>
    </dgm:pt>
    <dgm:pt modelId="{18F8FA6D-1B8D-4BEF-A907-E935D2CEBA82}" type="sibTrans" cxnId="{4C36A3EC-4FDC-49D0-A155-3D6A4BF8AD68}">
      <dgm:prSet/>
      <dgm:spPr/>
      <dgm:t>
        <a:bodyPr/>
        <a:lstStyle/>
        <a:p>
          <a:endParaRPr lang="en-US" b="1"/>
        </a:p>
      </dgm:t>
    </dgm:pt>
    <dgm:pt modelId="{7AFC9E47-C14F-450F-9C80-0C92F31ECD04}">
      <dgm:prSet phldrT="[Text]"/>
      <dgm:spPr/>
      <dgm:t>
        <a:bodyPr/>
        <a:lstStyle/>
        <a:p>
          <a:r>
            <a:rPr lang="en-US" b="1" dirty="0" smtClean="0"/>
            <a:t>Numeracy Skills</a:t>
          </a:r>
          <a:endParaRPr lang="en-US" b="1" dirty="0"/>
        </a:p>
      </dgm:t>
    </dgm:pt>
    <dgm:pt modelId="{DDE9D030-7464-4833-B052-139A1FF924DE}" type="parTrans" cxnId="{28301750-9278-49A8-8C23-5AF10689E40E}">
      <dgm:prSet/>
      <dgm:spPr/>
      <dgm:t>
        <a:bodyPr/>
        <a:lstStyle/>
        <a:p>
          <a:endParaRPr lang="en-US" b="1"/>
        </a:p>
      </dgm:t>
    </dgm:pt>
    <dgm:pt modelId="{FA425BDD-A0A4-4C66-95DF-32EFE96D1ED8}" type="sibTrans" cxnId="{28301750-9278-49A8-8C23-5AF10689E40E}">
      <dgm:prSet/>
      <dgm:spPr/>
      <dgm:t>
        <a:bodyPr/>
        <a:lstStyle/>
        <a:p>
          <a:endParaRPr lang="en-US" b="1"/>
        </a:p>
      </dgm:t>
    </dgm:pt>
    <dgm:pt modelId="{436536DE-9D87-4AD5-9F09-484147073C8D}">
      <dgm:prSet phldrT="[Text]"/>
      <dgm:spPr/>
      <dgm:t>
        <a:bodyPr/>
        <a:lstStyle/>
        <a:p>
          <a:r>
            <a:rPr lang="en-US" b="1" dirty="0" smtClean="0"/>
            <a:t>Strategic Thinking </a:t>
          </a:r>
          <a:endParaRPr lang="en-US" b="1" dirty="0"/>
        </a:p>
      </dgm:t>
    </dgm:pt>
    <dgm:pt modelId="{83CD77EC-1DC0-41C7-A2E2-D60E79B32D1B}" type="parTrans" cxnId="{F53ADE72-1E23-44D9-A346-8C18793A6F74}">
      <dgm:prSet/>
      <dgm:spPr/>
      <dgm:t>
        <a:bodyPr/>
        <a:lstStyle/>
        <a:p>
          <a:endParaRPr lang="en-US" b="1"/>
        </a:p>
      </dgm:t>
    </dgm:pt>
    <dgm:pt modelId="{C50A8E98-A9CA-4B85-B8D8-D4B57961201A}" type="sibTrans" cxnId="{F53ADE72-1E23-44D9-A346-8C18793A6F74}">
      <dgm:prSet/>
      <dgm:spPr/>
      <dgm:t>
        <a:bodyPr/>
        <a:lstStyle/>
        <a:p>
          <a:endParaRPr lang="en-US" b="1"/>
        </a:p>
      </dgm:t>
    </dgm:pt>
    <dgm:pt modelId="{878E4808-1B04-421C-8F84-4D2FBB79DE92}">
      <dgm:prSet phldrT="[Text]"/>
      <dgm:spPr/>
      <dgm:t>
        <a:bodyPr/>
        <a:lstStyle/>
        <a:p>
          <a:r>
            <a:rPr lang="en-US" b="1" dirty="0" smtClean="0"/>
            <a:t>Attention to Detail Skills</a:t>
          </a:r>
          <a:endParaRPr lang="en-US" b="1" dirty="0"/>
        </a:p>
      </dgm:t>
    </dgm:pt>
    <dgm:pt modelId="{CB47F129-565B-423F-A736-724DC1E4FCDB}" type="parTrans" cxnId="{F37D77CB-7EB6-4EB7-8DA7-43DB9901D2D7}">
      <dgm:prSet/>
      <dgm:spPr/>
      <dgm:t>
        <a:bodyPr/>
        <a:lstStyle/>
        <a:p>
          <a:endParaRPr lang="en-US" b="1"/>
        </a:p>
      </dgm:t>
    </dgm:pt>
    <dgm:pt modelId="{301E5ACB-D883-4F03-B406-8BC04BDFD2DB}" type="sibTrans" cxnId="{F37D77CB-7EB6-4EB7-8DA7-43DB9901D2D7}">
      <dgm:prSet/>
      <dgm:spPr/>
      <dgm:t>
        <a:bodyPr/>
        <a:lstStyle/>
        <a:p>
          <a:endParaRPr lang="en-US" b="1"/>
        </a:p>
      </dgm:t>
    </dgm:pt>
    <dgm:pt modelId="{C4AAFCD1-C52A-4D8F-9919-3F970B20E424}">
      <dgm:prSet phldrT="[Text]"/>
      <dgm:spPr/>
      <dgm:t>
        <a:bodyPr/>
        <a:lstStyle/>
        <a:p>
          <a:r>
            <a:rPr lang="en-US" b="1" dirty="0" smtClean="0"/>
            <a:t>Technical skills</a:t>
          </a:r>
          <a:endParaRPr lang="en-US" b="1" dirty="0"/>
        </a:p>
      </dgm:t>
    </dgm:pt>
    <dgm:pt modelId="{A6FF8F14-7314-4610-B868-9F260BBACCFE}" type="parTrans" cxnId="{31C8B6B1-F213-4493-BEC2-B0D2C6A304A6}">
      <dgm:prSet/>
      <dgm:spPr/>
      <dgm:t>
        <a:bodyPr/>
        <a:lstStyle/>
        <a:p>
          <a:endParaRPr lang="en-US" b="1"/>
        </a:p>
      </dgm:t>
    </dgm:pt>
    <dgm:pt modelId="{0479CBCD-800A-4089-9EF3-D57B63685082}" type="sibTrans" cxnId="{31C8B6B1-F213-4493-BEC2-B0D2C6A304A6}">
      <dgm:prSet/>
      <dgm:spPr/>
      <dgm:t>
        <a:bodyPr/>
        <a:lstStyle/>
        <a:p>
          <a:endParaRPr lang="en-US" b="1"/>
        </a:p>
      </dgm:t>
    </dgm:pt>
    <dgm:pt modelId="{8853012A-4552-4544-83B9-A604372DE775}" type="pres">
      <dgm:prSet presAssocID="{E5143CD8-EC25-4557-A3C1-BA5CA1A74134}" presName="CompostProcess" presStyleCnt="0">
        <dgm:presLayoutVars>
          <dgm:dir/>
          <dgm:resizeHandles val="exact"/>
        </dgm:presLayoutVars>
      </dgm:prSet>
      <dgm:spPr/>
    </dgm:pt>
    <dgm:pt modelId="{6EFBF684-2ABE-49CC-A909-60AE358B5F7B}" type="pres">
      <dgm:prSet presAssocID="{E5143CD8-EC25-4557-A3C1-BA5CA1A74134}" presName="arrow" presStyleLbl="bgShp" presStyleIdx="0" presStyleCnt="1"/>
      <dgm:spPr/>
    </dgm:pt>
    <dgm:pt modelId="{F7D80CFD-FCCB-4F35-B254-3C1D10EE1607}" type="pres">
      <dgm:prSet presAssocID="{E5143CD8-EC25-4557-A3C1-BA5CA1A74134}" presName="linearProcess" presStyleCnt="0"/>
      <dgm:spPr/>
    </dgm:pt>
    <dgm:pt modelId="{68E7533D-471F-49CA-86C3-11A7B5B8CA7E}" type="pres">
      <dgm:prSet presAssocID="{F481C359-150C-4C37-B9C7-0CE17B96DBB9}" presName="textNode" presStyleLbl="node1" presStyleIdx="0" presStyleCnt="5">
        <dgm:presLayoutVars>
          <dgm:bulletEnabled val="1"/>
        </dgm:presLayoutVars>
      </dgm:prSet>
      <dgm:spPr/>
    </dgm:pt>
    <dgm:pt modelId="{F0CB21AE-9040-487F-A761-D8973C6A638F}" type="pres">
      <dgm:prSet presAssocID="{18F8FA6D-1B8D-4BEF-A907-E935D2CEBA82}" presName="sibTrans" presStyleCnt="0"/>
      <dgm:spPr/>
    </dgm:pt>
    <dgm:pt modelId="{E3B40DD8-1449-4876-8F63-E440DE59F987}" type="pres">
      <dgm:prSet presAssocID="{7AFC9E47-C14F-450F-9C80-0C92F31ECD04}" presName="textNode" presStyleLbl="node1" presStyleIdx="1" presStyleCnt="5">
        <dgm:presLayoutVars>
          <dgm:bulletEnabled val="1"/>
        </dgm:presLayoutVars>
      </dgm:prSet>
      <dgm:spPr/>
      <dgm:t>
        <a:bodyPr/>
        <a:lstStyle/>
        <a:p>
          <a:endParaRPr lang="en-US"/>
        </a:p>
      </dgm:t>
    </dgm:pt>
    <dgm:pt modelId="{88EC4B4A-F38B-423B-B3C6-19E5183E59D7}" type="pres">
      <dgm:prSet presAssocID="{FA425BDD-A0A4-4C66-95DF-32EFE96D1ED8}" presName="sibTrans" presStyleCnt="0"/>
      <dgm:spPr/>
    </dgm:pt>
    <dgm:pt modelId="{E4EBE648-132C-4571-A6C9-C356C84EBDA7}" type="pres">
      <dgm:prSet presAssocID="{436536DE-9D87-4AD5-9F09-484147073C8D}" presName="textNode" presStyleLbl="node1" presStyleIdx="2" presStyleCnt="5">
        <dgm:presLayoutVars>
          <dgm:bulletEnabled val="1"/>
        </dgm:presLayoutVars>
      </dgm:prSet>
      <dgm:spPr/>
      <dgm:t>
        <a:bodyPr/>
        <a:lstStyle/>
        <a:p>
          <a:endParaRPr lang="en-US"/>
        </a:p>
      </dgm:t>
    </dgm:pt>
    <dgm:pt modelId="{B0FDD5C5-01D7-4328-AB9E-8B93A5FA4365}" type="pres">
      <dgm:prSet presAssocID="{C50A8E98-A9CA-4B85-B8D8-D4B57961201A}" presName="sibTrans" presStyleCnt="0"/>
      <dgm:spPr/>
    </dgm:pt>
    <dgm:pt modelId="{42098112-4B73-4540-85C4-8B911B5D3092}" type="pres">
      <dgm:prSet presAssocID="{878E4808-1B04-421C-8F84-4D2FBB79DE92}" presName="textNode" presStyleLbl="node1" presStyleIdx="3" presStyleCnt="5">
        <dgm:presLayoutVars>
          <dgm:bulletEnabled val="1"/>
        </dgm:presLayoutVars>
      </dgm:prSet>
      <dgm:spPr/>
      <dgm:t>
        <a:bodyPr/>
        <a:lstStyle/>
        <a:p>
          <a:endParaRPr lang="en-US"/>
        </a:p>
      </dgm:t>
    </dgm:pt>
    <dgm:pt modelId="{5EFEFC5D-4297-4161-B9B3-672D4A4B714F}" type="pres">
      <dgm:prSet presAssocID="{301E5ACB-D883-4F03-B406-8BC04BDFD2DB}" presName="sibTrans" presStyleCnt="0"/>
      <dgm:spPr/>
    </dgm:pt>
    <dgm:pt modelId="{678E8FAC-C249-4570-8E09-68DFBB11D368}" type="pres">
      <dgm:prSet presAssocID="{C4AAFCD1-C52A-4D8F-9919-3F970B20E424}" presName="textNode" presStyleLbl="node1" presStyleIdx="4" presStyleCnt="5">
        <dgm:presLayoutVars>
          <dgm:bulletEnabled val="1"/>
        </dgm:presLayoutVars>
      </dgm:prSet>
      <dgm:spPr/>
      <dgm:t>
        <a:bodyPr/>
        <a:lstStyle/>
        <a:p>
          <a:endParaRPr lang="en-US"/>
        </a:p>
      </dgm:t>
    </dgm:pt>
  </dgm:ptLst>
  <dgm:cxnLst>
    <dgm:cxn modelId="{F53ADE72-1E23-44D9-A346-8C18793A6F74}" srcId="{E5143CD8-EC25-4557-A3C1-BA5CA1A74134}" destId="{436536DE-9D87-4AD5-9F09-484147073C8D}" srcOrd="2" destOrd="0" parTransId="{83CD77EC-1DC0-41C7-A2E2-D60E79B32D1B}" sibTransId="{C50A8E98-A9CA-4B85-B8D8-D4B57961201A}"/>
    <dgm:cxn modelId="{B67F04D9-596F-44F0-B609-45B7CA54E0BF}" type="presOf" srcId="{878E4808-1B04-421C-8F84-4D2FBB79DE92}" destId="{42098112-4B73-4540-85C4-8B911B5D3092}" srcOrd="0" destOrd="0" presId="urn:microsoft.com/office/officeart/2005/8/layout/hProcess9"/>
    <dgm:cxn modelId="{28301750-9278-49A8-8C23-5AF10689E40E}" srcId="{E5143CD8-EC25-4557-A3C1-BA5CA1A74134}" destId="{7AFC9E47-C14F-450F-9C80-0C92F31ECD04}" srcOrd="1" destOrd="0" parTransId="{DDE9D030-7464-4833-B052-139A1FF924DE}" sibTransId="{FA425BDD-A0A4-4C66-95DF-32EFE96D1ED8}"/>
    <dgm:cxn modelId="{B710F76C-6F3D-4181-8470-8406FBE1DDD0}" type="presOf" srcId="{C4AAFCD1-C52A-4D8F-9919-3F970B20E424}" destId="{678E8FAC-C249-4570-8E09-68DFBB11D368}" srcOrd="0" destOrd="0" presId="urn:microsoft.com/office/officeart/2005/8/layout/hProcess9"/>
    <dgm:cxn modelId="{31C8B6B1-F213-4493-BEC2-B0D2C6A304A6}" srcId="{E5143CD8-EC25-4557-A3C1-BA5CA1A74134}" destId="{C4AAFCD1-C52A-4D8F-9919-3F970B20E424}" srcOrd="4" destOrd="0" parTransId="{A6FF8F14-7314-4610-B868-9F260BBACCFE}" sibTransId="{0479CBCD-800A-4089-9EF3-D57B63685082}"/>
    <dgm:cxn modelId="{9F401A58-DAFA-4A5E-A38E-4E9DB17CE4DC}" type="presOf" srcId="{436536DE-9D87-4AD5-9F09-484147073C8D}" destId="{E4EBE648-132C-4571-A6C9-C356C84EBDA7}" srcOrd="0" destOrd="0" presId="urn:microsoft.com/office/officeart/2005/8/layout/hProcess9"/>
    <dgm:cxn modelId="{F37D77CB-7EB6-4EB7-8DA7-43DB9901D2D7}" srcId="{E5143CD8-EC25-4557-A3C1-BA5CA1A74134}" destId="{878E4808-1B04-421C-8F84-4D2FBB79DE92}" srcOrd="3" destOrd="0" parTransId="{CB47F129-565B-423F-A736-724DC1E4FCDB}" sibTransId="{301E5ACB-D883-4F03-B406-8BC04BDFD2DB}"/>
    <dgm:cxn modelId="{9C862B44-2DBA-4927-A955-28017E741500}" type="presOf" srcId="{E5143CD8-EC25-4557-A3C1-BA5CA1A74134}" destId="{8853012A-4552-4544-83B9-A604372DE775}" srcOrd="0" destOrd="0" presId="urn:microsoft.com/office/officeart/2005/8/layout/hProcess9"/>
    <dgm:cxn modelId="{C2572CD6-E4F5-48AA-8004-686805A7D0AE}" type="presOf" srcId="{7AFC9E47-C14F-450F-9C80-0C92F31ECD04}" destId="{E3B40DD8-1449-4876-8F63-E440DE59F987}" srcOrd="0" destOrd="0" presId="urn:microsoft.com/office/officeart/2005/8/layout/hProcess9"/>
    <dgm:cxn modelId="{B2BF0B4D-1406-48CD-9B6C-B8CD69689162}" type="presOf" srcId="{F481C359-150C-4C37-B9C7-0CE17B96DBB9}" destId="{68E7533D-471F-49CA-86C3-11A7B5B8CA7E}" srcOrd="0" destOrd="0" presId="urn:microsoft.com/office/officeart/2005/8/layout/hProcess9"/>
    <dgm:cxn modelId="{4C36A3EC-4FDC-49D0-A155-3D6A4BF8AD68}" srcId="{E5143CD8-EC25-4557-A3C1-BA5CA1A74134}" destId="{F481C359-150C-4C37-B9C7-0CE17B96DBB9}" srcOrd="0" destOrd="0" parTransId="{2BDA49BE-655A-48D2-81CE-EEE96558E991}" sibTransId="{18F8FA6D-1B8D-4BEF-A907-E935D2CEBA82}"/>
    <dgm:cxn modelId="{C04D10F0-8A29-44AB-AE45-AFB6A82E3222}" type="presParOf" srcId="{8853012A-4552-4544-83B9-A604372DE775}" destId="{6EFBF684-2ABE-49CC-A909-60AE358B5F7B}" srcOrd="0" destOrd="0" presId="urn:microsoft.com/office/officeart/2005/8/layout/hProcess9"/>
    <dgm:cxn modelId="{020763B6-48EE-4AE1-B7FA-114407F675D3}" type="presParOf" srcId="{8853012A-4552-4544-83B9-A604372DE775}" destId="{F7D80CFD-FCCB-4F35-B254-3C1D10EE1607}" srcOrd="1" destOrd="0" presId="urn:microsoft.com/office/officeart/2005/8/layout/hProcess9"/>
    <dgm:cxn modelId="{21272DBE-0749-49DD-B0AD-AD173D1A7B8A}" type="presParOf" srcId="{F7D80CFD-FCCB-4F35-B254-3C1D10EE1607}" destId="{68E7533D-471F-49CA-86C3-11A7B5B8CA7E}" srcOrd="0" destOrd="0" presId="urn:microsoft.com/office/officeart/2005/8/layout/hProcess9"/>
    <dgm:cxn modelId="{F3543C7B-94D3-4766-815E-72CD62748D6A}" type="presParOf" srcId="{F7D80CFD-FCCB-4F35-B254-3C1D10EE1607}" destId="{F0CB21AE-9040-487F-A761-D8973C6A638F}" srcOrd="1" destOrd="0" presId="urn:microsoft.com/office/officeart/2005/8/layout/hProcess9"/>
    <dgm:cxn modelId="{FD3B3863-B898-46C4-BAE2-3B5DC961E3BC}" type="presParOf" srcId="{F7D80CFD-FCCB-4F35-B254-3C1D10EE1607}" destId="{E3B40DD8-1449-4876-8F63-E440DE59F987}" srcOrd="2" destOrd="0" presId="urn:microsoft.com/office/officeart/2005/8/layout/hProcess9"/>
    <dgm:cxn modelId="{9224E83D-25A8-4EA5-A515-B9606B7FCDC8}" type="presParOf" srcId="{F7D80CFD-FCCB-4F35-B254-3C1D10EE1607}" destId="{88EC4B4A-F38B-423B-B3C6-19E5183E59D7}" srcOrd="3" destOrd="0" presId="urn:microsoft.com/office/officeart/2005/8/layout/hProcess9"/>
    <dgm:cxn modelId="{E902FA9D-0C0D-4A55-846F-16D01886BCEE}" type="presParOf" srcId="{F7D80CFD-FCCB-4F35-B254-3C1D10EE1607}" destId="{E4EBE648-132C-4571-A6C9-C356C84EBDA7}" srcOrd="4" destOrd="0" presId="urn:microsoft.com/office/officeart/2005/8/layout/hProcess9"/>
    <dgm:cxn modelId="{4AECA0BC-5211-456B-B888-9DF9BF8FDCDB}" type="presParOf" srcId="{F7D80CFD-FCCB-4F35-B254-3C1D10EE1607}" destId="{B0FDD5C5-01D7-4328-AB9E-8B93A5FA4365}" srcOrd="5" destOrd="0" presId="urn:microsoft.com/office/officeart/2005/8/layout/hProcess9"/>
    <dgm:cxn modelId="{2C9EE262-4C08-4638-9348-FC1AABE8C55D}" type="presParOf" srcId="{F7D80CFD-FCCB-4F35-B254-3C1D10EE1607}" destId="{42098112-4B73-4540-85C4-8B911B5D3092}" srcOrd="6" destOrd="0" presId="urn:microsoft.com/office/officeart/2005/8/layout/hProcess9"/>
    <dgm:cxn modelId="{9D34AC3A-CF42-4406-8EAD-AB6F9700101F}" type="presParOf" srcId="{F7D80CFD-FCCB-4F35-B254-3C1D10EE1607}" destId="{5EFEFC5D-4297-4161-B9B3-672D4A4B714F}" srcOrd="7" destOrd="0" presId="urn:microsoft.com/office/officeart/2005/8/layout/hProcess9"/>
    <dgm:cxn modelId="{F220A35D-2D27-47D7-9483-B733C2C6BDF7}" type="presParOf" srcId="{F7D80CFD-FCCB-4F35-B254-3C1D10EE1607}" destId="{678E8FAC-C249-4570-8E09-68DFBB11D368}" srcOrd="8"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3C95DA-29E5-4BF0-B090-3385CCFA01B5}">
      <dsp:nvSpPr>
        <dsp:cNvPr id="0" name=""/>
        <dsp:cNvSpPr/>
      </dsp:nvSpPr>
      <dsp:spPr>
        <a:xfrm>
          <a:off x="576064" y="841"/>
          <a:ext cx="2204998" cy="2204998"/>
        </a:xfrm>
        <a:prstGeom prst="ellipse">
          <a:avLst/>
        </a:prstGeom>
        <a:solidFill>
          <a:schemeClr val="accent4">
            <a:hueOff val="0"/>
            <a:satOff val="0"/>
            <a:lumOff val="0"/>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t>Strong argument </a:t>
          </a:r>
          <a:endParaRPr lang="en-US" sz="2400" b="1" kern="1200" dirty="0"/>
        </a:p>
      </dsp:txBody>
      <dsp:txXfrm>
        <a:off x="898978" y="323755"/>
        <a:ext cx="1559170" cy="1559170"/>
      </dsp:txXfrm>
    </dsp:sp>
    <dsp:sp modelId="{1B9A7CD9-7C2E-4E23-9D56-8A1BB24FBDB8}">
      <dsp:nvSpPr>
        <dsp:cNvPr id="0" name=""/>
        <dsp:cNvSpPr/>
      </dsp:nvSpPr>
      <dsp:spPr>
        <a:xfrm>
          <a:off x="1039114" y="2384886"/>
          <a:ext cx="1278899" cy="1278899"/>
        </a:xfrm>
        <a:prstGeom prst="mathPlus">
          <a:avLst/>
        </a:prstGeom>
        <a:solidFill>
          <a:schemeClr val="accent4">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977900">
            <a:lnSpc>
              <a:spcPct val="90000"/>
            </a:lnSpc>
            <a:spcBef>
              <a:spcPct val="0"/>
            </a:spcBef>
            <a:spcAft>
              <a:spcPct val="35000"/>
            </a:spcAft>
          </a:pPr>
          <a:endParaRPr lang="en-US" sz="2200" b="1" kern="1200"/>
        </a:p>
      </dsp:txBody>
      <dsp:txXfrm>
        <a:off x="1208632" y="2873937"/>
        <a:ext cx="939863" cy="300797"/>
      </dsp:txXfrm>
    </dsp:sp>
    <dsp:sp modelId="{18DE2D30-2744-4104-870F-B986AC1CFEC2}">
      <dsp:nvSpPr>
        <dsp:cNvPr id="0" name=""/>
        <dsp:cNvSpPr/>
      </dsp:nvSpPr>
      <dsp:spPr>
        <a:xfrm>
          <a:off x="576064" y="3842831"/>
          <a:ext cx="2204998" cy="2204998"/>
        </a:xfrm>
        <a:prstGeom prst="ellipse">
          <a:avLst/>
        </a:prstGeom>
        <a:solidFill>
          <a:schemeClr val="accent4">
            <a:hueOff val="10211516"/>
            <a:satOff val="-11993"/>
            <a:lumOff val="4608"/>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en-US" sz="2400" b="1" kern="1200" dirty="0" smtClean="0"/>
            <a:t>Providing credible evidence</a:t>
          </a:r>
        </a:p>
        <a:p>
          <a:pPr lvl="0" algn="ctr" defTabSz="1066800">
            <a:lnSpc>
              <a:spcPct val="90000"/>
            </a:lnSpc>
            <a:spcBef>
              <a:spcPct val="0"/>
            </a:spcBef>
            <a:spcAft>
              <a:spcPct val="35000"/>
            </a:spcAft>
          </a:pPr>
          <a:endParaRPr lang="en-US" sz="2400" b="1" kern="1200" dirty="0"/>
        </a:p>
      </dsp:txBody>
      <dsp:txXfrm>
        <a:off x="898978" y="4165745"/>
        <a:ext cx="1559170" cy="1559170"/>
      </dsp:txXfrm>
    </dsp:sp>
    <dsp:sp modelId="{5DC923D5-D4CF-4076-A967-B12969351468}">
      <dsp:nvSpPr>
        <dsp:cNvPr id="0" name=""/>
        <dsp:cNvSpPr/>
      </dsp:nvSpPr>
      <dsp:spPr>
        <a:xfrm>
          <a:off x="3111813" y="2614206"/>
          <a:ext cx="701189" cy="820259"/>
        </a:xfrm>
        <a:prstGeom prst="rightArrow">
          <a:avLst>
            <a:gd name="adj1" fmla="val 60000"/>
            <a:gd name="adj2" fmla="val 50000"/>
          </a:avLst>
        </a:prstGeom>
        <a:solidFill>
          <a:schemeClr val="accent4">
            <a:hueOff val="20423033"/>
            <a:satOff val="-23986"/>
            <a:lumOff val="9216"/>
            <a:alphaOff val="0"/>
          </a:schemeClr>
        </a:solidFill>
        <a:ln>
          <a:noFill/>
        </a:ln>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lvl="0" algn="ctr" defTabSz="1644650">
            <a:lnSpc>
              <a:spcPct val="90000"/>
            </a:lnSpc>
            <a:spcBef>
              <a:spcPct val="0"/>
            </a:spcBef>
            <a:spcAft>
              <a:spcPct val="35000"/>
            </a:spcAft>
          </a:pPr>
          <a:endParaRPr lang="en-US" sz="3700" b="1" kern="1200"/>
        </a:p>
      </dsp:txBody>
      <dsp:txXfrm>
        <a:off x="3111813" y="2778258"/>
        <a:ext cx="490832" cy="492155"/>
      </dsp:txXfrm>
    </dsp:sp>
    <dsp:sp modelId="{82667BA2-F80A-42A4-967C-14B062CF2C05}">
      <dsp:nvSpPr>
        <dsp:cNvPr id="0" name=""/>
        <dsp:cNvSpPr/>
      </dsp:nvSpPr>
      <dsp:spPr>
        <a:xfrm>
          <a:off x="4104062" y="1224130"/>
          <a:ext cx="3888824" cy="3600410"/>
        </a:xfrm>
        <a:prstGeom prst="ellipse">
          <a:avLst/>
        </a:prstGeom>
        <a:solidFill>
          <a:schemeClr val="accent4">
            <a:hueOff val="20423033"/>
            <a:satOff val="-23986"/>
            <a:lumOff val="9216"/>
            <a:alphaOff val="0"/>
          </a:schemeClr>
        </a:solidFill>
        <a:ln w="3175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866900">
            <a:lnSpc>
              <a:spcPct val="90000"/>
            </a:lnSpc>
            <a:spcBef>
              <a:spcPct val="0"/>
            </a:spcBef>
            <a:spcAft>
              <a:spcPct val="35000"/>
            </a:spcAft>
          </a:pPr>
          <a:r>
            <a:rPr lang="en-US" sz="4200" b="1" kern="1200" dirty="0" smtClean="0"/>
            <a:t>Evaluating the quality of evidence</a:t>
          </a:r>
          <a:endParaRPr lang="en-US" sz="4200" b="1" kern="1200" dirty="0"/>
        </a:p>
      </dsp:txBody>
      <dsp:txXfrm>
        <a:off x="4673567" y="1751398"/>
        <a:ext cx="2749814" cy="25458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FBF684-2ABE-49CC-A909-60AE358B5F7B}">
      <dsp:nvSpPr>
        <dsp:cNvPr id="0" name=""/>
        <dsp:cNvSpPr/>
      </dsp:nvSpPr>
      <dsp:spPr>
        <a:xfrm>
          <a:off x="457199" y="0"/>
          <a:ext cx="5181600" cy="4064000"/>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8E7533D-471F-49CA-86C3-11A7B5B8CA7E}">
      <dsp:nvSpPr>
        <dsp:cNvPr id="0" name=""/>
        <dsp:cNvSpPr/>
      </dsp:nvSpPr>
      <dsp:spPr>
        <a:xfrm>
          <a:off x="2678" y="1219199"/>
          <a:ext cx="1171277" cy="1625600"/>
        </a:xfrm>
        <a:prstGeom prst="roundRect">
          <a:avLst/>
        </a:prstGeom>
        <a:gradFill rotWithShape="0">
          <a:gsLst>
            <a:gs pos="0">
              <a:schemeClr val="accent4">
                <a:hueOff val="0"/>
                <a:satOff val="0"/>
                <a:lumOff val="0"/>
                <a:alphaOff val="0"/>
                <a:tint val="97000"/>
                <a:satMod val="100000"/>
                <a:lumMod val="102000"/>
              </a:schemeClr>
            </a:gs>
            <a:gs pos="50000">
              <a:schemeClr val="accent4">
                <a:hueOff val="0"/>
                <a:satOff val="0"/>
                <a:lumOff val="0"/>
                <a:alphaOff val="0"/>
                <a:shade val="100000"/>
                <a:satMod val="103000"/>
                <a:lumMod val="100000"/>
              </a:schemeClr>
            </a:gs>
            <a:gs pos="100000">
              <a:schemeClr val="accent4">
                <a:hueOff val="0"/>
                <a:satOff val="0"/>
                <a:lumOff val="0"/>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Collect the Right Information</a:t>
          </a:r>
          <a:endParaRPr lang="en-US" sz="1300" b="1" kern="1200" dirty="0"/>
        </a:p>
      </dsp:txBody>
      <dsp:txXfrm>
        <a:off x="59855" y="1276376"/>
        <a:ext cx="1056923" cy="1511246"/>
      </dsp:txXfrm>
    </dsp:sp>
    <dsp:sp modelId="{E3B40DD8-1449-4876-8F63-E440DE59F987}">
      <dsp:nvSpPr>
        <dsp:cNvPr id="0" name=""/>
        <dsp:cNvSpPr/>
      </dsp:nvSpPr>
      <dsp:spPr>
        <a:xfrm>
          <a:off x="1232520" y="1219199"/>
          <a:ext cx="1171277" cy="1625600"/>
        </a:xfrm>
        <a:prstGeom prst="roundRect">
          <a:avLst/>
        </a:prstGeom>
        <a:gradFill rotWithShape="0">
          <a:gsLst>
            <a:gs pos="0">
              <a:schemeClr val="accent4">
                <a:hueOff val="5105758"/>
                <a:satOff val="-5996"/>
                <a:lumOff val="2304"/>
                <a:alphaOff val="0"/>
                <a:tint val="97000"/>
                <a:satMod val="100000"/>
                <a:lumMod val="102000"/>
              </a:schemeClr>
            </a:gs>
            <a:gs pos="50000">
              <a:schemeClr val="accent4">
                <a:hueOff val="5105758"/>
                <a:satOff val="-5996"/>
                <a:lumOff val="2304"/>
                <a:alphaOff val="0"/>
                <a:shade val="100000"/>
                <a:satMod val="103000"/>
                <a:lumMod val="100000"/>
              </a:schemeClr>
            </a:gs>
            <a:gs pos="100000">
              <a:schemeClr val="accent4">
                <a:hueOff val="5105758"/>
                <a:satOff val="-5996"/>
                <a:lumOff val="2304"/>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Numeracy Skills</a:t>
          </a:r>
          <a:endParaRPr lang="en-US" sz="1300" b="1" kern="1200" dirty="0"/>
        </a:p>
      </dsp:txBody>
      <dsp:txXfrm>
        <a:off x="1289697" y="1276376"/>
        <a:ext cx="1056923" cy="1511246"/>
      </dsp:txXfrm>
    </dsp:sp>
    <dsp:sp modelId="{E4EBE648-132C-4571-A6C9-C356C84EBDA7}">
      <dsp:nvSpPr>
        <dsp:cNvPr id="0" name=""/>
        <dsp:cNvSpPr/>
      </dsp:nvSpPr>
      <dsp:spPr>
        <a:xfrm>
          <a:off x="2462361" y="1219199"/>
          <a:ext cx="1171277" cy="1625600"/>
        </a:xfrm>
        <a:prstGeom prst="roundRect">
          <a:avLst/>
        </a:prstGeom>
        <a:gradFill rotWithShape="0">
          <a:gsLst>
            <a:gs pos="0">
              <a:schemeClr val="accent4">
                <a:hueOff val="10211516"/>
                <a:satOff val="-11993"/>
                <a:lumOff val="4608"/>
                <a:alphaOff val="0"/>
                <a:tint val="97000"/>
                <a:satMod val="100000"/>
                <a:lumMod val="102000"/>
              </a:schemeClr>
            </a:gs>
            <a:gs pos="50000">
              <a:schemeClr val="accent4">
                <a:hueOff val="10211516"/>
                <a:satOff val="-11993"/>
                <a:lumOff val="4608"/>
                <a:alphaOff val="0"/>
                <a:shade val="100000"/>
                <a:satMod val="103000"/>
                <a:lumMod val="100000"/>
              </a:schemeClr>
            </a:gs>
            <a:gs pos="100000">
              <a:schemeClr val="accent4">
                <a:hueOff val="10211516"/>
                <a:satOff val="-11993"/>
                <a:lumOff val="4608"/>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Strategic Thinking </a:t>
          </a:r>
          <a:endParaRPr lang="en-US" sz="1300" b="1" kern="1200" dirty="0"/>
        </a:p>
      </dsp:txBody>
      <dsp:txXfrm>
        <a:off x="2519538" y="1276376"/>
        <a:ext cx="1056923" cy="1511246"/>
      </dsp:txXfrm>
    </dsp:sp>
    <dsp:sp modelId="{42098112-4B73-4540-85C4-8B911B5D3092}">
      <dsp:nvSpPr>
        <dsp:cNvPr id="0" name=""/>
        <dsp:cNvSpPr/>
      </dsp:nvSpPr>
      <dsp:spPr>
        <a:xfrm>
          <a:off x="3692202" y="1219199"/>
          <a:ext cx="1171277" cy="1625600"/>
        </a:xfrm>
        <a:prstGeom prst="roundRect">
          <a:avLst/>
        </a:prstGeom>
        <a:gradFill rotWithShape="0">
          <a:gsLst>
            <a:gs pos="0">
              <a:schemeClr val="accent4">
                <a:hueOff val="15317274"/>
                <a:satOff val="-17989"/>
                <a:lumOff val="6912"/>
                <a:alphaOff val="0"/>
                <a:tint val="97000"/>
                <a:satMod val="100000"/>
                <a:lumMod val="102000"/>
              </a:schemeClr>
            </a:gs>
            <a:gs pos="50000">
              <a:schemeClr val="accent4">
                <a:hueOff val="15317274"/>
                <a:satOff val="-17989"/>
                <a:lumOff val="6912"/>
                <a:alphaOff val="0"/>
                <a:shade val="100000"/>
                <a:satMod val="103000"/>
                <a:lumMod val="100000"/>
              </a:schemeClr>
            </a:gs>
            <a:gs pos="100000">
              <a:schemeClr val="accent4">
                <a:hueOff val="15317274"/>
                <a:satOff val="-17989"/>
                <a:lumOff val="6912"/>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Attention to Detail Skills</a:t>
          </a:r>
          <a:endParaRPr lang="en-US" sz="1300" b="1" kern="1200" dirty="0"/>
        </a:p>
      </dsp:txBody>
      <dsp:txXfrm>
        <a:off x="3749379" y="1276376"/>
        <a:ext cx="1056923" cy="1511246"/>
      </dsp:txXfrm>
    </dsp:sp>
    <dsp:sp modelId="{678E8FAC-C249-4570-8E09-68DFBB11D368}">
      <dsp:nvSpPr>
        <dsp:cNvPr id="0" name=""/>
        <dsp:cNvSpPr/>
      </dsp:nvSpPr>
      <dsp:spPr>
        <a:xfrm>
          <a:off x="4922043" y="1219199"/>
          <a:ext cx="1171277" cy="1625600"/>
        </a:xfrm>
        <a:prstGeom prst="roundRect">
          <a:avLst/>
        </a:prstGeom>
        <a:gradFill rotWithShape="0">
          <a:gsLst>
            <a:gs pos="0">
              <a:schemeClr val="accent4">
                <a:hueOff val="20423033"/>
                <a:satOff val="-23986"/>
                <a:lumOff val="9216"/>
                <a:alphaOff val="0"/>
                <a:tint val="97000"/>
                <a:satMod val="100000"/>
                <a:lumMod val="102000"/>
              </a:schemeClr>
            </a:gs>
            <a:gs pos="50000">
              <a:schemeClr val="accent4">
                <a:hueOff val="20423033"/>
                <a:satOff val="-23986"/>
                <a:lumOff val="9216"/>
                <a:alphaOff val="0"/>
                <a:shade val="100000"/>
                <a:satMod val="103000"/>
                <a:lumMod val="100000"/>
              </a:schemeClr>
            </a:gs>
            <a:gs pos="100000">
              <a:schemeClr val="accent4">
                <a:hueOff val="20423033"/>
                <a:satOff val="-23986"/>
                <a:lumOff val="9216"/>
                <a:alphaOff val="0"/>
                <a:shade val="93000"/>
                <a:satMod val="110000"/>
                <a:lumMod val="99000"/>
              </a:schemeClr>
            </a:gs>
          </a:gsLst>
          <a:lin ang="5400000" scaled="0"/>
        </a:gradFill>
        <a:ln>
          <a:noFill/>
        </a:ln>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dsp:spPr>
      <dsp:style>
        <a:lnRef idx="0">
          <a:scrgbClr r="0" g="0" b="0"/>
        </a:lnRef>
        <a:fillRef idx="3">
          <a:scrgbClr r="0" g="0" b="0"/>
        </a:fillRef>
        <a:effectRef idx="3">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sz="1300" b="1" kern="1200" dirty="0" smtClean="0"/>
            <a:t>Technical skills</a:t>
          </a:r>
          <a:endParaRPr lang="en-US" sz="1300" b="1" kern="1200" dirty="0"/>
        </a:p>
      </dsp:txBody>
      <dsp:txXfrm>
        <a:off x="4979220" y="1276376"/>
        <a:ext cx="1056923" cy="1511246"/>
      </dsp:txXfrm>
    </dsp:sp>
  </dsp:spTree>
</dsp:drawing>
</file>

<file path=ppt/diagrams/layout1.xml><?xml version="1.0" encoding="utf-8"?>
<dgm:layoutDef xmlns:dgm="http://schemas.openxmlformats.org/drawingml/2006/diagram" xmlns:a="http://schemas.openxmlformats.org/drawingml/2006/main" uniqueId="urn:microsoft.com/office/officeart/2005/8/layout/equation2">
  <dgm:title val=""/>
  <dgm:desc val=""/>
  <dgm:catLst>
    <dgm:cat type="relationship" pri="18000"/>
    <dgm:cat type="process" pri="26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linDir" val="fromL"/>
          <dgm:param type="fallback" val="2D"/>
        </dgm:alg>
      </dgm:if>
      <dgm:else name="Name3">
        <dgm:alg type="lin">
          <dgm:param type="linDir" val="fromR"/>
          <dgm:param type="fallback" val="2D"/>
        </dgm:alg>
      </dgm:else>
    </dgm:choose>
    <dgm:shape xmlns:r="http://schemas.openxmlformats.org/officeDocument/2006/relationships" r:blip="">
      <dgm:adjLst/>
    </dgm:shape>
    <dgm:presOf/>
    <dgm:choose name="Name4">
      <dgm:if name="Name5" axis="ch" ptType="node" func="cnt" op="gte" val="3">
        <dgm:constrLst>
          <dgm:constr type="h" for="des" forName="node" refType="w" fact="0.5"/>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ch" forName="lastNode" op="equ" val="65"/>
          <dgm:constr type="primFontSz" for="des" forName="node" op="equ" val="65"/>
          <dgm:constr type="primFontSz" for="des" forName="sibTrans" val="55"/>
          <dgm:constr type="primFontSz" for="des" forName="sibTrans" refType="primFontSz" refFor="des" refForName="node" op="lte" fact="0.8"/>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if>
      <dgm:else name="Name6">
        <dgm:constrLst>
          <dgm:constr type="h" for="des" forName="node" refType="w"/>
          <dgm:constr type="w" for="ch" forName="lastNode" refType="w"/>
          <dgm:constr type="w" for="des" forName="node" refType="h" refFor="des" refForName="node"/>
          <dgm:constr type="w" for="ch" forName="sibTransLast" refType="h" refFor="des" refForName="node" fact="0.6"/>
          <dgm:constr type="h" for="des" forName="sibTrans" refType="h" refFor="des" refForName="node" op="equ" fact="0.58"/>
          <dgm:constr type="w" for="des" forName="sibTrans" refType="h" refFor="des" refForName="sibTrans" op="equ"/>
          <dgm:constr type="primFontSz" for="des" forName="node" val="65"/>
          <dgm:constr type="primFontSz" for="ch" forName="lastNode" refType="primFontSz" refFor="des" refForName="node" op="equ"/>
          <dgm:constr type="primFontSz" for="des" forName="sibTrans" val="55"/>
          <dgm:constr type="primFontSz" for="des" forName="connectorText" refType="primFontSz" refFor="des" refForName="node" op="lte" fact="0.8"/>
          <dgm:constr type="primFontSz" for="des" forName="connectorText" refType="primFontSz" refFor="des" refForName="sibTrans" op="equ"/>
          <dgm:constr type="h" for="des" forName="spacerT" refType="h" refFor="des" refForName="sibTrans" fact="0.14"/>
          <dgm:constr type="h" for="des" forName="spacerB" refType="h" refFor="des" refForName="sibTrans" fact="0.14"/>
        </dgm:constrLst>
      </dgm:else>
    </dgm:choose>
    <dgm:ruleLst/>
    <dgm:choose name="Name7">
      <dgm:if name="Name8" axis="ch" ptType="node" func="cnt" op="gte" val="1">
        <dgm:layoutNode name="vNodes">
          <dgm:alg type="lin">
            <dgm:param type="linDir" val="fromT"/>
            <dgm:param type="fallback" val="2D"/>
          </dgm:alg>
          <dgm:shape xmlns:r="http://schemas.openxmlformats.org/officeDocument/2006/relationships" r:blip="">
            <dgm:adjLst/>
          </dgm:shape>
          <dgm:presOf/>
          <dgm:constrLst/>
          <dgm:ruleLst/>
          <dgm:forEach name="Name9" axis="ch" ptType="node">
            <dgm:choose name="Name10">
              <dgm:if name="Name11" axis="self" func="revPos" op="neq" val="1">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choose name="Name12">
                  <dgm:if name="Name13" axis="self" ptType="node" func="revPos" op="gt" val="2">
                    <dgm:forEach name="sibTransForEach" axis="followSib" ptType="sibTrans" cnt="1">
                      <dgm:layoutNode name="spacerT">
                        <dgm:alg type="sp"/>
                        <dgm:shape xmlns:r="http://schemas.openxmlformats.org/officeDocument/2006/relationships" r:blip="">
                          <dgm:adjLst/>
                        </dgm:shape>
                        <dgm:presOf axis="self"/>
                        <dgm:constrLst/>
                        <dgm:ruleLst/>
                      </dgm:layoutNode>
                      <dgm:layoutNode name="sibTrans">
                        <dgm:alg type="tx"/>
                        <dgm:shape xmlns:r="http://schemas.openxmlformats.org/officeDocument/2006/relationships" type="mathPlus" r:blip="">
                          <dgm:adjLst/>
                        </dgm:shape>
                        <dgm:presOf axis="self"/>
                        <dgm:constrLst>
                          <dgm:constr type="h" refType="w"/>
                          <dgm:constr type="lMarg"/>
                          <dgm:constr type="rMarg"/>
                          <dgm:constr type="tMarg"/>
                          <dgm:constr type="bMarg"/>
                        </dgm:constrLst>
                        <dgm:ruleLst>
                          <dgm:rule type="primFontSz" val="5" fact="NaN" max="NaN"/>
                        </dgm:ruleLst>
                      </dgm:layoutNode>
                      <dgm:layoutNode name="spacerB">
                        <dgm:alg type="sp"/>
                        <dgm:shape xmlns:r="http://schemas.openxmlformats.org/officeDocument/2006/relationships" r:blip="">
                          <dgm:adjLst/>
                        </dgm:shape>
                        <dgm:presOf axis="self"/>
                        <dgm:constrLst/>
                        <dgm:ruleLst/>
                      </dgm:layoutNode>
                    </dgm:forEach>
                  </dgm:if>
                  <dgm:else name="Name14"/>
                </dgm:choose>
              </dgm:if>
              <dgm:else name="Name15"/>
            </dgm:choose>
          </dgm:forEach>
        </dgm:layoutNode>
        <dgm:choose name="Name16">
          <dgm:if name="Name17" axis="ch" ptType="node" func="cnt" op="gt" val="1">
            <dgm:layoutNode name="sibTransLast">
              <dgm:alg type="conn">
                <dgm:param type="begPts" val="auto"/>
                <dgm:param type="endPts" val="auto"/>
                <dgm:param type="srcNode" val="vNodes"/>
                <dgm:param type="dstNode" val="lastNode"/>
              </dgm:alg>
              <dgm:shape xmlns:r="http://schemas.openxmlformats.org/officeDocument/2006/relationships" type="conn" r:blip="">
                <dgm:adjLst/>
              </dgm:shape>
              <dgm:presOf axis="ch" ptType="sibTrans" st="-1" cnt="1"/>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ch desOrSelf" ptType="sibTrans sibTrans" st="-1 1" cnt="1 0"/>
                <dgm:constrLst>
                  <dgm:constr type="lMarg"/>
                  <dgm:constr type="rMarg"/>
                  <dgm:constr type="tMarg"/>
                  <dgm:constr type="bMarg"/>
                </dgm:constrLst>
                <dgm:ruleLst>
                  <dgm:rule type="primFontSz" val="5" fact="NaN" max="NaN"/>
                </dgm:ruleLst>
              </dgm:layoutNode>
            </dgm:layoutNode>
          </dgm:if>
          <dgm:else name="Name18"/>
        </dgm:choose>
        <dgm:layoutNode name="lastNode">
          <dgm:varLst>
            <dgm:bulletEnabled val="1"/>
          </dgm:varLst>
          <dgm:alg type="tx">
            <dgm:param type="txAnchorVertCh" val="mid"/>
          </dgm:alg>
          <dgm:shape xmlns:r="http://schemas.openxmlformats.org/officeDocument/2006/relationships" type="ellipse" r:blip="">
            <dgm:adjLst/>
          </dgm:shape>
          <dgm:presOf axis="ch desOrSelf" ptType="node node" st="-1 1" cnt="1 0"/>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if>
      <dgm:else name="Name19"/>
    </dgm:choos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06/02/2018</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1522D0-3336-44D4-AA23-1A018CE2D237}" type="datetimeFigureOut">
              <a:rPr lang="en-GB" smtClean="0"/>
              <a:t>06/02/2018</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DB3521-01FC-42D9-9AE2-A7A797DDD782}" type="slidenum">
              <a:rPr lang="en-GB" smtClean="0"/>
              <a:t>‹#›</a:t>
            </a:fld>
            <a:endParaRPr lang="en-GB"/>
          </a:p>
        </p:txBody>
      </p:sp>
    </p:spTree>
    <p:extLst>
      <p:ext uri="{BB962C8B-B14F-4D97-AF65-F5344CB8AC3E}">
        <p14:creationId xmlns:p14="http://schemas.microsoft.com/office/powerpoint/2010/main" val="3021338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discuss each of these – encouraging comments and views from the group.</a:t>
            </a:r>
          </a:p>
        </p:txBody>
      </p:sp>
      <p:sp>
        <p:nvSpPr>
          <p:cNvPr id="4" name="Slide Number Placeholder 3"/>
          <p:cNvSpPr>
            <a:spLocks noGrp="1"/>
          </p:cNvSpPr>
          <p:nvPr>
            <p:ph type="sldNum" sz="quarter" idx="10"/>
          </p:nvPr>
        </p:nvSpPr>
        <p:spPr/>
        <p:txBody>
          <a:bodyPr/>
          <a:lstStyle/>
          <a:p>
            <a:fld id="{A5DB3521-01FC-42D9-9AE2-A7A797DDD782}" type="slidenum">
              <a:rPr lang="en-GB" smtClean="0"/>
              <a:t>3</a:t>
            </a:fld>
            <a:endParaRPr lang="en-GB"/>
          </a:p>
        </p:txBody>
      </p:sp>
    </p:spTree>
    <p:extLst>
      <p:ext uri="{BB962C8B-B14F-4D97-AF65-F5344CB8AC3E}">
        <p14:creationId xmlns:p14="http://schemas.microsoft.com/office/powerpoint/2010/main" val="322682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 a general discussion to take feedback on how well student’s are managing their time – how good is their personal organisation.  What are the biggest challenges? 60 to 80% should typically be spent in Important but Not Urgent – it’s where you have planned your work and are working your plan!  You are in control. 15 to 20% is then available for Important &amp; Urgent – emerging issues, problems, conflict, crises that need sorting IMMEDIATELY.  You shouldn’t spend much time in the others at all, unless it is an absolute emergency requiring ‘all hands to the pump’ – no matter what your job</a:t>
            </a:r>
            <a:r>
              <a:rPr lang="en-GB" dirty="0" smtClean="0"/>
              <a:t>.</a:t>
            </a:r>
          </a:p>
          <a:p>
            <a:endParaRPr lang="en-GB" dirty="0" smtClean="0"/>
          </a:p>
          <a:p>
            <a:r>
              <a:rPr lang="en-GB" dirty="0" smtClean="0"/>
              <a:t>In reality both students and mangers struggle with planning and time management. In 1989 Stephen Covey developed the “time management Matrix” a tool illustrating how individuals tended to go about managing their time using broad categories of importance and urgent.</a:t>
            </a:r>
          </a:p>
          <a:p>
            <a:r>
              <a:rPr lang="en-GB" dirty="0" smtClean="0"/>
              <a:t>Urgent means – it requires immediate attention – act NOW</a:t>
            </a:r>
          </a:p>
          <a:p>
            <a:r>
              <a:rPr lang="en-GB" dirty="0" smtClean="0"/>
              <a:t>Importance – to do with results and contributes to mission,</a:t>
            </a:r>
            <a:r>
              <a:rPr lang="en-GB" baseline="0" dirty="0" smtClean="0"/>
              <a:t> goal priorities.</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5</a:t>
            </a:fld>
            <a:endParaRPr lang="en-GB"/>
          </a:p>
        </p:txBody>
      </p:sp>
    </p:spTree>
    <p:extLst>
      <p:ext uri="{BB962C8B-B14F-4D97-AF65-F5344CB8AC3E}">
        <p14:creationId xmlns:p14="http://schemas.microsoft.com/office/powerpoint/2010/main" val="39114675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Crisis – individuals constantly dealing with urgent and important and you will not have time to do any planning.</a:t>
            </a:r>
            <a:r>
              <a:rPr lang="en-GB" baseline="0" dirty="0" smtClean="0"/>
              <a:t> Life will seem on the edge and while thrill can excite some people over the long term it will burn the individual out</a:t>
            </a:r>
          </a:p>
          <a:p>
            <a:pPr marL="228600" indent="-228600">
              <a:buAutoNum type="arabicPeriod"/>
            </a:pPr>
            <a:r>
              <a:rPr lang="en-GB" baseline="0" dirty="0" smtClean="0"/>
              <a:t>2. unscheduled – your are paying attention to the urgent but not necessarily important so the urgent things will be done but not the important until a crisis happens. Interruptions (friends/ social media text messages/ snap chats) distractions are all unscheduled tasks that’s divert from important tasks.</a:t>
            </a:r>
          </a:p>
          <a:p>
            <a:pPr marL="228600" indent="-228600">
              <a:buAutoNum type="arabicPeriod"/>
            </a:pPr>
            <a:r>
              <a:rPr lang="en-GB" baseline="0" dirty="0" smtClean="0"/>
              <a:t>Escapes and routine – unimportant and non urgent activities (vegetating, wasting time, watching something you tube/ </a:t>
            </a:r>
            <a:r>
              <a:rPr lang="en-GB" baseline="0" dirty="0" err="1" smtClean="0"/>
              <a:t>tv</a:t>
            </a:r>
            <a:r>
              <a:rPr lang="en-GB" baseline="0" dirty="0" smtClean="0"/>
              <a:t>, - can be big drains on time typically low energy not even seen as leisurely like sports or walking)  - not always relaxing.</a:t>
            </a:r>
          </a:p>
          <a:p>
            <a:pPr marL="228600" indent="-228600">
              <a:buAutoNum type="arabicPeriod"/>
            </a:pPr>
            <a:r>
              <a:rPr lang="en-GB" baseline="0" dirty="0" smtClean="0"/>
              <a:t>Planning – developing to do lists, prioritise, benefits are fewer crisis since they are planned and not surprising and no need for unintentional escapes because life should be conducted in a calmer manner with less time wastage.</a:t>
            </a:r>
          </a:p>
          <a:p>
            <a:pPr marL="0" indent="0">
              <a:buNone/>
            </a:pPr>
            <a:endParaRPr lang="en-GB" baseline="0" dirty="0" smtClean="0"/>
          </a:p>
          <a:p>
            <a:pPr marL="0" indent="0">
              <a:buNone/>
            </a:pPr>
            <a:r>
              <a:rPr lang="en-GB" baseline="0" dirty="0" smtClean="0"/>
              <a:t>Covey is recommending that we start to balance things so that we spend time looking and planning for important activities: if they are well planned, then they should never become urgent.</a:t>
            </a:r>
          </a:p>
        </p:txBody>
      </p:sp>
      <p:sp>
        <p:nvSpPr>
          <p:cNvPr id="4" name="Slide Number Placeholder 3"/>
          <p:cNvSpPr>
            <a:spLocks noGrp="1"/>
          </p:cNvSpPr>
          <p:nvPr>
            <p:ph type="sldNum" sz="quarter" idx="10"/>
          </p:nvPr>
        </p:nvSpPr>
        <p:spPr/>
        <p:txBody>
          <a:bodyPr/>
          <a:lstStyle/>
          <a:p>
            <a:fld id="{A5DB3521-01FC-42D9-9AE2-A7A797DDD782}" type="slidenum">
              <a:rPr lang="en-GB" smtClean="0"/>
              <a:t>6</a:t>
            </a:fld>
            <a:endParaRPr lang="en-GB"/>
          </a:p>
        </p:txBody>
      </p:sp>
    </p:spTree>
    <p:extLst>
      <p:ext uri="{BB962C8B-B14F-4D97-AF65-F5344CB8AC3E}">
        <p14:creationId xmlns:p14="http://schemas.microsoft.com/office/powerpoint/2010/main" val="534931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Identify gaps, errors, weaknesses in others work</a:t>
            </a:r>
          </a:p>
          <a:p>
            <a:r>
              <a:rPr lang="en-GB" dirty="0" smtClean="0"/>
              <a:t>Provide strong argument for a particular</a:t>
            </a:r>
            <a:r>
              <a:rPr lang="en-GB" baseline="0" dirty="0" smtClean="0"/>
              <a:t> view</a:t>
            </a:r>
          </a:p>
          <a:p>
            <a:r>
              <a:rPr lang="en-GB" baseline="0" dirty="0" smtClean="0"/>
              <a:t>Provide a clear detailed interpretation of situations and events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8</a:t>
            </a:fld>
            <a:endParaRPr lang="en-GB"/>
          </a:p>
        </p:txBody>
      </p:sp>
    </p:spTree>
    <p:extLst>
      <p:ext uri="{BB962C8B-B14F-4D97-AF65-F5344CB8AC3E}">
        <p14:creationId xmlns:p14="http://schemas.microsoft.com/office/powerpoint/2010/main" val="9647977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Strong argument – how weak or strong based on 3 components (1. extent to which evidence supporting the argument is provided, 2. quality of</a:t>
            </a:r>
            <a:r>
              <a:rPr lang="en-GB" baseline="0" dirty="0" smtClean="0"/>
              <a:t> evidence, 3. ease with which contradictory evidence can be provided). Strong argument is when difficult to find any weaknesses, being able to evaluate the strength of the argument.</a:t>
            </a:r>
          </a:p>
          <a:p>
            <a:r>
              <a:rPr lang="en-GB" baseline="0" dirty="0" smtClean="0"/>
              <a:t>The more you know about topic easier it is to evaluate it</a:t>
            </a:r>
          </a:p>
          <a:p>
            <a:r>
              <a:rPr lang="en-GB" baseline="0" dirty="0" smtClean="0"/>
              <a:t>Credible  - refers to how believable source of information is and how easy it is to identify opposing argument. (qualities of good sources Authenticity/ Validity/ Current relevance/ Reliable/ Facts)</a:t>
            </a:r>
          </a:p>
          <a:p>
            <a:r>
              <a:rPr lang="en-GB" baseline="0" dirty="0" smtClean="0"/>
              <a:t>Using strongest evidence</a:t>
            </a:r>
          </a:p>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9</a:t>
            </a:fld>
            <a:endParaRPr lang="en-GB"/>
          </a:p>
        </p:txBody>
      </p:sp>
    </p:spTree>
    <p:extLst>
      <p:ext uri="{BB962C8B-B14F-4D97-AF65-F5344CB8AC3E}">
        <p14:creationId xmlns:p14="http://schemas.microsoft.com/office/powerpoint/2010/main" val="4009048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Most often</a:t>
            </a:r>
            <a:r>
              <a:rPr lang="en-GB" baseline="0" dirty="0" smtClean="0"/>
              <a:t> cited work on critical thinking was developed by Benjamin Bloom (1956)- seen as a hierarchical set of skills by which work is typically assessed.</a:t>
            </a:r>
          </a:p>
          <a:p>
            <a:r>
              <a:rPr lang="en-GB" baseline="0" dirty="0" smtClean="0"/>
              <a:t>A student who tend to demonstrate skills at lower end of hierarchy will get lower marks by reproducing the knowledge as it doesn’t involve high level of skills or shows understanding its just simply shows good memory. Higher marks would go to showing evaluation of ideas after having understood applied it in practice and analysed it.</a:t>
            </a:r>
          </a:p>
          <a:p>
            <a:pPr marL="228600" indent="-228600">
              <a:buAutoNum type="arabicPeriod"/>
            </a:pPr>
            <a:r>
              <a:rPr lang="en-GB" baseline="0" dirty="0" smtClean="0"/>
              <a:t>knowledge – demonstrates reproducing knowledge</a:t>
            </a:r>
          </a:p>
          <a:p>
            <a:pPr marL="228600" indent="-228600">
              <a:buAutoNum type="arabicPeriod"/>
            </a:pPr>
            <a:r>
              <a:rPr lang="en-GB" baseline="0" dirty="0" smtClean="0"/>
              <a:t>Understanding and comprehension – ability to explain to another person</a:t>
            </a:r>
          </a:p>
          <a:p>
            <a:pPr marL="228600" indent="-228600">
              <a:buAutoNum type="arabicPeriod"/>
            </a:pPr>
            <a:r>
              <a:rPr lang="en-GB" baseline="0" dirty="0" smtClean="0"/>
              <a:t>Application – know what you are writing about using examples</a:t>
            </a:r>
          </a:p>
          <a:p>
            <a:pPr marL="228600" indent="-228600">
              <a:buAutoNum type="arabicPeriod"/>
            </a:pPr>
            <a:r>
              <a:rPr lang="en-GB" baseline="0" dirty="0" smtClean="0"/>
              <a:t>Analysis – ‘why do things happen the way they do’- what happens if we change things around looking at being creative </a:t>
            </a:r>
          </a:p>
          <a:p>
            <a:pPr marL="228600" indent="-228600">
              <a:buAutoNum type="arabicPeriod"/>
            </a:pPr>
            <a:r>
              <a:rPr lang="en-GB" baseline="0" dirty="0" smtClean="0"/>
              <a:t>Evaluate – to see if argument, facts are true or not </a:t>
            </a:r>
          </a:p>
          <a:p>
            <a:pPr marL="228600" indent="-228600">
              <a:buAutoNum type="arabicPeriod"/>
            </a:pPr>
            <a:r>
              <a:rPr lang="en-GB" baseline="0" dirty="0" smtClean="0"/>
              <a:t>Create – understand topic and fit it into wider picture by demonstrating understanding, of how and why it works but also how its influenced by other factors  </a:t>
            </a: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10</a:t>
            </a:fld>
            <a:endParaRPr lang="en-GB"/>
          </a:p>
        </p:txBody>
      </p:sp>
    </p:spTree>
    <p:extLst>
      <p:ext uri="{BB962C8B-B14F-4D97-AF65-F5344CB8AC3E}">
        <p14:creationId xmlns:p14="http://schemas.microsoft.com/office/powerpoint/2010/main" val="2174249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1. collect the right information required for a specific situation. Collecting information is the beginning of the analytical process. Information is a great power! If you gather the right information, you have a better chance to resolve the problem;  Determine exactly what you want to know.</a:t>
            </a:r>
          </a:p>
          <a:p>
            <a:r>
              <a:rPr lang="en-GB" dirty="0" smtClean="0"/>
              <a:t> List down all possible sources of information.</a:t>
            </a:r>
          </a:p>
          <a:p>
            <a:r>
              <a:rPr lang="en-GB" dirty="0" smtClean="0"/>
              <a:t> Determine which are the best sources of information and which are just useful.</a:t>
            </a:r>
          </a:p>
          <a:p>
            <a:r>
              <a:rPr lang="en-GB" dirty="0" smtClean="0"/>
              <a:t> Determine the methods and ways of collecting information. For example, if you are in the marketing area, online survey tools are a great way to collect information.</a:t>
            </a:r>
          </a:p>
          <a:p>
            <a:r>
              <a:rPr lang="en-GB" dirty="0" smtClean="0"/>
              <a:t> Determine gaps in your knowledge and try to fill these gaps.</a:t>
            </a:r>
          </a:p>
          <a:p>
            <a:r>
              <a:rPr lang="en-GB" dirty="0" smtClean="0"/>
              <a:t> Think about who will use this information – only you or some of your colleagues and managers and etc.</a:t>
            </a:r>
          </a:p>
          <a:p>
            <a:r>
              <a:rPr lang="en-GB" dirty="0" smtClean="0"/>
              <a:t>2. Numeracy skills - basic mathematical skills that include a range of abilities to understand and </a:t>
            </a:r>
            <a:r>
              <a:rPr lang="en-GB" dirty="0" err="1" smtClean="0"/>
              <a:t>analyze</a:t>
            </a:r>
            <a:r>
              <a:rPr lang="en-GB" dirty="0" smtClean="0"/>
              <a:t> numerical information and to make the right conclusions and decisions. Knowledge of numbers and figures;</a:t>
            </a:r>
          </a:p>
          <a:p>
            <a:r>
              <a:rPr lang="en-GB" dirty="0" smtClean="0"/>
              <a:t> Understanding relationships between numbers;</a:t>
            </a:r>
          </a:p>
          <a:p>
            <a:r>
              <a:rPr lang="en-GB" dirty="0" smtClean="0"/>
              <a:t> Interpreting mathematical information;</a:t>
            </a:r>
          </a:p>
          <a:p>
            <a:r>
              <a:rPr lang="en-GB" dirty="0" smtClean="0"/>
              <a:t> Ability to remember;</a:t>
            </a:r>
          </a:p>
          <a:p>
            <a:r>
              <a:rPr lang="en-GB" dirty="0" smtClean="0"/>
              <a:t> Visual perception of information;</a:t>
            </a:r>
          </a:p>
          <a:p>
            <a:r>
              <a:rPr lang="en-GB" dirty="0" smtClean="0"/>
              <a:t> Ability to organize information;</a:t>
            </a:r>
          </a:p>
          <a:p>
            <a:r>
              <a:rPr lang="en-GB" dirty="0" smtClean="0"/>
              <a:t> Argumentation and logical thinking;</a:t>
            </a:r>
          </a:p>
          <a:p>
            <a:r>
              <a:rPr lang="en-GB" dirty="0" smtClean="0"/>
              <a:t> Calculation skills;</a:t>
            </a:r>
          </a:p>
          <a:p>
            <a:r>
              <a:rPr lang="en-GB" dirty="0" smtClean="0"/>
              <a:t> Understanding trends (for example with the help of data visualization software,);</a:t>
            </a:r>
          </a:p>
          <a:p>
            <a:r>
              <a:rPr lang="en-GB" dirty="0" smtClean="0"/>
              <a:t> Scheduling or budgeting (for example with the help of project scheduling software and etc.);</a:t>
            </a:r>
          </a:p>
          <a:p>
            <a:r>
              <a:rPr lang="en-GB" dirty="0" smtClean="0"/>
              <a:t> Measurement and data analysis;</a:t>
            </a:r>
          </a:p>
          <a:p>
            <a:r>
              <a:rPr lang="en-GB" dirty="0" smtClean="0"/>
              <a:t> Working with graphical information and different graphical software such as Gantt chart software, flowchart software</a:t>
            </a:r>
          </a:p>
          <a:p>
            <a:r>
              <a:rPr lang="en-GB" dirty="0" smtClean="0"/>
              <a:t>3. Strategic thinking is the ability to know what you want to achieve and how to achieve it Clear vision about what you want to achieve.</a:t>
            </a:r>
          </a:p>
          <a:p>
            <a:r>
              <a:rPr lang="en-GB" dirty="0" smtClean="0"/>
              <a:t> Understand and </a:t>
            </a:r>
            <a:r>
              <a:rPr lang="en-GB" dirty="0" err="1" smtClean="0"/>
              <a:t>analyze</a:t>
            </a:r>
            <a:r>
              <a:rPr lang="en-GB" dirty="0" smtClean="0"/>
              <a:t> your current position and resources.</a:t>
            </a:r>
          </a:p>
          <a:p>
            <a:r>
              <a:rPr lang="en-GB" dirty="0" smtClean="0"/>
              <a:t> Prioritization.</a:t>
            </a:r>
          </a:p>
          <a:p>
            <a:r>
              <a:rPr lang="en-GB" dirty="0" smtClean="0"/>
              <a:t> Develop a strategic action plan.</a:t>
            </a:r>
          </a:p>
          <a:p>
            <a:r>
              <a:rPr lang="en-GB" dirty="0" smtClean="0"/>
              <a:t> Being flexible.</a:t>
            </a:r>
          </a:p>
          <a:p>
            <a:r>
              <a:rPr lang="en-GB" dirty="0" smtClean="0"/>
              <a:t> The ability to learn.</a:t>
            </a:r>
          </a:p>
          <a:p>
            <a:r>
              <a:rPr lang="en-GB" dirty="0" smtClean="0"/>
              <a:t> Understand underlying processes with the help of business process management software.</a:t>
            </a:r>
          </a:p>
          <a:p>
            <a:r>
              <a:rPr lang="en-GB" dirty="0" smtClean="0"/>
              <a:t>4. To pay attention means to focus on an action or thing. In business aspect, attention to detail definition includes the ability to concentrate on a task.</a:t>
            </a:r>
          </a:p>
          <a:p>
            <a:endParaRPr lang="en-GB" dirty="0" smtClean="0"/>
          </a:p>
          <a:p>
            <a:r>
              <a:rPr lang="en-GB" dirty="0" smtClean="0"/>
              <a:t>Detail-oriented strengths give you the ability to see hidden details and connections when you analyse situations, to be more effective and to minimize the risk of errors</a:t>
            </a:r>
          </a:p>
          <a:p>
            <a:r>
              <a:rPr lang="en-GB" dirty="0" smtClean="0"/>
              <a:t>5. In our information and high technology era, good technical skills and knowledge are a must for all level of management and job positions</a:t>
            </a: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12</a:t>
            </a:fld>
            <a:endParaRPr lang="en-GB"/>
          </a:p>
        </p:txBody>
      </p:sp>
    </p:spTree>
    <p:extLst>
      <p:ext uri="{BB962C8B-B14F-4D97-AF65-F5344CB8AC3E}">
        <p14:creationId xmlns:p14="http://schemas.microsoft.com/office/powerpoint/2010/main" val="4830345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GB" dirty="0" smtClean="0"/>
              <a:t>When it comes to analytical thinking, it starts with attention to detail and observation. You have to be able to see hidden details and connections</a:t>
            </a:r>
          </a:p>
          <a:p>
            <a:pPr marL="228600" indent="-228600">
              <a:buAutoNum type="arabicPeriod"/>
            </a:pPr>
            <a:r>
              <a:rPr lang="en-GB" dirty="0" smtClean="0"/>
              <a:t>Finding</a:t>
            </a:r>
            <a:r>
              <a:rPr lang="en-GB" baseline="0" dirty="0" smtClean="0"/>
              <a:t> connections -</a:t>
            </a:r>
            <a:r>
              <a:rPr lang="en-GB" dirty="0" smtClean="0"/>
              <a:t>Think about things in terms of cause and effect</a:t>
            </a:r>
          </a:p>
          <a:p>
            <a:pPr marL="0" indent="0">
              <a:buNone/>
            </a:pPr>
            <a:r>
              <a:rPr lang="en-GB" dirty="0" smtClean="0"/>
              <a:t>3.</a:t>
            </a:r>
            <a:r>
              <a:rPr lang="en-GB" baseline="0" dirty="0" smtClean="0"/>
              <a:t> Finding not obvious connections between two objects are crucial from problem-solving and decision-making. (Chess;</a:t>
            </a:r>
          </a:p>
          <a:p>
            <a:pPr marL="0" indent="0">
              <a:buNone/>
            </a:pPr>
            <a:r>
              <a:rPr lang="en-GB" baseline="0" dirty="0" smtClean="0"/>
              <a:t> Puzzle;</a:t>
            </a:r>
          </a:p>
          <a:p>
            <a:pPr marL="0" indent="0">
              <a:buNone/>
            </a:pPr>
            <a:r>
              <a:rPr lang="en-GB" baseline="0" dirty="0" smtClean="0"/>
              <a:t> Backgammon Table;</a:t>
            </a:r>
          </a:p>
          <a:p>
            <a:pPr marL="0" indent="0">
              <a:buNone/>
            </a:pPr>
            <a:r>
              <a:rPr lang="en-GB" baseline="0" dirty="0" smtClean="0"/>
              <a:t> Any kind of strategy games)</a:t>
            </a:r>
          </a:p>
          <a:p>
            <a:pPr marL="0" indent="0">
              <a:buNone/>
            </a:pPr>
            <a:r>
              <a:rPr lang="en-GB" baseline="0" dirty="0" smtClean="0"/>
              <a:t>Try to paint an idea that you have or an action that your are going to do.</a:t>
            </a:r>
          </a:p>
          <a:p>
            <a:pPr marL="0" indent="0">
              <a:buNone/>
            </a:pPr>
            <a:r>
              <a:rPr lang="en-GB" baseline="0" dirty="0" smtClean="0"/>
              <a:t> Try to make graphics of different trends by years or months.</a:t>
            </a:r>
          </a:p>
          <a:p>
            <a:pPr marL="0" indent="0">
              <a:buNone/>
            </a:pPr>
            <a:r>
              <a:rPr lang="en-GB" baseline="0" dirty="0" smtClean="0"/>
              <a:t> List down different arguments for an idea or a point of view you have.</a:t>
            </a:r>
          </a:p>
          <a:p>
            <a:pPr marL="0" indent="0">
              <a:buNone/>
            </a:pPr>
            <a:r>
              <a:rPr lang="en-GB" baseline="0" dirty="0" smtClean="0"/>
              <a:t> List down possible solutions for different problems (for example write solutions for a problem of your best friend).</a:t>
            </a:r>
          </a:p>
          <a:p>
            <a:pPr marL="0" indent="0">
              <a:buNone/>
            </a:pPr>
            <a:r>
              <a:rPr lang="en-GB" baseline="0" dirty="0" smtClean="0"/>
              <a:t> Explain different things to kids or to your friends.</a:t>
            </a:r>
          </a:p>
          <a:p>
            <a:pPr marL="0" indent="0">
              <a:buNone/>
            </a:pPr>
            <a:r>
              <a:rPr lang="en-GB" baseline="0" dirty="0" smtClean="0"/>
              <a:t> Make lists of pros and cons your decisions or ideas you have.</a:t>
            </a:r>
          </a:p>
          <a:p>
            <a:pPr marL="0" indent="0">
              <a:buNone/>
            </a:pPr>
            <a:endParaRPr lang="en-GB" baseline="0" dirty="0" smtClean="0"/>
          </a:p>
          <a:p>
            <a:pPr marL="0" indent="0">
              <a:buNone/>
            </a:pPr>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13</a:t>
            </a:fld>
            <a:endParaRPr lang="en-GB"/>
          </a:p>
        </p:txBody>
      </p:sp>
    </p:spTree>
    <p:extLst>
      <p:ext uri="{BB962C8B-B14F-4D97-AF65-F5344CB8AC3E}">
        <p14:creationId xmlns:p14="http://schemas.microsoft.com/office/powerpoint/2010/main" val="31442139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Listening</a:t>
            </a:r>
          </a:p>
          <a:p>
            <a:endParaRPr lang="en-GB" dirty="0" smtClean="0"/>
          </a:p>
          <a:p>
            <a:r>
              <a:rPr lang="en-GB" dirty="0" smtClean="0"/>
              <a:t>Good listening has an enormous quality of </a:t>
            </a:r>
            <a:r>
              <a:rPr lang="en-GB" dirty="0" err="1" smtClean="0"/>
              <a:t>nowness</a:t>
            </a:r>
            <a:r>
              <a:rPr lang="en-GB" dirty="0" smtClean="0"/>
              <a:t>. Helpful listening is a form of meditation. </a:t>
            </a:r>
          </a:p>
          <a:p>
            <a:endParaRPr lang="en-GB" dirty="0" smtClean="0"/>
          </a:p>
          <a:p>
            <a:r>
              <a:rPr lang="en-GB" dirty="0" smtClean="0"/>
              <a:t>David Brandon</a:t>
            </a:r>
          </a:p>
          <a:p>
            <a:endParaRPr lang="en-GB" dirty="0" smtClean="0"/>
          </a:p>
          <a:p>
            <a:endParaRPr lang="en-GB" dirty="0" smtClean="0"/>
          </a:p>
          <a:p>
            <a:r>
              <a:rPr lang="en-GB" dirty="0" smtClean="0"/>
              <a:t>Some people talk to animals. Not many listen though. That's the problem.</a:t>
            </a:r>
          </a:p>
          <a:p>
            <a:r>
              <a:rPr lang="en-GB" dirty="0" smtClean="0"/>
              <a:t> Winnie the Pooh </a:t>
            </a:r>
          </a:p>
          <a:p>
            <a:r>
              <a:rPr lang="en-GB" dirty="0" smtClean="0"/>
              <a:t>◾Make effective use of body language and speech. Be sensitive to the other person's body language as well as what they say: eye contact,  gestures, appropriate humour and analogies. </a:t>
            </a:r>
          </a:p>
          <a:p>
            <a:r>
              <a:rPr lang="en-GB" dirty="0" smtClean="0"/>
              <a:t>Use appropriate body language yourself: face the person with an open, attentive posture and maintain good eye contact (look at the speaker a lot, but don't stare all the time), smiling and nod your head from time to time. </a:t>
            </a:r>
          </a:p>
          <a:p>
            <a:endParaRPr lang="en-GB" dirty="0" smtClean="0"/>
          </a:p>
          <a:p>
            <a:r>
              <a:rPr lang="en-GB" dirty="0" smtClean="0"/>
              <a:t>The “Top Ten” Skills shortages among graduates </a:t>
            </a:r>
          </a:p>
          <a:p>
            <a:r>
              <a:rPr lang="en-GB" dirty="0" smtClean="0"/>
              <a:t>% of employers surveyed </a:t>
            </a:r>
          </a:p>
          <a:p>
            <a:r>
              <a:rPr lang="en-GB" dirty="0" smtClean="0"/>
              <a:t>1 Commercial Awareness      67% </a:t>
            </a:r>
          </a:p>
          <a:p>
            <a:r>
              <a:rPr lang="en-GB" dirty="0" smtClean="0"/>
              <a:t>2 Communication Skills  64% </a:t>
            </a:r>
          </a:p>
          <a:p>
            <a:r>
              <a:rPr lang="en-GB" dirty="0" smtClean="0"/>
              <a:t>3 Leadership               33% </a:t>
            </a:r>
          </a:p>
          <a:p>
            <a:r>
              <a:rPr lang="en-GB" dirty="0" smtClean="0"/>
              <a:t>4 Ability to work in a team 33% </a:t>
            </a:r>
          </a:p>
          <a:p>
            <a:r>
              <a:rPr lang="en-GB" dirty="0" smtClean="0"/>
              <a:t>5 Problem solving 32% </a:t>
            </a:r>
          </a:p>
          <a:p>
            <a:r>
              <a:rPr lang="en-GB" dirty="0" smtClean="0"/>
              <a:t>6 Conceptual ability 21% </a:t>
            </a:r>
          </a:p>
          <a:p>
            <a:r>
              <a:rPr lang="en-GB" dirty="0" smtClean="0"/>
              <a:t>7 Subject Knowledge &amp; competence 19% </a:t>
            </a:r>
          </a:p>
          <a:p>
            <a:r>
              <a:rPr lang="en-GB" dirty="0" smtClean="0"/>
              <a:t>8 Foreign languages      19% </a:t>
            </a:r>
          </a:p>
          <a:p>
            <a:r>
              <a:rPr lang="en-GB" dirty="0" smtClean="0"/>
              <a:t>9 Numeracy 19% </a:t>
            </a:r>
          </a:p>
          <a:p>
            <a:r>
              <a:rPr lang="en-GB" dirty="0" smtClean="0"/>
              <a:t>10 Good general education 15% </a:t>
            </a:r>
          </a:p>
          <a:p>
            <a:endParaRPr lang="en-GB" dirty="0" smtClean="0"/>
          </a:p>
          <a:p>
            <a:r>
              <a:rPr lang="en-GB" dirty="0" smtClean="0"/>
              <a:t>Source: Association of Graduate Recruiters “Skills for Graduates in the 21st Century”  www.agr.org.uk</a:t>
            </a:r>
          </a:p>
          <a:p>
            <a:r>
              <a:rPr lang="en-GB" dirty="0" smtClean="0"/>
              <a:t> </a:t>
            </a:r>
          </a:p>
          <a:p>
            <a:endParaRPr lang="en-GB" dirty="0" smtClean="0"/>
          </a:p>
          <a:p>
            <a:r>
              <a:rPr lang="en-GB" dirty="0" smtClean="0"/>
              <a:t>◾Listen attentively. Express interest in what people are saying and don't interrupt them.</a:t>
            </a:r>
          </a:p>
          <a:p>
            <a:r>
              <a:rPr lang="en-GB" dirty="0" smtClean="0"/>
              <a:t>Listen More Than You Talk - Richard Branson </a:t>
            </a:r>
          </a:p>
          <a:p>
            <a:r>
              <a:rPr lang="en-GB" dirty="0" smtClean="0"/>
              <a:t>◾Be aware of any prejudices or misconceptions you or the speaker may have.</a:t>
            </a:r>
          </a:p>
          <a:p>
            <a:r>
              <a:rPr lang="en-GB" dirty="0" smtClean="0"/>
              <a:t>◾Good listening builds a rapport and understanding with the speaker and allows them to freely express their views. It motivates them to say more.</a:t>
            </a:r>
          </a:p>
          <a:p>
            <a:r>
              <a:rPr lang="en-GB" dirty="0" smtClean="0"/>
              <a:t>◾Poor listening makes assumptions, creates resistance and hostility, demotivates the speaker, inhibits their development and creates dependence on the listener. </a:t>
            </a:r>
          </a:p>
          <a:p>
            <a:endParaRPr lang="en-GB" dirty="0" smtClean="0"/>
          </a:p>
          <a:p>
            <a:r>
              <a:rPr lang="en-GB" dirty="0" smtClean="0"/>
              <a:t>◾Use ACTIVE LISTENING.  ◾These reflect back what the speaker is saying in other words to clarify understanding: you paraphrase and repeat back key points. </a:t>
            </a:r>
          </a:p>
          <a:p>
            <a:r>
              <a:rPr lang="en-GB" dirty="0" smtClean="0"/>
              <a:t>◾They may summarise and bring new interpretations to the speakers words. </a:t>
            </a:r>
          </a:p>
          <a:p>
            <a:r>
              <a:rPr lang="en-GB" dirty="0" smtClean="0"/>
              <a:t>◾ They show you're listening carefully and checks you are understanding correctly what they are saying allowing the speaker to confirm or correct your feedback.</a:t>
            </a:r>
          </a:p>
          <a:p>
            <a:r>
              <a:rPr lang="en-GB" dirty="0" smtClean="0"/>
              <a:t>◾They encourage the speaker to elaborate and to define their problems.</a:t>
            </a:r>
          </a:p>
          <a:p>
            <a:r>
              <a:rPr lang="en-GB" dirty="0" smtClean="0"/>
              <a:t>◾It is often the most useful way of giving positive feedback to someone: "I hear what you're saying and take it seriously". You can't keep saying "uh-huh" or "yes" for too long without it sounding false</a:t>
            </a:r>
          </a:p>
          <a:p>
            <a:endParaRPr lang="en-GB" dirty="0" smtClean="0"/>
          </a:p>
          <a:p>
            <a:r>
              <a:rPr lang="en-GB" dirty="0" smtClean="0"/>
              <a:t>Empathy</a:t>
            </a:r>
          </a:p>
          <a:p>
            <a:endParaRPr lang="en-GB" dirty="0" smtClean="0"/>
          </a:p>
          <a:p>
            <a:r>
              <a:rPr lang="en-GB" dirty="0" smtClean="0"/>
              <a:t>People with a musical quality to their speech (a big variation in pitch and rhythm called prosody) tend to be more empathic. Lisa Aziz-</a:t>
            </a:r>
            <a:r>
              <a:rPr lang="en-GB" dirty="0" err="1" smtClean="0"/>
              <a:t>Zadeh</a:t>
            </a:r>
            <a:r>
              <a:rPr lang="en-GB" dirty="0" smtClean="0"/>
              <a:t> of the University of S. California found that people whose speech is most intonated, lilted or "sing-song" have more ability to empathise with others and to convey emotion.  </a:t>
            </a:r>
          </a:p>
          <a:p>
            <a:r>
              <a:rPr lang="en-GB" dirty="0" smtClean="0"/>
              <a:t>◾Empathy means being open to the ideas of others and  sensitive to their values and feelings: trying to see things from the other person's perspective. </a:t>
            </a:r>
          </a:p>
          <a:p>
            <a:r>
              <a:rPr lang="en-GB" dirty="0" smtClean="0"/>
              <a:t>◾It is about demonstrating that you understand, that you can listen from other person's point of view and reflect their meaning</a:t>
            </a:r>
          </a:p>
          <a:p>
            <a:r>
              <a:rPr lang="en-GB" dirty="0" smtClean="0"/>
              <a:t>◾Each individual has a unique perspective which should be valued. We each occupy our own private world and never completely know what's going on inside other people's minds.</a:t>
            </a:r>
          </a:p>
          <a:p>
            <a:r>
              <a:rPr lang="en-GB" dirty="0" smtClean="0"/>
              <a:t>◾Be prepared to disclose your own feelings and beliefs to encourage others to do the same: be open with other people</a:t>
            </a:r>
          </a:p>
          <a:p>
            <a:r>
              <a:rPr lang="en-GB" dirty="0" smtClean="0"/>
              <a:t>Confirm and clarify</a:t>
            </a:r>
          </a:p>
          <a:p>
            <a:r>
              <a:rPr lang="en-GB" dirty="0" smtClean="0"/>
              <a:t>◾Ask yourself exactly what you want to gain from the conversation: a lack of clarity can lead to confusion and poor decisions.</a:t>
            </a:r>
          </a:p>
          <a:p>
            <a:r>
              <a:rPr lang="en-GB" dirty="0" smtClean="0"/>
              <a:t>◾Asking clarifying questions: "How?", "Why?", "When?", "Who?", "What?", "Where?", will help the other person crystallise their thoughts. </a:t>
            </a:r>
          </a:p>
          <a:p>
            <a:r>
              <a:rPr lang="en-GB" dirty="0" smtClean="0"/>
              <a:t>◾Summarise the main points in simple language.</a:t>
            </a:r>
          </a:p>
          <a:p>
            <a:r>
              <a:rPr lang="en-GB" dirty="0" smtClean="0"/>
              <a:t>◾Get the other person's agreement that your summary is accurate. </a:t>
            </a:r>
          </a:p>
          <a:p>
            <a:r>
              <a:rPr lang="en-GB" dirty="0" smtClean="0"/>
              <a:t>◾Define the problem and then move the focus to the solution: separate the points that relate to the problem and those that relate to the solution. </a:t>
            </a:r>
          </a:p>
          <a:p>
            <a:r>
              <a:rPr lang="en-GB" dirty="0" smtClean="0"/>
              <a:t>◾Agree on the action you will both take: even if this is that there will be no action</a:t>
            </a:r>
          </a:p>
          <a:p>
            <a:r>
              <a:rPr lang="en-GB" dirty="0" smtClean="0"/>
              <a:t>Jargon free language</a:t>
            </a:r>
          </a:p>
          <a:p>
            <a:endParaRPr lang="en-GB" dirty="0" smtClean="0"/>
          </a:p>
          <a:p>
            <a:r>
              <a:rPr lang="en-GB" dirty="0" smtClean="0"/>
              <a:t>A survey of managers by the Institute of Leadership found that the most </a:t>
            </a:r>
            <a:r>
              <a:rPr lang="en-GB" dirty="0" err="1" smtClean="0"/>
              <a:t>most</a:t>
            </a:r>
            <a:r>
              <a:rPr lang="en-GB" dirty="0" smtClean="0"/>
              <a:t> irritating jargon/management speak phrases were "thinking outside the box", "going forward" and "let's touch base", so try to avoid such phrases when applying for jobs.</a:t>
            </a:r>
          </a:p>
          <a:p>
            <a:r>
              <a:rPr lang="en-GB" dirty="0" smtClean="0"/>
              <a:t>◾ Use simple words and clear unambiguous language.</a:t>
            </a:r>
          </a:p>
          <a:p>
            <a:r>
              <a:rPr lang="en-GB" dirty="0" smtClean="0"/>
              <a:t>◾Be succinct: take time and effort to </a:t>
            </a:r>
            <a:r>
              <a:rPr lang="en-GB" dirty="0" err="1" smtClean="0"/>
              <a:t>distill</a:t>
            </a:r>
            <a:r>
              <a:rPr lang="en-GB" dirty="0" smtClean="0"/>
              <a:t> ideas to an absolute minimum.</a:t>
            </a:r>
          </a:p>
          <a:p>
            <a:r>
              <a:rPr lang="en-GB" dirty="0" smtClean="0"/>
              <a:t>◾Make simple points that everyone agrees on. </a:t>
            </a:r>
          </a:p>
          <a:p>
            <a:r>
              <a:rPr lang="en-GB" dirty="0" smtClean="0"/>
              <a:t>Jargon in job titles   </a:t>
            </a:r>
          </a:p>
          <a:p>
            <a:r>
              <a:rPr lang="en-GB" dirty="0" smtClean="0"/>
              <a:t>Partnership relationship manager</a:t>
            </a:r>
          </a:p>
          <a:p>
            <a:r>
              <a:rPr lang="en-GB" dirty="0" smtClean="0"/>
              <a:t> Secretary  </a:t>
            </a:r>
          </a:p>
          <a:p>
            <a:r>
              <a:rPr lang="en-GB" dirty="0" smtClean="0"/>
              <a:t>Person-centred transition facilitator  Social worker  </a:t>
            </a:r>
          </a:p>
          <a:p>
            <a:r>
              <a:rPr lang="en-GB" dirty="0" smtClean="0"/>
              <a:t>Ambient replenishment controller Shelf stacker  </a:t>
            </a:r>
          </a:p>
          <a:p>
            <a:r>
              <a:rPr lang="en-GB" dirty="0" smtClean="0"/>
              <a:t>Head of services, infrastructure &amp; procurement Caretaker </a:t>
            </a:r>
          </a:p>
          <a:p>
            <a:r>
              <a:rPr lang="en-GB" dirty="0" smtClean="0"/>
              <a:t>Multimedia storyteller &amp; experience architect Journalist </a:t>
            </a:r>
          </a:p>
          <a:p>
            <a:r>
              <a:rPr lang="en-GB" dirty="0" smtClean="0"/>
              <a:t>Talent, employment relations, outsourcing &amp; change manager HR manager  </a:t>
            </a:r>
          </a:p>
          <a:p>
            <a:r>
              <a:rPr lang="en-GB" dirty="0" smtClean="0"/>
              <a:t>Transformation &amp; re-enablement project manager  Probation officer </a:t>
            </a:r>
          </a:p>
          <a:p>
            <a:r>
              <a:rPr lang="en-GB" dirty="0" smtClean="0"/>
              <a:t>Revenue protection officer Ticket inspector </a:t>
            </a:r>
          </a:p>
          <a:p>
            <a:r>
              <a:rPr lang="en-GB" dirty="0" smtClean="0"/>
              <a:t>Graduate transitions facilitator Careers adviser! </a:t>
            </a:r>
          </a:p>
          <a:p>
            <a:r>
              <a:rPr lang="en-GB" dirty="0" smtClean="0"/>
              <a:t>For more like this try our job matching games </a:t>
            </a:r>
          </a:p>
          <a:p>
            <a:endParaRPr lang="en-GB" dirty="0" smtClean="0"/>
          </a:p>
          <a:p>
            <a:r>
              <a:rPr lang="en-GB" dirty="0" smtClean="0"/>
              <a:t>◾Use the active not passive voice. "I will send it to you" rather than "It will be sent to you".</a:t>
            </a:r>
          </a:p>
          <a:p>
            <a:r>
              <a:rPr lang="en-GB" dirty="0" smtClean="0"/>
              <a:t>◾Avoid Jargon!</a:t>
            </a:r>
          </a:p>
          <a:p>
            <a:r>
              <a:rPr lang="en-GB" dirty="0" smtClean="0"/>
              <a:t> NOT: "We need to incentivize our best of breed to think outside the box in focusing our core competencies on mission critical key deliverables."</a:t>
            </a:r>
          </a:p>
          <a:p>
            <a:r>
              <a:rPr lang="en-GB" dirty="0" smtClean="0"/>
              <a:t>BUT: "We should motivate our staff to use their skills on important tasks".</a:t>
            </a:r>
          </a:p>
          <a:p>
            <a:r>
              <a:rPr lang="en-GB" dirty="0" smtClean="0"/>
              <a:t> For help with removing jargon see the Plain English Campaign</a:t>
            </a:r>
          </a:p>
          <a:p>
            <a:r>
              <a:rPr lang="en-GB" dirty="0" smtClean="0"/>
              <a:t>Giving feedback</a:t>
            </a:r>
          </a:p>
          <a:p>
            <a:r>
              <a:rPr lang="en-GB" dirty="0" smtClean="0"/>
              <a:t>◾Feedback has also been called constructive criticism. </a:t>
            </a:r>
          </a:p>
          <a:p>
            <a:r>
              <a:rPr lang="en-GB" dirty="0" smtClean="0"/>
              <a:t>◾Only give feedback if the gain will exceed the pain: only use it for important things. </a:t>
            </a:r>
          </a:p>
          <a:p>
            <a:r>
              <a:rPr lang="en-GB" dirty="0" smtClean="0"/>
              <a:t>Praise more than you criticise! Identifying and developing strengths is more effective than focusing too much on negatives.</a:t>
            </a:r>
          </a:p>
          <a:p>
            <a:r>
              <a:rPr lang="en-GB" dirty="0" smtClean="0"/>
              <a:t>◾Constructive criticism which shows the person how they can improve. Not "Debbie was hopeless!", but "Debbie made some very useful contributions but her voice was a bit quiet. I couldn't hear her very well, so she needs to raise her voice a bit in future."</a:t>
            </a:r>
          </a:p>
          <a:p>
            <a:r>
              <a:rPr lang="en-GB" dirty="0" smtClean="0"/>
              <a:t>◾It's a good idea to ask permission: "Do you mind if I give you some feedback?". This gives the person time to prepare.</a:t>
            </a:r>
          </a:p>
          <a:p>
            <a:r>
              <a:rPr lang="en-GB" dirty="0" smtClean="0"/>
              <a:t>◾Try to give feedback immediately: on the spot if possible: it's most effective when fresh in the person's mind. The more quickly it is given the more relevance and power it will have.</a:t>
            </a:r>
          </a:p>
          <a:p>
            <a:r>
              <a:rPr lang="en-GB" dirty="0" smtClean="0"/>
              <a:t>◾Be direct and honest. Get quickly to the point, don't have long and </a:t>
            </a:r>
            <a:r>
              <a:rPr lang="en-GB" dirty="0" err="1" smtClean="0"/>
              <a:t>embarrasing</a:t>
            </a:r>
            <a:r>
              <a:rPr lang="en-GB" dirty="0" smtClean="0"/>
              <a:t> introductions, although starting with some genuine praise based on what the person has actually done will help (see the praise sandwich below).</a:t>
            </a:r>
          </a:p>
          <a:p>
            <a:r>
              <a:rPr lang="en-GB" dirty="0" smtClean="0"/>
              <a:t>◾Give feedback in private if at all possible, it's insensitive to do this in front of others.</a:t>
            </a:r>
          </a:p>
          <a:p>
            <a:r>
              <a:rPr lang="en-GB" dirty="0" smtClean="0"/>
              <a:t>◾Focus on the most concrete and recent example</a:t>
            </a:r>
          </a:p>
          <a:p>
            <a:r>
              <a:rPr lang="en-GB" dirty="0" smtClean="0"/>
              <a:t>◾Stick to a single clear issue, don't pack in too much criticism as this can be disheartening.</a:t>
            </a:r>
          </a:p>
          <a:p>
            <a:r>
              <a:rPr lang="en-GB" dirty="0" smtClean="0"/>
              <a:t>◾Don't repeat the same point over and over: this will just build up resentment.</a:t>
            </a:r>
          </a:p>
          <a:p>
            <a:r>
              <a:rPr lang="en-GB" dirty="0" smtClean="0"/>
              <a:t>◾Only criticise behaviours that can be changed: "You need to improve your computing skills" rather than "You're stupid"!</a:t>
            </a:r>
          </a:p>
          <a:p>
            <a:r>
              <a:rPr lang="en-GB" dirty="0" smtClean="0"/>
              <a:t>◾Give feedback on a person's behaviour not about the person themselves. Give accurate descriptions of behaviour not comments about the person's qualities and worth as an individual: "You have been late for work a lot in the last </a:t>
            </a:r>
            <a:r>
              <a:rPr lang="en-GB" dirty="0" err="1" smtClean="0"/>
              <a:t>month"rather</a:t>
            </a:r>
            <a:r>
              <a:rPr lang="en-GB" dirty="0" smtClean="0"/>
              <a:t> than :"You're lazy"!</a:t>
            </a:r>
          </a:p>
          <a:p>
            <a:r>
              <a:rPr lang="en-GB" dirty="0" smtClean="0"/>
              <a:t>◾Don't compare the person with other people, as this can build jealousy: "Jane is always </a:t>
            </a:r>
            <a:r>
              <a:rPr lang="en-GB" dirty="0" err="1" smtClean="0"/>
              <a:t>punctual"communication</a:t>
            </a:r>
            <a:r>
              <a:rPr lang="en-GB" dirty="0" smtClean="0"/>
              <a:t>-skills</a:t>
            </a:r>
          </a:p>
          <a:p>
            <a:r>
              <a:rPr lang="en-GB" dirty="0" smtClean="0"/>
              <a:t>◾Use "I" not "You" statements: "I feel upset" not "You made me feel upset".</a:t>
            </a:r>
          </a:p>
          <a:p>
            <a:r>
              <a:rPr lang="en-GB" dirty="0" smtClean="0"/>
              <a:t>◾Use specific examples. Don't say "You're hopeless at this", say "We need to give you training on how to do this"! ◾describe the behaviour</a:t>
            </a:r>
          </a:p>
          <a:p>
            <a:r>
              <a:rPr lang="en-GB" dirty="0" smtClean="0"/>
              <a:t>◾describe your reaction</a:t>
            </a:r>
          </a:p>
          <a:p>
            <a:r>
              <a:rPr lang="en-GB" dirty="0" smtClean="0"/>
              <a:t>◾ explain why you feel this way</a:t>
            </a:r>
          </a:p>
          <a:p>
            <a:r>
              <a:rPr lang="en-GB" dirty="0" smtClean="0"/>
              <a:t>◾ show you understand what's behind their behaviour</a:t>
            </a:r>
          </a:p>
          <a:p>
            <a:r>
              <a:rPr lang="en-GB" dirty="0" smtClean="0"/>
              <a:t>◾ suggest a different way of behaving</a:t>
            </a:r>
          </a:p>
          <a:p>
            <a:endParaRPr lang="en-GB" dirty="0" smtClean="0"/>
          </a:p>
          <a:p>
            <a:r>
              <a:rPr lang="en-GB" dirty="0" smtClean="0"/>
              <a:t>◾Stick to facts: describe behaviour but also what happened as a result.</a:t>
            </a:r>
          </a:p>
          <a:p>
            <a:r>
              <a:rPr lang="en-GB" dirty="0" smtClean="0"/>
              <a:t>◾The best decisions are those people reach for themselves. Try not to tell the other person directly what they should and shouldn't do. Let them explore their behaviour and say themselves what needs to be done. This avoids the build up of resentment.</a:t>
            </a:r>
          </a:p>
          <a:p>
            <a:r>
              <a:rPr lang="en-GB" dirty="0" smtClean="0"/>
              <a:t>◾Allow the criticised person to express any concerns they may have.</a:t>
            </a:r>
          </a:p>
          <a:p>
            <a:r>
              <a:rPr lang="en-GB" dirty="0" smtClean="0"/>
              <a:t>◾Use tentative words such as "sometimes" and "perhaps" rather than "always" and "never": these allow the other person to avoid argument by saying that "always" is not strictly true.</a:t>
            </a:r>
          </a:p>
          <a:p>
            <a:r>
              <a:rPr lang="en-GB" dirty="0" smtClean="0"/>
              <a:t>◾Keep your emotions under control.</a:t>
            </a:r>
          </a:p>
          <a:p>
            <a:r>
              <a:rPr lang="en-GB" dirty="0" smtClean="0"/>
              <a:t>◾At the end, Check understanding: "Does what I've said make sense to you?" and summarise what you've agreed.</a:t>
            </a:r>
          </a:p>
          <a:p>
            <a:r>
              <a:rPr lang="en-GB" dirty="0" smtClean="0"/>
              <a:t>◾Talk openly about your own concerns if necessary. </a:t>
            </a:r>
          </a:p>
          <a:p>
            <a:r>
              <a:rPr lang="en-GB" dirty="0" smtClean="0"/>
              <a:t>◾Include positive comments. The praise sandwich can be an effective way to give criticism to someone without alienating them: 1.First make a positive statement to the person: "I think you are really trying your best"</a:t>
            </a:r>
          </a:p>
          <a:p>
            <a:r>
              <a:rPr lang="en-GB" dirty="0" smtClean="0"/>
              <a:t>2.Then the criticism "But you need to structure your essay more logically".</a:t>
            </a:r>
          </a:p>
          <a:p>
            <a:r>
              <a:rPr lang="en-GB" dirty="0" smtClean="0"/>
              <a:t>3.Make another positive statement to finish "However it's a very good first attempt" </a:t>
            </a:r>
          </a:p>
          <a:p>
            <a:endParaRPr lang="en-GB" dirty="0" smtClean="0"/>
          </a:p>
          <a:p>
            <a:r>
              <a:rPr lang="en-GB" dirty="0" smtClean="0"/>
              <a:t>Any fool can criticize, condemn, and complain - and most fools do. </a:t>
            </a:r>
          </a:p>
          <a:p>
            <a:endParaRPr lang="en-GB" dirty="0" smtClean="0"/>
          </a:p>
          <a:p>
            <a:r>
              <a:rPr lang="en-GB" dirty="0" smtClean="0"/>
              <a:t>There are two types of people who don't say much: those who are quiet and those who talk a lot.</a:t>
            </a:r>
          </a:p>
          <a:p>
            <a:r>
              <a:rPr lang="en-GB" dirty="0" smtClean="0"/>
              <a:t>You can close more business in two months by becoming interested in other people than you can in two years by trying to get people interested in you. </a:t>
            </a:r>
          </a:p>
          <a:p>
            <a:r>
              <a:rPr lang="en-GB" dirty="0" smtClean="0"/>
              <a:t>Dale Carnegie</a:t>
            </a:r>
          </a:p>
          <a:p>
            <a:r>
              <a:rPr lang="en-GB" dirty="0" smtClean="0"/>
              <a:t> </a:t>
            </a:r>
          </a:p>
          <a:p>
            <a:endParaRPr lang="en-GB" dirty="0" smtClean="0"/>
          </a:p>
          <a:p>
            <a:endParaRPr lang="en-GB" dirty="0" smtClean="0"/>
          </a:p>
          <a:p>
            <a:r>
              <a:rPr lang="en-GB" dirty="0" smtClean="0"/>
              <a:t>◾If you are </a:t>
            </a:r>
            <a:r>
              <a:rPr lang="en-GB" dirty="0" err="1" smtClean="0"/>
              <a:t>recieving</a:t>
            </a:r>
            <a:r>
              <a:rPr lang="en-GB" dirty="0" smtClean="0"/>
              <a:t> feedback </a:t>
            </a:r>
            <a:r>
              <a:rPr lang="en-GB" dirty="0" err="1" smtClean="0"/>
              <a:t>youself</a:t>
            </a:r>
            <a:r>
              <a:rPr lang="en-GB" dirty="0" smtClean="0"/>
              <a:t>, try to accept it in a positive and non-defensive manner. </a:t>
            </a:r>
          </a:p>
          <a:p>
            <a:endParaRPr lang="en-GB" dirty="0" smtClean="0"/>
          </a:p>
          <a:p>
            <a:r>
              <a:rPr lang="en-GB" dirty="0" smtClean="0"/>
              <a:t>Giving Praise</a:t>
            </a:r>
          </a:p>
          <a:p>
            <a:r>
              <a:rPr lang="en-GB" dirty="0" smtClean="0"/>
              <a:t>◾Tell people something they have done that you like or what you like about them.</a:t>
            </a:r>
          </a:p>
          <a:p>
            <a:r>
              <a:rPr lang="en-GB" dirty="0" smtClean="0"/>
              <a:t>◾Give them thanks if they have done something for you. Even a simple thank you can make a big difference.</a:t>
            </a:r>
          </a:p>
          <a:p>
            <a:r>
              <a:rPr lang="en-GB" dirty="0" smtClean="0"/>
              <a:t>◾Give encouragement. If someone is not sure that they are able to do something, give them encouragement if you think they can do it.</a:t>
            </a:r>
          </a:p>
          <a:p>
            <a:r>
              <a:rPr lang="en-GB" dirty="0" smtClean="0"/>
              <a:t>◾Describe positive behaviour and it's effect in concrete terms "I really appreciate how you took the time to ...."</a:t>
            </a:r>
          </a:p>
          <a:p>
            <a:r>
              <a:rPr lang="en-GB" dirty="0" smtClean="0"/>
              <a:t>◾Respond to praise by thanking the person.</a:t>
            </a:r>
          </a:p>
          <a:p>
            <a:endParaRPr lang="en-GB" dirty="0"/>
          </a:p>
        </p:txBody>
      </p:sp>
      <p:sp>
        <p:nvSpPr>
          <p:cNvPr id="4" name="Slide Number Placeholder 3"/>
          <p:cNvSpPr>
            <a:spLocks noGrp="1"/>
          </p:cNvSpPr>
          <p:nvPr>
            <p:ph type="sldNum" sz="quarter" idx="10"/>
          </p:nvPr>
        </p:nvSpPr>
        <p:spPr/>
        <p:txBody>
          <a:bodyPr/>
          <a:lstStyle/>
          <a:p>
            <a:fld id="{A5DB3521-01FC-42D9-9AE2-A7A797DDD782}" type="slidenum">
              <a:rPr lang="en-GB" smtClean="0"/>
              <a:t>16</a:t>
            </a:fld>
            <a:endParaRPr lang="en-GB"/>
          </a:p>
        </p:txBody>
      </p:sp>
    </p:spTree>
    <p:extLst>
      <p:ext uri="{BB962C8B-B14F-4D97-AF65-F5344CB8AC3E}">
        <p14:creationId xmlns:p14="http://schemas.microsoft.com/office/powerpoint/2010/main" val="2655295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for feedback from the group – how do they rate themselves on these skills?  Max score would be 75….where are their weaknesses/areas for development?  They need to be recording all of these as part of their personal development planning – which we will cover in detail later in the module.</a:t>
            </a:r>
          </a:p>
        </p:txBody>
      </p:sp>
      <p:sp>
        <p:nvSpPr>
          <p:cNvPr id="4" name="Slide Number Placeholder 3"/>
          <p:cNvSpPr>
            <a:spLocks noGrp="1"/>
          </p:cNvSpPr>
          <p:nvPr>
            <p:ph type="sldNum" sz="quarter" idx="10"/>
          </p:nvPr>
        </p:nvSpPr>
        <p:spPr/>
        <p:txBody>
          <a:bodyPr/>
          <a:lstStyle/>
          <a:p>
            <a:fld id="{A5DB3521-01FC-42D9-9AE2-A7A797DDD782}" type="slidenum">
              <a:rPr lang="en-GB" smtClean="0"/>
              <a:t>17</a:t>
            </a:fld>
            <a:endParaRPr lang="en-GB"/>
          </a:p>
        </p:txBody>
      </p:sp>
    </p:spTree>
    <p:extLst>
      <p:ext uri="{BB962C8B-B14F-4D97-AF65-F5344CB8AC3E}">
        <p14:creationId xmlns:p14="http://schemas.microsoft.com/office/powerpoint/2010/main" val="34018860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Facilitator to explain these and stress that some of the </a:t>
            </a:r>
            <a:r>
              <a:rPr lang="en-GB" b="1" i="1" u="sng" dirty="0"/>
              <a:t>internal barriers are often more difficult </a:t>
            </a:r>
            <a:r>
              <a:rPr lang="en-GB" dirty="0"/>
              <a:t>to address than the external barriers.</a:t>
            </a:r>
          </a:p>
        </p:txBody>
      </p:sp>
      <p:sp>
        <p:nvSpPr>
          <p:cNvPr id="4" name="Slide Number Placeholder 3"/>
          <p:cNvSpPr>
            <a:spLocks noGrp="1"/>
          </p:cNvSpPr>
          <p:nvPr>
            <p:ph type="sldNum" sz="quarter" idx="10"/>
          </p:nvPr>
        </p:nvSpPr>
        <p:spPr/>
        <p:txBody>
          <a:bodyPr/>
          <a:lstStyle/>
          <a:p>
            <a:fld id="{A5DB3521-01FC-42D9-9AE2-A7A797DDD782}" type="slidenum">
              <a:rPr lang="en-GB" smtClean="0"/>
              <a:t>21</a:t>
            </a:fld>
            <a:endParaRPr lang="en-GB"/>
          </a:p>
        </p:txBody>
      </p:sp>
    </p:spTree>
    <p:extLst>
      <p:ext uri="{BB962C8B-B14F-4D97-AF65-F5344CB8AC3E}">
        <p14:creationId xmlns:p14="http://schemas.microsoft.com/office/powerpoint/2010/main" val="2084835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102240" y="2386744"/>
            <a:ext cx="6939520" cy="1645920"/>
          </a:xfrm>
          <a:solidFill>
            <a:srgbClr val="FFFFFF"/>
          </a:solidFill>
          <a:ln w="38100">
            <a:solidFill>
              <a:srgbClr val="404040"/>
            </a:solidFill>
          </a:ln>
        </p:spPr>
        <p:txBody>
          <a:bodyPr lIns="274320" rIns="274320" anchor="ctr" anchorCtr="1">
            <a:normAutofit/>
          </a:bodyPr>
          <a:lstStyle>
            <a:lvl1pPr algn="ctr">
              <a:defRPr sz="3500">
                <a:solidFill>
                  <a:srgbClr val="262626"/>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021396" y="4352544"/>
            <a:ext cx="5101209" cy="1239894"/>
          </a:xfrm>
          <a:noFill/>
        </p:spPr>
        <p:txBody>
          <a:bodyPr>
            <a:normAutofit/>
          </a:bodyPr>
          <a:lstStyle>
            <a:lvl1pPr marL="0" indent="0" algn="ctr">
              <a:buNone/>
              <a:defRPr sz="1900">
                <a:solidFill>
                  <a:schemeClr val="tx1">
                    <a:lumMod val="75000"/>
                    <a:lumOff val="25000"/>
                  </a:schemeClr>
                </a:solidFill>
              </a:defRPr>
            </a:lvl1pPr>
            <a:lvl2pPr marL="457200" indent="0" algn="ctr">
              <a:buNone/>
              <a:defRPr sz="19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06/02/2018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12250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C64F3F4-CE19-49F8-9EF4-FF4EE52031C2}" type="datetimeFigureOut">
              <a:rPr lang="en-GB" smtClean="0"/>
              <a:t>06/02/2018</a:t>
            </a:fld>
            <a:endParaRPr lang="en-GB"/>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598169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106424" y="2386744"/>
            <a:ext cx="6940296" cy="1645920"/>
          </a:xfrm>
          <a:solidFill>
            <a:srgbClr val="FFFFFF"/>
          </a:solidFill>
          <a:ln w="38100">
            <a:solidFill>
              <a:srgbClr val="404040"/>
            </a:solidFill>
          </a:ln>
        </p:spPr>
        <p:txBody>
          <a:bodyPr lIns="274320" rIns="274320" anchor="ctr" anchorCtr="1">
            <a:normAutofit/>
          </a:bodyPr>
          <a:lstStyle>
            <a:lvl1pPr>
              <a:defRPr sz="3500">
                <a:solidFill>
                  <a:srgbClr val="262626"/>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2021396" y="4352465"/>
            <a:ext cx="5101209" cy="1265082"/>
          </a:xfrm>
        </p:spPr>
        <p:txBody>
          <a:bodyPr anchor="t" anchorCtr="1">
            <a:normAutofit/>
          </a:bodyPr>
          <a:lstStyle>
            <a:lvl1pPr marL="0" indent="0">
              <a:buNone/>
              <a:defRPr sz="1900">
                <a:solidFill>
                  <a:schemeClr val="tx1"/>
                </a:solidFill>
              </a:defRPr>
            </a:lvl1pPr>
            <a:lvl2pPr marL="457200" indent="0">
              <a:buNone/>
              <a:defRPr sz="19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7" name="Date Placeholder 6"/>
          <p:cNvSpPr>
            <a:spLocks noGrp="1"/>
          </p:cNvSpPr>
          <p:nvPr>
            <p:ph type="dt" sz="half" idx="10"/>
          </p:nvPr>
        </p:nvSpPr>
        <p:spPr/>
        <p:txBody>
          <a:bodyPr/>
          <a:lstStyle/>
          <a:p>
            <a:fld id="{9C64F3F4-CE19-49F8-9EF4-FF4EE52031C2}" type="datetimeFigureOut">
              <a:rPr lang="en-GB" smtClean="0"/>
              <a:t>06/02/2018</a:t>
            </a:fld>
            <a:endParaRPr lang="en-GB"/>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328398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2239" y="2638044"/>
            <a:ext cx="3288023"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753737" y="2638044"/>
            <a:ext cx="3290516" cy="310198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9C64F3F4-CE19-49F8-9EF4-FF4EE52031C2}" type="datetimeFigureOut">
              <a:rPr lang="en-GB" smtClean="0"/>
              <a:t>06/02/2018</a:t>
            </a:fld>
            <a:endParaRPr lang="en-GB"/>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590131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02239" y="2313434"/>
            <a:ext cx="3288024"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2239" y="3143250"/>
            <a:ext cx="3288024" cy="259677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4753737" y="3143250"/>
            <a:ext cx="3290516" cy="2596776"/>
          </a:xfrm>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Text Placeholder 4"/>
          <p:cNvSpPr>
            <a:spLocks noGrp="1"/>
          </p:cNvSpPr>
          <p:nvPr>
            <p:ph type="body" sz="quarter" idx="13"/>
          </p:nvPr>
        </p:nvSpPr>
        <p:spPr>
          <a:xfrm>
            <a:off x="4753737" y="2313434"/>
            <a:ext cx="3290516" cy="704087"/>
          </a:xfrm>
        </p:spPr>
        <p:txBody>
          <a:bodyPr anchor="b" anchorCtr="1">
            <a:normAutofit/>
          </a:bodyPr>
          <a:lstStyle>
            <a:lvl1pPr marL="0" indent="0" algn="ctr">
              <a:buNone/>
              <a:defRPr sz="1900" b="0" cap="all" spc="1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7" name="Date Placeholder 6"/>
          <p:cNvSpPr>
            <a:spLocks noGrp="1"/>
          </p:cNvSpPr>
          <p:nvPr>
            <p:ph type="dt" sz="half" idx="10"/>
          </p:nvPr>
        </p:nvSpPr>
        <p:spPr/>
        <p:txBody>
          <a:bodyPr/>
          <a:lstStyle/>
          <a:p>
            <a:fld id="{9C64F3F4-CE19-49F8-9EF4-FF4EE52031C2}" type="datetimeFigureOut">
              <a:rPr lang="en-GB" smtClean="0"/>
              <a:pPr/>
              <a:t>06/02/2018</a:t>
            </a:fld>
            <a:endParaRPr lang="en-GB"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3748112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C64F3F4-CE19-49F8-9EF4-FF4EE52031C2}" type="datetimeFigureOut">
              <a:rPr lang="en-GB" smtClean="0"/>
              <a:t>06/02/2018</a:t>
            </a:fld>
            <a:endParaRPr lang="en-GB"/>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54241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06/02/2018</a:t>
            </a:fld>
            <a:endParaRPr lang="en-GB"/>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00462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1">
        <a:schemeClr val="bg2"/>
      </p:bgRef>
    </p:bg>
    <p:spTree>
      <p:nvGrpSpPr>
        <p:cNvPr id="1" name=""/>
        <p:cNvGrpSpPr/>
        <p:nvPr/>
      </p:nvGrpSpPr>
      <p:grpSpPr>
        <a:xfrm>
          <a:off x="0" y="0"/>
          <a:ext cx="0" cy="0"/>
          <a:chOff x="0" y="0"/>
          <a:chExt cx="0" cy="0"/>
        </a:xfrm>
      </p:grpSpPr>
      <p:sp>
        <p:nvSpPr>
          <p:cNvPr id="26" name="Rectangle 25"/>
          <p:cNvSpPr/>
          <p:nvPr/>
        </p:nvSpPr>
        <p:spPr>
          <a:xfrm>
            <a:off x="0" y="0"/>
            <a:ext cx="457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703" y="2243829"/>
            <a:ext cx="3290594" cy="1141497"/>
          </a:xfrm>
          <a:solidFill>
            <a:srgbClr val="FFFFFF"/>
          </a:solidFill>
          <a:ln>
            <a:solidFill>
              <a:srgbClr val="404040"/>
            </a:solidFill>
          </a:ln>
        </p:spPr>
        <p:txBody>
          <a:bodyPr anchor="ctr" anchorCtr="1">
            <a:normAutofit/>
          </a:bodyPr>
          <a:lstStyle>
            <a:lvl1pPr>
              <a:defRPr sz="2100">
                <a:solidFill>
                  <a:srgbClr val="262626"/>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5052060" y="804672"/>
            <a:ext cx="361188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62965" y="3549918"/>
            <a:ext cx="284607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9" name="Date Placeholder 8"/>
          <p:cNvSpPr>
            <a:spLocks noGrp="1"/>
          </p:cNvSpPr>
          <p:nvPr>
            <p:ph type="dt" sz="half" idx="10"/>
          </p:nvPr>
        </p:nvSpPr>
        <p:spPr/>
        <p:txBody>
          <a:bodyPr/>
          <a:lstStyle/>
          <a:p>
            <a:fld id="{9C64F3F4-CE19-49F8-9EF4-FF4EE52031C2}" type="datetimeFigureOut">
              <a:rPr lang="en-GB" smtClean="0"/>
              <a:t>06/02/2018</a:t>
            </a:fld>
            <a:endParaRPr lang="en-GB"/>
          </a:p>
        </p:txBody>
      </p:sp>
      <p:sp>
        <p:nvSpPr>
          <p:cNvPr id="10" name="Footer Placeholder 9"/>
          <p:cNvSpPr>
            <a:spLocks noGrp="1"/>
          </p:cNvSpPr>
          <p:nvPr>
            <p:ph type="ftr" sz="quarter" idx="11"/>
          </p:nvPr>
        </p:nvSpPr>
        <p:spPr>
          <a:xfrm>
            <a:off x="640703" y="6236208"/>
            <a:ext cx="3806398" cy="320040"/>
          </a:xfrm>
        </p:spPr>
        <p:txBody>
          <a:bodyPr>
            <a:normAutofit/>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86880891"/>
      </p:ext>
    </p:extLst>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18" name="Rectangle 17"/>
          <p:cNvSpPr/>
          <p:nvPr/>
        </p:nvSpPr>
        <p:spPr>
          <a:xfrm>
            <a:off x="1" y="0"/>
            <a:ext cx="4571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640080" y="2243828"/>
            <a:ext cx="3291840" cy="1143000"/>
          </a:xfrm>
          <a:solidFill>
            <a:srgbClr val="FFFFFF"/>
          </a:solidFill>
          <a:ln>
            <a:solidFill>
              <a:srgbClr val="262626"/>
            </a:solidFill>
          </a:ln>
        </p:spPr>
        <p:txBody>
          <a:bodyPr anchor="ctr" anchorCtr="1">
            <a:noAutofit/>
          </a:bodyPr>
          <a:lstStyle>
            <a:lvl1pPr>
              <a:defRPr sz="2100">
                <a:solidFill>
                  <a:srgbClr val="262626"/>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572000" y="0"/>
            <a:ext cx="4576573" cy="6858000"/>
          </a:xfrm>
          <a:solidFill>
            <a:schemeClr val="tx1"/>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62965" y="3549919"/>
            <a:ext cx="284607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9C64F3F4-CE19-49F8-9EF4-FF4EE52031C2}" type="datetimeFigureOut">
              <a:rPr lang="en-GB" smtClean="0"/>
              <a:t>06/02/2018</a:t>
            </a:fld>
            <a:endParaRPr lang="en-GB"/>
          </a:p>
        </p:txBody>
      </p:sp>
      <p:sp>
        <p:nvSpPr>
          <p:cNvPr id="9" name="Footer Placeholder 8"/>
          <p:cNvSpPr>
            <a:spLocks noGrp="1"/>
          </p:cNvSpPr>
          <p:nvPr>
            <p:ph type="ftr" sz="quarter" idx="11"/>
          </p:nvPr>
        </p:nvSpPr>
        <p:spPr>
          <a:xfrm>
            <a:off x="640080" y="6236208"/>
            <a:ext cx="3803904" cy="320040"/>
          </a:xfrm>
        </p:spPr>
        <p:txBody>
          <a:bodyPr>
            <a:normAutofit/>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9279116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06/02/2018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049840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937260"/>
            <a:ext cx="1053966" cy="498348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606046" y="937260"/>
            <a:ext cx="4716174" cy="498348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C64F3F4-CE19-49F8-9EF4-FF4EE52031C2}" type="datetimeFigureOut">
              <a:rPr lang="en-GB" smtClean="0"/>
              <a:t>06/02/2018</a:t>
            </a:fld>
            <a:endParaRPr lang="en-GB"/>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01009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06/02/2018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81937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06/02/2018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671137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06/02/2018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138768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06/02/2018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86216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06/02/2018</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091488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06/02/2018</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9126320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06/02/2018</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818346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06/02/2018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9236752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06/02/2018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292457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06/02/2018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5393355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06/02/2018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139084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1606045" y="964692"/>
            <a:ext cx="5937755" cy="1188720"/>
          </a:xfrm>
          <a:prstGeom prst="rect">
            <a:avLst/>
          </a:prstGeom>
          <a:solidFill>
            <a:schemeClr val="bg2">
              <a:lumMod val="60000"/>
              <a:lumOff val="40000"/>
              <a:alpha val="15000"/>
            </a:schemeClr>
          </a:solidFill>
          <a:ln w="31750" cap="sq">
            <a:solidFill>
              <a:schemeClr val="tx1">
                <a:lumMod val="75000"/>
                <a:lumOff val="25000"/>
              </a:schemeClr>
            </a:solidFill>
            <a:miter lim="800000"/>
          </a:ln>
        </p:spPr>
        <p:txBody>
          <a:bodyPr vert="horz" lIns="182880" tIns="182880" rIns="182880" bIns="18288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606045" y="2638045"/>
            <a:ext cx="5937755"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78943" y="6238816"/>
            <a:ext cx="2065310" cy="323968"/>
          </a:xfrm>
          <a:prstGeom prst="rect">
            <a:avLst/>
          </a:prstGeom>
        </p:spPr>
        <p:txBody>
          <a:bodyPr vert="horz" lIns="91440" tIns="45720" rIns="91440" bIns="45720" rtlCol="0" anchor="ctr"/>
          <a:lstStyle>
            <a:lvl1pPr algn="r">
              <a:defRPr sz="1000">
                <a:solidFill>
                  <a:schemeClr val="tx1">
                    <a:alpha val="70000"/>
                  </a:schemeClr>
                </a:solidFill>
              </a:defRPr>
            </a:lvl1pPr>
          </a:lstStyle>
          <a:p>
            <a:fld id="{9C64F3F4-CE19-49F8-9EF4-FF4EE52031C2}" type="datetimeFigureOut">
              <a:rPr lang="en-GB" smtClean="0"/>
              <a:pPr/>
              <a:t>06/02/2018</a:t>
            </a:fld>
            <a:endParaRPr lang="en-GB" dirty="0"/>
          </a:p>
        </p:txBody>
      </p:sp>
      <p:sp>
        <p:nvSpPr>
          <p:cNvPr id="5" name="Footer Placeholder 4"/>
          <p:cNvSpPr>
            <a:spLocks noGrp="1"/>
          </p:cNvSpPr>
          <p:nvPr>
            <p:ph type="ftr" sz="quarter" idx="3"/>
          </p:nvPr>
        </p:nvSpPr>
        <p:spPr>
          <a:xfrm>
            <a:off x="1102239" y="6236208"/>
            <a:ext cx="4556664" cy="320040"/>
          </a:xfrm>
          <a:prstGeom prst="rect">
            <a:avLst/>
          </a:prstGeom>
        </p:spPr>
        <p:txBody>
          <a:bodyPr vert="horz" lIns="91440" tIns="45720" rIns="91440" bIns="45720" rtlCol="0" anchor="ctr"/>
          <a:lstStyle>
            <a:lvl1pPr algn="l">
              <a:defRPr sz="100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8240112" y="6217920"/>
            <a:ext cx="365760" cy="365760"/>
          </a:xfrm>
          <a:prstGeom prst="ellipse">
            <a:avLst/>
          </a:prstGeom>
          <a:solidFill>
            <a:srgbClr val="1D1D1D">
              <a:alpha val="69804"/>
            </a:srgbClr>
          </a:solidFill>
        </p:spPr>
        <p:txBody>
          <a:bodyPr vert="horz" lIns="18288" tIns="45720" rIns="18288" bIns="45720" rtlCol="0" anchor="ctr">
            <a:noAutofit/>
          </a:bodyPr>
          <a:lstStyle>
            <a:lvl1pPr algn="ctr">
              <a:defRPr sz="1100" spc="0" baseline="0">
                <a:solidFill>
                  <a:srgbClr val="FFFFFF"/>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81055364"/>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lnSpc>
          <a:spcPct val="90000"/>
        </a:lnSpc>
        <a:spcBef>
          <a:spcPct val="0"/>
        </a:spcBef>
        <a:buNone/>
        <a:defRPr sz="2600" kern="1200" cap="all" spc="200" baseline="0">
          <a:solidFill>
            <a:schemeClr val="tx1">
              <a:lumMod val="85000"/>
              <a:lumOff val="15000"/>
            </a:schemeClr>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44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59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28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06/02/2018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11639163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2.xml"/><Relationship Id="rId1" Type="http://schemas.openxmlformats.org/officeDocument/2006/relationships/video" Target="https://www.youtube.com/embed/arj7oStGLkU"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r>
              <a:rPr lang="en-GB" altLang="en-US" dirty="0"/>
              <a:t/>
            </a:r>
            <a:br>
              <a:rPr lang="en-GB" altLang="en-US" dirty="0"/>
            </a:br>
            <a:r>
              <a:rPr lang="en-GB" altLang="en-US" dirty="0"/>
              <a:t>Module: BMSK4005</a:t>
            </a:r>
            <a:endParaRPr lang="en-GB" dirty="0"/>
          </a:p>
        </p:txBody>
      </p:sp>
      <p:sp>
        <p:nvSpPr>
          <p:cNvPr id="3" name="Subtitle 2"/>
          <p:cNvSpPr>
            <a:spLocks noGrp="1"/>
          </p:cNvSpPr>
          <p:nvPr>
            <p:ph type="subTitle" idx="1"/>
          </p:nvPr>
        </p:nvSpPr>
        <p:spPr/>
        <p:txBody>
          <a:bodyPr/>
          <a:lstStyle/>
          <a:p>
            <a:r>
              <a:rPr lang="en-GB" dirty="0"/>
              <a:t>Professional Career Development</a:t>
            </a:r>
          </a:p>
          <a:p>
            <a:endParaRPr lang="en-GB" dirty="0"/>
          </a:p>
          <a:p>
            <a:r>
              <a:rPr lang="en-GB" altLang="en-US" sz="2000" b="1" dirty="0" smtClean="0">
                <a:solidFill>
                  <a:srgbClr val="FFFF00"/>
                </a:solidFill>
              </a:rPr>
              <a:t>Session </a:t>
            </a:r>
            <a:r>
              <a:rPr lang="en-GB" altLang="en-US" sz="2000" b="1" dirty="0">
                <a:solidFill>
                  <a:srgbClr val="FFFF00"/>
                </a:solidFill>
              </a:rPr>
              <a:t>5</a:t>
            </a:r>
            <a:endParaRPr lang="en-GB" sz="2000" dirty="0">
              <a:solidFill>
                <a:srgbClr val="FFFF00"/>
              </a:solidFill>
            </a:endParaRPr>
          </a:p>
          <a:p>
            <a:endParaRPr lang="en-GB" dirty="0"/>
          </a:p>
        </p:txBody>
      </p:sp>
    </p:spTree>
    <p:extLst>
      <p:ext uri="{BB962C8B-B14F-4D97-AF65-F5344CB8AC3E}">
        <p14:creationId xmlns:p14="http://schemas.microsoft.com/office/powerpoint/2010/main" val="2242742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547664" y="1052736"/>
            <a:ext cx="5974598" cy="1219306"/>
          </a:xfrm>
          <a:prstGeom prst="rect">
            <a:avLst/>
          </a:prstGeom>
        </p:spPr>
      </p:pic>
      <p:pic>
        <p:nvPicPr>
          <p:cNvPr id="7" name="Picture 6"/>
          <p:cNvPicPr>
            <a:picLocks noChangeAspect="1"/>
          </p:cNvPicPr>
          <p:nvPr/>
        </p:nvPicPr>
        <p:blipFill>
          <a:blip r:embed="rId3"/>
          <a:stretch>
            <a:fillRect/>
          </a:stretch>
        </p:blipFill>
        <p:spPr>
          <a:xfrm>
            <a:off x="1547664" y="2492896"/>
            <a:ext cx="5980694" cy="3139712"/>
          </a:xfrm>
          <a:prstGeom prst="rect">
            <a:avLst/>
          </a:prstGeom>
        </p:spPr>
      </p:pic>
      <p:pic>
        <p:nvPicPr>
          <p:cNvPr id="8" name="Picture 7"/>
          <p:cNvPicPr>
            <a:picLocks noChangeAspect="1"/>
          </p:cNvPicPr>
          <p:nvPr/>
        </p:nvPicPr>
        <p:blipFill>
          <a:blip r:embed="rId4"/>
          <a:stretch>
            <a:fillRect/>
          </a:stretch>
        </p:blipFill>
        <p:spPr>
          <a:xfrm>
            <a:off x="2915816" y="4761070"/>
            <a:ext cx="2619375" cy="1743075"/>
          </a:xfrm>
          <a:prstGeom prst="rect">
            <a:avLst/>
          </a:prstGeom>
        </p:spPr>
      </p:pic>
    </p:spTree>
    <p:extLst>
      <p:ext uri="{BB962C8B-B14F-4D97-AF65-F5344CB8AC3E}">
        <p14:creationId xmlns:p14="http://schemas.microsoft.com/office/powerpoint/2010/main" val="3408955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15015-452A-4278-9367-2A6CC2273064}"/>
              </a:ext>
            </a:extLst>
          </p:cNvPr>
          <p:cNvSpPr>
            <a:spLocks noGrp="1"/>
          </p:cNvSpPr>
          <p:nvPr>
            <p:ph type="title"/>
          </p:nvPr>
        </p:nvSpPr>
        <p:spPr/>
        <p:txBody>
          <a:bodyPr/>
          <a:lstStyle/>
          <a:p>
            <a:r>
              <a:rPr lang="en-GB" dirty="0"/>
              <a:t>Important ‘Study Skills’</a:t>
            </a:r>
          </a:p>
        </p:txBody>
      </p:sp>
      <p:graphicFrame>
        <p:nvGraphicFramePr>
          <p:cNvPr id="4" name="Table 3">
            <a:extLst>
              <a:ext uri="{FF2B5EF4-FFF2-40B4-BE49-F238E27FC236}">
                <a16:creationId xmlns:a16="http://schemas.microsoft.com/office/drawing/2014/main" id="{5431FB6C-F6E2-462D-B570-D609D03391F2}"/>
              </a:ext>
            </a:extLst>
          </p:cNvPr>
          <p:cNvGraphicFramePr>
            <a:graphicFrameLocks noGrp="1"/>
          </p:cNvGraphicFramePr>
          <p:nvPr>
            <p:extLst>
              <p:ext uri="{D42A27DB-BD31-4B8C-83A1-F6EECF244321}">
                <p14:modId xmlns:p14="http://schemas.microsoft.com/office/powerpoint/2010/main" val="1143798973"/>
              </p:ext>
            </p:extLst>
          </p:nvPr>
        </p:nvGraphicFramePr>
        <p:xfrm>
          <a:off x="827584" y="2420888"/>
          <a:ext cx="7267376" cy="3815232"/>
        </p:xfrm>
        <a:graphic>
          <a:graphicData uri="http://schemas.openxmlformats.org/drawingml/2006/table">
            <a:tbl>
              <a:tblPr firstRow="1" bandRow="1">
                <a:tableStyleId>{5C22544A-7EE6-4342-B048-85BDC9FD1C3A}</a:tableStyleId>
              </a:tblPr>
              <a:tblGrid>
                <a:gridCol w="2544282">
                  <a:extLst>
                    <a:ext uri="{9D8B030D-6E8A-4147-A177-3AD203B41FA5}">
                      <a16:colId xmlns:a16="http://schemas.microsoft.com/office/drawing/2014/main" val="3221779878"/>
                    </a:ext>
                  </a:extLst>
                </a:gridCol>
                <a:gridCol w="2178812">
                  <a:extLst>
                    <a:ext uri="{9D8B030D-6E8A-4147-A177-3AD203B41FA5}">
                      <a16:colId xmlns:a16="http://schemas.microsoft.com/office/drawing/2014/main" val="2538615665"/>
                    </a:ext>
                  </a:extLst>
                </a:gridCol>
                <a:gridCol w="2544282">
                  <a:extLst>
                    <a:ext uri="{9D8B030D-6E8A-4147-A177-3AD203B41FA5}">
                      <a16:colId xmlns:a16="http://schemas.microsoft.com/office/drawing/2014/main" val="1117970341"/>
                    </a:ext>
                  </a:extLst>
                </a:gridCol>
              </a:tblGrid>
              <a:tr h="802784">
                <a:tc>
                  <a:txBody>
                    <a:bodyPr/>
                    <a:lstStyle/>
                    <a:p>
                      <a:pPr marL="285750" indent="-285750">
                        <a:buFont typeface="Arial" panose="020B0604020202020204" pitchFamily="34" charset="0"/>
                        <a:buChar char="•"/>
                      </a:pPr>
                      <a:r>
                        <a:rPr lang="en-GB" b="1" dirty="0">
                          <a:solidFill>
                            <a:schemeClr val="bg1"/>
                          </a:solidFill>
                        </a:rPr>
                        <a:t>Time management</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Analytical skills</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Being able to work independently</a:t>
                      </a:r>
                    </a:p>
                  </a:txBody>
                  <a:tcPr>
                    <a:solidFill>
                      <a:schemeClr val="accent1"/>
                    </a:solidFill>
                  </a:tcPr>
                </a:tc>
                <a:extLst>
                  <a:ext uri="{0D108BD9-81ED-4DB2-BD59-A6C34878D82A}">
                    <a16:rowId xmlns:a16="http://schemas.microsoft.com/office/drawing/2014/main" val="1840600630"/>
                  </a:ext>
                </a:extLst>
              </a:tr>
              <a:tr h="720080">
                <a:tc>
                  <a:txBody>
                    <a:bodyPr/>
                    <a:lstStyle/>
                    <a:p>
                      <a:pPr marL="285750" indent="-285750">
                        <a:buFont typeface="Arial" panose="020B0604020202020204" pitchFamily="34" charset="0"/>
                        <a:buChar char="•"/>
                      </a:pPr>
                      <a:r>
                        <a:rPr lang="en-GB" b="1" dirty="0">
                          <a:solidFill>
                            <a:schemeClr val="bg1"/>
                          </a:solidFill>
                        </a:rPr>
                        <a:t>Critical thinking</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Report writing</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Resourcefulness</a:t>
                      </a:r>
                    </a:p>
                  </a:txBody>
                  <a:tcPr>
                    <a:solidFill>
                      <a:schemeClr val="accent1"/>
                    </a:solidFill>
                  </a:tcPr>
                </a:tc>
                <a:extLst>
                  <a:ext uri="{0D108BD9-81ED-4DB2-BD59-A6C34878D82A}">
                    <a16:rowId xmlns:a16="http://schemas.microsoft.com/office/drawing/2014/main" val="107718441"/>
                  </a:ext>
                </a:extLst>
              </a:tr>
              <a:tr h="765766">
                <a:tc>
                  <a:txBody>
                    <a:bodyPr/>
                    <a:lstStyle/>
                    <a:p>
                      <a:pPr marL="285750" indent="-285750">
                        <a:buFont typeface="Arial" panose="020B0604020202020204" pitchFamily="34" charset="0"/>
                        <a:buChar char="•"/>
                      </a:pPr>
                      <a:r>
                        <a:rPr lang="en-GB" b="1" dirty="0">
                          <a:solidFill>
                            <a:schemeClr val="bg1"/>
                          </a:solidFill>
                        </a:rPr>
                        <a:t>Essay writing</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Group working</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Communication skills</a:t>
                      </a:r>
                    </a:p>
                  </a:txBody>
                  <a:tcPr>
                    <a:solidFill>
                      <a:schemeClr val="accent1"/>
                    </a:solidFill>
                  </a:tcPr>
                </a:tc>
                <a:extLst>
                  <a:ext uri="{0D108BD9-81ED-4DB2-BD59-A6C34878D82A}">
                    <a16:rowId xmlns:a16="http://schemas.microsoft.com/office/drawing/2014/main" val="744194048"/>
                  </a:ext>
                </a:extLst>
              </a:tr>
              <a:tr h="765766">
                <a:tc>
                  <a:txBody>
                    <a:bodyPr/>
                    <a:lstStyle/>
                    <a:p>
                      <a:pPr marL="285750" indent="-285750">
                        <a:buFont typeface="Arial" panose="020B0604020202020204" pitchFamily="34" charset="0"/>
                        <a:buChar char="•"/>
                      </a:pPr>
                      <a:r>
                        <a:rPr lang="en-GB" b="1" dirty="0">
                          <a:solidFill>
                            <a:schemeClr val="bg1"/>
                          </a:solidFill>
                        </a:rPr>
                        <a:t>Research and library skills</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Reading skills</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Presentation skills</a:t>
                      </a:r>
                    </a:p>
                  </a:txBody>
                  <a:tcPr>
                    <a:solidFill>
                      <a:schemeClr val="accent1"/>
                    </a:solidFill>
                  </a:tcPr>
                </a:tc>
                <a:extLst>
                  <a:ext uri="{0D108BD9-81ED-4DB2-BD59-A6C34878D82A}">
                    <a16:rowId xmlns:a16="http://schemas.microsoft.com/office/drawing/2014/main" val="2200008351"/>
                  </a:ext>
                </a:extLst>
              </a:tr>
              <a:tr h="760836">
                <a:tc>
                  <a:txBody>
                    <a:bodyPr/>
                    <a:lstStyle/>
                    <a:p>
                      <a:pPr marL="285750" indent="-285750">
                        <a:buFont typeface="Arial" panose="020B0604020202020204" pitchFamily="34" charset="0"/>
                        <a:buChar char="•"/>
                      </a:pPr>
                      <a:r>
                        <a:rPr lang="en-GB" b="1" dirty="0">
                          <a:solidFill>
                            <a:schemeClr val="bg1"/>
                          </a:solidFill>
                        </a:rPr>
                        <a:t>Quantitative skills</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Self-awareness</a:t>
                      </a:r>
                    </a:p>
                  </a:txBody>
                  <a:tcPr>
                    <a:solidFill>
                      <a:schemeClr val="accent1"/>
                    </a:solidFill>
                  </a:tcPr>
                </a:tc>
                <a:tc>
                  <a:txBody>
                    <a:bodyPr/>
                    <a:lstStyle/>
                    <a:p>
                      <a:pPr marL="285750" indent="-285750">
                        <a:buFont typeface="Arial" panose="020B0604020202020204" pitchFamily="34" charset="0"/>
                        <a:buChar char="•"/>
                      </a:pPr>
                      <a:r>
                        <a:rPr lang="en-GB" b="1" dirty="0">
                          <a:solidFill>
                            <a:schemeClr val="bg1"/>
                          </a:solidFill>
                        </a:rPr>
                        <a:t>I.T. skills</a:t>
                      </a:r>
                    </a:p>
                  </a:txBody>
                  <a:tcPr>
                    <a:solidFill>
                      <a:schemeClr val="accent1"/>
                    </a:solidFill>
                  </a:tcPr>
                </a:tc>
                <a:extLst>
                  <a:ext uri="{0D108BD9-81ED-4DB2-BD59-A6C34878D82A}">
                    <a16:rowId xmlns:a16="http://schemas.microsoft.com/office/drawing/2014/main" val="516529212"/>
                  </a:ext>
                </a:extLst>
              </a:tr>
            </a:tbl>
          </a:graphicData>
        </a:graphic>
      </p:graphicFrame>
    </p:spTree>
    <p:extLst>
      <p:ext uri="{BB962C8B-B14F-4D97-AF65-F5344CB8AC3E}">
        <p14:creationId xmlns:p14="http://schemas.microsoft.com/office/powerpoint/2010/main" val="36042705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 management</a:t>
            </a:r>
            <a:br>
              <a:rPr lang="en-GB" dirty="0"/>
            </a:br>
            <a:endParaRPr lang="en-GB" dirty="0"/>
          </a:p>
        </p:txBody>
      </p:sp>
      <p:sp>
        <p:nvSpPr>
          <p:cNvPr id="3" name="Content Placeholder 2"/>
          <p:cNvSpPr>
            <a:spLocks noGrp="1"/>
          </p:cNvSpPr>
          <p:nvPr>
            <p:ph idx="1"/>
          </p:nvPr>
        </p:nvSpPr>
        <p:spPr>
          <a:xfrm>
            <a:off x="323528" y="2708920"/>
            <a:ext cx="5937755" cy="3101983"/>
          </a:xfrm>
        </p:spPr>
        <p:txBody>
          <a:bodyPr>
            <a:normAutofit lnSpcReduction="10000"/>
          </a:bodyPr>
          <a:lstStyle/>
          <a:p>
            <a:r>
              <a:rPr lang="en-GB" dirty="0"/>
              <a:t>Employees who manage their time well are more </a:t>
            </a:r>
            <a:r>
              <a:rPr lang="en-GB" b="1" dirty="0">
                <a:solidFill>
                  <a:srgbClr val="C00000"/>
                </a:solidFill>
              </a:rPr>
              <a:t>productive</a:t>
            </a:r>
            <a:r>
              <a:rPr lang="en-GB" dirty="0"/>
              <a:t>, more </a:t>
            </a:r>
            <a:r>
              <a:rPr lang="en-GB" b="1" dirty="0">
                <a:solidFill>
                  <a:srgbClr val="C00000"/>
                </a:solidFill>
              </a:rPr>
              <a:t>efficient</a:t>
            </a:r>
            <a:r>
              <a:rPr lang="en-GB" dirty="0"/>
              <a:t>, and more likely to meet </a:t>
            </a:r>
            <a:r>
              <a:rPr lang="en-GB" b="1" dirty="0" smtClean="0">
                <a:solidFill>
                  <a:srgbClr val="C00000"/>
                </a:solidFill>
              </a:rPr>
              <a:t>deadlines</a:t>
            </a:r>
          </a:p>
          <a:p>
            <a:r>
              <a:rPr lang="en-GB" dirty="0"/>
              <a:t>They focus on the </a:t>
            </a:r>
            <a:r>
              <a:rPr lang="en-GB" b="1" dirty="0">
                <a:solidFill>
                  <a:srgbClr val="C00000"/>
                </a:solidFill>
              </a:rPr>
              <a:t>most important </a:t>
            </a:r>
            <a:r>
              <a:rPr lang="en-GB" dirty="0"/>
              <a:t>and time sensitive tasks and limit the amount of </a:t>
            </a:r>
            <a:r>
              <a:rPr lang="en-GB" b="1" dirty="0">
                <a:solidFill>
                  <a:srgbClr val="C00000"/>
                </a:solidFill>
              </a:rPr>
              <a:t>time wasted </a:t>
            </a:r>
            <a:r>
              <a:rPr lang="en-GB" dirty="0"/>
              <a:t>on non-essential </a:t>
            </a:r>
            <a:r>
              <a:rPr lang="en-GB" dirty="0" smtClean="0"/>
              <a:t>duties</a:t>
            </a:r>
          </a:p>
          <a:p>
            <a:r>
              <a:rPr lang="en-GB" dirty="0"/>
              <a:t>Effective time management requires staff to </a:t>
            </a:r>
            <a:r>
              <a:rPr lang="en-GB" dirty="0" smtClean="0"/>
              <a:t>analyse </a:t>
            </a:r>
            <a:r>
              <a:rPr lang="en-GB" dirty="0"/>
              <a:t>their workload, assign </a:t>
            </a:r>
            <a:r>
              <a:rPr lang="en-GB" b="1" dirty="0">
                <a:solidFill>
                  <a:srgbClr val="C00000"/>
                </a:solidFill>
              </a:rPr>
              <a:t>priorities</a:t>
            </a:r>
            <a:r>
              <a:rPr lang="en-GB" dirty="0"/>
              <a:t>, and maintain </a:t>
            </a:r>
            <a:r>
              <a:rPr lang="en-GB" b="1" dirty="0">
                <a:solidFill>
                  <a:srgbClr val="C00000"/>
                </a:solidFill>
              </a:rPr>
              <a:t>focus</a:t>
            </a:r>
            <a:r>
              <a:rPr lang="en-GB" dirty="0"/>
              <a:t> on productive </a:t>
            </a:r>
            <a:r>
              <a:rPr lang="en-GB" dirty="0" smtClean="0"/>
              <a:t>endeavours.  </a:t>
            </a:r>
            <a:r>
              <a:rPr lang="en-GB" dirty="0"/>
              <a:t>Employees who are excellent time managers can </a:t>
            </a:r>
            <a:r>
              <a:rPr lang="en-GB" b="1" dirty="0">
                <a:solidFill>
                  <a:srgbClr val="C00000"/>
                </a:solidFill>
              </a:rPr>
              <a:t>eliminate</a:t>
            </a:r>
            <a:r>
              <a:rPr lang="en-GB" dirty="0"/>
              <a:t> </a:t>
            </a:r>
            <a:r>
              <a:rPr lang="en-GB" b="1" dirty="0">
                <a:solidFill>
                  <a:srgbClr val="C00000"/>
                </a:solidFill>
              </a:rPr>
              <a:t>distractions</a:t>
            </a:r>
            <a:r>
              <a:rPr lang="en-GB" dirty="0"/>
              <a:t> and enlist support from colleagues to help accomplish their goals.</a:t>
            </a:r>
          </a:p>
        </p:txBody>
      </p:sp>
    </p:spTree>
    <p:extLst>
      <p:ext uri="{BB962C8B-B14F-4D97-AF65-F5344CB8AC3E}">
        <p14:creationId xmlns:p14="http://schemas.microsoft.com/office/powerpoint/2010/main" val="2610999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E4BFF-FD03-44A4-B671-28CA24182350}"/>
              </a:ext>
            </a:extLst>
          </p:cNvPr>
          <p:cNvSpPr>
            <a:spLocks noGrp="1"/>
          </p:cNvSpPr>
          <p:nvPr>
            <p:ph type="title"/>
          </p:nvPr>
        </p:nvSpPr>
        <p:spPr>
          <a:xfrm>
            <a:off x="1728882" y="302601"/>
            <a:ext cx="5937755" cy="1188720"/>
          </a:xfrm>
        </p:spPr>
        <p:txBody>
          <a:bodyPr/>
          <a:lstStyle/>
          <a:p>
            <a:r>
              <a:rPr lang="en-GB" dirty="0"/>
              <a:t>Time Management…</a:t>
            </a:r>
          </a:p>
        </p:txBody>
      </p:sp>
      <p:sp>
        <p:nvSpPr>
          <p:cNvPr id="3" name="Content Placeholder 2">
            <a:extLst>
              <a:ext uri="{FF2B5EF4-FFF2-40B4-BE49-F238E27FC236}">
                <a16:creationId xmlns:a16="http://schemas.microsoft.com/office/drawing/2014/main" id="{10811DBF-3E84-433B-AFEF-4184598929E2}"/>
              </a:ext>
            </a:extLst>
          </p:cNvPr>
          <p:cNvSpPr>
            <a:spLocks noGrp="1"/>
          </p:cNvSpPr>
          <p:nvPr>
            <p:ph idx="1"/>
          </p:nvPr>
        </p:nvSpPr>
        <p:spPr>
          <a:xfrm>
            <a:off x="251520" y="1600201"/>
            <a:ext cx="8892480" cy="3917032"/>
          </a:xfrm>
        </p:spPr>
        <p:txBody>
          <a:bodyPr>
            <a:normAutofit/>
          </a:bodyPr>
          <a:lstStyle/>
          <a:p>
            <a:pPr marL="0" indent="0" algn="ctr">
              <a:spcAft>
                <a:spcPts val="1200"/>
              </a:spcAft>
              <a:buNone/>
            </a:pPr>
            <a:r>
              <a:rPr lang="en-GB" sz="2000" dirty="0" smtClean="0"/>
              <a:t>When </a:t>
            </a:r>
            <a:r>
              <a:rPr lang="en-GB" sz="2000" dirty="0"/>
              <a:t>looking at Stephen Covey’s </a:t>
            </a:r>
            <a:r>
              <a:rPr lang="en-GB" sz="2000" dirty="0" smtClean="0"/>
              <a:t>time management Matrix (1989), </a:t>
            </a:r>
            <a:r>
              <a:rPr lang="en-GB" sz="2000" dirty="0"/>
              <a:t>where do you spend your time?</a:t>
            </a:r>
          </a:p>
        </p:txBody>
      </p:sp>
      <p:graphicFrame>
        <p:nvGraphicFramePr>
          <p:cNvPr id="4" name="Table 3">
            <a:extLst>
              <a:ext uri="{FF2B5EF4-FFF2-40B4-BE49-F238E27FC236}">
                <a16:creationId xmlns:a16="http://schemas.microsoft.com/office/drawing/2014/main" id="{AB5174DE-A787-48BD-8D91-AE29C88DAFC8}"/>
              </a:ext>
            </a:extLst>
          </p:cNvPr>
          <p:cNvGraphicFramePr>
            <a:graphicFrameLocks noGrp="1"/>
          </p:cNvGraphicFramePr>
          <p:nvPr>
            <p:extLst>
              <p:ext uri="{D42A27DB-BD31-4B8C-83A1-F6EECF244321}">
                <p14:modId xmlns:p14="http://schemas.microsoft.com/office/powerpoint/2010/main" val="2240976859"/>
              </p:ext>
            </p:extLst>
          </p:nvPr>
        </p:nvGraphicFramePr>
        <p:xfrm>
          <a:off x="624483" y="2577634"/>
          <a:ext cx="4272280" cy="3017520"/>
        </p:xfrm>
        <a:graphic>
          <a:graphicData uri="http://schemas.openxmlformats.org/drawingml/2006/table">
            <a:tbl>
              <a:tblPr firstRow="1" bandRow="1">
                <a:tableStyleId>{5940675A-B579-460E-94D1-54222C63F5DA}</a:tableStyleId>
              </a:tblPr>
              <a:tblGrid>
                <a:gridCol w="1224136">
                  <a:extLst>
                    <a:ext uri="{9D8B030D-6E8A-4147-A177-3AD203B41FA5}">
                      <a16:colId xmlns:a16="http://schemas.microsoft.com/office/drawing/2014/main" val="19377516"/>
                    </a:ext>
                  </a:extLst>
                </a:gridCol>
                <a:gridCol w="1440160">
                  <a:extLst>
                    <a:ext uri="{9D8B030D-6E8A-4147-A177-3AD203B41FA5}">
                      <a16:colId xmlns:a16="http://schemas.microsoft.com/office/drawing/2014/main" val="4274556801"/>
                    </a:ext>
                  </a:extLst>
                </a:gridCol>
                <a:gridCol w="1607984">
                  <a:extLst>
                    <a:ext uri="{9D8B030D-6E8A-4147-A177-3AD203B41FA5}">
                      <a16:colId xmlns:a16="http://schemas.microsoft.com/office/drawing/2014/main" val="154679416"/>
                    </a:ext>
                  </a:extLst>
                </a:gridCol>
              </a:tblGrid>
              <a:tr h="587077">
                <a:tc>
                  <a:txBody>
                    <a:bodyPr/>
                    <a:lstStyle/>
                    <a:p>
                      <a:pPr algn="ctr"/>
                      <a:endParaRPr lang="en-GB" b="0" dirty="0">
                        <a:noFill/>
                      </a:endParaRPr>
                    </a:p>
                  </a:txBody>
                  <a:tcPr anchor="ctr"/>
                </a:tc>
                <a:tc>
                  <a:txBody>
                    <a:bodyPr/>
                    <a:lstStyle/>
                    <a:p>
                      <a:pPr algn="ctr"/>
                      <a:r>
                        <a:rPr lang="en-GB" dirty="0"/>
                        <a:t>Not Important</a:t>
                      </a:r>
                    </a:p>
                  </a:txBody>
                  <a:tcPr anchor="ctr"/>
                </a:tc>
                <a:tc>
                  <a:txBody>
                    <a:bodyPr/>
                    <a:lstStyle/>
                    <a:p>
                      <a:pPr algn="ctr"/>
                      <a:r>
                        <a:rPr lang="en-GB" dirty="0"/>
                        <a:t>Important</a:t>
                      </a:r>
                    </a:p>
                  </a:txBody>
                  <a:tcPr anchor="ctr"/>
                </a:tc>
                <a:extLst>
                  <a:ext uri="{0D108BD9-81ED-4DB2-BD59-A6C34878D82A}">
                    <a16:rowId xmlns:a16="http://schemas.microsoft.com/office/drawing/2014/main" val="537440992"/>
                  </a:ext>
                </a:extLst>
              </a:tr>
              <a:tr h="1157387">
                <a:tc>
                  <a:txBody>
                    <a:bodyPr/>
                    <a:lstStyle/>
                    <a:p>
                      <a:pPr algn="ctr"/>
                      <a:r>
                        <a:rPr lang="en-GB" b="0" dirty="0"/>
                        <a:t>Urgent</a:t>
                      </a:r>
                    </a:p>
                  </a:txBody>
                  <a:tcPr anchor="ctr"/>
                </a:tc>
                <a:tc>
                  <a:txBody>
                    <a:bodyPr/>
                    <a:lstStyle/>
                    <a:p>
                      <a:pPr algn="ctr"/>
                      <a:r>
                        <a:rPr lang="en-GB" dirty="0"/>
                        <a:t>Not important but </a:t>
                      </a:r>
                      <a:r>
                        <a:rPr lang="en-GB" dirty="0" smtClean="0"/>
                        <a:t>Urgent - 3</a:t>
                      </a:r>
                      <a:endParaRPr lang="en-GB" dirty="0"/>
                    </a:p>
                  </a:txBody>
                  <a:tcPr anchor="ctr">
                    <a:solidFill>
                      <a:srgbClr val="FFC000"/>
                    </a:solidFill>
                  </a:tcPr>
                </a:tc>
                <a:tc>
                  <a:txBody>
                    <a:bodyPr/>
                    <a:lstStyle/>
                    <a:p>
                      <a:pPr algn="ctr"/>
                      <a:r>
                        <a:rPr lang="en-GB" dirty="0"/>
                        <a:t>Important &amp; </a:t>
                      </a:r>
                      <a:r>
                        <a:rPr lang="en-GB" dirty="0" smtClean="0"/>
                        <a:t>Urgent - 1</a:t>
                      </a:r>
                      <a:endParaRPr lang="en-GB" dirty="0"/>
                    </a:p>
                  </a:txBody>
                  <a:tcPr anchor="ctr">
                    <a:solidFill>
                      <a:srgbClr val="92D050"/>
                    </a:solidFill>
                  </a:tcPr>
                </a:tc>
                <a:extLst>
                  <a:ext uri="{0D108BD9-81ED-4DB2-BD59-A6C34878D82A}">
                    <a16:rowId xmlns:a16="http://schemas.microsoft.com/office/drawing/2014/main" val="1672464422"/>
                  </a:ext>
                </a:extLst>
              </a:tr>
              <a:tr h="1157387">
                <a:tc>
                  <a:txBody>
                    <a:bodyPr/>
                    <a:lstStyle/>
                    <a:p>
                      <a:pPr algn="ctr"/>
                      <a:r>
                        <a:rPr lang="en-GB" b="0" dirty="0"/>
                        <a:t>Not Urgent</a:t>
                      </a:r>
                    </a:p>
                  </a:txBody>
                  <a:tcPr anchor="ctr"/>
                </a:tc>
                <a:tc>
                  <a:txBody>
                    <a:bodyPr/>
                    <a:lstStyle/>
                    <a:p>
                      <a:pPr algn="ctr"/>
                      <a:r>
                        <a:rPr lang="en-GB" dirty="0"/>
                        <a:t>Not Important &amp; Not </a:t>
                      </a:r>
                      <a:r>
                        <a:rPr lang="en-GB" dirty="0" smtClean="0"/>
                        <a:t>Urgent - 4</a:t>
                      </a:r>
                      <a:endParaRPr lang="en-GB" dirty="0"/>
                    </a:p>
                  </a:txBody>
                  <a:tcPr anchor="ctr">
                    <a:solidFill>
                      <a:srgbClr val="FF0000"/>
                    </a:solidFill>
                  </a:tcPr>
                </a:tc>
                <a:tc>
                  <a:txBody>
                    <a:bodyPr/>
                    <a:lstStyle/>
                    <a:p>
                      <a:pPr algn="ctr"/>
                      <a:r>
                        <a:rPr lang="en-GB" dirty="0"/>
                        <a:t>Important but Not </a:t>
                      </a:r>
                      <a:r>
                        <a:rPr lang="en-GB" dirty="0" smtClean="0"/>
                        <a:t>Urgent - 2</a:t>
                      </a:r>
                      <a:endParaRPr lang="en-GB" dirty="0"/>
                    </a:p>
                  </a:txBody>
                  <a:tcPr anchor="ctr">
                    <a:solidFill>
                      <a:srgbClr val="00B050"/>
                    </a:solidFill>
                  </a:tcPr>
                </a:tc>
                <a:extLst>
                  <a:ext uri="{0D108BD9-81ED-4DB2-BD59-A6C34878D82A}">
                    <a16:rowId xmlns:a16="http://schemas.microsoft.com/office/drawing/2014/main" val="1496803200"/>
                  </a:ext>
                </a:extLst>
              </a:tr>
            </a:tbl>
          </a:graphicData>
        </a:graphic>
      </p:graphicFrame>
      <p:pic>
        <p:nvPicPr>
          <p:cNvPr id="5" name="Picture 4"/>
          <p:cNvPicPr>
            <a:picLocks noChangeAspect="1"/>
          </p:cNvPicPr>
          <p:nvPr/>
        </p:nvPicPr>
        <p:blipFill>
          <a:blip r:embed="rId3"/>
          <a:stretch>
            <a:fillRect/>
          </a:stretch>
        </p:blipFill>
        <p:spPr>
          <a:xfrm>
            <a:off x="4960883" y="2584108"/>
            <a:ext cx="3828559" cy="3011046"/>
          </a:xfrm>
          <a:prstGeom prst="rect">
            <a:avLst/>
          </a:prstGeom>
        </p:spPr>
      </p:pic>
    </p:spTree>
    <p:extLst>
      <p:ext uri="{BB962C8B-B14F-4D97-AF65-F5344CB8AC3E}">
        <p14:creationId xmlns:p14="http://schemas.microsoft.com/office/powerpoint/2010/main" val="39094891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Four categories </a:t>
            </a:r>
            <a:endParaRPr lang="en-GB" dirty="0"/>
          </a:p>
        </p:txBody>
      </p:sp>
      <p:sp>
        <p:nvSpPr>
          <p:cNvPr id="3" name="Content Placeholder 2"/>
          <p:cNvSpPr>
            <a:spLocks noGrp="1"/>
          </p:cNvSpPr>
          <p:nvPr>
            <p:ph idx="1"/>
          </p:nvPr>
        </p:nvSpPr>
        <p:spPr/>
        <p:txBody>
          <a:bodyPr/>
          <a:lstStyle/>
          <a:p>
            <a:pPr algn="ctr"/>
            <a:r>
              <a:rPr lang="en-GB" dirty="0" smtClean="0"/>
              <a:t>Crisis</a:t>
            </a:r>
          </a:p>
          <a:p>
            <a:pPr algn="ctr"/>
            <a:r>
              <a:rPr lang="en-GB" dirty="0" smtClean="0"/>
              <a:t>Unscheduled interruptions</a:t>
            </a:r>
          </a:p>
          <a:p>
            <a:pPr algn="ctr"/>
            <a:r>
              <a:rPr lang="en-GB" dirty="0" smtClean="0"/>
              <a:t>Escapes and routines</a:t>
            </a:r>
          </a:p>
          <a:p>
            <a:pPr algn="ctr"/>
            <a:r>
              <a:rPr lang="en-GB" dirty="0" smtClean="0"/>
              <a:t>Planning</a:t>
            </a:r>
            <a:endParaRPr lang="en-GB" dirty="0"/>
          </a:p>
        </p:txBody>
      </p:sp>
    </p:spTree>
    <p:extLst>
      <p:ext uri="{BB962C8B-B14F-4D97-AF65-F5344CB8AC3E}">
        <p14:creationId xmlns:p14="http://schemas.microsoft.com/office/powerpoint/2010/main" val="898321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088DE4-E20B-4A2D-8D14-BDA76B4EE636}"/>
              </a:ext>
            </a:extLst>
          </p:cNvPr>
          <p:cNvSpPr>
            <a:spLocks noGrp="1"/>
          </p:cNvSpPr>
          <p:nvPr>
            <p:ph type="title"/>
          </p:nvPr>
        </p:nvSpPr>
        <p:spPr/>
        <p:txBody>
          <a:bodyPr>
            <a:normAutofit fontScale="90000"/>
          </a:bodyPr>
          <a:lstStyle/>
          <a:p>
            <a:r>
              <a:rPr lang="en-GB" dirty="0"/>
              <a:t>Take careful note of this</a:t>
            </a:r>
            <a:r>
              <a:rPr lang="en-GB" dirty="0" smtClean="0"/>
              <a:t>……what steps should we take to avoid this ?</a:t>
            </a:r>
            <a:endParaRPr lang="en-GB" dirty="0"/>
          </a:p>
        </p:txBody>
      </p:sp>
      <p:pic>
        <p:nvPicPr>
          <p:cNvPr id="4" name="Online Media ^0 3">
            <a:hlinkClick r:id="" action="ppaction://media"/>
            <a:extLst>
              <a:ext uri="{FF2B5EF4-FFF2-40B4-BE49-F238E27FC236}">
                <a16:creationId xmlns:a16="http://schemas.microsoft.com/office/drawing/2014/main" id="{07122FA7-52A7-48CD-9CAA-D12178124D17}"/>
              </a:ext>
            </a:extLst>
          </p:cNvPr>
          <p:cNvPicPr>
            <a:picLocks noGrp="1" noRot="1" noChangeAspect="1"/>
          </p:cNvPicPr>
          <p:nvPr>
            <p:ph idx="1"/>
            <a:videoFile r:link="rId1"/>
          </p:nvPr>
        </p:nvPicPr>
        <p:blipFill>
          <a:blip r:embed="rId3"/>
          <a:stretch>
            <a:fillRect/>
          </a:stretch>
        </p:blipFill>
        <p:spPr>
          <a:xfrm>
            <a:off x="1796154" y="2564904"/>
            <a:ext cx="5759450" cy="3240088"/>
          </a:xfrm>
          <a:prstGeom prst="rect">
            <a:avLst/>
          </a:prstGeom>
        </p:spPr>
      </p:pic>
      <p:sp>
        <p:nvSpPr>
          <p:cNvPr id="3" name="Rectangle 2"/>
          <p:cNvSpPr/>
          <p:nvPr/>
        </p:nvSpPr>
        <p:spPr>
          <a:xfrm>
            <a:off x="1796154" y="5893318"/>
            <a:ext cx="5872190" cy="369332"/>
          </a:xfrm>
          <a:prstGeom prst="rect">
            <a:avLst/>
          </a:prstGeom>
        </p:spPr>
        <p:txBody>
          <a:bodyPr wrap="square">
            <a:spAutoFit/>
          </a:bodyPr>
          <a:lstStyle/>
          <a:p>
            <a:pPr algn="ctr"/>
            <a:r>
              <a:rPr lang="en-GB" dirty="0"/>
              <a:t>https://www.youtube.com/watch?v=arj7oStGLkU</a:t>
            </a:r>
          </a:p>
        </p:txBody>
      </p:sp>
    </p:spTree>
    <p:extLst>
      <p:ext uri="{BB962C8B-B14F-4D97-AF65-F5344CB8AC3E}">
        <p14:creationId xmlns:p14="http://schemas.microsoft.com/office/powerpoint/2010/main" val="22712866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636270" y="1916832"/>
            <a:ext cx="3291840" cy="1143000"/>
          </a:xfrm>
        </p:spPr>
        <p:txBody>
          <a:bodyPr/>
          <a:lstStyle/>
          <a:p>
            <a:r>
              <a:rPr lang="en-GB" dirty="0" smtClean="0"/>
              <a:t>Critical Thinking</a:t>
            </a:r>
            <a:endParaRPr lang="en-GB" dirty="0"/>
          </a:p>
        </p:txBody>
      </p:sp>
      <p:sp>
        <p:nvSpPr>
          <p:cNvPr id="8" name="TextBox 7"/>
          <p:cNvSpPr txBox="1"/>
          <p:nvPr/>
        </p:nvSpPr>
        <p:spPr>
          <a:xfrm>
            <a:off x="5148064" y="1782163"/>
            <a:ext cx="3168352" cy="923330"/>
          </a:xfrm>
          <a:prstGeom prst="rect">
            <a:avLst/>
          </a:prstGeom>
          <a:noFill/>
        </p:spPr>
        <p:txBody>
          <a:bodyPr wrap="square" rtlCol="0">
            <a:spAutoFit/>
          </a:bodyPr>
          <a:lstStyle/>
          <a:p>
            <a:pPr algn="ctr"/>
            <a:r>
              <a:rPr lang="en-GB" dirty="0" smtClean="0"/>
              <a:t>Critical thinking is development and use of information beyond memory and repetition</a:t>
            </a:r>
            <a:endParaRPr lang="en-GB" dirty="0"/>
          </a:p>
        </p:txBody>
      </p:sp>
      <p:pic>
        <p:nvPicPr>
          <p:cNvPr id="9" name="Picture 8"/>
          <p:cNvPicPr>
            <a:picLocks noChangeAspect="1"/>
          </p:cNvPicPr>
          <p:nvPr/>
        </p:nvPicPr>
        <p:blipFill>
          <a:blip r:embed="rId3"/>
          <a:stretch>
            <a:fillRect/>
          </a:stretch>
        </p:blipFill>
        <p:spPr>
          <a:xfrm>
            <a:off x="5004048" y="2996952"/>
            <a:ext cx="3810000" cy="3000375"/>
          </a:xfrm>
          <a:prstGeom prst="rect">
            <a:avLst/>
          </a:prstGeom>
        </p:spPr>
      </p:pic>
    </p:spTree>
    <p:extLst>
      <p:ext uri="{BB962C8B-B14F-4D97-AF65-F5344CB8AC3E}">
        <p14:creationId xmlns:p14="http://schemas.microsoft.com/office/powerpoint/2010/main" val="11879686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4022580878"/>
              </p:ext>
            </p:extLst>
          </p:nvPr>
        </p:nvGraphicFramePr>
        <p:xfrm>
          <a:off x="323528" y="332656"/>
          <a:ext cx="8568952" cy="60486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8942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3528" y="188640"/>
            <a:ext cx="8568952" cy="6448813"/>
          </a:xfrm>
          <a:prstGeom prst="rect">
            <a:avLst/>
          </a:prstGeom>
        </p:spPr>
      </p:pic>
    </p:spTree>
    <p:extLst>
      <p:ext uri="{BB962C8B-B14F-4D97-AF65-F5344CB8AC3E}">
        <p14:creationId xmlns:p14="http://schemas.microsoft.com/office/powerpoint/2010/main" val="1937420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02239" y="926994"/>
            <a:ext cx="5937755" cy="1188720"/>
          </a:xfrm>
        </p:spPr>
        <p:txBody>
          <a:bodyPr/>
          <a:lstStyle/>
          <a:p>
            <a:r>
              <a:rPr lang="en-GB" dirty="0" smtClean="0"/>
              <a:t>Analytical Skills</a:t>
            </a:r>
            <a:endParaRPr lang="en-GB" dirty="0"/>
          </a:p>
        </p:txBody>
      </p:sp>
      <p:sp>
        <p:nvSpPr>
          <p:cNvPr id="3" name="Content Placeholder 2"/>
          <p:cNvSpPr>
            <a:spLocks noGrp="1"/>
          </p:cNvSpPr>
          <p:nvPr>
            <p:ph sz="half" idx="1"/>
          </p:nvPr>
        </p:nvSpPr>
        <p:spPr/>
        <p:txBody>
          <a:bodyPr>
            <a:normAutofit fontScale="92500" lnSpcReduction="10000"/>
          </a:bodyPr>
          <a:lstStyle/>
          <a:p>
            <a:r>
              <a:rPr lang="en-GB" dirty="0"/>
              <a:t>Analytical skills refer to the ability to collect and </a:t>
            </a:r>
            <a:r>
              <a:rPr lang="en-GB" dirty="0" smtClean="0"/>
              <a:t>analyse </a:t>
            </a:r>
            <a:r>
              <a:rPr lang="en-GB" dirty="0"/>
              <a:t>information, problem-solve, and make decisions</a:t>
            </a:r>
            <a:r>
              <a:rPr lang="en-GB" dirty="0" smtClean="0"/>
              <a:t>.</a:t>
            </a:r>
          </a:p>
          <a:p>
            <a:r>
              <a:rPr lang="en-GB" dirty="0"/>
              <a:t>Analytical skills </a:t>
            </a:r>
            <a:r>
              <a:rPr lang="en-GB" dirty="0" smtClean="0"/>
              <a:t>are used in </a:t>
            </a:r>
            <a:r>
              <a:rPr lang="en-GB" dirty="0"/>
              <a:t>everyday life through detecting patterns, brainstorming, observation, interpreting data, integrating new information, </a:t>
            </a:r>
            <a:r>
              <a:rPr lang="en-GB" dirty="0" smtClean="0"/>
              <a:t>theorising</a:t>
            </a:r>
            <a:r>
              <a:rPr lang="en-GB" dirty="0"/>
              <a:t>, and making decisions based on multiple factors and options available.</a:t>
            </a:r>
          </a:p>
        </p:txBody>
      </p:sp>
      <p:sp>
        <p:nvSpPr>
          <p:cNvPr id="4" name="Content Placeholder 3"/>
          <p:cNvSpPr>
            <a:spLocks noGrp="1"/>
          </p:cNvSpPr>
          <p:nvPr>
            <p:ph sz="half" idx="2"/>
          </p:nvPr>
        </p:nvSpPr>
        <p:spPr/>
        <p:txBody>
          <a:bodyPr>
            <a:normAutofit fontScale="92500" lnSpcReduction="10000"/>
          </a:bodyPr>
          <a:lstStyle/>
          <a:p>
            <a:r>
              <a:rPr lang="en-GB" dirty="0"/>
              <a:t>Employers look for employees with the ability to investigate a problem and find a solution in a timely, efficient manner</a:t>
            </a:r>
            <a:r>
              <a:rPr lang="en-GB" dirty="0" smtClean="0"/>
              <a:t>.</a:t>
            </a:r>
          </a:p>
          <a:p>
            <a:r>
              <a:rPr lang="en-GB" dirty="0"/>
              <a:t>Hiring managers desire a person who uses clear, logical steps and excellent judgment to understand an issue from all angles before executing an action. Solutions can be reached by clear-cut, methodical approaches or more creative </a:t>
            </a:r>
          </a:p>
        </p:txBody>
      </p:sp>
    </p:spTree>
    <p:extLst>
      <p:ext uri="{BB962C8B-B14F-4D97-AF65-F5344CB8AC3E}">
        <p14:creationId xmlns:p14="http://schemas.microsoft.com/office/powerpoint/2010/main" val="8801519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6045" y="836712"/>
            <a:ext cx="5937755" cy="1188720"/>
          </a:xfrm>
        </p:spPr>
        <p:txBody>
          <a:bodyPr>
            <a:normAutofit fontScale="90000"/>
          </a:bodyPr>
          <a:lstStyle/>
          <a:p>
            <a:r>
              <a:rPr lang="en-GB" dirty="0" smtClean="0"/>
              <a:t>Developing analytical skills</a:t>
            </a:r>
            <a:br>
              <a:rPr lang="en-GB" dirty="0" smtClean="0"/>
            </a:br>
            <a:endParaRPr lang="en-GB" dirty="0"/>
          </a:p>
        </p:txBody>
      </p:sp>
      <p:graphicFrame>
        <p:nvGraphicFramePr>
          <p:cNvPr id="4" name="Diagram 3"/>
          <p:cNvGraphicFramePr/>
          <p:nvPr>
            <p:extLst>
              <p:ext uri="{D42A27DB-BD31-4B8C-83A1-F6EECF244321}">
                <p14:modId xmlns:p14="http://schemas.microsoft.com/office/powerpoint/2010/main" val="1021628637"/>
              </p:ext>
            </p:extLst>
          </p:nvPr>
        </p:nvGraphicFramePr>
        <p:xfrm>
          <a:off x="1606045" y="2157785"/>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ectangle 4"/>
          <p:cNvSpPr/>
          <p:nvPr/>
        </p:nvSpPr>
        <p:spPr>
          <a:xfrm>
            <a:off x="1766610" y="6165304"/>
            <a:ext cx="5856312" cy="369332"/>
          </a:xfrm>
          <a:prstGeom prst="rect">
            <a:avLst/>
          </a:prstGeom>
        </p:spPr>
        <p:txBody>
          <a:bodyPr wrap="square">
            <a:spAutoFit/>
          </a:bodyPr>
          <a:lstStyle/>
          <a:p>
            <a:pPr algn="ctr"/>
            <a:r>
              <a:rPr lang="en-GB" dirty="0"/>
              <a:t>https://www.businessphrases.net/analytical-skills/</a:t>
            </a:r>
          </a:p>
        </p:txBody>
      </p:sp>
    </p:spTree>
    <p:extLst>
      <p:ext uri="{BB962C8B-B14F-4D97-AF65-F5344CB8AC3E}">
        <p14:creationId xmlns:p14="http://schemas.microsoft.com/office/powerpoint/2010/main" val="3067066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404664"/>
            <a:ext cx="6939520" cy="1645920"/>
          </a:xfrm>
        </p:spPr>
        <p:txBody>
          <a:bodyPr/>
          <a:lstStyle/>
          <a:p>
            <a:r>
              <a:rPr lang="en-GB" dirty="0"/>
              <a:t>How to improve my analytical skills?</a:t>
            </a:r>
          </a:p>
        </p:txBody>
      </p:sp>
      <p:sp>
        <p:nvSpPr>
          <p:cNvPr id="5" name="Subtitle 4"/>
          <p:cNvSpPr>
            <a:spLocks noGrp="1"/>
          </p:cNvSpPr>
          <p:nvPr>
            <p:ph type="subTitle" idx="1"/>
          </p:nvPr>
        </p:nvSpPr>
        <p:spPr>
          <a:xfrm>
            <a:off x="2106779" y="2135699"/>
            <a:ext cx="5101209" cy="2811510"/>
          </a:xfrm>
        </p:spPr>
        <p:txBody>
          <a:bodyPr>
            <a:normAutofit/>
          </a:bodyPr>
          <a:lstStyle/>
          <a:p>
            <a:r>
              <a:rPr lang="en-GB" dirty="0"/>
              <a:t>Learn to be more </a:t>
            </a:r>
            <a:r>
              <a:rPr lang="en-GB" dirty="0" smtClean="0"/>
              <a:t>observant</a:t>
            </a:r>
          </a:p>
          <a:p>
            <a:r>
              <a:rPr lang="en-GB" dirty="0"/>
              <a:t>Practice describing a process </a:t>
            </a:r>
            <a:r>
              <a:rPr lang="en-GB" dirty="0" smtClean="0"/>
              <a:t>step-by-step</a:t>
            </a:r>
          </a:p>
          <a:p>
            <a:r>
              <a:rPr lang="en-GB" dirty="0"/>
              <a:t>Try to find a relation between two completely different objects </a:t>
            </a:r>
            <a:endParaRPr lang="en-GB" dirty="0" smtClean="0"/>
          </a:p>
          <a:p>
            <a:r>
              <a:rPr lang="en-GB" dirty="0"/>
              <a:t>Play analytical </a:t>
            </a:r>
            <a:r>
              <a:rPr lang="en-GB" dirty="0" smtClean="0"/>
              <a:t>games</a:t>
            </a:r>
          </a:p>
          <a:p>
            <a:r>
              <a:rPr lang="en-GB" dirty="0"/>
              <a:t>Learn brain and memory training from courses, books, and other sources</a:t>
            </a:r>
          </a:p>
        </p:txBody>
      </p:sp>
    </p:spTree>
    <p:extLst>
      <p:ext uri="{BB962C8B-B14F-4D97-AF65-F5344CB8AC3E}">
        <p14:creationId xmlns:p14="http://schemas.microsoft.com/office/powerpoint/2010/main" val="8067672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332656"/>
            <a:ext cx="5937755" cy="1188720"/>
          </a:xfrm>
        </p:spPr>
        <p:txBody>
          <a:bodyPr/>
          <a:lstStyle/>
          <a:p>
            <a:r>
              <a:rPr lang="en-GB" dirty="0"/>
              <a:t>Resourcefulness</a:t>
            </a:r>
          </a:p>
        </p:txBody>
      </p:sp>
      <p:sp>
        <p:nvSpPr>
          <p:cNvPr id="3" name="Content Placeholder 2"/>
          <p:cNvSpPr>
            <a:spLocks noGrp="1"/>
          </p:cNvSpPr>
          <p:nvPr>
            <p:ph idx="1"/>
          </p:nvPr>
        </p:nvSpPr>
        <p:spPr>
          <a:xfrm>
            <a:off x="1749589" y="1628800"/>
            <a:ext cx="5937755" cy="3101983"/>
          </a:xfrm>
        </p:spPr>
        <p:txBody>
          <a:bodyPr/>
          <a:lstStyle/>
          <a:p>
            <a:r>
              <a:rPr lang="en-GB" dirty="0" smtClean="0"/>
              <a:t>The </a:t>
            </a:r>
            <a:r>
              <a:rPr lang="en-GB" dirty="0"/>
              <a:t>ability to find quick and clever ways to overcome </a:t>
            </a:r>
            <a:r>
              <a:rPr lang="en-GB" dirty="0" smtClean="0"/>
              <a:t>difficulties</a:t>
            </a:r>
          </a:p>
          <a:p>
            <a:r>
              <a:rPr lang="en-GB" dirty="0" smtClean="0"/>
              <a:t>Resourcefulness </a:t>
            </a:r>
            <a:r>
              <a:rPr lang="en-GB" dirty="0"/>
              <a:t>is about </a:t>
            </a:r>
            <a:r>
              <a:rPr lang="en-GB" dirty="0" smtClean="0"/>
              <a:t>optimising </a:t>
            </a:r>
            <a:r>
              <a:rPr lang="en-GB" dirty="0"/>
              <a:t>what you have to work </a:t>
            </a:r>
            <a:r>
              <a:rPr lang="en-GB" dirty="0" smtClean="0"/>
              <a:t>with</a:t>
            </a:r>
          </a:p>
          <a:p>
            <a:r>
              <a:rPr lang="en-GB" dirty="0" smtClean="0"/>
              <a:t>It </a:t>
            </a:r>
            <a:r>
              <a:rPr lang="en-GB" dirty="0"/>
              <a:t>is not simply a matter of doing more with less </a:t>
            </a:r>
            <a:endParaRPr lang="en-GB" dirty="0" smtClean="0"/>
          </a:p>
          <a:p>
            <a:r>
              <a:rPr lang="en-GB" dirty="0" smtClean="0"/>
              <a:t>Resourcefulness mind-set drives </a:t>
            </a:r>
            <a:r>
              <a:rPr lang="en-GB" dirty="0"/>
              <a:t>to find a way. An attitude of resourcefulness inspires out-of-the-box thinking, </a:t>
            </a:r>
            <a:r>
              <a:rPr lang="en-GB" dirty="0" smtClean="0"/>
              <a:t>new </a:t>
            </a:r>
            <a:r>
              <a:rPr lang="en-GB" dirty="0"/>
              <a:t>ideas, and the ability to </a:t>
            </a:r>
            <a:r>
              <a:rPr lang="en-GB" dirty="0" smtClean="0"/>
              <a:t>visualise </a:t>
            </a:r>
            <a:r>
              <a:rPr lang="en-GB" dirty="0"/>
              <a:t>all the possible ways to achieve what you </a:t>
            </a:r>
            <a:r>
              <a:rPr lang="en-GB" dirty="0" smtClean="0"/>
              <a:t>goal</a:t>
            </a:r>
            <a:endParaRPr lang="en-GB" dirty="0"/>
          </a:p>
        </p:txBody>
      </p:sp>
    </p:spTree>
    <p:extLst>
      <p:ext uri="{BB962C8B-B14F-4D97-AF65-F5344CB8AC3E}">
        <p14:creationId xmlns:p14="http://schemas.microsoft.com/office/powerpoint/2010/main" val="10044729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87624" y="836712"/>
            <a:ext cx="6940296" cy="1645920"/>
          </a:xfrm>
        </p:spPr>
        <p:txBody>
          <a:bodyPr/>
          <a:lstStyle/>
          <a:p>
            <a:r>
              <a:rPr lang="en-GB" dirty="0" smtClean="0"/>
              <a:t>Communication skills?</a:t>
            </a:r>
            <a:endParaRPr lang="en-GB" dirty="0"/>
          </a:p>
        </p:txBody>
      </p:sp>
    </p:spTree>
    <p:extLst>
      <p:ext uri="{BB962C8B-B14F-4D97-AF65-F5344CB8AC3E}">
        <p14:creationId xmlns:p14="http://schemas.microsoft.com/office/powerpoint/2010/main" val="42116112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323528" y="664338"/>
            <a:ext cx="8420011" cy="5621976"/>
          </a:xfrm>
          <a:prstGeom prst="rect">
            <a:avLst/>
          </a:prstGeom>
        </p:spPr>
      </p:pic>
      <p:sp>
        <p:nvSpPr>
          <p:cNvPr id="5" name="Rectangle 4"/>
          <p:cNvSpPr/>
          <p:nvPr/>
        </p:nvSpPr>
        <p:spPr>
          <a:xfrm>
            <a:off x="827584" y="6453336"/>
            <a:ext cx="7056784" cy="276999"/>
          </a:xfrm>
          <a:prstGeom prst="rect">
            <a:avLst/>
          </a:prstGeom>
        </p:spPr>
        <p:txBody>
          <a:bodyPr wrap="square">
            <a:spAutoFit/>
          </a:bodyPr>
          <a:lstStyle/>
          <a:p>
            <a:pPr algn="ctr"/>
            <a:r>
              <a:rPr lang="en-GB" sz="1200" dirty="0"/>
              <a:t>https://www.kent.ac.uk/careers/sk/communicating.htm</a:t>
            </a:r>
          </a:p>
        </p:txBody>
      </p:sp>
    </p:spTree>
    <p:extLst>
      <p:ext uri="{BB962C8B-B14F-4D97-AF65-F5344CB8AC3E}">
        <p14:creationId xmlns:p14="http://schemas.microsoft.com/office/powerpoint/2010/main" val="25539392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1DB5-0151-43AA-8A14-8BA760B85929}"/>
              </a:ext>
            </a:extLst>
          </p:cNvPr>
          <p:cNvSpPr>
            <a:spLocks noGrp="1"/>
          </p:cNvSpPr>
          <p:nvPr>
            <p:ph type="title"/>
          </p:nvPr>
        </p:nvSpPr>
        <p:spPr/>
        <p:txBody>
          <a:bodyPr/>
          <a:lstStyle/>
          <a:p>
            <a:r>
              <a:rPr lang="en-GB" dirty="0"/>
              <a:t>How do you rate yourself?</a:t>
            </a:r>
          </a:p>
        </p:txBody>
      </p:sp>
      <p:sp>
        <p:nvSpPr>
          <p:cNvPr id="3" name="Content Placeholder 2">
            <a:extLst>
              <a:ext uri="{FF2B5EF4-FFF2-40B4-BE49-F238E27FC236}">
                <a16:creationId xmlns:a16="http://schemas.microsoft.com/office/drawing/2014/main" id="{5E8E14E2-42DE-4F18-91F1-A65CFED39C90}"/>
              </a:ext>
            </a:extLst>
          </p:cNvPr>
          <p:cNvSpPr>
            <a:spLocks noGrp="1"/>
          </p:cNvSpPr>
          <p:nvPr>
            <p:ph idx="1"/>
          </p:nvPr>
        </p:nvSpPr>
        <p:spPr>
          <a:xfrm>
            <a:off x="1606045" y="2638045"/>
            <a:ext cx="5937755" cy="1078987"/>
          </a:xfrm>
        </p:spPr>
        <p:txBody>
          <a:bodyPr/>
          <a:lstStyle/>
          <a:p>
            <a:r>
              <a:rPr lang="en-GB" dirty="0"/>
              <a:t>Take </a:t>
            </a:r>
            <a:r>
              <a:rPr lang="en-GB" dirty="0" smtClean="0"/>
              <a:t>minutes </a:t>
            </a:r>
            <a:r>
              <a:rPr lang="en-GB" dirty="0"/>
              <a:t>to assess yourself against each of these and jot down a score against each – with ‘1’ being Poor, and ‘5’ being Excellent.  </a:t>
            </a:r>
          </a:p>
          <a:p>
            <a:endParaRPr lang="en-GB" dirty="0"/>
          </a:p>
        </p:txBody>
      </p:sp>
      <p:pic>
        <p:nvPicPr>
          <p:cNvPr id="6" name="Picture 5"/>
          <p:cNvPicPr>
            <a:picLocks noChangeAspect="1"/>
          </p:cNvPicPr>
          <p:nvPr/>
        </p:nvPicPr>
        <p:blipFill>
          <a:blip r:embed="rId3"/>
          <a:stretch>
            <a:fillRect/>
          </a:stretch>
        </p:blipFill>
        <p:spPr>
          <a:xfrm>
            <a:off x="755576" y="3695502"/>
            <a:ext cx="7815749" cy="2780017"/>
          </a:xfrm>
          <a:prstGeom prst="rect">
            <a:avLst/>
          </a:prstGeom>
        </p:spPr>
      </p:pic>
    </p:spTree>
    <p:extLst>
      <p:ext uri="{BB962C8B-B14F-4D97-AF65-F5344CB8AC3E}">
        <p14:creationId xmlns:p14="http://schemas.microsoft.com/office/powerpoint/2010/main" val="4624163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4CAEC-2F7A-4E88-8414-6B5886B6B333}"/>
              </a:ext>
            </a:extLst>
          </p:cNvPr>
          <p:cNvSpPr>
            <a:spLocks noGrp="1"/>
          </p:cNvSpPr>
          <p:nvPr>
            <p:ph type="title"/>
          </p:nvPr>
        </p:nvSpPr>
        <p:spPr>
          <a:xfrm>
            <a:off x="1619672" y="188640"/>
            <a:ext cx="5937755" cy="1188720"/>
          </a:xfrm>
        </p:spPr>
        <p:txBody>
          <a:bodyPr/>
          <a:lstStyle/>
          <a:p>
            <a:r>
              <a:rPr lang="en-GB" dirty="0"/>
              <a:t>Key Questions</a:t>
            </a:r>
          </a:p>
        </p:txBody>
      </p:sp>
      <p:sp>
        <p:nvSpPr>
          <p:cNvPr id="4" name="Content Placeholder 3">
            <a:extLst>
              <a:ext uri="{FF2B5EF4-FFF2-40B4-BE49-F238E27FC236}">
                <a16:creationId xmlns:a16="http://schemas.microsoft.com/office/drawing/2014/main" id="{2190C32D-D2C8-49F5-AD42-7DE507C1AE43}"/>
              </a:ext>
            </a:extLst>
          </p:cNvPr>
          <p:cNvSpPr>
            <a:spLocks noGrp="1"/>
          </p:cNvSpPr>
          <p:nvPr>
            <p:ph idx="1"/>
          </p:nvPr>
        </p:nvSpPr>
        <p:spPr>
          <a:xfrm>
            <a:off x="395536" y="1628800"/>
            <a:ext cx="7848600" cy="4188472"/>
          </a:xfrm>
        </p:spPr>
        <p:txBody>
          <a:bodyPr>
            <a:normAutofit lnSpcReduction="10000"/>
          </a:bodyPr>
          <a:lstStyle/>
          <a:p>
            <a:r>
              <a:rPr lang="en-US" sz="3200" dirty="0" smtClean="0"/>
              <a:t>How </a:t>
            </a:r>
            <a:r>
              <a:rPr lang="en-US" sz="3200" dirty="0"/>
              <a:t>good do </a:t>
            </a:r>
            <a:r>
              <a:rPr lang="en-US" sz="3200" u="sng" dirty="0"/>
              <a:t>you</a:t>
            </a:r>
            <a:r>
              <a:rPr lang="en-US" sz="3200" dirty="0"/>
              <a:t> think you are at </a:t>
            </a:r>
            <a:r>
              <a:rPr lang="en-US" sz="3200" dirty="0" smtClean="0"/>
              <a:t>these skills </a:t>
            </a:r>
            <a:r>
              <a:rPr lang="en-US" sz="3200" dirty="0"/>
              <a:t>?</a:t>
            </a:r>
          </a:p>
          <a:p>
            <a:r>
              <a:rPr lang="en-US" sz="3200" dirty="0"/>
              <a:t>What </a:t>
            </a:r>
            <a:r>
              <a:rPr lang="en-US" sz="3200" u="sng" dirty="0"/>
              <a:t>evidence</a:t>
            </a:r>
            <a:r>
              <a:rPr lang="en-US" sz="3200" dirty="0"/>
              <a:t> do you have?</a:t>
            </a:r>
          </a:p>
          <a:p>
            <a:r>
              <a:rPr lang="en-US" sz="3200" dirty="0"/>
              <a:t>Which skills are a priority for </a:t>
            </a:r>
            <a:r>
              <a:rPr lang="en-US" sz="3200" u="sng" dirty="0"/>
              <a:t>your</a:t>
            </a:r>
            <a:r>
              <a:rPr lang="en-US" sz="3200" dirty="0"/>
              <a:t> development? Why?</a:t>
            </a:r>
          </a:p>
          <a:p>
            <a:r>
              <a:rPr lang="en-US" sz="3200" dirty="0"/>
              <a:t>Are there any other skills </a:t>
            </a:r>
            <a:r>
              <a:rPr lang="en-US" sz="3200" u="sng" dirty="0"/>
              <a:t>you</a:t>
            </a:r>
            <a:r>
              <a:rPr lang="en-US" sz="3200" dirty="0"/>
              <a:t> need to develop</a:t>
            </a:r>
            <a:r>
              <a:rPr lang="en-US" sz="3200" dirty="0" smtClean="0"/>
              <a:t>?</a:t>
            </a:r>
          </a:p>
          <a:p>
            <a:r>
              <a:rPr lang="en-GB" sz="3200" dirty="0" smtClean="0"/>
              <a:t>How </a:t>
            </a:r>
            <a:r>
              <a:rPr lang="en-GB" sz="3200" dirty="0"/>
              <a:t>you are going to do this? </a:t>
            </a:r>
            <a:endParaRPr lang="en-US" sz="3200" dirty="0"/>
          </a:p>
        </p:txBody>
      </p:sp>
    </p:spTree>
    <p:extLst>
      <p:ext uri="{BB962C8B-B14F-4D97-AF65-F5344CB8AC3E}">
        <p14:creationId xmlns:p14="http://schemas.microsoft.com/office/powerpoint/2010/main" val="10076650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06045" y="620688"/>
            <a:ext cx="5937755" cy="1532724"/>
          </a:xfrm>
        </p:spPr>
        <p:txBody>
          <a:bodyPr>
            <a:normAutofit fontScale="90000"/>
          </a:bodyPr>
          <a:lstStyle/>
          <a:p>
            <a:r>
              <a:rPr lang="en-GB" dirty="0" smtClean="0"/>
              <a:t>Developing Presentation skills</a:t>
            </a:r>
            <a:br>
              <a:rPr lang="en-GB" dirty="0" smtClean="0"/>
            </a:br>
            <a:r>
              <a:rPr lang="en-GB" dirty="0" smtClean="0"/>
              <a:t>(groups of 4/5 prepare a 5 minute presentation on one of the following topics)</a:t>
            </a:r>
            <a:endParaRPr lang="en-GB" dirty="0"/>
          </a:p>
        </p:txBody>
      </p:sp>
      <p:sp>
        <p:nvSpPr>
          <p:cNvPr id="3" name="Content Placeholder 2"/>
          <p:cNvSpPr>
            <a:spLocks noGrp="1"/>
          </p:cNvSpPr>
          <p:nvPr>
            <p:ph idx="1"/>
          </p:nvPr>
        </p:nvSpPr>
        <p:spPr/>
        <p:txBody>
          <a:bodyPr>
            <a:normAutofit fontScale="85000" lnSpcReduction="10000"/>
          </a:bodyPr>
          <a:lstStyle/>
          <a:p>
            <a:r>
              <a:rPr lang="en-GB" dirty="0"/>
              <a:t>Group1- I</a:t>
            </a:r>
            <a:r>
              <a:rPr lang="en-GB" dirty="0" smtClean="0"/>
              <a:t>mpact of </a:t>
            </a:r>
            <a:r>
              <a:rPr lang="en-GB" dirty="0"/>
              <a:t>S</a:t>
            </a:r>
            <a:r>
              <a:rPr lang="en-GB" dirty="0" smtClean="0"/>
              <a:t>ocial Media </a:t>
            </a:r>
            <a:r>
              <a:rPr lang="en-GB" dirty="0"/>
              <a:t>on </a:t>
            </a:r>
            <a:r>
              <a:rPr lang="en-GB" dirty="0" smtClean="0"/>
              <a:t>society</a:t>
            </a:r>
          </a:p>
          <a:p>
            <a:r>
              <a:rPr lang="en-GB" dirty="0"/>
              <a:t>Group2 </a:t>
            </a:r>
            <a:r>
              <a:rPr lang="en-GB" dirty="0" smtClean="0"/>
              <a:t>–Should </a:t>
            </a:r>
            <a:r>
              <a:rPr lang="en-GB" dirty="0"/>
              <a:t>jobs be subcontracted into developing countries?</a:t>
            </a:r>
            <a:endParaRPr lang="en-GB" dirty="0" smtClean="0"/>
          </a:p>
          <a:p>
            <a:r>
              <a:rPr lang="en-GB" dirty="0" smtClean="0"/>
              <a:t>Group3 </a:t>
            </a:r>
            <a:r>
              <a:rPr lang="en-GB" dirty="0"/>
              <a:t>– </a:t>
            </a:r>
            <a:r>
              <a:rPr lang="en-GB" dirty="0" smtClean="0"/>
              <a:t>Is </a:t>
            </a:r>
            <a:r>
              <a:rPr lang="en-GB" dirty="0"/>
              <a:t>euthanasia justified?</a:t>
            </a:r>
          </a:p>
          <a:p>
            <a:r>
              <a:rPr lang="en-GB" dirty="0"/>
              <a:t>Group4 - </a:t>
            </a:r>
            <a:r>
              <a:rPr lang="en-GB" dirty="0" smtClean="0"/>
              <a:t>Are </a:t>
            </a:r>
            <a:r>
              <a:rPr lang="en-GB" dirty="0"/>
              <a:t>single sex schools more effective than co-ed schools</a:t>
            </a:r>
            <a:endParaRPr lang="en-GB" dirty="0" smtClean="0"/>
          </a:p>
          <a:p>
            <a:r>
              <a:rPr lang="en-GB" dirty="0"/>
              <a:t>Group5 - </a:t>
            </a:r>
            <a:r>
              <a:rPr lang="en-GB" dirty="0" smtClean="0"/>
              <a:t>Do </a:t>
            </a:r>
            <a:r>
              <a:rPr lang="en-GB" dirty="0"/>
              <a:t>school uniforms make school a more effective place to learn?</a:t>
            </a:r>
            <a:endParaRPr lang="en-GB" dirty="0" smtClean="0"/>
          </a:p>
          <a:p>
            <a:r>
              <a:rPr lang="en-GB" dirty="0" smtClean="0"/>
              <a:t>Group6 </a:t>
            </a:r>
            <a:r>
              <a:rPr lang="en-GB" dirty="0"/>
              <a:t>- </a:t>
            </a:r>
            <a:r>
              <a:rPr lang="en-GB" dirty="0" smtClean="0"/>
              <a:t>Is </a:t>
            </a:r>
            <a:r>
              <a:rPr lang="en-GB" dirty="0"/>
              <a:t>the death penalty appropriate? </a:t>
            </a:r>
            <a:r>
              <a:rPr lang="en-GB" dirty="0" smtClean="0"/>
              <a:t>And should it be brought back</a:t>
            </a:r>
          </a:p>
          <a:p>
            <a:r>
              <a:rPr lang="en-GB" dirty="0"/>
              <a:t>Group 7 - </a:t>
            </a:r>
            <a:r>
              <a:rPr lang="en-GB" dirty="0" smtClean="0"/>
              <a:t>Is </a:t>
            </a:r>
            <a:r>
              <a:rPr lang="en-GB" dirty="0"/>
              <a:t>animal testing a justified?</a:t>
            </a:r>
            <a:endParaRPr lang="en-GB" dirty="0" smtClean="0"/>
          </a:p>
          <a:p>
            <a:endParaRPr lang="en-GB" dirty="0"/>
          </a:p>
        </p:txBody>
      </p:sp>
    </p:spTree>
    <p:extLst>
      <p:ext uri="{BB962C8B-B14F-4D97-AF65-F5344CB8AC3E}">
        <p14:creationId xmlns:p14="http://schemas.microsoft.com/office/powerpoint/2010/main" val="30846668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102240" y="764704"/>
            <a:ext cx="6939520" cy="1645920"/>
          </a:xfrm>
        </p:spPr>
        <p:txBody>
          <a:bodyPr/>
          <a:lstStyle/>
          <a:p>
            <a:r>
              <a:rPr lang="en-GB" smtClean="0"/>
              <a:t>presentations</a:t>
            </a:r>
            <a:endParaRPr lang="en-GB" dirty="0"/>
          </a:p>
        </p:txBody>
      </p:sp>
      <p:sp>
        <p:nvSpPr>
          <p:cNvPr id="5" name="Subtitle 4"/>
          <p:cNvSpPr>
            <a:spLocks noGrp="1"/>
          </p:cNvSpPr>
          <p:nvPr>
            <p:ph type="subTitle" idx="1"/>
          </p:nvPr>
        </p:nvSpPr>
        <p:spPr>
          <a:xfrm>
            <a:off x="2021395" y="2924944"/>
            <a:ext cx="5101209" cy="2060632"/>
          </a:xfrm>
        </p:spPr>
        <p:txBody>
          <a:bodyPr>
            <a:normAutofit fontScale="70000" lnSpcReduction="20000"/>
          </a:bodyPr>
          <a:lstStyle/>
          <a:p>
            <a:pPr marL="457200" indent="-457200" algn="l">
              <a:buFont typeface="+mj-lt"/>
              <a:buAutoNum type="arabicPeriod"/>
            </a:pPr>
            <a:r>
              <a:rPr lang="en-GB" b="1" dirty="0" smtClean="0"/>
              <a:t>Each group to score the presenting </a:t>
            </a:r>
            <a:r>
              <a:rPr lang="en-GB" b="1" dirty="0"/>
              <a:t>group on(each category out of 5 total out of 20) :</a:t>
            </a:r>
            <a:endParaRPr lang="en-GB" b="1" dirty="0" smtClean="0"/>
          </a:p>
          <a:p>
            <a:pPr marL="457200" indent="-457200" algn="l">
              <a:buFont typeface="+mj-lt"/>
              <a:buAutoNum type="arabicPeriod"/>
            </a:pPr>
            <a:endParaRPr lang="en-GB" b="1" dirty="0" smtClean="0"/>
          </a:p>
          <a:p>
            <a:pPr algn="l"/>
            <a:r>
              <a:rPr lang="en-GB" b="1" dirty="0" smtClean="0"/>
              <a:t>1. Content of presentation – did they answer the question</a:t>
            </a:r>
          </a:p>
          <a:p>
            <a:pPr algn="l"/>
            <a:r>
              <a:rPr lang="en-GB" b="1" dirty="0" smtClean="0"/>
              <a:t>2. Style of presentation (body language/ eye contact)</a:t>
            </a:r>
          </a:p>
          <a:p>
            <a:pPr algn="l"/>
            <a:r>
              <a:rPr lang="en-GB" b="1" dirty="0" smtClean="0"/>
              <a:t>3. Method of presentation</a:t>
            </a:r>
          </a:p>
          <a:p>
            <a:pPr algn="l"/>
            <a:r>
              <a:rPr lang="en-GB" b="1" dirty="0" smtClean="0"/>
              <a:t>4. Group dynamics</a:t>
            </a:r>
          </a:p>
          <a:p>
            <a:pPr marL="457200" indent="-457200" algn="l">
              <a:buAutoNum type="arabicPeriod"/>
            </a:pPr>
            <a:endParaRPr lang="en-GB" b="1" dirty="0"/>
          </a:p>
        </p:txBody>
      </p:sp>
    </p:spTree>
    <p:extLst>
      <p:ext uri="{BB962C8B-B14F-4D97-AF65-F5344CB8AC3E}">
        <p14:creationId xmlns:p14="http://schemas.microsoft.com/office/powerpoint/2010/main" val="21069173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AB1C7-3ACC-4D96-8E7D-C3B08AF2E4BE}"/>
              </a:ext>
            </a:extLst>
          </p:cNvPr>
          <p:cNvSpPr>
            <a:spLocks noGrp="1"/>
          </p:cNvSpPr>
          <p:nvPr>
            <p:ph type="title"/>
          </p:nvPr>
        </p:nvSpPr>
        <p:spPr/>
        <p:txBody>
          <a:bodyPr/>
          <a:lstStyle/>
          <a:p>
            <a:r>
              <a:rPr lang="en-GB" dirty="0"/>
              <a:t>Barriers to </a:t>
            </a:r>
            <a:r>
              <a:rPr lang="en-GB" dirty="0" smtClean="0"/>
              <a:t>learning&amp; learning to overcome them</a:t>
            </a:r>
            <a:endParaRPr lang="en-GB" dirty="0"/>
          </a:p>
        </p:txBody>
      </p:sp>
      <p:sp>
        <p:nvSpPr>
          <p:cNvPr id="3" name="Content Placeholder 2">
            <a:extLst>
              <a:ext uri="{FF2B5EF4-FFF2-40B4-BE49-F238E27FC236}">
                <a16:creationId xmlns:a16="http://schemas.microsoft.com/office/drawing/2014/main" id="{43604C28-B602-41D4-B3D2-DE24536A3C0B}"/>
              </a:ext>
            </a:extLst>
          </p:cNvPr>
          <p:cNvSpPr>
            <a:spLocks noGrp="1"/>
          </p:cNvSpPr>
          <p:nvPr>
            <p:ph idx="1"/>
          </p:nvPr>
        </p:nvSpPr>
        <p:spPr/>
        <p:txBody>
          <a:bodyPr>
            <a:normAutofit/>
          </a:bodyPr>
          <a:lstStyle/>
          <a:p>
            <a:r>
              <a:rPr lang="en-GB" dirty="0"/>
              <a:t>Everyone has barriers to learning – some of these are obvious, some are less so.</a:t>
            </a:r>
          </a:p>
          <a:p>
            <a:r>
              <a:rPr lang="en-GB" b="1" i="1" dirty="0">
                <a:solidFill>
                  <a:schemeClr val="tx1"/>
                </a:solidFill>
              </a:rPr>
              <a:t>Barriers may be external </a:t>
            </a:r>
            <a:r>
              <a:rPr lang="en-GB" dirty="0">
                <a:solidFill>
                  <a:schemeClr val="tx1"/>
                </a:solidFill>
              </a:rPr>
              <a:t>– family, logistics (no car, travel is difficult), dependency on others, money, work, friends, private life, terminology, etc.</a:t>
            </a:r>
          </a:p>
          <a:p>
            <a:r>
              <a:rPr lang="en-GB" b="1" i="1" dirty="0">
                <a:solidFill>
                  <a:schemeClr val="tx1"/>
                </a:solidFill>
              </a:rPr>
              <a:t>Barriers may be internal </a:t>
            </a:r>
            <a:r>
              <a:rPr lang="en-GB" dirty="0">
                <a:solidFill>
                  <a:schemeClr val="tx1"/>
                </a:solidFill>
              </a:rPr>
              <a:t>– skill levels, levels of knowledge, perceived abilities, behavioural, attitudinal, psychological</a:t>
            </a:r>
            <a:r>
              <a:rPr lang="en-GB" dirty="0" smtClean="0">
                <a:solidFill>
                  <a:schemeClr val="tx1"/>
                </a:solidFill>
              </a:rPr>
              <a:t>, </a:t>
            </a:r>
            <a:r>
              <a:rPr lang="en-GB" dirty="0">
                <a:solidFill>
                  <a:schemeClr val="tx1"/>
                </a:solidFill>
              </a:rPr>
              <a:t>etc.</a:t>
            </a:r>
          </a:p>
        </p:txBody>
      </p:sp>
    </p:spTree>
    <p:extLst>
      <p:ext uri="{BB962C8B-B14F-4D97-AF65-F5344CB8AC3E}">
        <p14:creationId xmlns:p14="http://schemas.microsoft.com/office/powerpoint/2010/main" val="24809952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102BB-DDF5-4D7A-B714-438831FABDC8}"/>
              </a:ext>
            </a:extLst>
          </p:cNvPr>
          <p:cNvSpPr>
            <a:spLocks noGrp="1"/>
          </p:cNvSpPr>
          <p:nvPr>
            <p:ph type="title"/>
          </p:nvPr>
        </p:nvSpPr>
        <p:spPr/>
        <p:txBody>
          <a:bodyPr/>
          <a:lstStyle/>
          <a:p>
            <a:r>
              <a:rPr lang="en-GB" dirty="0" smtClean="0"/>
              <a:t>Homework</a:t>
            </a:r>
            <a:endParaRPr lang="en-GB" dirty="0"/>
          </a:p>
        </p:txBody>
      </p:sp>
      <p:sp>
        <p:nvSpPr>
          <p:cNvPr id="3" name="Content Placeholder 2">
            <a:extLst>
              <a:ext uri="{FF2B5EF4-FFF2-40B4-BE49-F238E27FC236}">
                <a16:creationId xmlns:a16="http://schemas.microsoft.com/office/drawing/2014/main" id="{8DFCCE80-B420-40DC-B728-66CA6C4A0615}"/>
              </a:ext>
            </a:extLst>
          </p:cNvPr>
          <p:cNvSpPr>
            <a:spLocks noGrp="1"/>
          </p:cNvSpPr>
          <p:nvPr>
            <p:ph idx="1"/>
          </p:nvPr>
        </p:nvSpPr>
        <p:spPr/>
        <p:txBody>
          <a:bodyPr>
            <a:normAutofit/>
          </a:bodyPr>
          <a:lstStyle/>
          <a:p>
            <a:r>
              <a:rPr lang="en-GB" dirty="0" smtClean="0"/>
              <a:t>Start to research the Presentation title</a:t>
            </a:r>
          </a:p>
          <a:p>
            <a:pPr marL="0" indent="0">
              <a:buNone/>
            </a:pPr>
            <a:r>
              <a:rPr lang="en-GB" dirty="0"/>
              <a:t>"You are the management team of management of John Lewis and are looking to recruit a management post for one of your retail </a:t>
            </a:r>
            <a:r>
              <a:rPr lang="en-GB" dirty="0" smtClean="0"/>
              <a:t>stores”</a:t>
            </a:r>
          </a:p>
          <a:p>
            <a:pPr marL="0" indent="0">
              <a:buNone/>
            </a:pPr>
            <a:endParaRPr lang="en-GB" dirty="0"/>
          </a:p>
          <a:p>
            <a:r>
              <a:rPr lang="en-GB" dirty="0" smtClean="0"/>
              <a:t>Module Assignment – Due date 28</a:t>
            </a:r>
            <a:r>
              <a:rPr lang="en-GB" baseline="30000" dirty="0" smtClean="0"/>
              <a:t>th</a:t>
            </a:r>
            <a:r>
              <a:rPr lang="en-GB" dirty="0" smtClean="0"/>
              <a:t> March 2018</a:t>
            </a:r>
            <a:endParaRPr lang="en-GB" dirty="0"/>
          </a:p>
        </p:txBody>
      </p:sp>
    </p:spTree>
    <p:extLst>
      <p:ext uri="{BB962C8B-B14F-4D97-AF65-F5344CB8AC3E}">
        <p14:creationId xmlns:p14="http://schemas.microsoft.com/office/powerpoint/2010/main" val="3753753681"/>
      </p:ext>
    </p:extLst>
  </p:cSld>
  <p:clrMapOvr>
    <a:masterClrMapping/>
  </p:clrMapOvr>
</p:sld>
</file>

<file path=ppt/theme/theme1.xml><?xml version="1.0" encoding="utf-8"?>
<a:theme xmlns:a="http://schemas.openxmlformats.org/drawingml/2006/main" name="Parcel">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0BDC4BB7-8AF9-46FD-8C32-AB93AC9C4100}"/>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e9b9c35940b012e39dd19801f39f532">
  <xsd:schema xmlns:xsd="http://www.w3.org/2001/XMLSchema" xmlns:xs="http://www.w3.org/2001/XMLSchema" xmlns:p="http://schemas.microsoft.com/office/2006/metadata/properties" xmlns:ns2="303dbf9b-b85b-46a0-94f1-894078c07ecd" targetNamespace="http://schemas.microsoft.com/office/2006/metadata/properties" ma:root="true" ma:fieldsID="2a4b2c55753dda35bc03796856e2c125"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303dbf9b-b85b-46a0-94f1-894078c07ecd"/>
    <ds:schemaRef ds:uri="http://www.w3.org/XML/1998/namespace"/>
    <ds:schemaRef ds:uri="http://purl.org/dc/dcmitype/"/>
  </ds:schemaRefs>
</ds:datastoreItem>
</file>

<file path=customXml/itemProps3.xml><?xml version="1.0" encoding="utf-8"?>
<ds:datastoreItem xmlns:ds="http://schemas.openxmlformats.org/officeDocument/2006/customXml" ds:itemID="{140938E5-14B8-4DF4-90D3-BAB8848609C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Parcel</Template>
  <TotalTime>729</TotalTime>
  <Words>4050</Words>
  <Application>Microsoft Office PowerPoint</Application>
  <PresentationFormat>On-screen Show (4:3)</PresentationFormat>
  <Paragraphs>313</Paragraphs>
  <Slides>22</Slides>
  <Notes>11</Notes>
  <HiddenSlides>0</HiddenSlides>
  <MMClips>1</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22</vt:i4>
      </vt:variant>
    </vt:vector>
  </HeadingPairs>
  <TitlesOfParts>
    <vt:vector size="28" baseType="lpstr">
      <vt:lpstr>Arial</vt:lpstr>
      <vt:lpstr>Calibri</vt:lpstr>
      <vt:lpstr>Gill Sans MT</vt:lpstr>
      <vt:lpstr>Myriad Pro</vt:lpstr>
      <vt:lpstr>Parcel</vt:lpstr>
      <vt:lpstr>20140311PresentationUWTSDTemplate</vt:lpstr>
      <vt:lpstr>CertHE Skills for the Workplace Module: BMSK4005</vt:lpstr>
      <vt:lpstr>PowerPoint Presentation</vt:lpstr>
      <vt:lpstr>Important ‘Study Skills’</vt:lpstr>
      <vt:lpstr>Time management </vt:lpstr>
      <vt:lpstr>Time Management…</vt:lpstr>
      <vt:lpstr>Four categories </vt:lpstr>
      <vt:lpstr>Take careful note of this……what steps should we take to avoid this ?</vt:lpstr>
      <vt:lpstr>Critical Thinking</vt:lpstr>
      <vt:lpstr>PowerPoint Presentation</vt:lpstr>
      <vt:lpstr>PowerPoint Presentation</vt:lpstr>
      <vt:lpstr>Analytical Skills</vt:lpstr>
      <vt:lpstr>Developing analytical skills </vt:lpstr>
      <vt:lpstr>How to improve my analytical skills?</vt:lpstr>
      <vt:lpstr>Resourcefulness</vt:lpstr>
      <vt:lpstr>Communication skills?</vt:lpstr>
      <vt:lpstr>PowerPoint Presentation</vt:lpstr>
      <vt:lpstr>How do you rate yourself?</vt:lpstr>
      <vt:lpstr>Key Questions</vt:lpstr>
      <vt:lpstr>Developing Presentation skills (groups of 4/5 prepare a 5 minute presentation on one of the following topics)</vt:lpstr>
      <vt:lpstr>presentations</vt:lpstr>
      <vt:lpstr>Barriers to learning&amp; learning to overcome them</vt:lpstr>
      <vt:lpstr>Homework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Shehla Khan</cp:lastModifiedBy>
  <cp:revision>31</cp:revision>
  <dcterms:created xsi:type="dcterms:W3CDTF">2015-04-14T15:21:28Z</dcterms:created>
  <dcterms:modified xsi:type="dcterms:W3CDTF">2018-02-06T16:33:52Z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