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1" r:id="rId1"/>
  </p:sldMasterIdLst>
  <p:sldIdLst>
    <p:sldId id="256" r:id="rId2"/>
  </p:sldIdLst>
  <p:sldSz cx="12801600" cy="9601200" type="A3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0E0C5D7-CBF2-D9F8-C1D7-BEB355222EA2}" v="1" dt="2023-01-23T20:52:23.332"/>
    <p1510:client id="{81388403-C2E2-7924-CB3D-C4C7F44F19FC}" v="594" dt="2023-01-14T00:31:40.777"/>
    <p1510:client id="{D6148230-7B9E-4378-933D-BB26220300D4}" v="2943" dt="2023-01-13T01:37:19.33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3" d="100"/>
          <a:sy n="53" d="100"/>
        </p:scale>
        <p:origin x="1709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1853" y="-11855"/>
            <a:ext cx="12837726" cy="9624909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Freeform 28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lumMod val="75000"/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82834" y="3366348"/>
            <a:ext cx="8157407" cy="2304823"/>
          </a:xfrm>
        </p:spPr>
        <p:txBody>
          <a:bodyPr anchor="b">
            <a:noAutofit/>
          </a:bodyPr>
          <a:lstStyle>
            <a:lvl1pPr algn="r">
              <a:defRPr sz="72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82834" y="5671168"/>
            <a:ext cx="8157407" cy="153565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89910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87324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3438" y="3781216"/>
            <a:ext cx="8886801" cy="2557213"/>
          </a:xfrm>
        </p:spPr>
        <p:txBody>
          <a:bodyPr anchor="b"/>
          <a:lstStyle>
            <a:lvl1pPr algn="l">
              <a:defRPr sz="5333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3438" y="6338427"/>
            <a:ext cx="8886801" cy="1204560"/>
          </a:xfrm>
        </p:spPr>
        <p:txBody>
          <a:bodyPr anchor="t"/>
          <a:lstStyle>
            <a:lvl1pPr marL="0" indent="0" algn="l">
              <a:buNone/>
              <a:defRPr sz="2667">
                <a:solidFill>
                  <a:schemeClr val="tx1"/>
                </a:solidFill>
              </a:defRPr>
            </a:lvl1pPr>
            <a:lvl2pPr marL="60958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73458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3440" y="853440"/>
            <a:ext cx="8886800" cy="184912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53441" y="3024825"/>
            <a:ext cx="4323353" cy="5433081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133"/>
            </a:lvl2pPr>
            <a:lvl3pPr>
              <a:defRPr sz="1867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6886" y="3024827"/>
            <a:ext cx="4323354" cy="5433082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133"/>
            </a:lvl2pPr>
            <a:lvl3pPr>
              <a:defRPr sz="1867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73096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3439" y="853440"/>
            <a:ext cx="8886798" cy="184912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3439" y="3025376"/>
            <a:ext cx="4326941" cy="806767"/>
          </a:xfrm>
        </p:spPr>
        <p:txBody>
          <a:bodyPr anchor="b">
            <a:noAutofit/>
          </a:bodyPr>
          <a:lstStyle>
            <a:lvl1pPr marL="0" indent="0">
              <a:buNone/>
              <a:defRPr sz="3200" b="0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53439" y="3832145"/>
            <a:ext cx="4326941" cy="4625764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3296" y="3025376"/>
            <a:ext cx="4326941" cy="806767"/>
          </a:xfrm>
        </p:spPr>
        <p:txBody>
          <a:bodyPr anchor="b">
            <a:noAutofit/>
          </a:bodyPr>
          <a:lstStyle>
            <a:lvl1pPr marL="0" indent="0">
              <a:buNone/>
              <a:defRPr sz="3200" b="0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3296" y="3832145"/>
            <a:ext cx="4326941" cy="4625764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5/29/2023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25257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3438" y="853440"/>
            <a:ext cx="8886800" cy="184912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5/29/2023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28653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5/29/2023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11375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3439" y="2098046"/>
            <a:ext cx="3906255" cy="1789852"/>
          </a:xfrm>
        </p:spPr>
        <p:txBody>
          <a:bodyPr anchor="b">
            <a:normAutofit/>
          </a:bodyPr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9786" y="720896"/>
            <a:ext cx="4740452" cy="773701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3439" y="3887897"/>
            <a:ext cx="3906255" cy="3618229"/>
          </a:xfrm>
        </p:spPr>
        <p:txBody>
          <a:bodyPr>
            <a:normAutofit/>
          </a:bodyPr>
          <a:lstStyle>
            <a:lvl1pPr marL="0" indent="0">
              <a:buNone/>
              <a:defRPr sz="1867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DF080-5E8C-48AD-84E5-6C08B304C14E}" type="datetimeFigureOut">
              <a:rPr lang="en-US" dirty="0"/>
              <a:t>5/29/2023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33891-D5E7-4C7B-BF1D-E855E53CB5A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1088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3438" y="6720840"/>
            <a:ext cx="8886800" cy="793433"/>
          </a:xfrm>
        </p:spPr>
        <p:txBody>
          <a:bodyPr anchor="b">
            <a:normAutofit/>
          </a:bodyPr>
          <a:lstStyle>
            <a:lvl1pPr algn="l">
              <a:defRPr sz="32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53438" y="853440"/>
            <a:ext cx="8886800" cy="5384005"/>
          </a:xfrm>
        </p:spPr>
        <p:txBody>
          <a:bodyPr anchor="t">
            <a:normAutofit/>
          </a:bodyPr>
          <a:lstStyle>
            <a:lvl1pPr marL="0" indent="0" algn="ctr">
              <a:buNone/>
              <a:defRPr sz="2133"/>
            </a:lvl1pPr>
            <a:lvl2pPr marL="609585" indent="0">
              <a:buNone/>
              <a:defRPr sz="2133"/>
            </a:lvl2pPr>
            <a:lvl3pPr marL="1219170" indent="0">
              <a:buNone/>
              <a:defRPr sz="2133"/>
            </a:lvl3pPr>
            <a:lvl4pPr marL="1828754" indent="0">
              <a:buNone/>
              <a:defRPr sz="2133"/>
            </a:lvl4pPr>
            <a:lvl5pPr marL="2438339" indent="0">
              <a:buNone/>
              <a:defRPr sz="2133"/>
            </a:lvl5pPr>
            <a:lvl6pPr marL="3047924" indent="0">
              <a:buNone/>
              <a:defRPr sz="2133"/>
            </a:lvl6pPr>
            <a:lvl7pPr marL="3657509" indent="0">
              <a:buNone/>
              <a:defRPr sz="2133"/>
            </a:lvl7pPr>
            <a:lvl8pPr marL="4267093" indent="0">
              <a:buNone/>
              <a:defRPr sz="2133"/>
            </a:lvl8pPr>
            <a:lvl9pPr marL="4876678" indent="0">
              <a:buNone/>
              <a:defRPr sz="2133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3438" y="7514273"/>
            <a:ext cx="8886800" cy="943634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24887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3440" y="853440"/>
            <a:ext cx="8886800" cy="4765040"/>
          </a:xfrm>
        </p:spPr>
        <p:txBody>
          <a:bodyPr anchor="ctr">
            <a:normAutofit/>
          </a:bodyPr>
          <a:lstStyle>
            <a:lvl1pPr algn="l">
              <a:defRPr sz="5867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3440" y="6258560"/>
            <a:ext cx="8886800" cy="2199347"/>
          </a:xfrm>
        </p:spPr>
        <p:txBody>
          <a:bodyPr anchor="ctr">
            <a:normAutofit/>
          </a:bodyPr>
          <a:lstStyle>
            <a:lvl1pPr marL="0" indent="0" algn="l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60958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89218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839" y="853440"/>
            <a:ext cx="8501055" cy="4231640"/>
          </a:xfrm>
        </p:spPr>
        <p:txBody>
          <a:bodyPr anchor="ctr">
            <a:normAutofit/>
          </a:bodyPr>
          <a:lstStyle>
            <a:lvl1pPr algn="l">
              <a:defRPr sz="5867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541503" y="5085080"/>
            <a:ext cx="7587726" cy="5334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2133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609585" indent="0">
              <a:buFontTx/>
              <a:buNone/>
              <a:defRPr/>
            </a:lvl2pPr>
            <a:lvl3pPr marL="1219170" indent="0">
              <a:buFontTx/>
              <a:buNone/>
              <a:defRPr/>
            </a:lvl3pPr>
            <a:lvl4pPr marL="1828754" indent="0">
              <a:buFontTx/>
              <a:buNone/>
              <a:defRPr/>
            </a:lvl4pPr>
            <a:lvl5pPr marL="2438339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3438" y="6258560"/>
            <a:ext cx="8886801" cy="2199347"/>
          </a:xfrm>
        </p:spPr>
        <p:txBody>
          <a:bodyPr anchor="ctr">
            <a:normAutofit/>
          </a:bodyPr>
          <a:lstStyle>
            <a:lvl1pPr marL="0" indent="0" algn="l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60958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675796" y="1106529"/>
            <a:ext cx="640247" cy="818686"/>
          </a:xfrm>
          <a:prstGeom prst="rect">
            <a:avLst/>
          </a:prstGeom>
        </p:spPr>
        <p:txBody>
          <a:bodyPr vert="horz" lIns="121920" tIns="60960" rIns="121920" bIns="60960" rtlCol="0" anchor="ctr">
            <a:noAutofit/>
          </a:bodyPr>
          <a:lstStyle/>
          <a:p>
            <a:pPr lvl="0"/>
            <a:r>
              <a:rPr lang="en-US" sz="10666" baseline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9446779" y="4041179"/>
            <a:ext cx="640247" cy="818686"/>
          </a:xfrm>
          <a:prstGeom prst="rect">
            <a:avLst/>
          </a:prstGeom>
        </p:spPr>
        <p:txBody>
          <a:bodyPr vert="horz" lIns="121920" tIns="60960" rIns="121920" bIns="60960" rtlCol="0" anchor="ctr">
            <a:noAutofit/>
          </a:bodyPr>
          <a:lstStyle/>
          <a:p>
            <a:pPr lvl="0"/>
            <a:r>
              <a:rPr lang="en-US" sz="10666" baseline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466317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3438" y="2704783"/>
            <a:ext cx="8886801" cy="3633644"/>
          </a:xfrm>
        </p:spPr>
        <p:txBody>
          <a:bodyPr anchor="b">
            <a:normAutofit/>
          </a:bodyPr>
          <a:lstStyle>
            <a:lvl1pPr algn="l">
              <a:defRPr sz="5867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3438" y="6338427"/>
            <a:ext cx="8886801" cy="2119480"/>
          </a:xfrm>
        </p:spPr>
        <p:txBody>
          <a:bodyPr anchor="t">
            <a:normAutofit/>
          </a:bodyPr>
          <a:lstStyle>
            <a:lvl1pPr marL="0" indent="0" algn="l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60958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441423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839" y="853440"/>
            <a:ext cx="8501055" cy="4231640"/>
          </a:xfrm>
        </p:spPr>
        <p:txBody>
          <a:bodyPr anchor="ctr">
            <a:normAutofit/>
          </a:bodyPr>
          <a:lstStyle>
            <a:lvl1pPr algn="l">
              <a:defRPr sz="5867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853436" y="5618480"/>
            <a:ext cx="8886802" cy="719947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609585" indent="0">
              <a:buFontTx/>
              <a:buNone/>
              <a:defRPr/>
            </a:lvl2pPr>
            <a:lvl3pPr marL="1219170" indent="0">
              <a:buFontTx/>
              <a:buNone/>
              <a:defRPr/>
            </a:lvl3pPr>
            <a:lvl4pPr marL="1828754" indent="0">
              <a:buFontTx/>
              <a:buNone/>
              <a:defRPr/>
            </a:lvl4pPr>
            <a:lvl5pPr marL="2438339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3438" y="6338427"/>
            <a:ext cx="8886801" cy="2119480"/>
          </a:xfrm>
        </p:spPr>
        <p:txBody>
          <a:bodyPr anchor="t">
            <a:normAutofit/>
          </a:bodyPr>
          <a:lstStyle>
            <a:lvl1pPr marL="0" indent="0" algn="l">
              <a:buNone/>
              <a:defRPr sz="2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60958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675796" y="1106529"/>
            <a:ext cx="640247" cy="818686"/>
          </a:xfrm>
          <a:prstGeom prst="rect">
            <a:avLst/>
          </a:prstGeom>
        </p:spPr>
        <p:txBody>
          <a:bodyPr vert="horz" lIns="121920" tIns="60960" rIns="121920" bIns="60960" rtlCol="0" anchor="ctr">
            <a:noAutofit/>
          </a:bodyPr>
          <a:lstStyle/>
          <a:p>
            <a:pPr lvl="0"/>
            <a:r>
              <a:rPr lang="en-US" sz="10666" baseline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9446779" y="4041179"/>
            <a:ext cx="640247" cy="818686"/>
          </a:xfrm>
          <a:prstGeom prst="rect">
            <a:avLst/>
          </a:prstGeom>
        </p:spPr>
        <p:txBody>
          <a:bodyPr vert="horz" lIns="121920" tIns="60960" rIns="121920" bIns="60960" rtlCol="0" anchor="ctr">
            <a:noAutofit/>
          </a:bodyPr>
          <a:lstStyle/>
          <a:p>
            <a:pPr lvl="0"/>
            <a:r>
              <a:rPr lang="en-US" sz="10666" baseline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577713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2188" y="853440"/>
            <a:ext cx="8878051" cy="4231640"/>
          </a:xfrm>
        </p:spPr>
        <p:txBody>
          <a:bodyPr anchor="ctr">
            <a:normAutofit/>
          </a:bodyPr>
          <a:lstStyle>
            <a:lvl1pPr algn="l">
              <a:defRPr sz="5867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853436" y="5618480"/>
            <a:ext cx="8886802" cy="719947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3200">
                <a:solidFill>
                  <a:schemeClr val="accent1"/>
                </a:solidFill>
              </a:defRPr>
            </a:lvl1pPr>
            <a:lvl2pPr marL="609585" indent="0">
              <a:buFontTx/>
              <a:buNone/>
              <a:defRPr/>
            </a:lvl2pPr>
            <a:lvl3pPr marL="1219170" indent="0">
              <a:buFontTx/>
              <a:buNone/>
              <a:defRPr/>
            </a:lvl3pPr>
            <a:lvl4pPr marL="1828754" indent="0">
              <a:buFontTx/>
              <a:buNone/>
              <a:defRPr/>
            </a:lvl4pPr>
            <a:lvl5pPr marL="2438339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3438" y="6338427"/>
            <a:ext cx="8886801" cy="2119480"/>
          </a:xfrm>
        </p:spPr>
        <p:txBody>
          <a:bodyPr anchor="t">
            <a:normAutofit/>
          </a:bodyPr>
          <a:lstStyle>
            <a:lvl1pPr marL="0" indent="0" algn="l">
              <a:buNone/>
              <a:defRPr sz="2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60958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383209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DF080-5E8C-48AD-84E5-6C08B304C14E}" type="datetimeFigureOut">
              <a:rPr lang="en-US" dirty="0"/>
              <a:t>5/29/2023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33891-D5E7-4C7B-BF1D-E855E53CB5A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388732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68237" y="853441"/>
            <a:ext cx="1370337" cy="735203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53439" y="853441"/>
            <a:ext cx="7273036" cy="735203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98184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11853" y="-11855"/>
            <a:ext cx="12837727" cy="9624909"/>
            <a:chOff x="-8467" y="-8468"/>
            <a:chExt cx="9169805" cy="6874935"/>
          </a:xfrm>
        </p:grpSpPr>
        <p:cxnSp>
          <p:nvCxnSpPr>
            <p:cNvPr id="7" name="Straight Connector 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Freeform 8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53439" y="853440"/>
            <a:ext cx="8886798" cy="184912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3438" y="3024827"/>
            <a:ext cx="8886800" cy="54330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67361" y="8457909"/>
            <a:ext cx="957785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5/29/2023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53439" y="8457909"/>
            <a:ext cx="6472162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22547" y="8457909"/>
            <a:ext cx="717693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424460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  <p:sldLayoutId id="2147483711" r:id="rId10"/>
    <p:sldLayoutId id="2147483712" r:id="rId11"/>
    <p:sldLayoutId id="2147483713" r:id="rId12"/>
    <p:sldLayoutId id="2147483714" r:id="rId13"/>
    <p:sldLayoutId id="2147483715" r:id="rId14"/>
    <p:sldLayoutId id="2147483716" r:id="rId15"/>
    <p:sldLayoutId id="2147483717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43438" y="519495"/>
            <a:ext cx="4414144" cy="394596"/>
          </a:xfrm>
        </p:spPr>
        <p:txBody>
          <a:bodyPr/>
          <a:lstStyle>
            <a:defPPr>
              <a:defRPr lang="en-GB"/>
            </a:defPPr>
            <a:lvl1pPr marL="0" algn="l" defTabSz="1075334" rtl="0" eaLnBrk="1" latinLnBrk="0" hangingPunct="1">
              <a:defRPr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37667" algn="l" defTabSz="1075334" rtl="0" eaLnBrk="1" latinLnBrk="0" hangingPunct="1">
              <a:defRPr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75334" algn="l" defTabSz="1075334" rtl="0" eaLnBrk="1" latinLnBrk="0" hangingPunct="1">
              <a:defRPr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13002" algn="l" defTabSz="1075334" rtl="0" eaLnBrk="1" latinLnBrk="0" hangingPunct="1">
              <a:defRPr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50669" algn="l" defTabSz="1075334" rtl="0" eaLnBrk="1" latinLnBrk="0" hangingPunct="1">
              <a:defRPr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88336" algn="l" defTabSz="1075334" rtl="0" eaLnBrk="1" latinLnBrk="0" hangingPunct="1">
              <a:defRPr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26003" algn="l" defTabSz="1075334" rtl="0" eaLnBrk="1" latinLnBrk="0" hangingPunct="1">
              <a:defRPr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63670" algn="l" defTabSz="1075334" rtl="0" eaLnBrk="1" latinLnBrk="0" hangingPunct="1">
              <a:defRPr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301338" algn="l" defTabSz="1075334" rtl="0" eaLnBrk="1" latinLnBrk="0" hangingPunct="1">
              <a:defRPr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y-GB" sz="2800" err="1">
                <a:cs typeface="Calibri"/>
              </a:rPr>
              <a:t>Dachrau</a:t>
            </a:r>
            <a:r>
              <a:rPr lang="cy-GB" sz="2800">
                <a:cs typeface="Calibri"/>
              </a:rPr>
              <a:t> wrth fy nhraed 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9B562A8-8AA7-F3F7-31B1-E7623C7BCF4F}"/>
              </a:ext>
            </a:extLst>
          </p:cNvPr>
          <p:cNvSpPr txBox="1"/>
          <p:nvPr/>
        </p:nvSpPr>
        <p:spPr>
          <a:xfrm>
            <a:off x="159872" y="2096467"/>
            <a:ext cx="5524500" cy="769441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Font typeface="Arial,Sans-Serif"/>
              <a:buChar char="•"/>
            </a:pPr>
            <a:r>
              <a:rPr lang="cy-GB" sz="1400" b="1">
                <a:ea typeface="+mn-lt"/>
                <a:cs typeface="+mn-lt"/>
              </a:rPr>
              <a:t>Mae ysgolion yn cynnal gwersi Cymraeg i rieni i sicrhau bod y plant yn siarad Cymraeg tŷ allan o'r ysgol. Ac hefyd rhoi yr cyfle i rieni adnabod beth mae'r plant yn dysgu yn yr ysgol. </a:t>
            </a:r>
          </a:p>
          <a:p>
            <a:pPr marL="342900" indent="-342900">
              <a:buFont typeface="Arial,Sans-Serif"/>
              <a:buChar char="•"/>
            </a:pPr>
            <a:r>
              <a:rPr lang="cy-GB" sz="1400" b="1">
                <a:ea typeface="+mn-lt"/>
                <a:cs typeface="+mn-lt"/>
              </a:rPr>
              <a:t>Mae'r ysgol yn gwahodd i riant Lywodraethwyr ymweld â’r ysgol yn dymhorol i cadw yn </a:t>
            </a:r>
            <a:r>
              <a:rPr lang="cy-GB" sz="1400" b="1" err="1">
                <a:ea typeface="+mn-lt"/>
                <a:cs typeface="+mn-lt"/>
              </a:rPr>
              <a:t>cyswyllt</a:t>
            </a:r>
            <a:r>
              <a:rPr lang="cy-GB" sz="1400" b="1">
                <a:ea typeface="+mn-lt"/>
                <a:cs typeface="+mn-lt"/>
              </a:rPr>
              <a:t>. </a:t>
            </a:r>
          </a:p>
          <a:p>
            <a:pPr marL="342900" indent="-342900">
              <a:buFont typeface="Arial,Sans-Serif"/>
              <a:buChar char="•"/>
            </a:pPr>
            <a:r>
              <a:rPr lang="cy-GB" sz="1400" b="1">
                <a:ea typeface="+mn-lt"/>
                <a:cs typeface="+mn-lt"/>
              </a:rPr>
              <a:t>Wythnos “Dewch a Rhiant i’r ysgol" mae hyn yn rhoi cyfle i rieni ddod mewn I'r ysgol i gofyn cwestiynau neu arsylwi ar beth mae'r plant yn gwneud yn yr ysgol. </a:t>
            </a:r>
          </a:p>
          <a:p>
            <a:pPr marL="342900" indent="-342900">
              <a:buFont typeface="Arial,Sans-Serif"/>
              <a:buChar char="•"/>
            </a:pPr>
            <a:r>
              <a:rPr lang="cy-GB" sz="1400" b="1">
                <a:ea typeface="+mn-lt"/>
                <a:cs typeface="+mn-lt"/>
              </a:rPr>
              <a:t>Mae'r ysgol hefyd yn dangos llawer o arddangosfeydd e.e gwaith Celf i ddangos i rieni beth mae'r plant yn gwneud yn yr ysgol. </a:t>
            </a:r>
          </a:p>
          <a:p>
            <a:pPr marL="342900" indent="-342900">
              <a:buFont typeface="Arial,Sans-Serif"/>
              <a:buChar char="•"/>
            </a:pPr>
            <a:r>
              <a:rPr lang="cy-GB" sz="1400" b="1">
                <a:latin typeface="Trebuchet MS"/>
                <a:cs typeface="Calibri"/>
              </a:rPr>
              <a:t>Bydd yr ysgol yn anfon llyfrau gwaith adref bob hanner</a:t>
            </a:r>
            <a:r>
              <a:rPr lang="cy-GB" sz="1400" b="1">
                <a:ea typeface="+mn-lt"/>
                <a:cs typeface="+mn-lt"/>
              </a:rPr>
              <a:t> tymor mae hyn yn help fawr i rieni arsylwi ar beth mae'r plant yn gwneud yn yr ysgol. </a:t>
            </a:r>
          </a:p>
          <a:p>
            <a:pPr marL="342900" indent="-342900">
              <a:buFont typeface="Arial,Sans-Serif"/>
              <a:buChar char="•"/>
            </a:pPr>
            <a:r>
              <a:rPr lang="cy-GB" sz="1400" b="1">
                <a:latin typeface="Trebuchet MS"/>
                <a:cs typeface="Calibri"/>
              </a:rPr>
              <a:t>Os oes syniad gyda chi fel riant mae'r ysgol yn gwahodd rhieni i rannu arbenigedd eich hunan. </a:t>
            </a:r>
            <a:endParaRPr lang="cy-GB" sz="1400" b="1">
              <a:latin typeface="Trebuchet MS"/>
              <a:ea typeface="+mn-lt"/>
              <a:cs typeface="+mn-lt"/>
            </a:endParaRPr>
          </a:p>
          <a:p>
            <a:pPr marL="342900" indent="-342900">
              <a:buFont typeface="Arial,Sans-Serif"/>
              <a:buChar char="•"/>
            </a:pPr>
            <a:r>
              <a:rPr lang="cy-GB" sz="1400" b="1">
                <a:ea typeface="+mn-lt"/>
                <a:cs typeface="+mn-lt"/>
              </a:rPr>
              <a:t>Mae llawer o boreau coffi ar gael i rhoi cyfle i rhieni cwrdd a sgwrsio gyda athrawon. </a:t>
            </a:r>
          </a:p>
          <a:p>
            <a:pPr marL="342900" indent="-342900">
              <a:buFont typeface="Arial,Sans-Serif"/>
              <a:buChar char="•"/>
            </a:pPr>
            <a:r>
              <a:rPr lang="cy-GB" sz="1400" b="1">
                <a:ea typeface="+mn-lt"/>
                <a:cs typeface="+mn-lt"/>
              </a:rPr>
              <a:t>Mae'r ysgol yn cynnal diwrnodau sgiliau i rieni. </a:t>
            </a:r>
          </a:p>
          <a:p>
            <a:pPr marL="342900" indent="-342900">
              <a:buFont typeface="Arial,Sans-Serif"/>
              <a:buChar char="•"/>
            </a:pPr>
            <a:r>
              <a:rPr lang="cy-GB" sz="1400" b="1">
                <a:ea typeface="+mn-lt"/>
                <a:cs typeface="+mn-lt"/>
              </a:rPr>
              <a:t>Mae'r polisi drws agored ar gael i rhieni sydd gyda unrhyw beth i </a:t>
            </a:r>
            <a:r>
              <a:rPr lang="cy-GB" sz="1400" b="1" err="1">
                <a:ea typeface="+mn-lt"/>
                <a:cs typeface="+mn-lt"/>
              </a:rPr>
              <a:t>ddwaed</a:t>
            </a:r>
            <a:r>
              <a:rPr lang="cy-GB" sz="1400" b="1">
                <a:ea typeface="+mn-lt"/>
                <a:cs typeface="+mn-lt"/>
              </a:rPr>
              <a:t> mae'r polisi hyn yn pwysig iawn ir ysgol. </a:t>
            </a:r>
          </a:p>
          <a:p>
            <a:pPr marL="285750" indent="-285750">
              <a:buFont typeface="Arial"/>
              <a:buChar char="•"/>
            </a:pPr>
            <a:r>
              <a:rPr lang="cy-GB" sz="1400" b="1">
                <a:solidFill>
                  <a:schemeClr val="tx1">
                    <a:lumMod val="85000"/>
                    <a:lumOff val="15000"/>
                  </a:schemeClr>
                </a:solidFill>
                <a:latin typeface="Trebuchet MS"/>
                <a:cs typeface="Calibri"/>
              </a:rPr>
              <a:t>Clebran Cŵl – Papur newyddion tymhorol mae'r papur yn dangos I rieni beth mae'r plant yn gwneud yn tymhorol a cadw y </a:t>
            </a:r>
            <a:r>
              <a:rPr lang="cy-GB" sz="1400" b="1" err="1">
                <a:solidFill>
                  <a:schemeClr val="tx1">
                    <a:lumMod val="85000"/>
                    <a:lumOff val="15000"/>
                  </a:schemeClr>
                </a:solidFill>
                <a:latin typeface="Trebuchet MS"/>
                <a:cs typeface="Calibri"/>
              </a:rPr>
              <a:t>rhienu</a:t>
            </a:r>
            <a:r>
              <a:rPr lang="cy-GB" sz="1400" b="1">
                <a:solidFill>
                  <a:schemeClr val="tx1">
                    <a:lumMod val="85000"/>
                    <a:lumOff val="15000"/>
                  </a:schemeClr>
                </a:solidFill>
                <a:latin typeface="Trebuchet MS"/>
                <a:cs typeface="Calibri"/>
              </a:rPr>
              <a:t> mewn cyswllt </a:t>
            </a:r>
            <a:r>
              <a:rPr lang="cy-GB" sz="1400" b="1" err="1">
                <a:solidFill>
                  <a:schemeClr val="tx1">
                    <a:lumMod val="85000"/>
                    <a:lumOff val="15000"/>
                  </a:schemeClr>
                </a:solidFill>
                <a:latin typeface="Trebuchet MS"/>
                <a:cs typeface="Calibri"/>
              </a:rPr>
              <a:t>gydar</a:t>
            </a:r>
            <a:r>
              <a:rPr lang="cy-GB" sz="1400" b="1">
                <a:solidFill>
                  <a:schemeClr val="tx1">
                    <a:lumMod val="85000"/>
                    <a:lumOff val="15000"/>
                  </a:schemeClr>
                </a:solidFill>
                <a:latin typeface="Trebuchet MS"/>
                <a:cs typeface="Calibri"/>
              </a:rPr>
              <a:t> ysgol </a:t>
            </a:r>
            <a:endParaRPr lang="cy-GB" sz="1400" b="1">
              <a:solidFill>
                <a:schemeClr val="tx1">
                  <a:lumMod val="85000"/>
                  <a:lumOff val="15000"/>
                </a:schemeClr>
              </a:solidFill>
              <a:latin typeface="Trebuchet MS"/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cy-GB" sz="1400" b="1">
                <a:solidFill>
                  <a:schemeClr val="tx1">
                    <a:lumMod val="85000"/>
                    <a:lumOff val="15000"/>
                  </a:schemeClr>
                </a:solidFill>
                <a:ea typeface="+mn-lt"/>
                <a:cs typeface="+mn-lt"/>
              </a:rPr>
              <a:t>Mae trydar yr ysgol yn ffordd dda iawn o ddangos beth sydd yn digwydd yn yr ysgol ac yn cael eu ddefnyddio pob dydd.  </a:t>
            </a:r>
            <a:endParaRPr lang="cy-GB" sz="1400" b="1">
              <a:solidFill>
                <a:schemeClr val="tx1">
                  <a:lumMod val="85000"/>
                  <a:lumOff val="15000"/>
                </a:schemeClr>
              </a:solidFill>
              <a:latin typeface="Trebuchet MS"/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cy-GB" sz="1400" b="1">
                <a:solidFill>
                  <a:schemeClr val="tx1">
                    <a:lumMod val="85000"/>
                    <a:lumOff val="15000"/>
                  </a:schemeClr>
                </a:solidFill>
                <a:ea typeface="+mn-lt"/>
                <a:cs typeface="+mn-lt"/>
              </a:rPr>
              <a:t>Mae gwefan yr ysgol yn ffordd dda I rheini newydd gweld golwg ar beth mae'r ysgol yn gwneud eu wahanol </a:t>
            </a:r>
            <a:r>
              <a:rPr lang="cy-GB" sz="1400" b="1" err="1">
                <a:solidFill>
                  <a:schemeClr val="tx1">
                    <a:lumMod val="85000"/>
                    <a:lumOff val="15000"/>
                  </a:schemeClr>
                </a:solidFill>
                <a:ea typeface="+mn-lt"/>
                <a:cs typeface="+mn-lt"/>
              </a:rPr>
              <a:t>polysiau</a:t>
            </a:r>
            <a:r>
              <a:rPr lang="cy-GB" sz="1400" b="1">
                <a:solidFill>
                  <a:schemeClr val="tx1">
                    <a:lumMod val="85000"/>
                    <a:lumOff val="15000"/>
                  </a:schemeClr>
                </a:solidFill>
                <a:ea typeface="+mn-lt"/>
                <a:cs typeface="+mn-lt"/>
              </a:rPr>
              <a:t>.</a:t>
            </a:r>
            <a:endParaRPr lang="cy-GB" b="1">
              <a:solidFill>
                <a:schemeClr val="tx1">
                  <a:lumMod val="85000"/>
                  <a:lumOff val="15000"/>
                </a:schemeClr>
              </a:solidFill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cy-GB" sz="1400" b="1">
                <a:solidFill>
                  <a:schemeClr val="tx1">
                    <a:lumMod val="85000"/>
                    <a:lumOff val="15000"/>
                  </a:schemeClr>
                </a:solidFill>
              </a:rPr>
              <a:t>Mae'r ysgol yn cynnal </a:t>
            </a:r>
            <a:r>
              <a:rPr lang="cy-GB" sz="1400" b="1">
                <a:latin typeface="Trebuchet MS"/>
                <a:cs typeface="Calibri"/>
              </a:rPr>
              <a:t>asesiadau ar ddechrau bob blwyddyn ysgol ar gyfer anghenion dysgu ychwanegol. Mae hyn yn dda I pob plentyn I sicrhau eu fod ar y </a:t>
            </a:r>
            <a:r>
              <a:rPr lang="cy-GB" sz="1400" b="1" err="1">
                <a:latin typeface="Trebuchet MS"/>
                <a:cs typeface="Calibri"/>
              </a:rPr>
              <a:t>truwydd</a:t>
            </a:r>
            <a:r>
              <a:rPr lang="cy-GB" sz="1400" b="1">
                <a:latin typeface="Trebuchet MS"/>
                <a:cs typeface="Calibri"/>
              </a:rPr>
              <a:t> cywir. </a:t>
            </a:r>
            <a:endParaRPr lang="cy-GB" sz="1400" b="1">
              <a:latin typeface="Trebuchet MS"/>
              <a:ea typeface="+mn-lt"/>
              <a:cs typeface="+mn-lt"/>
            </a:endParaRPr>
          </a:p>
          <a:p>
            <a:endParaRPr lang="cy-GB" sz="1400" b="1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285750" indent="-285750">
              <a:buFont typeface="Arial"/>
              <a:buChar char="•"/>
            </a:pPr>
            <a:endParaRPr lang="cy-GB" b="1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2D781C6-7F2C-BB62-DA21-2771E8F44E07}"/>
              </a:ext>
            </a:extLst>
          </p:cNvPr>
          <p:cNvSpPr txBox="1"/>
          <p:nvPr/>
        </p:nvSpPr>
        <p:spPr>
          <a:xfrm>
            <a:off x="160164" y="1598039"/>
            <a:ext cx="2432164" cy="33855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600" b="1" err="1">
                <a:solidFill>
                  <a:schemeClr val="bg1"/>
                </a:solidFill>
              </a:rPr>
              <a:t>Cydwaethio</a:t>
            </a:r>
            <a:r>
              <a:rPr lang="en-GB" sz="1600" b="1">
                <a:solidFill>
                  <a:schemeClr val="bg1"/>
                </a:solidFill>
              </a:rPr>
              <a:t> </a:t>
            </a:r>
            <a:r>
              <a:rPr lang="en-GB" sz="1600" b="1" err="1">
                <a:solidFill>
                  <a:schemeClr val="bg1"/>
                </a:solidFill>
              </a:rPr>
              <a:t>gyda</a:t>
            </a:r>
            <a:r>
              <a:rPr lang="en-GB" sz="1600" b="1">
                <a:solidFill>
                  <a:schemeClr val="bg1"/>
                </a:solidFill>
              </a:rPr>
              <a:t> </a:t>
            </a:r>
            <a:r>
              <a:rPr lang="en-GB" sz="1600" b="1" err="1">
                <a:solidFill>
                  <a:schemeClr val="bg1"/>
                </a:solidFill>
              </a:rPr>
              <a:t>rhieni</a:t>
            </a:r>
            <a:endParaRPr lang="en-GB" b="1">
              <a:solidFill>
                <a:schemeClr val="bg1"/>
              </a:solidFill>
            </a:endParaRPr>
          </a:p>
        </p:txBody>
      </p:sp>
      <p:pic>
        <p:nvPicPr>
          <p:cNvPr id="5" name="Graphic 5" descr="Professor male outline">
            <a:extLst>
              <a:ext uri="{FF2B5EF4-FFF2-40B4-BE49-F238E27FC236}">
                <a16:creationId xmlns:a16="http://schemas.microsoft.com/office/drawing/2014/main" id="{D35487DB-2F08-BCD5-DD1E-4469F74AF8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146758" y="1989346"/>
            <a:ext cx="914400" cy="914400"/>
          </a:xfrm>
          <a:prstGeom prst="rect">
            <a:avLst/>
          </a:prstGeom>
        </p:spPr>
      </p:pic>
      <p:pic>
        <p:nvPicPr>
          <p:cNvPr id="6" name="Graphic 6" descr="Schoolhouse with solid fill">
            <a:extLst>
              <a:ext uri="{FF2B5EF4-FFF2-40B4-BE49-F238E27FC236}">
                <a16:creationId xmlns:a16="http://schemas.microsoft.com/office/drawing/2014/main" id="{8394F1DD-360F-4623-DE3F-31F1824E487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769187" y="8650047"/>
            <a:ext cx="914400" cy="914400"/>
          </a:xfrm>
          <a:prstGeom prst="rect">
            <a:avLst/>
          </a:prstGeom>
        </p:spPr>
      </p:pic>
      <p:pic>
        <p:nvPicPr>
          <p:cNvPr id="7" name="Graphic 7" descr="Books with solid fill">
            <a:extLst>
              <a:ext uri="{FF2B5EF4-FFF2-40B4-BE49-F238E27FC236}">
                <a16:creationId xmlns:a16="http://schemas.microsoft.com/office/drawing/2014/main" id="{84534C53-F6D4-08A5-9985-A9ADDAFD870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61080" y="122877"/>
            <a:ext cx="914400" cy="914400"/>
          </a:xfrm>
          <a:prstGeom prst="rect">
            <a:avLst/>
          </a:prstGeom>
        </p:spPr>
      </p:pic>
      <p:grpSp>
        <p:nvGrpSpPr>
          <p:cNvPr id="62" name="Group 61">
            <a:extLst>
              <a:ext uri="{FF2B5EF4-FFF2-40B4-BE49-F238E27FC236}">
                <a16:creationId xmlns:a16="http://schemas.microsoft.com/office/drawing/2014/main" id="{03BE4819-C7AB-3B30-876B-30A8D33302FB}"/>
              </a:ext>
            </a:extLst>
          </p:cNvPr>
          <p:cNvGrpSpPr/>
          <p:nvPr/>
        </p:nvGrpSpPr>
        <p:grpSpPr>
          <a:xfrm>
            <a:off x="3448230" y="1088015"/>
            <a:ext cx="4904733" cy="316130"/>
            <a:chOff x="208960" y="8849309"/>
            <a:chExt cx="4904733" cy="316130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F2D33653-D982-768C-FA43-4A93C80AAC88}"/>
                </a:ext>
              </a:extLst>
            </p:cNvPr>
            <p:cNvSpPr txBox="1"/>
            <p:nvPr/>
          </p:nvSpPr>
          <p:spPr>
            <a:xfrm>
              <a:off x="208960" y="8857579"/>
              <a:ext cx="783561" cy="307777"/>
            </a:xfrm>
            <a:prstGeom prst="rect">
              <a:avLst/>
            </a:prstGeom>
            <a:solidFill>
              <a:srgbClr val="FF0000"/>
            </a:solidFill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/>
            <a:p>
              <a:pPr algn="l"/>
              <a:r>
                <a:rPr lang="en-GB" sz="1400" err="1"/>
                <a:t>Asesiad</a:t>
              </a:r>
              <a:endParaRPr lang="en-GB" sz="1400"/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B9A3CC8E-70F0-655F-BB8E-720C461906C9}"/>
                </a:ext>
              </a:extLst>
            </p:cNvPr>
            <p:cNvSpPr txBox="1"/>
            <p:nvPr/>
          </p:nvSpPr>
          <p:spPr>
            <a:xfrm>
              <a:off x="1827126" y="8852668"/>
              <a:ext cx="917929" cy="307777"/>
            </a:xfrm>
            <a:prstGeom prst="rect">
              <a:avLst/>
            </a:prstGeom>
            <a:solidFill>
              <a:srgbClr val="FF0000"/>
            </a:solidFill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/>
            <a:p>
              <a:pPr algn="l"/>
              <a:r>
                <a:rPr lang="en-GB" sz="1400" err="1"/>
                <a:t>Targedau</a:t>
              </a:r>
              <a:endParaRPr lang="en-GB" sz="1400"/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E0F6B4DF-4F26-B35B-2A78-A7C608286589}"/>
                </a:ext>
              </a:extLst>
            </p:cNvPr>
            <p:cNvSpPr txBox="1"/>
            <p:nvPr/>
          </p:nvSpPr>
          <p:spPr>
            <a:xfrm>
              <a:off x="986162" y="8849309"/>
              <a:ext cx="844637" cy="307777"/>
            </a:xfrm>
            <a:prstGeom prst="rect">
              <a:avLst/>
            </a:prstGeom>
            <a:solidFill>
              <a:srgbClr val="FF0000"/>
            </a:solidFill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/>
            <a:p>
              <a:pPr algn="l"/>
              <a:r>
                <a:rPr lang="en-GB" sz="1400" err="1"/>
                <a:t>Rhaglen</a:t>
              </a:r>
              <a:endParaRPr lang="en-GB" sz="1400"/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81B2BA1F-D9CF-5659-5015-4E157D056358}"/>
                </a:ext>
              </a:extLst>
            </p:cNvPr>
            <p:cNvSpPr txBox="1"/>
            <p:nvPr/>
          </p:nvSpPr>
          <p:spPr>
            <a:xfrm>
              <a:off x="3530404" y="8857662"/>
              <a:ext cx="820207" cy="307777"/>
            </a:xfrm>
            <a:prstGeom prst="rect">
              <a:avLst/>
            </a:prstGeom>
            <a:solidFill>
              <a:srgbClr val="FF0000"/>
            </a:solidFill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/>
            <a:p>
              <a:pPr algn="l"/>
              <a:r>
                <a:rPr lang="en-GB" sz="1400" err="1"/>
                <a:t>Adolygu</a:t>
              </a:r>
              <a:endParaRPr lang="en-GB" sz="1400"/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74070DC1-2C1C-CC75-75BE-2E8C647688A6}"/>
                </a:ext>
              </a:extLst>
            </p:cNvPr>
            <p:cNvSpPr txBox="1"/>
            <p:nvPr/>
          </p:nvSpPr>
          <p:spPr>
            <a:xfrm>
              <a:off x="2733543" y="8854052"/>
              <a:ext cx="807992" cy="307777"/>
            </a:xfrm>
            <a:prstGeom prst="rect">
              <a:avLst/>
            </a:prstGeom>
            <a:solidFill>
              <a:srgbClr val="FF0000"/>
            </a:solidFill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/>
            <a:p>
              <a:pPr algn="l"/>
              <a:r>
                <a:rPr lang="en-GB" sz="1400" err="1"/>
                <a:t>Monitro</a:t>
              </a:r>
              <a:endParaRPr lang="en-GB" sz="1400"/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12E0685D-0BF9-1808-7298-EF2C7D156FD2}"/>
                </a:ext>
              </a:extLst>
            </p:cNvPr>
            <p:cNvSpPr txBox="1"/>
            <p:nvPr/>
          </p:nvSpPr>
          <p:spPr>
            <a:xfrm>
              <a:off x="4317917" y="8850442"/>
              <a:ext cx="795776" cy="307777"/>
            </a:xfrm>
            <a:prstGeom prst="rect">
              <a:avLst/>
            </a:prstGeom>
            <a:solidFill>
              <a:srgbClr val="FF0000"/>
            </a:solidFill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/>
            <a:p>
              <a:pPr algn="l"/>
              <a:r>
                <a:rPr lang="en-GB" sz="1400" err="1"/>
                <a:t>Asesiad</a:t>
              </a:r>
              <a:endParaRPr lang="en-GB" sz="1400"/>
            </a:p>
          </p:txBody>
        </p:sp>
      </p:grpSp>
      <p:sp>
        <p:nvSpPr>
          <p:cNvPr id="20" name="TextBox 19">
            <a:extLst>
              <a:ext uri="{FF2B5EF4-FFF2-40B4-BE49-F238E27FC236}">
                <a16:creationId xmlns:a16="http://schemas.microsoft.com/office/drawing/2014/main" id="{7C60D037-30D1-E82A-03C2-84F1E135C4C2}"/>
              </a:ext>
            </a:extLst>
          </p:cNvPr>
          <p:cNvSpPr txBox="1"/>
          <p:nvPr/>
        </p:nvSpPr>
        <p:spPr>
          <a:xfrm>
            <a:off x="10107100" y="1170455"/>
            <a:ext cx="2432164" cy="33855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600" b="1">
                <a:solidFill>
                  <a:schemeClr val="bg1"/>
                </a:solidFill>
              </a:rPr>
              <a:t>Ysgol </a:t>
            </a:r>
            <a:r>
              <a:rPr lang="en-GB" sz="1600" b="1" err="1">
                <a:solidFill>
                  <a:schemeClr val="bg1"/>
                </a:solidFill>
              </a:rPr>
              <a:t>ar</a:t>
            </a:r>
            <a:r>
              <a:rPr lang="en-GB" sz="1600" b="1">
                <a:solidFill>
                  <a:schemeClr val="bg1"/>
                </a:solidFill>
              </a:rPr>
              <a:t> </a:t>
            </a:r>
            <a:r>
              <a:rPr lang="en-GB" sz="1600" b="1" err="1">
                <a:solidFill>
                  <a:schemeClr val="bg1"/>
                </a:solidFill>
              </a:rPr>
              <a:t>gymuned</a:t>
            </a:r>
            <a:r>
              <a:rPr lang="en-GB" sz="1600" b="1">
                <a:solidFill>
                  <a:schemeClr val="bg1"/>
                </a:solidFill>
              </a:rPr>
              <a:t> </a:t>
            </a:r>
            <a:r>
              <a:rPr lang="en-GB" sz="1600" b="1" err="1">
                <a:solidFill>
                  <a:schemeClr val="bg1"/>
                </a:solidFill>
              </a:rPr>
              <a:t>leol</a:t>
            </a:r>
            <a:endParaRPr lang="en-GB" sz="1600" b="1">
              <a:solidFill>
                <a:schemeClr val="bg1"/>
              </a:solidFill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23C9D037-1422-D99C-A4D8-CABDB53324C5}"/>
              </a:ext>
            </a:extLst>
          </p:cNvPr>
          <p:cNvSpPr txBox="1"/>
          <p:nvPr/>
        </p:nvSpPr>
        <p:spPr>
          <a:xfrm>
            <a:off x="7430368" y="1602907"/>
            <a:ext cx="5112089" cy="181588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y-GB" sz="1400" b="1" dirty="0"/>
              <a:t>Mae'r ysgol gyda cyswllt dda gyda'r cymuned. Bydd y plant yn cael y cyfle I fynd allan o'r ysgol I ymweld a llefydd lleol fel </a:t>
            </a:r>
            <a:r>
              <a:rPr lang="cy-GB" sz="1400" b="1" dirty="0" err="1"/>
              <a:t>eglwysu</a:t>
            </a:r>
            <a:r>
              <a:rPr lang="cy-GB" sz="1400" b="1" dirty="0"/>
              <a:t> a parciau lleol. Hefyd fydd yr ysgol yn gwahodd a ymwelwyr fel pobol tan, cynnal grwpiau </a:t>
            </a:r>
            <a:r>
              <a:rPr lang="cy-GB" sz="1400" b="1" dirty="0" err="1"/>
              <a:t>gywnasteg</a:t>
            </a:r>
            <a:r>
              <a:rPr lang="cy-GB" sz="1400" b="1" dirty="0"/>
              <a:t> ac hefyd yr heddlu. Mae'r plant hefyd yn cael fynd I'r traethau lleol a gwahodd a </a:t>
            </a:r>
            <a:r>
              <a:rPr lang="cy-GB" sz="1400" b="1" dirty="0" err="1"/>
              <a:t>clwbiau</a:t>
            </a:r>
            <a:r>
              <a:rPr lang="cy-GB" sz="1400" b="1" dirty="0"/>
              <a:t> o </a:t>
            </a:r>
            <a:r>
              <a:rPr lang="cy-GB" sz="1400" b="1" dirty="0" err="1"/>
              <a:t>ty</a:t>
            </a:r>
            <a:r>
              <a:rPr lang="cy-GB" sz="1400" b="1" dirty="0"/>
              <a:t> allan o'r ysgol I denu plant I ymuno a </a:t>
            </a:r>
            <a:r>
              <a:rPr lang="cy-GB" sz="1400" b="1" dirty="0" err="1"/>
              <a:t>clwbiau</a:t>
            </a:r>
            <a:r>
              <a:rPr lang="cy-GB" sz="1400" b="1" dirty="0"/>
              <a:t> y </a:t>
            </a:r>
            <a:r>
              <a:rPr lang="cy-GB" sz="1400" b="1" dirty="0" err="1"/>
              <a:t>ty</a:t>
            </a:r>
            <a:r>
              <a:rPr lang="cy-GB" sz="1400" b="1" dirty="0"/>
              <a:t> allan I'r ysgol. </a:t>
            </a:r>
          </a:p>
          <a:p>
            <a:endParaRPr lang="cy-GB" sz="1400" b="1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117EBCDF-3068-DF8C-E892-323C8EA6AD80}"/>
              </a:ext>
            </a:extLst>
          </p:cNvPr>
          <p:cNvSpPr txBox="1"/>
          <p:nvPr/>
        </p:nvSpPr>
        <p:spPr>
          <a:xfrm>
            <a:off x="7427676" y="3199769"/>
            <a:ext cx="5112089" cy="95410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y-GB" sz="1400" b="1" dirty="0"/>
              <a:t>Mae'r ysgol yn </a:t>
            </a:r>
            <a:r>
              <a:rPr lang="cy-GB" sz="1400" b="1" dirty="0" err="1"/>
              <a:t>gweitho</a:t>
            </a:r>
            <a:r>
              <a:rPr lang="cy-GB" sz="1400" b="1" dirty="0"/>
              <a:t> yn agos gyda'r Urdd mae'r yn cynnal llawer o grwpiau yn yr ysgol ac yn rhoi llawr o cyfleoedd i plant fynd ar dripiau i wahanol llefydd yn Gymru. </a:t>
            </a:r>
          </a:p>
          <a:p>
            <a:endParaRPr lang="cy-GB" sz="1400" b="1" dirty="0"/>
          </a:p>
        </p:txBody>
      </p:sp>
      <p:grpSp>
        <p:nvGrpSpPr>
          <p:cNvPr id="61" name="Group 60">
            <a:extLst>
              <a:ext uri="{FF2B5EF4-FFF2-40B4-BE49-F238E27FC236}">
                <a16:creationId xmlns:a16="http://schemas.microsoft.com/office/drawing/2014/main" id="{4E232E64-0F70-0506-F45A-106FCC7F0E13}"/>
              </a:ext>
            </a:extLst>
          </p:cNvPr>
          <p:cNvGrpSpPr/>
          <p:nvPr/>
        </p:nvGrpSpPr>
        <p:grpSpPr>
          <a:xfrm>
            <a:off x="5624069" y="4053295"/>
            <a:ext cx="2411412" cy="2289235"/>
            <a:chOff x="6236891" y="3813449"/>
            <a:chExt cx="3300412" cy="2967953"/>
          </a:xfrm>
        </p:grpSpPr>
        <p:sp>
          <p:nvSpPr>
            <p:cNvPr id="47" name="Rectangle: Rounded Corners 46">
              <a:extLst>
                <a:ext uri="{FF2B5EF4-FFF2-40B4-BE49-F238E27FC236}">
                  <a16:creationId xmlns:a16="http://schemas.microsoft.com/office/drawing/2014/main" id="{4BE58EEA-7C1E-D57A-0B7B-30531DFF145A}"/>
                </a:ext>
              </a:extLst>
            </p:cNvPr>
            <p:cNvSpPr/>
            <p:nvPr/>
          </p:nvSpPr>
          <p:spPr>
            <a:xfrm>
              <a:off x="7206806" y="5048055"/>
              <a:ext cx="1360584" cy="588962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200" err="1"/>
                <a:t>Llwyddiant</a:t>
              </a:r>
              <a:endParaRPr lang="en-GB" sz="1200"/>
            </a:p>
          </p:txBody>
        </p:sp>
        <p:sp>
          <p:nvSpPr>
            <p:cNvPr id="51" name="Rectangle: Rounded Corners 50">
              <a:extLst>
                <a:ext uri="{FF2B5EF4-FFF2-40B4-BE49-F238E27FC236}">
                  <a16:creationId xmlns:a16="http://schemas.microsoft.com/office/drawing/2014/main" id="{C5A08B87-4126-EC45-DFB3-D0FCCE73773E}"/>
                </a:ext>
              </a:extLst>
            </p:cNvPr>
            <p:cNvSpPr/>
            <p:nvPr/>
          </p:nvSpPr>
          <p:spPr>
            <a:xfrm>
              <a:off x="7337028" y="6192440"/>
              <a:ext cx="1100137" cy="588962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/>
              <a:r>
                <a:rPr lang="en-GB" sz="1200"/>
                <a:t>Y </a:t>
              </a:r>
              <a:r>
                <a:rPr lang="en-GB" sz="1200" err="1"/>
                <a:t>Dysgwr</a:t>
              </a:r>
              <a:endParaRPr lang="en-GB" err="1"/>
            </a:p>
          </p:txBody>
        </p:sp>
        <p:sp>
          <p:nvSpPr>
            <p:cNvPr id="52" name="Rectangle: Rounded Corners 51">
              <a:extLst>
                <a:ext uri="{FF2B5EF4-FFF2-40B4-BE49-F238E27FC236}">
                  <a16:creationId xmlns:a16="http://schemas.microsoft.com/office/drawing/2014/main" id="{A3136FA3-7906-5835-49F3-648BC9FDD977}"/>
                </a:ext>
              </a:extLst>
            </p:cNvPr>
            <p:cNvSpPr/>
            <p:nvPr/>
          </p:nvSpPr>
          <p:spPr>
            <a:xfrm>
              <a:off x="6236891" y="3824664"/>
              <a:ext cx="1100137" cy="678675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/>
              <a:r>
                <a:rPr lang="en-GB" sz="1050"/>
                <a:t>Y </a:t>
              </a:r>
              <a:r>
                <a:rPr lang="en-GB" sz="1050" err="1"/>
                <a:t>Rhiant</a:t>
              </a:r>
              <a:r>
                <a:rPr lang="en-GB" sz="1050"/>
                <a:t>/ </a:t>
              </a:r>
              <a:r>
                <a:rPr lang="en-GB" sz="1050" err="1"/>
                <a:t>Gofalwr</a:t>
              </a:r>
            </a:p>
          </p:txBody>
        </p:sp>
        <p:sp>
          <p:nvSpPr>
            <p:cNvPr id="53" name="Rectangle: Rounded Corners 52">
              <a:extLst>
                <a:ext uri="{FF2B5EF4-FFF2-40B4-BE49-F238E27FC236}">
                  <a16:creationId xmlns:a16="http://schemas.microsoft.com/office/drawing/2014/main" id="{41CE35C3-A66F-05B3-B2D2-BD8987AD2420}"/>
                </a:ext>
              </a:extLst>
            </p:cNvPr>
            <p:cNvSpPr/>
            <p:nvPr/>
          </p:nvSpPr>
          <p:spPr>
            <a:xfrm>
              <a:off x="8437166" y="3813449"/>
              <a:ext cx="1100137" cy="689889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/>
              <a:r>
                <a:rPr lang="en-GB" sz="1200" err="1"/>
                <a:t>Yr</a:t>
              </a:r>
              <a:r>
                <a:rPr lang="en-GB" sz="1200"/>
                <a:t> </a:t>
              </a:r>
              <a:r>
                <a:rPr lang="en-GB" sz="1200" err="1"/>
                <a:t>Athro</a:t>
              </a:r>
              <a:endParaRPr lang="en-GB" err="1"/>
            </a:p>
          </p:txBody>
        </p:sp>
        <p:cxnSp>
          <p:nvCxnSpPr>
            <p:cNvPr id="55" name="Straight Arrow Connector 54">
              <a:extLst>
                <a:ext uri="{FF2B5EF4-FFF2-40B4-BE49-F238E27FC236}">
                  <a16:creationId xmlns:a16="http://schemas.microsoft.com/office/drawing/2014/main" id="{C87F5D4B-D8EC-8D1C-2AA9-987734630575}"/>
                </a:ext>
              </a:extLst>
            </p:cNvPr>
            <p:cNvCxnSpPr/>
            <p:nvPr/>
          </p:nvCxnSpPr>
          <p:spPr>
            <a:xfrm>
              <a:off x="6777037" y="4632325"/>
              <a:ext cx="603250" cy="1547812"/>
            </a:xfrm>
            <a:prstGeom prst="straightConnector1">
              <a:avLst/>
            </a:prstGeom>
            <a:ln>
              <a:headEnd type="triangle"/>
              <a:tailEnd type="triangle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56" name="Straight Arrow Connector 55">
              <a:extLst>
                <a:ext uri="{FF2B5EF4-FFF2-40B4-BE49-F238E27FC236}">
                  <a16:creationId xmlns:a16="http://schemas.microsoft.com/office/drawing/2014/main" id="{669C17B0-2CDA-29CC-47A2-0E0C1704446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413749" y="4632325"/>
              <a:ext cx="552450" cy="1547812"/>
            </a:xfrm>
            <a:prstGeom prst="straightConnector1">
              <a:avLst/>
            </a:prstGeom>
            <a:ln>
              <a:headEnd type="triangle"/>
              <a:tailEnd type="triangle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57" name="Straight Arrow Connector 56">
              <a:extLst>
                <a:ext uri="{FF2B5EF4-FFF2-40B4-BE49-F238E27FC236}">
                  <a16:creationId xmlns:a16="http://schemas.microsoft.com/office/drawing/2014/main" id="{C74CAEE1-56BF-B55F-E8C8-97D5CD8059B3}"/>
                </a:ext>
              </a:extLst>
            </p:cNvPr>
            <p:cNvCxnSpPr>
              <a:cxnSpLocks/>
            </p:cNvCxnSpPr>
            <p:nvPr/>
          </p:nvCxnSpPr>
          <p:spPr>
            <a:xfrm>
              <a:off x="7454899" y="4210051"/>
              <a:ext cx="914400" cy="3174"/>
            </a:xfrm>
            <a:prstGeom prst="straightConnector1">
              <a:avLst/>
            </a:prstGeom>
            <a:ln>
              <a:headEnd type="triangle"/>
              <a:tailEnd type="triangle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58" name="Straight Arrow Connector 57">
              <a:extLst>
                <a:ext uri="{FF2B5EF4-FFF2-40B4-BE49-F238E27FC236}">
                  <a16:creationId xmlns:a16="http://schemas.microsoft.com/office/drawing/2014/main" id="{A1E8A6AC-43C4-49D8-6E46-5EF4969DFDB9}"/>
                </a:ext>
              </a:extLst>
            </p:cNvPr>
            <p:cNvCxnSpPr>
              <a:cxnSpLocks/>
            </p:cNvCxnSpPr>
            <p:nvPr/>
          </p:nvCxnSpPr>
          <p:spPr>
            <a:xfrm>
              <a:off x="7254875" y="4521201"/>
              <a:ext cx="54382" cy="469289"/>
            </a:xfrm>
            <a:prstGeom prst="straightConnector1">
              <a:avLst/>
            </a:prstGeom>
            <a:ln>
              <a:headEnd type="triangle"/>
              <a:tailEnd type="triangle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59" name="Straight Arrow Connector 58">
              <a:extLst>
                <a:ext uri="{FF2B5EF4-FFF2-40B4-BE49-F238E27FC236}">
                  <a16:creationId xmlns:a16="http://schemas.microsoft.com/office/drawing/2014/main" id="{DD90BAA7-C7CC-767D-000D-27F4A966FF1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424862" y="4521201"/>
              <a:ext cx="63499" cy="447167"/>
            </a:xfrm>
            <a:prstGeom prst="straightConnector1">
              <a:avLst/>
            </a:prstGeom>
            <a:ln>
              <a:headEnd type="triangle"/>
              <a:tailEnd type="triangle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60" name="Straight Arrow Connector 59">
              <a:extLst>
                <a:ext uri="{FF2B5EF4-FFF2-40B4-BE49-F238E27FC236}">
                  <a16:creationId xmlns:a16="http://schemas.microsoft.com/office/drawing/2014/main" id="{CA289798-FFB8-52D9-6BAF-10E3A9963446}"/>
                </a:ext>
              </a:extLst>
            </p:cNvPr>
            <p:cNvCxnSpPr>
              <a:cxnSpLocks/>
            </p:cNvCxnSpPr>
            <p:nvPr/>
          </p:nvCxnSpPr>
          <p:spPr>
            <a:xfrm>
              <a:off x="7886833" y="5632550"/>
              <a:ext cx="3177" cy="536574"/>
            </a:xfrm>
            <a:prstGeom prst="straightConnector1">
              <a:avLst/>
            </a:prstGeom>
            <a:ln>
              <a:headEnd type="triangle"/>
              <a:tailEnd type="triangle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</p:grpSp>
      <p:sp>
        <p:nvSpPr>
          <p:cNvPr id="63" name="TextBox 62">
            <a:extLst>
              <a:ext uri="{FF2B5EF4-FFF2-40B4-BE49-F238E27FC236}">
                <a16:creationId xmlns:a16="http://schemas.microsoft.com/office/drawing/2014/main" id="{9EC5970D-A989-C0CF-3646-2A50B4E4B01D}"/>
              </a:ext>
            </a:extLst>
          </p:cNvPr>
          <p:cNvSpPr txBox="1"/>
          <p:nvPr/>
        </p:nvSpPr>
        <p:spPr>
          <a:xfrm>
            <a:off x="10107100" y="5893267"/>
            <a:ext cx="2543289" cy="33855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600" b="1">
                <a:solidFill>
                  <a:schemeClr val="bg1"/>
                </a:solidFill>
              </a:rPr>
              <a:t>Cyn </a:t>
            </a:r>
            <a:r>
              <a:rPr lang="en-GB" sz="1600" b="1" err="1">
                <a:solidFill>
                  <a:schemeClr val="bg1"/>
                </a:solidFill>
              </a:rPr>
              <a:t>dachrau</a:t>
            </a:r>
            <a:r>
              <a:rPr lang="en-GB" sz="1600" b="1">
                <a:solidFill>
                  <a:schemeClr val="bg1"/>
                </a:solidFill>
              </a:rPr>
              <a:t> </a:t>
            </a:r>
            <a:r>
              <a:rPr lang="en-GB" sz="1600" b="1" err="1">
                <a:solidFill>
                  <a:schemeClr val="bg1"/>
                </a:solidFill>
              </a:rPr>
              <a:t>yn</a:t>
            </a:r>
            <a:r>
              <a:rPr lang="en-GB" sz="1600" b="1">
                <a:solidFill>
                  <a:schemeClr val="bg1"/>
                </a:solidFill>
              </a:rPr>
              <a:t> </a:t>
            </a:r>
            <a:r>
              <a:rPr lang="en-GB" sz="1600" b="1" err="1">
                <a:solidFill>
                  <a:schemeClr val="bg1"/>
                </a:solidFill>
              </a:rPr>
              <a:t>yr</a:t>
            </a:r>
            <a:r>
              <a:rPr lang="en-GB" sz="1600" b="1">
                <a:solidFill>
                  <a:schemeClr val="bg1"/>
                </a:solidFill>
              </a:rPr>
              <a:t> </a:t>
            </a:r>
            <a:r>
              <a:rPr lang="en-GB" sz="1600" b="1" err="1">
                <a:solidFill>
                  <a:schemeClr val="bg1"/>
                </a:solidFill>
              </a:rPr>
              <a:t>ysgol</a:t>
            </a:r>
            <a:r>
              <a:rPr lang="en-GB" sz="1600" b="1">
                <a:solidFill>
                  <a:schemeClr val="bg1"/>
                </a:solidFill>
              </a:rPr>
              <a:t> 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1927E16-BEFD-B4B4-E90E-4E203FFF4CF5}"/>
              </a:ext>
            </a:extLst>
          </p:cNvPr>
          <p:cNvSpPr txBox="1"/>
          <p:nvPr/>
        </p:nvSpPr>
        <p:spPr>
          <a:xfrm>
            <a:off x="6759178" y="6489699"/>
            <a:ext cx="5775721" cy="267765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GB" sz="1400" b="1" dirty="0" err="1">
                <a:ea typeface="+mn-lt"/>
                <a:cs typeface="+mn-lt"/>
              </a:rPr>
              <a:t>Rhieni</a:t>
            </a:r>
            <a:r>
              <a:rPr lang="en-GB" sz="1400" b="1" dirty="0">
                <a:ea typeface="+mn-lt"/>
                <a:cs typeface="+mn-lt"/>
              </a:rPr>
              <a:t> </a:t>
            </a:r>
            <a:r>
              <a:rPr lang="en-GB" sz="1400" b="1" dirty="0" err="1">
                <a:ea typeface="+mn-lt"/>
                <a:cs typeface="+mn-lt"/>
              </a:rPr>
              <a:t>yn</a:t>
            </a:r>
            <a:r>
              <a:rPr lang="en-GB" sz="1400" b="1" dirty="0">
                <a:ea typeface="+mn-lt"/>
                <a:cs typeface="+mn-lt"/>
              </a:rPr>
              <a:t> </a:t>
            </a:r>
            <a:r>
              <a:rPr lang="en-GB" sz="1400" b="1" dirty="0" err="1">
                <a:ea typeface="+mn-lt"/>
                <a:cs typeface="+mn-lt"/>
              </a:rPr>
              <a:t>cael</a:t>
            </a:r>
            <a:r>
              <a:rPr lang="en-GB" sz="1400" b="1" dirty="0">
                <a:ea typeface="+mn-lt"/>
                <a:cs typeface="+mn-lt"/>
              </a:rPr>
              <a:t> </a:t>
            </a:r>
            <a:r>
              <a:rPr lang="en-GB" sz="1400" b="1" dirty="0" err="1">
                <a:ea typeface="+mn-lt"/>
                <a:cs typeface="+mn-lt"/>
              </a:rPr>
              <a:t>dod</a:t>
            </a:r>
            <a:r>
              <a:rPr lang="en-GB" sz="1400" b="1" dirty="0">
                <a:ea typeface="+mn-lt"/>
                <a:cs typeface="+mn-lt"/>
              </a:rPr>
              <a:t> am </a:t>
            </a:r>
            <a:r>
              <a:rPr lang="en-GB" sz="1400" b="1" dirty="0" err="1">
                <a:ea typeface="+mn-lt"/>
                <a:cs typeface="+mn-lt"/>
              </a:rPr>
              <a:t>dro</a:t>
            </a:r>
            <a:r>
              <a:rPr lang="en-GB" sz="1400" b="1" dirty="0">
                <a:ea typeface="+mn-lt"/>
                <a:cs typeface="+mn-lt"/>
              </a:rPr>
              <a:t> o </a:t>
            </a:r>
            <a:r>
              <a:rPr lang="en-GB" sz="1400" b="1" dirty="0" err="1">
                <a:ea typeface="+mn-lt"/>
                <a:cs typeface="+mn-lt"/>
              </a:rPr>
              <a:t>amgylch</a:t>
            </a:r>
            <a:r>
              <a:rPr lang="en-GB" sz="1400" b="1" dirty="0">
                <a:ea typeface="+mn-lt"/>
                <a:cs typeface="+mn-lt"/>
              </a:rPr>
              <a:t> </a:t>
            </a:r>
            <a:r>
              <a:rPr lang="en-GB" sz="1400" b="1" dirty="0" err="1">
                <a:ea typeface="+mn-lt"/>
                <a:cs typeface="+mn-lt"/>
              </a:rPr>
              <a:t>yr</a:t>
            </a:r>
            <a:r>
              <a:rPr lang="en-GB" sz="1400" b="1" dirty="0">
                <a:ea typeface="+mn-lt"/>
                <a:cs typeface="+mn-lt"/>
              </a:rPr>
              <a:t> </a:t>
            </a:r>
            <a:r>
              <a:rPr lang="en-GB" sz="1400" b="1" dirty="0" err="1">
                <a:ea typeface="+mn-lt"/>
                <a:cs typeface="+mn-lt"/>
              </a:rPr>
              <a:t>ysgol</a:t>
            </a:r>
            <a:endParaRPr lang="en-GB" sz="1400" b="1" dirty="0">
              <a:ea typeface="+mn-lt"/>
              <a:cs typeface="+mn-lt"/>
            </a:endParaRPr>
          </a:p>
          <a:p>
            <a:pPr marL="285750" indent="-285750">
              <a:buFont typeface="Arial,Sans-Serif"/>
              <a:buChar char="•"/>
            </a:pPr>
            <a:r>
              <a:rPr lang="en-GB" sz="1400" b="1" dirty="0" err="1">
                <a:ea typeface="+mn-lt"/>
                <a:cs typeface="+mn-lt"/>
              </a:rPr>
              <a:t>Cyfarfod</a:t>
            </a:r>
            <a:r>
              <a:rPr lang="en-GB" sz="1400" b="1" dirty="0">
                <a:ea typeface="+mn-lt"/>
                <a:cs typeface="+mn-lt"/>
              </a:rPr>
              <a:t> </a:t>
            </a:r>
            <a:r>
              <a:rPr lang="en-GB" sz="1400" b="1" dirty="0" err="1">
                <a:ea typeface="+mn-lt"/>
                <a:cs typeface="+mn-lt"/>
              </a:rPr>
              <a:t>croesawi</a:t>
            </a:r>
            <a:r>
              <a:rPr lang="en-GB" sz="1400" b="1" dirty="0">
                <a:ea typeface="+mn-lt"/>
                <a:cs typeface="+mn-lt"/>
              </a:rPr>
              <a:t> – Hanner </a:t>
            </a:r>
            <a:r>
              <a:rPr lang="en-GB" sz="1400" b="1" dirty="0" err="1">
                <a:ea typeface="+mn-lt"/>
                <a:cs typeface="+mn-lt"/>
              </a:rPr>
              <a:t>tymor</a:t>
            </a:r>
            <a:r>
              <a:rPr lang="en-GB" sz="1400" b="1" dirty="0">
                <a:ea typeface="+mn-lt"/>
                <a:cs typeface="+mn-lt"/>
              </a:rPr>
              <a:t> </a:t>
            </a:r>
            <a:r>
              <a:rPr lang="en-GB" sz="1400" b="1" dirty="0" err="1">
                <a:ea typeface="+mn-lt"/>
                <a:cs typeface="+mn-lt"/>
              </a:rPr>
              <a:t>cyn</a:t>
            </a:r>
            <a:r>
              <a:rPr lang="en-GB" sz="1400" b="1" dirty="0">
                <a:ea typeface="+mn-lt"/>
                <a:cs typeface="+mn-lt"/>
              </a:rPr>
              <a:t> </a:t>
            </a:r>
            <a:r>
              <a:rPr lang="en-GB" sz="1400" b="1" dirty="0" err="1">
                <a:ea typeface="+mn-lt"/>
                <a:cs typeface="+mn-lt"/>
              </a:rPr>
              <a:t>I’r</a:t>
            </a:r>
            <a:r>
              <a:rPr lang="en-GB" sz="1400" b="1" dirty="0">
                <a:ea typeface="+mn-lt"/>
                <a:cs typeface="+mn-lt"/>
              </a:rPr>
              <a:t> </a:t>
            </a:r>
            <a:r>
              <a:rPr lang="en-GB" sz="1400" b="1" dirty="0" err="1">
                <a:ea typeface="+mn-lt"/>
                <a:cs typeface="+mn-lt"/>
              </a:rPr>
              <a:t>disgyblion</a:t>
            </a:r>
            <a:r>
              <a:rPr lang="en-GB" sz="1400" b="1" dirty="0">
                <a:ea typeface="+mn-lt"/>
                <a:cs typeface="+mn-lt"/>
              </a:rPr>
              <a:t> </a:t>
            </a:r>
            <a:r>
              <a:rPr lang="en-GB" sz="1400" b="1" dirty="0" err="1">
                <a:ea typeface="+mn-lt"/>
                <a:cs typeface="+mn-lt"/>
              </a:rPr>
              <a:t>dechrau</a:t>
            </a:r>
            <a:r>
              <a:rPr lang="en-GB" sz="1400" b="1" dirty="0">
                <a:ea typeface="+mn-lt"/>
                <a:cs typeface="+mn-lt"/>
              </a:rPr>
              <a:t>, </a:t>
            </a:r>
            <a:r>
              <a:rPr lang="en-GB" sz="1400" b="1" dirty="0" err="1">
                <a:ea typeface="+mn-lt"/>
                <a:cs typeface="+mn-lt"/>
              </a:rPr>
              <a:t>athrawon</a:t>
            </a:r>
            <a:r>
              <a:rPr lang="en-GB" sz="1400" b="1" dirty="0">
                <a:ea typeface="+mn-lt"/>
                <a:cs typeface="+mn-lt"/>
              </a:rPr>
              <a:t> </a:t>
            </a:r>
            <a:r>
              <a:rPr lang="en-GB" sz="1400" b="1" dirty="0" err="1">
                <a:ea typeface="+mn-lt"/>
                <a:cs typeface="+mn-lt"/>
              </a:rPr>
              <a:t>yn</a:t>
            </a:r>
            <a:r>
              <a:rPr lang="en-GB" sz="1400" b="1" dirty="0">
                <a:ea typeface="+mn-lt"/>
                <a:cs typeface="+mn-lt"/>
              </a:rPr>
              <a:t> </a:t>
            </a:r>
            <a:r>
              <a:rPr lang="en-GB" sz="1400" b="1" dirty="0" err="1">
                <a:ea typeface="+mn-lt"/>
                <a:cs typeface="+mn-lt"/>
              </a:rPr>
              <a:t>cyflwyno</a:t>
            </a:r>
            <a:r>
              <a:rPr lang="en-GB" sz="1400" b="1" dirty="0">
                <a:ea typeface="+mn-lt"/>
                <a:cs typeface="+mn-lt"/>
              </a:rPr>
              <a:t> </a:t>
            </a:r>
            <a:r>
              <a:rPr lang="en-GB" sz="1400" b="1" dirty="0" err="1">
                <a:ea typeface="+mn-lt"/>
                <a:cs typeface="+mn-lt"/>
              </a:rPr>
              <a:t>gwybodaeth</a:t>
            </a:r>
            <a:r>
              <a:rPr lang="en-GB" sz="1400" b="1" dirty="0">
                <a:ea typeface="+mn-lt"/>
                <a:cs typeface="+mn-lt"/>
              </a:rPr>
              <a:t>/ </a:t>
            </a:r>
            <a:r>
              <a:rPr lang="en-GB" sz="1400" b="1" dirty="0" err="1">
                <a:ea typeface="+mn-lt"/>
                <a:cs typeface="+mn-lt"/>
              </a:rPr>
              <a:t>gweithdrefnau</a:t>
            </a:r>
            <a:r>
              <a:rPr lang="en-GB" sz="1400" b="1" dirty="0">
                <a:ea typeface="+mn-lt"/>
                <a:cs typeface="+mn-lt"/>
              </a:rPr>
              <a:t> </a:t>
            </a:r>
            <a:r>
              <a:rPr lang="en-GB" sz="1400" b="1" dirty="0" err="1">
                <a:ea typeface="+mn-lt"/>
                <a:cs typeface="+mn-lt"/>
              </a:rPr>
              <a:t>I’r</a:t>
            </a:r>
            <a:r>
              <a:rPr lang="en-GB" sz="1400" b="1" dirty="0">
                <a:ea typeface="+mn-lt"/>
                <a:cs typeface="+mn-lt"/>
              </a:rPr>
              <a:t> </a:t>
            </a:r>
            <a:r>
              <a:rPr lang="en-GB" sz="1400" b="1" dirty="0" err="1">
                <a:ea typeface="+mn-lt"/>
                <a:cs typeface="+mn-lt"/>
              </a:rPr>
              <a:t>rhient</a:t>
            </a:r>
            <a:r>
              <a:rPr lang="en-GB" sz="1400" b="1" dirty="0">
                <a:ea typeface="+mn-lt"/>
                <a:cs typeface="+mn-lt"/>
              </a:rPr>
              <a:t>.</a:t>
            </a:r>
            <a:endParaRPr lang="en-US" sz="1400" b="1" dirty="0">
              <a:ea typeface="+mn-lt"/>
              <a:cs typeface="+mn-lt"/>
            </a:endParaRPr>
          </a:p>
          <a:p>
            <a:pPr marL="285750" indent="-285750">
              <a:buFont typeface="Arial,Sans-Serif"/>
              <a:buChar char="•"/>
            </a:pPr>
            <a:r>
              <a:rPr lang="en-GB" sz="1400" b="1" dirty="0" err="1">
                <a:ea typeface="+mn-lt"/>
                <a:cs typeface="+mn-lt"/>
              </a:rPr>
              <a:t>Rhieni’n</a:t>
            </a:r>
            <a:r>
              <a:rPr lang="en-GB" sz="1400" b="1" dirty="0">
                <a:ea typeface="+mn-lt"/>
                <a:cs typeface="+mn-lt"/>
              </a:rPr>
              <a:t> </a:t>
            </a:r>
            <a:r>
              <a:rPr lang="en-GB" sz="1400" b="1" dirty="0" err="1">
                <a:ea typeface="+mn-lt"/>
                <a:cs typeface="+mn-lt"/>
              </a:rPr>
              <a:t>derbyn</a:t>
            </a:r>
            <a:r>
              <a:rPr lang="en-GB" sz="1400" b="1" dirty="0">
                <a:ea typeface="+mn-lt"/>
                <a:cs typeface="+mn-lt"/>
              </a:rPr>
              <a:t> </a:t>
            </a:r>
            <a:r>
              <a:rPr lang="en-GB" sz="1400" b="1" dirty="0" err="1">
                <a:ea typeface="+mn-lt"/>
                <a:cs typeface="+mn-lt"/>
              </a:rPr>
              <a:t>llyfryn</a:t>
            </a:r>
            <a:r>
              <a:rPr lang="en-GB" sz="1400" b="1" dirty="0">
                <a:ea typeface="+mn-lt"/>
                <a:cs typeface="+mn-lt"/>
              </a:rPr>
              <a:t> ‘</a:t>
            </a:r>
            <a:r>
              <a:rPr lang="en-GB" sz="1400" b="1" dirty="0" err="1">
                <a:ea typeface="+mn-lt"/>
                <a:cs typeface="+mn-lt"/>
              </a:rPr>
              <a:t>Dysgu</a:t>
            </a:r>
            <a:r>
              <a:rPr lang="en-GB" sz="1400" b="1" dirty="0">
                <a:ea typeface="+mn-lt"/>
                <a:cs typeface="+mn-lt"/>
              </a:rPr>
              <a:t> </a:t>
            </a:r>
            <a:r>
              <a:rPr lang="en-GB" sz="1400" b="1" dirty="0" err="1">
                <a:ea typeface="+mn-lt"/>
                <a:cs typeface="+mn-lt"/>
              </a:rPr>
              <a:t>gyda</a:t>
            </a:r>
            <a:r>
              <a:rPr lang="en-GB" sz="1400" b="1" dirty="0">
                <a:ea typeface="+mn-lt"/>
                <a:cs typeface="+mn-lt"/>
              </a:rPr>
              <a:t> Sam’ </a:t>
            </a:r>
            <a:r>
              <a:rPr lang="en-GB" sz="1400" b="1" dirty="0" err="1">
                <a:ea typeface="+mn-lt"/>
                <a:cs typeface="+mn-lt"/>
              </a:rPr>
              <a:t>ysgol</a:t>
            </a:r>
            <a:r>
              <a:rPr lang="en-GB" sz="1400" b="1" dirty="0">
                <a:ea typeface="+mn-lt"/>
                <a:cs typeface="+mn-lt"/>
              </a:rPr>
              <a:t> </a:t>
            </a:r>
            <a:r>
              <a:rPr lang="en-GB" sz="1400" b="1" dirty="0" err="1">
                <a:ea typeface="+mn-lt"/>
                <a:cs typeface="+mn-lt"/>
              </a:rPr>
              <a:t>yn</a:t>
            </a:r>
            <a:r>
              <a:rPr lang="en-GB" sz="1400" b="1" dirty="0">
                <a:ea typeface="+mn-lt"/>
                <a:cs typeface="+mn-lt"/>
              </a:rPr>
              <a:t> </a:t>
            </a:r>
            <a:r>
              <a:rPr lang="en-GB" sz="1400" b="1" dirty="0" err="1">
                <a:ea typeface="+mn-lt"/>
                <a:cs typeface="+mn-lt"/>
              </a:rPr>
              <a:t>prynu</a:t>
            </a:r>
            <a:r>
              <a:rPr lang="en-GB" sz="1400" b="1" dirty="0">
                <a:ea typeface="+mn-lt"/>
                <a:cs typeface="+mn-lt"/>
              </a:rPr>
              <a:t> </a:t>
            </a:r>
            <a:r>
              <a:rPr lang="en-GB" sz="1400" b="1" dirty="0" err="1">
                <a:ea typeface="+mn-lt"/>
                <a:cs typeface="+mn-lt"/>
              </a:rPr>
              <a:t>llyfryni</a:t>
            </a:r>
            <a:r>
              <a:rPr lang="en-GB" sz="1400" b="1" dirty="0">
                <a:ea typeface="+mn-lt"/>
                <a:cs typeface="+mn-lt"/>
              </a:rPr>
              <a:t> </a:t>
            </a:r>
            <a:r>
              <a:rPr lang="en-GB" sz="1400" b="1" dirty="0" err="1">
                <a:ea typeface="+mn-lt"/>
                <a:cs typeface="+mn-lt"/>
              </a:rPr>
              <a:t>rieni</a:t>
            </a:r>
            <a:r>
              <a:rPr lang="en-GB" sz="1400" b="1" dirty="0">
                <a:ea typeface="+mn-lt"/>
                <a:cs typeface="+mn-lt"/>
              </a:rPr>
              <a:t> </a:t>
            </a:r>
            <a:r>
              <a:rPr lang="en-GB" sz="1400" b="1" dirty="0" err="1">
                <a:ea typeface="+mn-lt"/>
                <a:cs typeface="+mn-lt"/>
              </a:rPr>
              <a:t>newydd</a:t>
            </a:r>
            <a:r>
              <a:rPr lang="en-GB" sz="1400" b="1" dirty="0">
                <a:ea typeface="+mn-lt"/>
                <a:cs typeface="+mn-lt"/>
              </a:rPr>
              <a:t>.</a:t>
            </a:r>
            <a:endParaRPr lang="en-US" sz="1400" b="1">
              <a:ea typeface="+mn-lt"/>
              <a:cs typeface="+mn-lt"/>
            </a:endParaRPr>
          </a:p>
          <a:p>
            <a:pPr marL="285750" indent="-285750">
              <a:buFont typeface="Arial,Sans-Serif"/>
              <a:buChar char="•"/>
            </a:pPr>
            <a:r>
              <a:rPr lang="en-GB" sz="1400" b="1" dirty="0" err="1">
                <a:ea typeface="+mn-lt"/>
                <a:cs typeface="+mn-lt"/>
              </a:rPr>
              <a:t>Cwrs</a:t>
            </a:r>
            <a:r>
              <a:rPr lang="en-GB" sz="1400" b="1" dirty="0">
                <a:ea typeface="+mn-lt"/>
                <a:cs typeface="+mn-lt"/>
              </a:rPr>
              <a:t> </a:t>
            </a:r>
            <a:r>
              <a:rPr lang="en-GB" sz="1400" b="1" dirty="0" err="1">
                <a:ea typeface="+mn-lt"/>
                <a:cs typeface="+mn-lt"/>
              </a:rPr>
              <a:t>dysgu</a:t>
            </a:r>
            <a:r>
              <a:rPr lang="en-GB" sz="1400" b="1" dirty="0">
                <a:ea typeface="+mn-lt"/>
                <a:cs typeface="+mn-lt"/>
              </a:rPr>
              <a:t> Cymraeg </a:t>
            </a:r>
            <a:r>
              <a:rPr lang="en-GB" sz="1400" b="1" dirty="0" err="1">
                <a:ea typeface="+mn-lt"/>
                <a:cs typeface="+mn-lt"/>
              </a:rPr>
              <a:t>i</a:t>
            </a:r>
            <a:r>
              <a:rPr lang="en-GB" sz="1400" b="1" dirty="0">
                <a:ea typeface="+mn-lt"/>
                <a:cs typeface="+mn-lt"/>
              </a:rPr>
              <a:t> </a:t>
            </a:r>
            <a:r>
              <a:rPr lang="en-GB" sz="1400" b="1" dirty="0" err="1">
                <a:ea typeface="+mn-lt"/>
                <a:cs typeface="+mn-lt"/>
              </a:rPr>
              <a:t>rieni</a:t>
            </a:r>
            <a:r>
              <a:rPr lang="en-GB" sz="1400" b="1" dirty="0">
                <a:ea typeface="+mn-lt"/>
                <a:cs typeface="+mn-lt"/>
              </a:rPr>
              <a:t>.</a:t>
            </a:r>
            <a:endParaRPr lang="en-US" sz="1400" b="1">
              <a:ea typeface="+mn-lt"/>
              <a:cs typeface="+mn-lt"/>
            </a:endParaRPr>
          </a:p>
          <a:p>
            <a:pPr marL="285750" indent="-285750">
              <a:buFont typeface="Arial,Sans-Serif"/>
              <a:buChar char="•"/>
            </a:pPr>
            <a:r>
              <a:rPr lang="en-GB" sz="1400" b="1" dirty="0">
                <a:ea typeface="+mn-lt"/>
                <a:cs typeface="+mn-lt"/>
              </a:rPr>
              <a:t>6 </a:t>
            </a:r>
            <a:r>
              <a:rPr lang="en-GB" sz="1400" b="1" dirty="0" err="1">
                <a:ea typeface="+mn-lt"/>
                <a:cs typeface="+mn-lt"/>
              </a:rPr>
              <a:t>wythnos</a:t>
            </a:r>
            <a:r>
              <a:rPr lang="en-GB" sz="1400" b="1" dirty="0">
                <a:ea typeface="+mn-lt"/>
                <a:cs typeface="+mn-lt"/>
              </a:rPr>
              <a:t> </a:t>
            </a:r>
            <a:r>
              <a:rPr lang="en-GB" sz="1400" b="1" dirty="0" err="1">
                <a:ea typeface="+mn-lt"/>
                <a:cs typeface="+mn-lt"/>
              </a:rPr>
              <a:t>ar</a:t>
            </a:r>
            <a:r>
              <a:rPr lang="en-GB" sz="1400" b="1" dirty="0">
                <a:ea typeface="+mn-lt"/>
                <a:cs typeface="+mn-lt"/>
              </a:rPr>
              <a:t> </a:t>
            </a:r>
            <a:r>
              <a:rPr lang="en-GB" sz="1400" b="1" dirty="0" err="1">
                <a:ea typeface="+mn-lt"/>
                <a:cs typeface="+mn-lt"/>
              </a:rPr>
              <a:t>ol</a:t>
            </a:r>
            <a:r>
              <a:rPr lang="en-GB" sz="1400" b="1" dirty="0">
                <a:ea typeface="+mn-lt"/>
                <a:cs typeface="+mn-lt"/>
              </a:rPr>
              <a:t> </a:t>
            </a:r>
            <a:r>
              <a:rPr lang="en-GB" sz="1400" b="1" dirty="0" err="1">
                <a:ea typeface="+mn-lt"/>
                <a:cs typeface="+mn-lt"/>
              </a:rPr>
              <a:t>dechrau</a:t>
            </a:r>
            <a:r>
              <a:rPr lang="en-GB" sz="1400" b="1" dirty="0">
                <a:ea typeface="+mn-lt"/>
                <a:cs typeface="+mn-lt"/>
              </a:rPr>
              <a:t> </a:t>
            </a:r>
            <a:r>
              <a:rPr lang="en-GB" sz="1400" b="1" dirty="0" err="1">
                <a:ea typeface="+mn-lt"/>
                <a:cs typeface="+mn-lt"/>
              </a:rPr>
              <a:t>cyfarfod</a:t>
            </a:r>
            <a:r>
              <a:rPr lang="en-GB" sz="1400" b="1" dirty="0">
                <a:ea typeface="+mn-lt"/>
                <a:cs typeface="+mn-lt"/>
              </a:rPr>
              <a:t> </a:t>
            </a:r>
            <a:r>
              <a:rPr lang="en-GB" sz="1400" b="1" dirty="0" err="1">
                <a:ea typeface="+mn-lt"/>
                <a:cs typeface="+mn-lt"/>
              </a:rPr>
              <a:t>wyneb</a:t>
            </a:r>
            <a:r>
              <a:rPr lang="en-GB" sz="1400" b="1" dirty="0">
                <a:ea typeface="+mn-lt"/>
                <a:cs typeface="+mn-lt"/>
              </a:rPr>
              <a:t> I </a:t>
            </a:r>
            <a:r>
              <a:rPr lang="en-GB" sz="1400" b="1" dirty="0" err="1">
                <a:ea typeface="+mn-lt"/>
                <a:cs typeface="+mn-lt"/>
              </a:rPr>
              <a:t>wyneb</a:t>
            </a:r>
            <a:r>
              <a:rPr lang="en-GB" sz="1400" b="1" dirty="0">
                <a:ea typeface="+mn-lt"/>
                <a:cs typeface="+mn-lt"/>
              </a:rPr>
              <a:t> </a:t>
            </a:r>
            <a:r>
              <a:rPr lang="en-GB" sz="1400" b="1" dirty="0" err="1">
                <a:ea typeface="+mn-lt"/>
                <a:cs typeface="+mn-lt"/>
              </a:rPr>
              <a:t>gyda</a:t>
            </a:r>
            <a:r>
              <a:rPr lang="en-GB" sz="1400" b="1" dirty="0">
                <a:ea typeface="+mn-lt"/>
                <a:cs typeface="+mn-lt"/>
              </a:rPr>
              <a:t> </a:t>
            </a:r>
            <a:r>
              <a:rPr lang="en-GB" sz="1400" b="1" dirty="0" err="1">
                <a:ea typeface="+mn-lt"/>
                <a:cs typeface="+mn-lt"/>
              </a:rPr>
              <a:t>rhieni</a:t>
            </a:r>
            <a:r>
              <a:rPr lang="en-GB" sz="1400" b="1" dirty="0">
                <a:ea typeface="+mn-lt"/>
                <a:cs typeface="+mn-lt"/>
              </a:rPr>
              <a:t> I </a:t>
            </a:r>
            <a:r>
              <a:rPr lang="en-GB" sz="1400" b="1" dirty="0" err="1">
                <a:ea typeface="+mn-lt"/>
                <a:cs typeface="+mn-lt"/>
              </a:rPr>
              <a:t>drafod</a:t>
            </a:r>
            <a:r>
              <a:rPr lang="en-GB" sz="1400" b="1" dirty="0">
                <a:ea typeface="+mn-lt"/>
                <a:cs typeface="+mn-lt"/>
              </a:rPr>
              <a:t> </a:t>
            </a:r>
            <a:r>
              <a:rPr lang="en-GB" sz="1400" b="1" dirty="0" err="1">
                <a:ea typeface="+mn-lt"/>
                <a:cs typeface="+mn-lt"/>
              </a:rPr>
              <a:t>fel</a:t>
            </a:r>
            <a:r>
              <a:rPr lang="en-GB" sz="1400" b="1" dirty="0">
                <a:ea typeface="+mn-lt"/>
                <a:cs typeface="+mn-lt"/>
              </a:rPr>
              <a:t> </a:t>
            </a:r>
            <a:r>
              <a:rPr lang="en-GB" sz="1400" b="1" dirty="0" err="1">
                <a:ea typeface="+mn-lt"/>
                <a:cs typeface="+mn-lt"/>
              </a:rPr>
              <a:t>mae’r</a:t>
            </a:r>
            <a:r>
              <a:rPr lang="en-GB" sz="1400" b="1" dirty="0">
                <a:ea typeface="+mn-lt"/>
                <a:cs typeface="+mn-lt"/>
              </a:rPr>
              <a:t> plant </a:t>
            </a:r>
            <a:r>
              <a:rPr lang="en-GB" sz="1400" b="1" dirty="0" err="1">
                <a:ea typeface="+mn-lt"/>
                <a:cs typeface="+mn-lt"/>
              </a:rPr>
              <a:t>wedi</a:t>
            </a:r>
            <a:r>
              <a:rPr lang="en-GB" sz="1400" b="1" dirty="0">
                <a:ea typeface="+mn-lt"/>
                <a:cs typeface="+mn-lt"/>
              </a:rPr>
              <a:t> </a:t>
            </a:r>
            <a:r>
              <a:rPr lang="en-GB" sz="1400" b="1" dirty="0" err="1">
                <a:ea typeface="+mn-lt"/>
                <a:cs typeface="+mn-lt"/>
              </a:rPr>
              <a:t>ymgartrefi</a:t>
            </a:r>
            <a:r>
              <a:rPr lang="en-GB" sz="1400" b="1" dirty="0">
                <a:ea typeface="+mn-lt"/>
                <a:cs typeface="+mn-lt"/>
              </a:rPr>
              <a:t>, </a:t>
            </a:r>
            <a:r>
              <a:rPr lang="en-GB" sz="1400" b="1" dirty="0" err="1">
                <a:ea typeface="+mn-lt"/>
                <a:cs typeface="+mn-lt"/>
              </a:rPr>
              <a:t>gosod</a:t>
            </a:r>
            <a:r>
              <a:rPr lang="en-GB" sz="1400" b="1" dirty="0">
                <a:ea typeface="+mn-lt"/>
                <a:cs typeface="+mn-lt"/>
              </a:rPr>
              <a:t> </a:t>
            </a:r>
            <a:r>
              <a:rPr lang="en-GB" sz="1400" b="1" dirty="0" err="1">
                <a:ea typeface="+mn-lt"/>
                <a:cs typeface="+mn-lt"/>
              </a:rPr>
              <a:t>targedau</a:t>
            </a:r>
            <a:r>
              <a:rPr lang="en-GB" sz="1400" b="1" dirty="0">
                <a:ea typeface="+mn-lt"/>
                <a:cs typeface="+mn-lt"/>
              </a:rPr>
              <a:t>, </a:t>
            </a:r>
            <a:r>
              <a:rPr lang="en-GB" sz="1400" b="1" dirty="0" err="1">
                <a:ea typeface="+mn-lt"/>
                <a:cs typeface="+mn-lt"/>
              </a:rPr>
              <a:t>derbyn</a:t>
            </a:r>
            <a:r>
              <a:rPr lang="en-GB" sz="1400" b="1" dirty="0">
                <a:ea typeface="+mn-lt"/>
                <a:cs typeface="+mn-lt"/>
              </a:rPr>
              <a:t> </a:t>
            </a:r>
            <a:r>
              <a:rPr lang="en-GB" sz="1400" b="1" dirty="0" err="1">
                <a:ea typeface="+mn-lt"/>
                <a:cs typeface="+mn-lt"/>
              </a:rPr>
              <a:t>pecyn</a:t>
            </a:r>
            <a:r>
              <a:rPr lang="en-GB" sz="1400" b="1" dirty="0">
                <a:ea typeface="+mn-lt"/>
                <a:cs typeface="+mn-lt"/>
              </a:rPr>
              <a:t> </a:t>
            </a:r>
            <a:r>
              <a:rPr lang="en-GB" sz="1400" b="1" dirty="0" err="1">
                <a:ea typeface="+mn-lt"/>
                <a:cs typeface="+mn-lt"/>
              </a:rPr>
              <a:t>cefnogaeth</a:t>
            </a:r>
            <a:r>
              <a:rPr lang="en-GB" sz="1400" b="1" dirty="0">
                <a:ea typeface="+mn-lt"/>
                <a:cs typeface="+mn-lt"/>
              </a:rPr>
              <a:t>, ‘</a:t>
            </a:r>
            <a:r>
              <a:rPr lang="en-GB" sz="1400" b="1" dirty="0" err="1">
                <a:ea typeface="+mn-lt"/>
                <a:cs typeface="+mn-lt"/>
              </a:rPr>
              <a:t>Tric</a:t>
            </a:r>
            <a:r>
              <a:rPr lang="en-GB" sz="1400" b="1" dirty="0">
                <a:ea typeface="+mn-lt"/>
                <a:cs typeface="+mn-lt"/>
              </a:rPr>
              <a:t> a </a:t>
            </a:r>
            <a:r>
              <a:rPr lang="en-GB" sz="1400" b="1" dirty="0" err="1">
                <a:ea typeface="+mn-lt"/>
                <a:cs typeface="+mn-lt"/>
              </a:rPr>
              <a:t>chlic</a:t>
            </a:r>
            <a:r>
              <a:rPr lang="en-GB" sz="1400" b="1" dirty="0">
                <a:ea typeface="+mn-lt"/>
                <a:cs typeface="+mn-lt"/>
              </a:rPr>
              <a:t>’ </a:t>
            </a:r>
            <a:r>
              <a:rPr lang="en-GB" sz="1400" b="1" dirty="0" err="1">
                <a:ea typeface="+mn-lt"/>
                <a:cs typeface="+mn-lt"/>
              </a:rPr>
              <a:t>numicon</a:t>
            </a:r>
            <a:r>
              <a:rPr lang="en-GB" sz="1400" b="1" dirty="0">
                <a:ea typeface="+mn-lt"/>
                <a:cs typeface="+mn-lt"/>
              </a:rPr>
              <a:t> ac </a:t>
            </a:r>
            <a:r>
              <a:rPr lang="en-GB" sz="1400" b="1" dirty="0" err="1">
                <a:ea typeface="+mn-lt"/>
                <a:cs typeface="+mn-lt"/>
              </a:rPr>
              <a:t>rhestr</a:t>
            </a:r>
            <a:r>
              <a:rPr lang="en-GB" sz="1400" b="1" dirty="0">
                <a:ea typeface="+mn-lt"/>
                <a:cs typeface="+mn-lt"/>
              </a:rPr>
              <a:t> o ‘</a:t>
            </a:r>
            <a:r>
              <a:rPr lang="en-GB" sz="1400" b="1" dirty="0" err="1">
                <a:ea typeface="+mn-lt"/>
                <a:cs typeface="+mn-lt"/>
              </a:rPr>
              <a:t>Appiau</a:t>
            </a:r>
            <a:r>
              <a:rPr lang="en-GB" sz="1400" b="1" dirty="0">
                <a:ea typeface="+mn-lt"/>
                <a:cs typeface="+mn-lt"/>
              </a:rPr>
              <a:t>’ addas.</a:t>
            </a:r>
            <a:endParaRPr lang="en-US" sz="1400" b="1">
              <a:ea typeface="+mn-lt"/>
              <a:cs typeface="+mn-lt"/>
            </a:endParaRPr>
          </a:p>
          <a:p>
            <a:pPr marL="285750" indent="-285750">
              <a:buFont typeface="Arial,Sans-Serif"/>
              <a:buChar char="•"/>
            </a:pPr>
            <a:endParaRPr lang="en-GB" sz="1400" b="1" dirty="0">
              <a:ea typeface="+mn-lt"/>
              <a:cs typeface="+mn-lt"/>
            </a:endParaRPr>
          </a:p>
          <a:p>
            <a:pPr algn="l"/>
            <a:endParaRPr lang="en-GB" sz="1400" b="1" dirty="0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8C59B386-999D-4CB6-B907-9F3997C027C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555</Words>
  <Application>Microsoft Office PowerPoint</Application>
  <PresentationFormat>A3 Paper (297x420 mm)</PresentationFormat>
  <Paragraphs>34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Arial,Sans-Serif</vt:lpstr>
      <vt:lpstr>Trebuchet MS</vt:lpstr>
      <vt:lpstr>Wingdings 3</vt:lpstr>
      <vt:lpstr>Facet</vt:lpstr>
      <vt:lpstr>Dachrau wrth fy nhraed 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Jamie Jones</dc:creator>
  <cp:lastModifiedBy>Jamie Jones</cp:lastModifiedBy>
  <cp:revision>40</cp:revision>
  <dcterms:created xsi:type="dcterms:W3CDTF">2023-01-12T17:22:39Z</dcterms:created>
  <dcterms:modified xsi:type="dcterms:W3CDTF">2023-05-29T21:27:06Z</dcterms:modified>
</cp:coreProperties>
</file>